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78" autoAdjust="0"/>
    <p:restoredTop sz="94660"/>
  </p:normalViewPr>
  <p:slideViewPr>
    <p:cSldViewPr>
      <p:cViewPr varScale="1">
        <p:scale>
          <a:sx n="70" d="100"/>
          <a:sy n="70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chancho-oscuro.com/imagenes-post/office2007ei8.jpg"/>
          <p:cNvPicPr>
            <a:picLocks noChangeAspect="1" noChangeArrowheads="1"/>
          </p:cNvPicPr>
          <p:nvPr userDrawn="1"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-2437" y="0"/>
            <a:ext cx="9146437" cy="6143644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 userDrawn="1"/>
        </p:nvSpPr>
        <p:spPr>
          <a:xfrm>
            <a:off x="642910" y="3929066"/>
            <a:ext cx="4357718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 userDrawn="1"/>
        </p:nvSpPr>
        <p:spPr>
          <a:xfrm rot="171945">
            <a:off x="579385" y="-194328"/>
            <a:ext cx="7929618" cy="7485629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C000">
                  <a:alpha val="4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 cmpd="dbl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171301">
            <a:off x="585513" y="1482167"/>
            <a:ext cx="7866218" cy="5105645"/>
          </a:xfrm>
        </p:spPr>
        <p:txBody>
          <a:bodyPr/>
          <a:lstStyle>
            <a:lvl1pPr>
              <a:defRPr>
                <a:effectLst/>
                <a:latin typeface="Cambria" pitchFamily="18" charset="0"/>
              </a:defRPr>
            </a:lvl1pPr>
            <a:lvl2pPr>
              <a:defRPr>
                <a:effectLst/>
                <a:latin typeface="Cambria" pitchFamily="18" charset="0"/>
              </a:defRPr>
            </a:lvl2pPr>
            <a:lvl3pPr>
              <a:defRPr>
                <a:effectLst/>
                <a:latin typeface="Cambria" pitchFamily="18" charset="0"/>
              </a:defRPr>
            </a:lvl3pPr>
            <a:lvl4pPr>
              <a:defRPr>
                <a:effectLst/>
                <a:latin typeface="Cambria" pitchFamily="18" charset="0"/>
              </a:defRPr>
            </a:lvl4pPr>
            <a:lvl5pPr>
              <a:defRPr>
                <a:effectLst/>
                <a:latin typeface="Cambria" pitchFamily="18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52360">
            <a:off x="709972" y="395376"/>
            <a:ext cx="7937658" cy="725470"/>
          </a:xfrm>
        </p:spPr>
        <p:txBody>
          <a:bodyPr>
            <a:no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L" dirty="0"/>
          </a:p>
        </p:txBody>
      </p:sp>
      <p:pic>
        <p:nvPicPr>
          <p:cNvPr id="10" name="Picture 6" descr="http://gallery.techarena.in/data/519/Microsoft-Word-2007-Box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27480">
            <a:off x="7101493" y="4346298"/>
            <a:ext cx="1889240" cy="2267860"/>
          </a:xfrm>
          <a:prstGeom prst="rect">
            <a:avLst/>
          </a:prstGeom>
          <a:noFill/>
        </p:spPr>
      </p:pic>
      <p:cxnSp>
        <p:nvCxnSpPr>
          <p:cNvPr id="13" name="12 Conector recto"/>
          <p:cNvCxnSpPr/>
          <p:nvPr userDrawn="1"/>
        </p:nvCxnSpPr>
        <p:spPr>
          <a:xfrm>
            <a:off x="785786" y="1071546"/>
            <a:ext cx="6286544" cy="35719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77525-02AF-497C-A577-875316858BB4}" type="datetimeFigureOut">
              <a:rPr lang="es-CL" smtClean="0"/>
              <a:pPr/>
              <a:t>20-04-2009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B23D2-F5F6-4F2F-8B3C-94C012731F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4.png"/><Relationship Id="rId7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http://chancho-oscuro.com/imagenes-post/office2007ei8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-2437" y="0"/>
            <a:ext cx="9146437" cy="6143644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71472" y="3857628"/>
            <a:ext cx="4357718" cy="1571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30" name="Picture 6" descr="http://gallery.techarena.in/data/519/Microsoft-Word-2007-Box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27480">
            <a:off x="4876305" y="1472237"/>
            <a:ext cx="3657955" cy="4391042"/>
          </a:xfrm>
          <a:prstGeom prst="rect">
            <a:avLst/>
          </a:prstGeom>
          <a:noFill/>
        </p:spPr>
      </p:pic>
      <p:pic>
        <p:nvPicPr>
          <p:cNvPr id="1028" name="Picture 4" descr="http://www.penerjemahbahasa.com/wp-content/uploads/2008/02/splash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EEA3"/>
              </a:clrFrom>
              <a:clrTo>
                <a:srgbClr val="FEEEA3">
                  <a:alpha val="0"/>
                </a:srgbClr>
              </a:clrTo>
            </a:clrChange>
            <a:lum contrast="40000"/>
          </a:blip>
          <a:srcRect l="17894" t="20707" r="20000" b="48795"/>
          <a:stretch>
            <a:fillRect/>
          </a:stretch>
        </p:blipFill>
        <p:spPr bwMode="auto">
          <a:xfrm>
            <a:off x="714348" y="5000636"/>
            <a:ext cx="4286280" cy="1089732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785786" y="5929330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spc="0" dirty="0" smtClean="0">
                <a:solidFill>
                  <a:srgbClr val="E6AF00"/>
                </a:solidFill>
                <a:latin typeface="Cambria" pitchFamily="18" charset="0"/>
                <a:cs typeface="Estrangelo Edessa" pitchFamily="66" charset="0"/>
              </a:rPr>
              <a:t>Creación de </a:t>
            </a:r>
            <a:r>
              <a:rPr lang="es-CL" sz="2400" b="1" dirty="0">
                <a:solidFill>
                  <a:srgbClr val="E6AF00"/>
                </a:solidFill>
                <a:latin typeface="Cambria" pitchFamily="18" charset="0"/>
                <a:cs typeface="Estrangelo Edessa" pitchFamily="66" charset="0"/>
              </a:rPr>
              <a:t>d</a:t>
            </a:r>
            <a:r>
              <a:rPr lang="es-CL" sz="2400" b="1" spc="0" dirty="0" smtClean="0">
                <a:solidFill>
                  <a:srgbClr val="E6AF00"/>
                </a:solidFill>
                <a:latin typeface="Cambria" pitchFamily="18" charset="0"/>
                <a:cs typeface="Estrangelo Edessa" pitchFamily="66" charset="0"/>
              </a:rPr>
              <a:t>ocumentos </a:t>
            </a:r>
            <a:r>
              <a:rPr lang="es-CL" sz="2400" b="1" spc="0" dirty="0" smtClean="0">
                <a:solidFill>
                  <a:srgbClr val="E6AF00"/>
                </a:solidFill>
                <a:latin typeface="Cambria" pitchFamily="18" charset="0"/>
                <a:cs typeface="Estrangelo Edessa" pitchFamily="66" charset="0"/>
              </a:rPr>
              <a:t>Digitales - Parte I</a:t>
            </a:r>
            <a:endParaRPr lang="es-CL" sz="2400" b="1" dirty="0">
              <a:solidFill>
                <a:srgbClr val="E6AF00"/>
              </a:solidFill>
              <a:latin typeface="Cambria" pitchFamily="18" charset="0"/>
              <a:cs typeface="Estrangelo Edessa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85786" y="6286520"/>
            <a:ext cx="325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/>
              <a:t> </a:t>
            </a:r>
            <a:r>
              <a:rPr lang="es-CL" sz="1600" dirty="0" smtClean="0">
                <a:latin typeface="Cambria" pitchFamily="18" charset="0"/>
              </a:rPr>
              <a:t>Jorge Luis A. Torres Fuentes. L.M.V.</a:t>
            </a:r>
            <a:endParaRPr lang="es-CL" sz="16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Luego de haber creado las secciones, es posible dar formato único a cada sección o al documento completo. </a:t>
            </a:r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Configurando Páginas</a:t>
            </a:r>
            <a:endParaRPr lang="es-CL" dirty="0"/>
          </a:p>
        </p:txBody>
      </p:sp>
      <p:pic>
        <p:nvPicPr>
          <p:cNvPr id="4" name="3 Imagen" descr="Barra de Diseño de Página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0" y="0"/>
            <a:ext cx="9144000" cy="10696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 descr="Configurar pagin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642918"/>
            <a:ext cx="6143667" cy="146688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5 Imagen" descr="Despl Margenes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300779">
            <a:off x="1131392" y="212786"/>
            <a:ext cx="5154846" cy="6500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6 Imagen" descr="Despl Orientacion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0893574">
            <a:off x="2172805" y="165295"/>
            <a:ext cx="1886828" cy="2586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7 Imagen" descr="Despl Tamaño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402030">
            <a:off x="1823819" y="-51834"/>
            <a:ext cx="3192870" cy="69591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8 Imagen" descr="Despl Columnas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0646804">
            <a:off x="2531924" y="463276"/>
            <a:ext cx="2630925" cy="58176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9 Imagen" descr="Configurar pagin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642918"/>
            <a:ext cx="6143667" cy="146688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10 Elipse"/>
          <p:cNvSpPr/>
          <p:nvPr/>
        </p:nvSpPr>
        <p:spPr>
          <a:xfrm>
            <a:off x="6929454" y="1643050"/>
            <a:ext cx="785818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3" name="12 Imagen" descr="Margenes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5852" y="214290"/>
            <a:ext cx="6858048" cy="64406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13 Elipse"/>
          <p:cNvSpPr/>
          <p:nvPr/>
        </p:nvSpPr>
        <p:spPr>
          <a:xfrm>
            <a:off x="1214414" y="5572140"/>
            <a:ext cx="2500330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5" name="14 Imagen" descr="Papel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5852" y="214290"/>
            <a:ext cx="6858048" cy="64525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15 Imagen" descr="Papel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5852" y="214289"/>
            <a:ext cx="6858048" cy="64525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/>
              <a:t>Modifique la configuración de las paginas para “Todo el documento” de la siguiente forma</a:t>
            </a:r>
            <a:r>
              <a:rPr lang="es-CL" sz="2400" dirty="0" smtClean="0"/>
              <a:t>:</a:t>
            </a:r>
          </a:p>
          <a:p>
            <a:endParaRPr lang="es-CL" sz="2400" dirty="0"/>
          </a:p>
          <a:p>
            <a:pPr lvl="1"/>
            <a:r>
              <a:rPr lang="es-CL" sz="2000" dirty="0" smtClean="0"/>
              <a:t>Márgenes </a:t>
            </a:r>
            <a:r>
              <a:rPr lang="es-CL" sz="2000" dirty="0"/>
              <a:t>simétricos, Superior, Inferior, Interior y Exterior  1,5cm.</a:t>
            </a:r>
          </a:p>
          <a:p>
            <a:pPr lvl="1"/>
            <a:r>
              <a:rPr lang="es-CL" sz="2000" dirty="0"/>
              <a:t>Papel Carta</a:t>
            </a:r>
          </a:p>
          <a:p>
            <a:endParaRPr lang="es-CL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 práctica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Word permite establecer una sección como índice automático siguiendo la jerarquía creada en el estilo previamente (títulos 1- X)  </a:t>
            </a:r>
          </a:p>
          <a:p>
            <a:pPr>
              <a:buNone/>
            </a:pP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Índice  y contenido dinámico.</a:t>
            </a:r>
            <a:endParaRPr lang="es-CL" dirty="0"/>
          </a:p>
        </p:txBody>
      </p:sp>
      <p:pic>
        <p:nvPicPr>
          <p:cNvPr id="4" name="3 Imagen" descr="Barra de Referencias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1062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 descr="Tabla de Contenid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285728"/>
            <a:ext cx="4572032" cy="2171077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5 Imagen" descr="Tabla de Contenido Despl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1179258">
            <a:off x="785786" y="197711"/>
            <a:ext cx="4809518" cy="65263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6 Elipse"/>
          <p:cNvSpPr/>
          <p:nvPr/>
        </p:nvSpPr>
        <p:spPr>
          <a:xfrm rot="21229885">
            <a:off x="849044" y="5717099"/>
            <a:ext cx="2587582" cy="705149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7 Imagen" descr="Tabla de contenido Menu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294650"/>
            <a:ext cx="7643866" cy="64332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8 Elipse"/>
          <p:cNvSpPr/>
          <p:nvPr/>
        </p:nvSpPr>
        <p:spPr>
          <a:xfrm>
            <a:off x="5572132" y="5500702"/>
            <a:ext cx="1714512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" name="9 Imagen" descr="Opciones de la Tabla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794716"/>
            <a:ext cx="6302238" cy="5326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10 Elipse"/>
          <p:cNvSpPr/>
          <p:nvPr/>
        </p:nvSpPr>
        <p:spPr>
          <a:xfrm>
            <a:off x="6786578" y="5509624"/>
            <a:ext cx="1714512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2" name="11 Imagen" descr="Estilo de la Tabla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580402"/>
            <a:ext cx="4857784" cy="59138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12 Imagen" descr="Indice de Palabras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00364" y="571480"/>
            <a:ext cx="3000396" cy="156462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13 Imagen" descr="Marcas del Indic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482663">
            <a:off x="3721895" y="817487"/>
            <a:ext cx="4389166" cy="6090849"/>
          </a:xfrm>
          <a:prstGeom prst="rect">
            <a:avLst/>
          </a:prstGeom>
        </p:spPr>
      </p:pic>
      <p:pic>
        <p:nvPicPr>
          <p:cNvPr id="15" name="14 Imagen" descr="Sacar vista Especi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663970">
            <a:off x="1571604" y="1714488"/>
            <a:ext cx="1543076" cy="141448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1" animBg="1"/>
      <p:bldP spid="9" grpId="2" animBg="1"/>
      <p:bldP spid="9" grpId="3" animBg="1"/>
      <p:bldP spid="11" grpId="0" animBg="1"/>
      <p:bldP spid="1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2400" dirty="0"/>
              <a:t>Sitúese sobre la sección en blanco y agregue una tabla de contenidos. La tabla debe Incluir el Título pero no el subtítulo, y todos los títulos del texto (1-3</a:t>
            </a:r>
            <a:r>
              <a:rPr lang="es-CL" sz="2400" dirty="0" smtClean="0"/>
              <a:t>), además el titulo del documento debe tener mayor prioridad que todos los demás títulos del texto.</a:t>
            </a:r>
          </a:p>
          <a:p>
            <a:endParaRPr lang="es-CL" sz="2400" dirty="0" smtClean="0"/>
          </a:p>
          <a:p>
            <a:r>
              <a:rPr lang="es-CL" sz="2400" dirty="0" smtClean="0"/>
              <a:t>De los siguientes formatos:</a:t>
            </a:r>
          </a:p>
          <a:p>
            <a:pPr>
              <a:buNone/>
            </a:pPr>
            <a:r>
              <a:rPr lang="es-CL" sz="2000" dirty="0" smtClean="0"/>
              <a:t>	TDC1</a:t>
            </a:r>
            <a:r>
              <a:rPr lang="es-CL" sz="2000" dirty="0"/>
              <a:t>: Cambria, Tamaño 14pt, Negrita, Color: Naranja,  Sombra.</a:t>
            </a:r>
          </a:p>
          <a:p>
            <a:pPr>
              <a:buNone/>
            </a:pPr>
            <a:r>
              <a:rPr lang="es-CL" sz="2000" dirty="0" smtClean="0"/>
              <a:t>	TDC2</a:t>
            </a:r>
            <a:r>
              <a:rPr lang="es-CL" sz="2000" dirty="0"/>
              <a:t>: Cambria, Tamaño 12pt, Negrita, Color: Negro.</a:t>
            </a:r>
          </a:p>
          <a:p>
            <a:pPr>
              <a:buNone/>
            </a:pPr>
            <a:r>
              <a:rPr lang="es-CL" sz="2000" dirty="0" smtClean="0"/>
              <a:t>	TDC3</a:t>
            </a:r>
            <a:r>
              <a:rPr lang="es-CL" sz="2000" dirty="0"/>
              <a:t>: Cambria, Tamaño 10pt.</a:t>
            </a:r>
          </a:p>
          <a:p>
            <a:pPr>
              <a:buNone/>
            </a:pPr>
            <a:r>
              <a:rPr lang="es-CL" sz="2000" dirty="0" smtClean="0"/>
              <a:t>	TDC4</a:t>
            </a:r>
            <a:r>
              <a:rPr lang="es-CL" sz="2000" dirty="0"/>
              <a:t>: Cambria, Tamaño 8pt.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 Práctica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Las secciones permiten crear al igual que el numero de página distintos encabezados y pie de página.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Encabezado y Pie de Página</a:t>
            </a:r>
            <a:endParaRPr lang="es-CL" dirty="0"/>
          </a:p>
        </p:txBody>
      </p:sp>
      <p:pic>
        <p:nvPicPr>
          <p:cNvPr id="4" name="3 Imagen" descr="Barra de Insertar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10223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 descr="Encabezado y pie de pagin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357166"/>
            <a:ext cx="3126463" cy="142876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5 Imagen" descr="encabezado despl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1188300">
            <a:off x="1357290" y="0"/>
            <a:ext cx="4868444" cy="66570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6 Rectángulo"/>
          <p:cNvSpPr/>
          <p:nvPr/>
        </p:nvSpPr>
        <p:spPr>
          <a:xfrm>
            <a:off x="571472" y="1142984"/>
            <a:ext cx="8072494" cy="571501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7 Imagen" descr="diseño de encabezado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1007269"/>
          </a:xfrm>
          <a:prstGeom prst="rect">
            <a:avLst/>
          </a:prstGeom>
        </p:spPr>
      </p:pic>
      <p:pic>
        <p:nvPicPr>
          <p:cNvPr id="9" name="8 Imagen" descr="encabez sup.png"/>
          <p:cNvPicPr>
            <a:picLocks noChangeAspect="1"/>
          </p:cNvPicPr>
          <p:nvPr/>
        </p:nvPicPr>
        <p:blipFill>
          <a:blip r:embed="rId6"/>
          <a:srcRect l="1587" t="14017" r="9524"/>
          <a:stretch>
            <a:fillRect/>
          </a:stretch>
        </p:blipFill>
        <p:spPr>
          <a:xfrm>
            <a:off x="571472" y="1214422"/>
            <a:ext cx="8001056" cy="876441"/>
          </a:xfrm>
          <a:prstGeom prst="rect">
            <a:avLst/>
          </a:prstGeom>
        </p:spPr>
      </p:pic>
      <p:pic>
        <p:nvPicPr>
          <p:cNvPr id="10" name="9 Imagen" descr="Encabez inf.png"/>
          <p:cNvPicPr>
            <a:picLocks noChangeAspect="1"/>
          </p:cNvPicPr>
          <p:nvPr/>
        </p:nvPicPr>
        <p:blipFill>
          <a:blip r:embed="rId7"/>
          <a:srcRect l="3267" r="3268" b="17073"/>
          <a:stretch>
            <a:fillRect/>
          </a:stretch>
        </p:blipFill>
        <p:spPr>
          <a:xfrm>
            <a:off x="571472" y="5602893"/>
            <a:ext cx="8072494" cy="1040817"/>
          </a:xfrm>
          <a:prstGeom prst="rect">
            <a:avLst/>
          </a:prstGeom>
        </p:spPr>
      </p:pic>
      <p:sp>
        <p:nvSpPr>
          <p:cNvPr id="11" name="10 Elipse"/>
          <p:cNvSpPr/>
          <p:nvPr/>
        </p:nvSpPr>
        <p:spPr>
          <a:xfrm>
            <a:off x="642910" y="214290"/>
            <a:ext cx="928694" cy="85725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2" name="11 Imagen" descr="numero de pag despl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1193998">
            <a:off x="642910" y="357166"/>
            <a:ext cx="4162599" cy="3708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12 Imagen" descr="formato del numero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331945">
            <a:off x="2000232" y="691625"/>
            <a:ext cx="4714908" cy="50185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Abra encabezado y pie de página, y realice las siguientes modificaciones:</a:t>
            </a:r>
          </a:p>
          <a:p>
            <a:pPr>
              <a:buNone/>
            </a:pPr>
            <a:r>
              <a:rPr lang="es-CL" dirty="0" smtClean="0"/>
              <a:t>	</a:t>
            </a:r>
            <a:r>
              <a:rPr lang="es-CL" sz="2000" dirty="0" smtClean="0"/>
              <a:t>Encabezado </a:t>
            </a:r>
            <a:r>
              <a:rPr lang="es-CL" sz="2000" dirty="0" smtClean="0"/>
              <a:t>: </a:t>
            </a:r>
            <a:r>
              <a:rPr lang="es-CL" sz="2000" dirty="0" smtClean="0"/>
              <a:t>Universidad de Chile</a:t>
            </a:r>
          </a:p>
          <a:p>
            <a:r>
              <a:rPr lang="es-CL" sz="2400" dirty="0" smtClean="0"/>
              <a:t>Agregue </a:t>
            </a:r>
            <a:r>
              <a:rPr lang="es-CL" sz="2400" dirty="0" smtClean="0"/>
              <a:t>números de página: pagina 1 y 2 (numeración 1-2), y desde introducción en adelante comienza desde el 6. </a:t>
            </a:r>
            <a:endParaRPr lang="es-CL" sz="2400" dirty="0" smtClean="0"/>
          </a:p>
          <a:p>
            <a:r>
              <a:rPr lang="es-CL" sz="2400" dirty="0" smtClean="0"/>
              <a:t>Actualice la tabla de contenido. Asegúrese que la numeración nueva concuerda con la establecida.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 Práctica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Una referencia puede ser utilizada para aclarar, citar o incluso sugerir sobre una frase o texto sin interrumpir la lectura. Se utilizan ampliamente en publicaciones científicas.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Agregar Referencias</a:t>
            </a:r>
            <a:endParaRPr lang="es-CL" dirty="0"/>
          </a:p>
        </p:txBody>
      </p:sp>
      <p:pic>
        <p:nvPicPr>
          <p:cNvPr id="4" name="3 Imagen" descr="Barra de Referencias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1062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5 Rectángulo"/>
          <p:cNvSpPr/>
          <p:nvPr/>
        </p:nvSpPr>
        <p:spPr>
          <a:xfrm>
            <a:off x="571472" y="1142984"/>
            <a:ext cx="8072494" cy="571501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4 Imagen" descr="Nota al p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14290"/>
            <a:ext cx="3192020" cy="1285884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6 Imagen" descr="Imagen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5572140"/>
            <a:ext cx="3962953" cy="847843"/>
          </a:xfrm>
          <a:prstGeom prst="rect">
            <a:avLst/>
          </a:prstGeom>
        </p:spPr>
      </p:pic>
      <p:pic>
        <p:nvPicPr>
          <p:cNvPr id="8" name="7 Imagen" descr="Imagen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2000240"/>
            <a:ext cx="7934750" cy="1214503"/>
          </a:xfrm>
          <a:prstGeom prst="rect">
            <a:avLst/>
          </a:prstGeom>
        </p:spPr>
      </p:pic>
      <p:sp>
        <p:nvSpPr>
          <p:cNvPr id="9" name="8 Elipse"/>
          <p:cNvSpPr/>
          <p:nvPr/>
        </p:nvSpPr>
        <p:spPr>
          <a:xfrm>
            <a:off x="2786050" y="2643182"/>
            <a:ext cx="928694" cy="85725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2400" dirty="0" smtClean="0"/>
              <a:t>Agregue una nota al pie después del título “…. </a:t>
            </a:r>
            <a:r>
              <a:rPr lang="es-CL" sz="2400" dirty="0" smtClean="0"/>
              <a:t>Salmónidos1” al final de la primera página que debe decir </a:t>
            </a:r>
            <a:r>
              <a:rPr lang="es-CL" sz="2400" dirty="0" smtClean="0"/>
              <a:t>la línea 8</a:t>
            </a:r>
            <a:r>
              <a:rPr lang="es-CL" sz="2400" dirty="0" smtClean="0"/>
              <a:t>. </a:t>
            </a:r>
            <a:r>
              <a:rPr lang="es-CL" sz="2400" dirty="0" smtClean="0"/>
              <a:t>Posteriormente, elimine las líneas 7 y 8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 Práctica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Para copiar textos de internet, de documentos adobe, de </a:t>
            </a:r>
            <a:r>
              <a:rPr lang="es-CL" dirty="0" err="1" smtClean="0"/>
              <a:t>microsoft</a:t>
            </a:r>
            <a:r>
              <a:rPr lang="es-CL" dirty="0" smtClean="0"/>
              <a:t> </a:t>
            </a:r>
            <a:r>
              <a:rPr lang="es-CL" dirty="0" err="1" smtClean="0"/>
              <a:t>excel</a:t>
            </a:r>
            <a:r>
              <a:rPr lang="es-CL" dirty="0" smtClean="0"/>
              <a:t> u otras aplicaciones sin importar el formato natural. Adaptándolo al estilo creado en Word.</a:t>
            </a:r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Pegado Especial </a:t>
            </a:r>
            <a:r>
              <a:rPr lang="es-CL" sz="2400" dirty="0" smtClean="0"/>
              <a:t>(Texto sin Formato)</a:t>
            </a:r>
            <a:endParaRPr lang="es-CL" sz="2400" dirty="0"/>
          </a:p>
        </p:txBody>
      </p:sp>
      <p:pic>
        <p:nvPicPr>
          <p:cNvPr id="4" name="3 Imagen" descr="Barra de Inicio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1157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 descr="Pegad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0"/>
            <a:ext cx="1795533" cy="1658917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5 Imagen" descr="Imagen3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8794" y="0"/>
            <a:ext cx="3857652" cy="2805565"/>
          </a:xfrm>
          <a:prstGeom prst="rect">
            <a:avLst/>
          </a:prstGeom>
        </p:spPr>
      </p:pic>
      <p:pic>
        <p:nvPicPr>
          <p:cNvPr id="7" name="6 Imagen" descr="Imagen4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817028">
            <a:off x="828619" y="927105"/>
            <a:ext cx="7026527" cy="45852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Los hipervínculos entregan la comunicación de documentos o fuentes y los marcadores establecen áreas  delimitadas por líneas en el documento</a:t>
            </a:r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Hipervinculación</a:t>
            </a:r>
            <a:endParaRPr lang="es-CL" dirty="0"/>
          </a:p>
        </p:txBody>
      </p:sp>
      <p:pic>
        <p:nvPicPr>
          <p:cNvPr id="4" name="3 Imagen" descr="Barra de Insertar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10223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 descr="Imagen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0"/>
            <a:ext cx="2857520" cy="185411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5 Imagen" descr="Imagen3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577532">
            <a:off x="642910" y="785794"/>
            <a:ext cx="5339044" cy="4758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6 Imagen" descr="Imagen4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071546"/>
            <a:ext cx="9144000" cy="4686807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Office 2007 en una búsqueda constante por simplificar el uso de sus programas cambió la interfaz (la forma de ver las aplicaciones) en un conjunto de pestañas con sub-pestañas en su interior según categoría. 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La Interfaz de Word 2007</a:t>
            </a:r>
            <a:endParaRPr lang="es-CL" dirty="0"/>
          </a:p>
        </p:txBody>
      </p:sp>
      <p:pic>
        <p:nvPicPr>
          <p:cNvPr id="6" name="5 Imagen" descr="Barra de Insertar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33659">
            <a:off x="24161" y="1023688"/>
            <a:ext cx="9144000" cy="10223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6 Imagen" descr="Barra de Inicio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47450">
            <a:off x="0" y="0"/>
            <a:ext cx="9144000" cy="1157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7 Imagen" descr="Barra de Diseño de Página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13025">
            <a:off x="24345" y="1853715"/>
            <a:ext cx="9144000" cy="10696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8 Imagen" descr="Barra de Referencias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17118">
            <a:off x="-24427" y="2716371"/>
            <a:ext cx="9144000" cy="1062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9 Imagen" descr="Barra de Correspondencia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197497">
            <a:off x="23459" y="3619186"/>
            <a:ext cx="9144000" cy="10798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10 Imagen" descr="Barra de Revisar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169636">
            <a:off x="-24504" y="4511028"/>
            <a:ext cx="9144000" cy="1219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11 Imagen" descr="Barra de Vista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00809">
            <a:off x="22021" y="5570402"/>
            <a:ext cx="9144000" cy="10215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12 Imagen" descr="Archivo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371542">
            <a:off x="622423" y="552381"/>
            <a:ext cx="1024524" cy="100013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13 Imagen" descr="Archivo Open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49248">
            <a:off x="1658759" y="311976"/>
            <a:ext cx="2808053" cy="645279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Al final del texto en una línea en blanco, escriba sus nombres, su apellido y abajo en la línea siguiente el año en curso y el nombre de la asignatura. </a:t>
            </a:r>
          </a:p>
          <a:p>
            <a:r>
              <a:rPr lang="es-CL" sz="2400" dirty="0" smtClean="0"/>
              <a:t>Vincule su nombre a un  e-mail</a:t>
            </a:r>
          </a:p>
          <a:p>
            <a:r>
              <a:rPr lang="es-CL" sz="2400" dirty="0" smtClean="0"/>
              <a:t>Cree un hipervínculo abajo del texto para la página principal de la facultad de veterinaria.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 Práctica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Aplicación de Estilo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Los estilos en Word 2007 permiten al usuario manejar de manera sencilla y ordenada la jerarquía y el formato del texto con sólo una pequeña aplicación. </a:t>
            </a:r>
          </a:p>
          <a:p>
            <a:endParaRPr lang="es-CL" dirty="0"/>
          </a:p>
        </p:txBody>
      </p:sp>
      <p:pic>
        <p:nvPicPr>
          <p:cNvPr id="4" name="3 Imagen" descr="Barra de Inicio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11573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 descr="Estilo Pestañ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500042"/>
            <a:ext cx="6473959" cy="126212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5 Elipse"/>
          <p:cNvSpPr/>
          <p:nvPr/>
        </p:nvSpPr>
        <p:spPr>
          <a:xfrm>
            <a:off x="7358082" y="1428736"/>
            <a:ext cx="428628" cy="428628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7" name="6 Imagen" descr="Estilo Desplegad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30482">
            <a:off x="6145260" y="338434"/>
            <a:ext cx="2357454" cy="58936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7 Elipse"/>
          <p:cNvSpPr/>
          <p:nvPr/>
        </p:nvSpPr>
        <p:spPr>
          <a:xfrm>
            <a:off x="5786446" y="5572140"/>
            <a:ext cx="571504" cy="50006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 rot="490278">
            <a:off x="7030628" y="5793707"/>
            <a:ext cx="1143008" cy="50006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" name="9 Imagen" descr="Opciones Lista Estilo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1262203">
            <a:off x="500034" y="928670"/>
            <a:ext cx="6429420" cy="510195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10 Imagen" descr="Estilo Desplegado (usados)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31945">
            <a:off x="6131570" y="339116"/>
            <a:ext cx="2367883" cy="59732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12 Imagen" descr="modificación de estilo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438987">
            <a:off x="3775896" y="920791"/>
            <a:ext cx="4515548" cy="237099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13 Elipse"/>
          <p:cNvSpPr/>
          <p:nvPr/>
        </p:nvSpPr>
        <p:spPr>
          <a:xfrm rot="490278">
            <a:off x="3679609" y="1344040"/>
            <a:ext cx="1697828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5" name="14 Imagen" descr="Modificar estilo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285728"/>
            <a:ext cx="7286676" cy="636119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15 Elipse"/>
          <p:cNvSpPr/>
          <p:nvPr/>
        </p:nvSpPr>
        <p:spPr>
          <a:xfrm>
            <a:off x="500034" y="6000768"/>
            <a:ext cx="1697828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7" name="16 Imagen" descr="Formato Estilo Desplegado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224" y="3374587"/>
            <a:ext cx="2714644" cy="28359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17 Imagen" descr="Fuente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1231654">
            <a:off x="1071538" y="341864"/>
            <a:ext cx="5857916" cy="56165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18 Imagen" descr="Parrafo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313571">
            <a:off x="2050256" y="238691"/>
            <a:ext cx="5517320" cy="60558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19 Imagen" descr="Numeración y Viñetas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1320273">
            <a:off x="2000232" y="571480"/>
            <a:ext cx="4319840" cy="5399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 rot="171301">
            <a:off x="588783" y="1350928"/>
            <a:ext cx="7866218" cy="5236966"/>
          </a:xfrm>
        </p:spPr>
        <p:txBody>
          <a:bodyPr>
            <a:normAutofit/>
          </a:bodyPr>
          <a:lstStyle/>
          <a:p>
            <a:r>
              <a:rPr lang="es-CL" sz="2400" dirty="0" smtClean="0"/>
              <a:t>Abra el documento “la importancia del color.doc” y diríjase a la pestañas de estilo. Despliegue el menú de estilos, habilite la visión de todos los estilos y trabaje lo siguiente:</a:t>
            </a:r>
          </a:p>
          <a:p>
            <a:r>
              <a:rPr lang="es-CL" sz="2400" dirty="0" smtClean="0"/>
              <a:t>Modifique el estilo “Normal”. </a:t>
            </a:r>
          </a:p>
          <a:p>
            <a:pPr>
              <a:buNone/>
            </a:pPr>
            <a:r>
              <a:rPr lang="es-CL" sz="1800" dirty="0"/>
              <a:t>	</a:t>
            </a:r>
            <a:r>
              <a:rPr lang="es-CL" sz="1800" dirty="0" smtClean="0"/>
              <a:t>Calibri, tamaño 10pt, Justificado, interlineado 1,5 líneas, espaciado anterior 0pt, espaciado posterior 0pt.</a:t>
            </a:r>
          </a:p>
          <a:p>
            <a:r>
              <a:rPr lang="es-CL" sz="2400" dirty="0" smtClean="0"/>
              <a:t>Modifique el estilo “Título” a:</a:t>
            </a:r>
          </a:p>
          <a:p>
            <a:pPr>
              <a:buNone/>
            </a:pPr>
            <a:r>
              <a:rPr lang="es-CL" sz="1800" dirty="0" smtClean="0"/>
              <a:t>	Cambria, tamaño 48pt, Color de fuente: Naranja, Sombra, Alineación Centrado, Negrita, </a:t>
            </a:r>
            <a:r>
              <a:rPr lang="es-CL" sz="1800" dirty="0" err="1" smtClean="0"/>
              <a:t>esp</a:t>
            </a:r>
            <a:r>
              <a:rPr lang="es-CL" sz="1800" dirty="0" smtClean="0"/>
              <a:t>. anterior 12pt, </a:t>
            </a:r>
            <a:r>
              <a:rPr lang="es-CL" sz="1800" dirty="0" err="1" smtClean="0"/>
              <a:t>esp</a:t>
            </a:r>
            <a:r>
              <a:rPr lang="es-CL" sz="1800" dirty="0" smtClean="0"/>
              <a:t>. posterior 6pt, interlineado sencillo. (verifique que no hayan más efectos como </a:t>
            </a:r>
            <a:r>
              <a:rPr lang="es-CL" sz="1800" dirty="0" err="1" smtClean="0"/>
              <a:t>interletraje</a:t>
            </a:r>
            <a:r>
              <a:rPr lang="es-CL" sz="1800" dirty="0" smtClean="0"/>
              <a:t> u otros.)</a:t>
            </a:r>
          </a:p>
          <a:p>
            <a:r>
              <a:rPr lang="es-CL" sz="2400" dirty="0" smtClean="0"/>
              <a:t>Modifique </a:t>
            </a:r>
            <a:r>
              <a:rPr lang="es-CL" sz="2400" dirty="0"/>
              <a:t>el estilo “Título 1” a</a:t>
            </a:r>
            <a:r>
              <a:rPr lang="es-CL" sz="2400" dirty="0" smtClean="0"/>
              <a:t>:</a:t>
            </a:r>
            <a:endParaRPr lang="es-CL" sz="2400" dirty="0"/>
          </a:p>
          <a:p>
            <a:pPr>
              <a:buNone/>
            </a:pPr>
            <a:r>
              <a:rPr lang="es-CL" sz="1800" dirty="0" smtClean="0"/>
              <a:t>	Cambria</a:t>
            </a:r>
            <a:r>
              <a:rPr lang="es-CL" sz="1800" dirty="0"/>
              <a:t>, tamaño 18pt, , Color de fuente: Naranja, Sombra,  </a:t>
            </a:r>
            <a:r>
              <a:rPr lang="es-CL" sz="1800" dirty="0" smtClean="0"/>
              <a:t>Negrita, Alineación derecha, </a:t>
            </a:r>
            <a:r>
              <a:rPr lang="es-CL" sz="1800" dirty="0" err="1" smtClean="0"/>
              <a:t>esp</a:t>
            </a:r>
            <a:r>
              <a:rPr lang="es-CL" sz="1800" dirty="0" smtClean="0"/>
              <a:t>. Anterior 12pt, </a:t>
            </a:r>
            <a:r>
              <a:rPr lang="es-CL" sz="1800" dirty="0" err="1" smtClean="0"/>
              <a:t>esp</a:t>
            </a:r>
            <a:r>
              <a:rPr lang="es-CL" sz="1800" dirty="0" smtClean="0"/>
              <a:t>. Posterior 3pt. interlineado sencillo. (verifique que no hayan más efectos como </a:t>
            </a:r>
            <a:r>
              <a:rPr lang="es-CL" sz="1800" dirty="0" err="1" smtClean="0"/>
              <a:t>interletraje</a:t>
            </a:r>
            <a:r>
              <a:rPr lang="es-CL" sz="1800" dirty="0" smtClean="0"/>
              <a:t> u otros.)</a:t>
            </a:r>
            <a:endParaRPr lang="es-CL" sz="1800" dirty="0"/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 práctica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Modifique </a:t>
            </a:r>
            <a:r>
              <a:rPr lang="es-CL" sz="2400" dirty="0"/>
              <a:t>el estilo </a:t>
            </a:r>
            <a:r>
              <a:rPr lang="es-CL" sz="2400" dirty="0" smtClean="0"/>
              <a:t>“Título 2”. </a:t>
            </a:r>
            <a:endParaRPr lang="es-CL" sz="2400" dirty="0"/>
          </a:p>
          <a:p>
            <a:pPr>
              <a:buNone/>
            </a:pPr>
            <a:r>
              <a:rPr lang="es-CL" sz="1800" dirty="0" smtClean="0"/>
              <a:t>	Cambria, tamaño 14pt, Negrita, Cursiva, Alineación: Izquierda, Mayúsculas,  </a:t>
            </a:r>
            <a:r>
              <a:rPr lang="es-CL" sz="1800" dirty="0" err="1" smtClean="0"/>
              <a:t>Esp</a:t>
            </a:r>
            <a:r>
              <a:rPr lang="es-CL" sz="1800" dirty="0" smtClean="0"/>
              <a:t>. Anterior 6pt, </a:t>
            </a:r>
            <a:r>
              <a:rPr lang="es-CL" sz="1800" dirty="0" err="1" smtClean="0"/>
              <a:t>esp</a:t>
            </a:r>
            <a:r>
              <a:rPr lang="es-CL" sz="1800" dirty="0" smtClean="0"/>
              <a:t>. Posterior 6pt. interlineado sencillo. (verifique que no hayan más efectos como </a:t>
            </a:r>
            <a:r>
              <a:rPr lang="es-CL" sz="1800" dirty="0" err="1" smtClean="0"/>
              <a:t>interletraje</a:t>
            </a:r>
            <a:r>
              <a:rPr lang="es-CL" sz="1800" dirty="0" smtClean="0"/>
              <a:t> u otros.)</a:t>
            </a:r>
          </a:p>
          <a:p>
            <a:r>
              <a:rPr lang="es-CL" sz="2400" dirty="0" smtClean="0"/>
              <a:t>Modifique </a:t>
            </a:r>
            <a:r>
              <a:rPr lang="es-CL" sz="2400" dirty="0"/>
              <a:t>el estilo “Título </a:t>
            </a:r>
            <a:r>
              <a:rPr lang="es-CL" sz="2400" dirty="0" smtClean="0"/>
              <a:t>3”.</a:t>
            </a:r>
          </a:p>
          <a:p>
            <a:pPr>
              <a:buNone/>
            </a:pPr>
            <a:r>
              <a:rPr lang="es-CL" sz="1800" dirty="0" smtClean="0"/>
              <a:t>	Cambria</a:t>
            </a:r>
            <a:r>
              <a:rPr lang="es-CL" sz="1800" dirty="0"/>
              <a:t>, tamaño 12pt, Negrita, Alineación: Izquierda, </a:t>
            </a:r>
            <a:r>
              <a:rPr lang="es-CL" sz="1800" dirty="0" err="1"/>
              <a:t>Esp</a:t>
            </a:r>
            <a:r>
              <a:rPr lang="es-CL" sz="1800" dirty="0"/>
              <a:t>. Anterior: 0pt, </a:t>
            </a:r>
            <a:r>
              <a:rPr lang="es-CL" sz="1800" dirty="0" err="1"/>
              <a:t>Esp</a:t>
            </a:r>
            <a:r>
              <a:rPr lang="es-CL" sz="1800" dirty="0"/>
              <a:t>. Posterior: 3pt. </a:t>
            </a:r>
            <a:r>
              <a:rPr lang="es-CL" sz="1800" dirty="0" smtClean="0"/>
              <a:t>interlineado sencillo. (</a:t>
            </a:r>
            <a:r>
              <a:rPr lang="es-CL" sz="1800" dirty="0"/>
              <a:t>verifique que no hayan más efectos como </a:t>
            </a:r>
            <a:r>
              <a:rPr lang="es-CL" sz="1800" dirty="0" err="1"/>
              <a:t>interletraje</a:t>
            </a:r>
            <a:r>
              <a:rPr lang="es-CL" sz="1800" dirty="0"/>
              <a:t> u otros.)</a:t>
            </a:r>
          </a:p>
          <a:p>
            <a:r>
              <a:rPr lang="es-CL" sz="2400" dirty="0" smtClean="0"/>
              <a:t>Cree  </a:t>
            </a:r>
            <a:r>
              <a:rPr lang="es-CL" sz="2400" dirty="0"/>
              <a:t>el estilo </a:t>
            </a:r>
            <a:r>
              <a:rPr lang="es-CL" sz="2400" dirty="0" smtClean="0"/>
              <a:t>“Referencial”.</a:t>
            </a:r>
          </a:p>
          <a:p>
            <a:pPr>
              <a:buNone/>
            </a:pPr>
            <a:r>
              <a:rPr lang="es-CL" sz="1800" dirty="0" smtClean="0"/>
              <a:t>	Calibri</a:t>
            </a:r>
            <a:r>
              <a:rPr lang="es-CL" sz="1800" dirty="0"/>
              <a:t>, tamaño 8pt</a:t>
            </a:r>
            <a:r>
              <a:rPr lang="es-CL" sz="1800" dirty="0" smtClean="0"/>
              <a:t>.</a:t>
            </a:r>
          </a:p>
          <a:p>
            <a:r>
              <a:rPr lang="es-CL" sz="2400" dirty="0"/>
              <a:t>Modifique el estilo “Subtítulo</a:t>
            </a:r>
            <a:r>
              <a:rPr lang="es-CL" sz="2400" dirty="0" smtClean="0"/>
              <a:t>”.</a:t>
            </a:r>
          </a:p>
          <a:p>
            <a:r>
              <a:rPr lang="es-CL" sz="1800" dirty="0"/>
              <a:t>Cambria, tamaño 12pt, negrita.</a:t>
            </a:r>
          </a:p>
          <a:p>
            <a:endParaRPr lang="es-CL" sz="1800" dirty="0"/>
          </a:p>
          <a:p>
            <a:pPr>
              <a:buNone/>
            </a:pPr>
            <a:endParaRPr lang="es-CL" sz="18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 práctica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</a:t>
            </a:r>
            <a:r>
              <a:rPr lang="es-CL" dirty="0" err="1" smtClean="0"/>
              <a:t>númeración</a:t>
            </a:r>
            <a:r>
              <a:rPr lang="es-CL" dirty="0" smtClean="0"/>
              <a:t> de líneas es una herramienta útil para ubicar partes del documento en conflicto sin utilizar herramientas de revisión.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Númeración</a:t>
            </a:r>
            <a:r>
              <a:rPr lang="es-CL" dirty="0" smtClean="0"/>
              <a:t> de Líneas</a:t>
            </a:r>
            <a:endParaRPr lang="es-CL" dirty="0"/>
          </a:p>
        </p:txBody>
      </p:sp>
      <p:pic>
        <p:nvPicPr>
          <p:cNvPr id="4" name="3 Imagen" descr="Barra de Diseño de Página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10696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 descr="Configurar pagin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357166"/>
            <a:ext cx="6582383" cy="157163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5 Imagen" descr="Numeros de linea desplegado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428868"/>
            <a:ext cx="4872609" cy="3214710"/>
          </a:xfrm>
          <a:prstGeom prst="rect">
            <a:avLst/>
          </a:prstGeom>
        </p:spPr>
      </p:pic>
      <p:sp>
        <p:nvSpPr>
          <p:cNvPr id="7" name="6 Elipse"/>
          <p:cNvSpPr/>
          <p:nvPr/>
        </p:nvSpPr>
        <p:spPr>
          <a:xfrm>
            <a:off x="5357818" y="714356"/>
            <a:ext cx="2357454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7143768" y="1500174"/>
            <a:ext cx="1143008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785786" y="5072074"/>
            <a:ext cx="4572032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" name="9 Imagen" descr="numeros de linea desde configurar pagin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2976" y="0"/>
            <a:ext cx="7000924" cy="6575521"/>
          </a:xfrm>
          <a:prstGeom prst="rect">
            <a:avLst/>
          </a:prstGeom>
        </p:spPr>
      </p:pic>
      <p:sp>
        <p:nvSpPr>
          <p:cNvPr id="11" name="10 Elipse"/>
          <p:cNvSpPr/>
          <p:nvPr/>
        </p:nvSpPr>
        <p:spPr>
          <a:xfrm>
            <a:off x="5286380" y="5500702"/>
            <a:ext cx="1714512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/>
              <a:t>Agregue numeración de líneas.</a:t>
            </a:r>
          </a:p>
          <a:p>
            <a:r>
              <a:rPr lang="es-CL" sz="2400" dirty="0"/>
              <a:t>Aplique los estilos creados a las siguientes </a:t>
            </a:r>
            <a:r>
              <a:rPr lang="es-CL" sz="2400" dirty="0" smtClean="0"/>
              <a:t>líneas </a:t>
            </a:r>
            <a:r>
              <a:rPr lang="es-CL" sz="2400" b="1" dirty="0" smtClean="0">
                <a:solidFill>
                  <a:srgbClr val="FF0000"/>
                </a:solidFill>
              </a:rPr>
              <a:t>en orden:</a:t>
            </a:r>
          </a:p>
          <a:p>
            <a:pPr lvl="1"/>
            <a:r>
              <a:rPr lang="es-CL" sz="2000" dirty="0" smtClean="0"/>
              <a:t>Normal : Todo el documento</a:t>
            </a:r>
          </a:p>
          <a:p>
            <a:pPr lvl="1"/>
            <a:r>
              <a:rPr lang="es-CL" sz="2000" dirty="0" smtClean="0"/>
              <a:t>Título:  1.</a:t>
            </a:r>
          </a:p>
          <a:p>
            <a:pPr lvl="1"/>
            <a:r>
              <a:rPr lang="es-CL" sz="2000" dirty="0" smtClean="0"/>
              <a:t>Título 1: 12, 23, 58, 116, 160</a:t>
            </a:r>
          </a:p>
          <a:p>
            <a:pPr lvl="1"/>
            <a:r>
              <a:rPr lang="es-CL" sz="2000" dirty="0" smtClean="0"/>
              <a:t>Título 2: 62, 72, 102, 117, 137, 141, 155, 161, 179, 189, 199, 212, 225, 275, 280, 286, 289, 293, </a:t>
            </a:r>
          </a:p>
          <a:p>
            <a:pPr lvl="1"/>
            <a:r>
              <a:rPr lang="es-CL" sz="2000" dirty="0" smtClean="0"/>
              <a:t>Título 3: 73, 82, 94</a:t>
            </a:r>
          </a:p>
          <a:p>
            <a:pPr lvl="1"/>
            <a:r>
              <a:rPr lang="es-CL" sz="2000" dirty="0" smtClean="0"/>
              <a:t>Subtitulo: 5, 6</a:t>
            </a:r>
          </a:p>
          <a:p>
            <a:pPr lvl="1"/>
            <a:r>
              <a:rPr lang="es-CL" sz="2000" dirty="0" smtClean="0"/>
              <a:t>Referencial: 7, 8, 9, 10, 11.</a:t>
            </a:r>
          </a:p>
          <a:p>
            <a:pPr lvl="1">
              <a:buNone/>
            </a:pPr>
            <a:endParaRPr lang="es-CL" sz="2000" dirty="0"/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 práctica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Una sección permite separar configuraciones de estilo y de página según capítulos distintos existan en el documento. </a:t>
            </a:r>
          </a:p>
          <a:p>
            <a:r>
              <a:rPr lang="es-CL" dirty="0" smtClean="0"/>
              <a:t>Es ideal para crear introducción, revisiones bibliográficas, materiales           y métodos, etc. En las tesis digitales.</a:t>
            </a:r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Creación de Secciones</a:t>
            </a:r>
            <a:endParaRPr lang="es-CL" dirty="0"/>
          </a:p>
        </p:txBody>
      </p:sp>
      <p:pic>
        <p:nvPicPr>
          <p:cNvPr id="4" name="3 Imagen" descr="Barra de Diseño de Página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10696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 descr="Configurar pagin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428604"/>
            <a:ext cx="5143536" cy="122809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7 Elipse"/>
          <p:cNvSpPr/>
          <p:nvPr/>
        </p:nvSpPr>
        <p:spPr>
          <a:xfrm>
            <a:off x="4857752" y="285728"/>
            <a:ext cx="1714512" cy="632116"/>
          </a:xfrm>
          <a:prstGeom prst="ellipse">
            <a:avLst/>
          </a:prstGeom>
          <a:noFill/>
          <a:ln>
            <a:solidFill>
              <a:srgbClr val="C00000">
                <a:alpha val="3000"/>
              </a:srgb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7" name="6 Imagen" descr="Saltos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A8E61D"/>
              </a:clrFrom>
              <a:clrTo>
                <a:srgbClr val="A8E61D">
                  <a:alpha val="0"/>
                </a:srgbClr>
              </a:clrTo>
            </a:clrChange>
          </a:blip>
          <a:stretch>
            <a:fillRect/>
          </a:stretch>
        </p:blipFill>
        <p:spPr>
          <a:xfrm rot="21214552">
            <a:off x="2222729" y="-35375"/>
            <a:ext cx="4857784" cy="68036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2400" dirty="0"/>
              <a:t>Cree secciones de estilo “página siguiente” entre las siguientes líneas</a:t>
            </a:r>
            <a:r>
              <a:rPr lang="es-CL" sz="2400" dirty="0" smtClean="0"/>
              <a:t>.</a:t>
            </a:r>
          </a:p>
          <a:p>
            <a:pPr>
              <a:buNone/>
            </a:pPr>
            <a:r>
              <a:rPr lang="es-CL" sz="2000" dirty="0" smtClean="0"/>
              <a:t>	10-11</a:t>
            </a:r>
            <a:r>
              <a:rPr lang="es-CL" sz="2000" dirty="0"/>
              <a:t>; 21-22, 56-57, 114-115, 158-159 </a:t>
            </a:r>
          </a:p>
          <a:p>
            <a:endParaRPr lang="es-CL" sz="2400" dirty="0" smtClean="0"/>
          </a:p>
          <a:p>
            <a:r>
              <a:rPr lang="es-CL" sz="2400" dirty="0" smtClean="0"/>
              <a:t>Cree una sección en blanco antes de la introducción.</a:t>
            </a:r>
            <a:endParaRPr lang="es-CL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 práctica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679</Words>
  <Application>Microsoft Office PowerPoint</Application>
  <PresentationFormat>Presentación en pantalla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Diapositiva 1</vt:lpstr>
      <vt:lpstr>La Interfaz de Word 2007</vt:lpstr>
      <vt:lpstr>Aplicación de Estilo</vt:lpstr>
      <vt:lpstr>Actividad práctica</vt:lpstr>
      <vt:lpstr>Actividad práctica</vt:lpstr>
      <vt:lpstr>Númeración de Líneas</vt:lpstr>
      <vt:lpstr>Actividad práctica</vt:lpstr>
      <vt:lpstr>Creación de Secciones</vt:lpstr>
      <vt:lpstr>Actividad práctica</vt:lpstr>
      <vt:lpstr>Configurando Páginas</vt:lpstr>
      <vt:lpstr>Actividad práctica</vt:lpstr>
      <vt:lpstr>Índice  y contenido dinámico.</vt:lpstr>
      <vt:lpstr>Actividad Práctica</vt:lpstr>
      <vt:lpstr>Encabezado y Pie de Página</vt:lpstr>
      <vt:lpstr>Actividad Práctica</vt:lpstr>
      <vt:lpstr>Agregar Referencias</vt:lpstr>
      <vt:lpstr>Actividad Práctica</vt:lpstr>
      <vt:lpstr>Pegado Especial (Texto sin Formato)</vt:lpstr>
      <vt:lpstr>Hipervinculación</vt:lpstr>
      <vt:lpstr>Actividad Práctica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Jorge</dc:creator>
  <cp:lastModifiedBy>Jorge</cp:lastModifiedBy>
  <cp:revision>6</cp:revision>
  <dcterms:created xsi:type="dcterms:W3CDTF">2009-04-20T19:09:41Z</dcterms:created>
  <dcterms:modified xsi:type="dcterms:W3CDTF">2009-04-21T01:04:05Z</dcterms:modified>
</cp:coreProperties>
</file>