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3" r:id="rId1"/>
  </p:sldMasterIdLst>
  <p:notesMasterIdLst>
    <p:notesMasterId r:id="rId11"/>
  </p:notesMasterIdLst>
  <p:handoutMasterIdLst>
    <p:handoutMasterId r:id="rId12"/>
  </p:handoutMasterIdLst>
  <p:sldIdLst>
    <p:sldId id="339" r:id="rId2"/>
    <p:sldId id="337" r:id="rId3"/>
    <p:sldId id="340" r:id="rId4"/>
    <p:sldId id="338" r:id="rId5"/>
    <p:sldId id="322" r:id="rId6"/>
    <p:sldId id="308" r:id="rId7"/>
    <p:sldId id="310" r:id="rId8"/>
    <p:sldId id="311" r:id="rId9"/>
    <p:sldId id="336" r:id="rId10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66"/>
    <a:srgbClr val="FFFF00"/>
    <a:srgbClr val="3366FF"/>
    <a:srgbClr val="6600FF"/>
    <a:srgbClr val="CC00CC"/>
    <a:srgbClr val="FF3300"/>
    <a:srgbClr val="FFFFCC"/>
    <a:srgbClr val="66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76" autoAdjust="0"/>
    <p:restoredTop sz="94660"/>
  </p:normalViewPr>
  <p:slideViewPr>
    <p:cSldViewPr>
      <p:cViewPr varScale="1">
        <p:scale>
          <a:sx n="61" d="100"/>
          <a:sy n="61" d="100"/>
        </p:scale>
        <p:origin x="-582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4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endParaRPr lang="es-ES_tradnl"/>
          </a:p>
        </p:txBody>
      </p:sp>
      <p:sp>
        <p:nvSpPr>
          <p:cNvPr id="14848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endParaRPr lang="es-ES_tradnl"/>
          </a:p>
        </p:txBody>
      </p:sp>
      <p:sp>
        <p:nvSpPr>
          <p:cNvPr id="14848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endParaRPr lang="es-ES_tradnl"/>
          </a:p>
        </p:txBody>
      </p:sp>
      <p:sp>
        <p:nvSpPr>
          <p:cNvPr id="14848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067608E5-4C2C-4611-A60F-E4942297541E}" type="slidenum">
              <a:rPr lang="es-ES_tradnl"/>
              <a:pPr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01889985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3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endParaRPr lang="en-US"/>
          </a:p>
        </p:txBody>
      </p:sp>
      <p:sp>
        <p:nvSpPr>
          <p:cNvPr id="14233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endParaRPr lang="en-US"/>
          </a:p>
        </p:txBody>
      </p:sp>
      <p:sp>
        <p:nvSpPr>
          <p:cNvPr id="142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4234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4234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endParaRPr lang="en-US"/>
          </a:p>
        </p:txBody>
      </p:sp>
      <p:sp>
        <p:nvSpPr>
          <p:cNvPr id="14234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E71DCACC-2B43-4E57-A0BA-1C83A69FF3CB}" type="slidenum">
              <a:rPr lang="en-US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224690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1DCACC-2B43-4E57-A0BA-1C83A69FF3CB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Conector recto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28 Título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9" name="8 Subtítulo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16" name="15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1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ICarnegie                                                                                      Universidad de las Americas                                                                                                                  </a:t>
            </a:r>
            <a:endParaRPr lang="en-US"/>
          </a:p>
        </p:txBody>
      </p:sp>
      <p:sp>
        <p:nvSpPr>
          <p:cNvPr id="15" name="14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D43FBA64-E722-4F62-B1D5-81BC3D83BF62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ICarnegie                                                                                      Universidad de las Americas                                                                                                                  </a:t>
            </a:r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9E4355-4550-4F26-BBBE-5E7401710BD2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ICarnegie                                                                                      Universidad de las Americas                                                                                                                  </a:t>
            </a:r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27C8D4-B2E2-4836-8119-239BE119EF9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>
  <p:cSld name="Título y texto e imágenes prediseñad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imágenes prediseñadas"/>
          <p:cNvSpPr>
            <a:spLocks noGrp="1"/>
          </p:cNvSpPr>
          <p:nvPr>
            <p:ph type="clipArt"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/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0"/>
          </p:nvPr>
        </p:nvSpPr>
        <p:spPr>
          <a:xfrm>
            <a:off x="3124200" y="64008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ICarnegie                                                                                      Universidad de las Americas                                                                                                                  </a:t>
            </a: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1"/>
          </p:nvPr>
        </p:nvSpPr>
        <p:spPr>
          <a:xfrm>
            <a:off x="6629400" y="64008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9EB8CA71-ECF1-4886-89C8-1A008ADDCA8C}" type="slidenum">
              <a:rPr lang="en-US"/>
              <a:pPr/>
              <a:t>‹Nº›</a:t>
            </a:fld>
            <a:endParaRPr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2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Título, texto y 2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39750" y="1341438"/>
            <a:ext cx="8135938" cy="13843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539750" y="2852738"/>
            <a:ext cx="4038600" cy="28194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quarter" idx="2"/>
          </p:nvPr>
        </p:nvSpPr>
        <p:spPr>
          <a:xfrm>
            <a:off x="4730750" y="2852738"/>
            <a:ext cx="4038600" cy="13335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contenido"/>
          <p:cNvSpPr>
            <a:spLocks noGrp="1"/>
          </p:cNvSpPr>
          <p:nvPr>
            <p:ph sz="quarter" idx="3"/>
          </p:nvPr>
        </p:nvSpPr>
        <p:spPr>
          <a:xfrm>
            <a:off x="4730750" y="4338638"/>
            <a:ext cx="4038600" cy="13335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85C044-D13D-4EFF-A54A-EC321B1F4F8F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323192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2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27" name="26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25" name="2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9" name="18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r>
              <a:rPr lang="en-US" smtClean="0"/>
              <a:t>ICarnegie                                                                                      Universidad de las Americas                                                                                                                  </a:t>
            </a:r>
            <a:endParaRPr lang="en-US"/>
          </a:p>
        </p:txBody>
      </p:sp>
      <p:sp>
        <p:nvSpPr>
          <p:cNvPr id="16" name="1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CC952EC7-6513-4956-83D5-E7E2F13A2F8F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Conector recto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5 Marcador de texto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19" name="18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10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ICarnegie                                                                                      Universidad de las Americas                                                                                                                  </a:t>
            </a:r>
            <a:endParaRPr lang="en-US"/>
          </a:p>
        </p:txBody>
      </p:sp>
      <p:sp>
        <p:nvSpPr>
          <p:cNvPr id="16" name="1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735F7A-F206-4B13-A9E5-317CDB1ADCAB}" type="slidenum">
              <a:rPr lang="en-US" smtClean="0"/>
              <a:pPr/>
              <a:t>‹Nº›</a:t>
            </a:fld>
            <a:endParaRPr lang="en-US"/>
          </a:p>
        </p:txBody>
      </p:sp>
      <p:sp>
        <p:nvSpPr>
          <p:cNvPr id="8" name="7 Título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19 Título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4" name="13 Marcador de contenido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3" name="12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21" name="20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9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ICarnegie                                                                                      Universidad de las Americas                                                                                                                  </a:t>
            </a:r>
            <a:endParaRPr lang="en-US"/>
          </a:p>
        </p:txBody>
      </p:sp>
      <p:sp>
        <p:nvSpPr>
          <p:cNvPr id="31" name="30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328C42-265F-45F7-9ED9-E70AE43B6AA6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28 Título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3" name="12 Marcador de texto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25" name="24 Marcador de texto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28" name="27 Marcador de contenido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0" name="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ICarnegie                                                                                      Universidad de las Americas                                                                                                                  </a:t>
            </a:r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69CF6E0B-CBC7-4FF9-B2DC-31B74189CD4A}" type="slidenum">
              <a:rPr lang="en-US" smtClean="0"/>
              <a:pPr/>
              <a:t>‹Nº›</a:t>
            </a:fld>
            <a:endParaRPr lang="en-US"/>
          </a:p>
        </p:txBody>
      </p:sp>
      <p:sp>
        <p:nvSpPr>
          <p:cNvPr id="11" name="10 Conector recto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29 Título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2" name="1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1" name="20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ICarnegie                                                                                      Universidad de las Americas                                                                                                                  </a:t>
            </a:r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AB666E-4392-489B-BCC6-DB39F02D6BA9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4" name="2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ICarnegie                                                                                      Universidad de las Americas                                                                                                                  </a:t>
            </a:r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3130CB-6974-4B8A-9100-45AD8D7730BC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Conector recto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11 Título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26" name="25 Marcador de texto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14" name="13 Marcador de contenido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25" name="2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28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ICarnegie                                                                                      Universidad de las Americas                                                                                                                  </a:t>
            </a:r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35B837-7A7F-48F8-AA36-DF7D7548F587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12 Marcador de posición de imagen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ICarnegie                                                                                      Universidad de las Americas                                                                                                                  </a:t>
            </a:r>
            <a:endParaRPr lang="en-US"/>
          </a:p>
        </p:txBody>
      </p:sp>
      <p:sp>
        <p:nvSpPr>
          <p:cNvPr id="31" name="30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38108E-8D84-46E2-A11E-47C94AF4A90A}" type="slidenum">
              <a:rPr lang="en-US" smtClean="0"/>
              <a:pPr/>
              <a:t>‹Nº›</a:t>
            </a:fld>
            <a:endParaRPr lang="en-US"/>
          </a:p>
        </p:txBody>
      </p:sp>
      <p:sp>
        <p:nvSpPr>
          <p:cNvPr id="17" name="16 Título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26" name="25 Marcador de texto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Conector recto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7 Marcador de texto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1" name="10 Marcador de fecha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8" name="27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r>
              <a:rPr lang="en-US" smtClean="0"/>
              <a:t>ICarnegie                                                                                      Universidad de las Americas                                                                                                                  </a:t>
            </a:r>
            <a:endParaRPr lang="en-U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10BBA238-B6B9-46D4-9179-E4DD3688073C}" type="slidenum">
              <a:rPr lang="en-US" smtClean="0"/>
              <a:pPr/>
              <a:t>‹Nº›</a:t>
            </a:fld>
            <a:endParaRPr lang="en-US"/>
          </a:p>
        </p:txBody>
      </p:sp>
      <p:sp>
        <p:nvSpPr>
          <p:cNvPr id="10" name="9 Marcador de título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9" name="8 Conector recto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11 Conector recto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6" r:id="rId12"/>
    <p:sldLayoutId id="2147483687" r:id="rId13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10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9.png"/><Relationship Id="rId5" Type="http://schemas.openxmlformats.org/officeDocument/2006/relationships/hyperlink" Target="http://infotechno.wordpress.com/category/todos/" TargetMode="Externa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1.jpeg"/><Relationship Id="rId7" Type="http://schemas.openxmlformats.org/officeDocument/2006/relationships/image" Target="../media/image1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jpeg"/><Relationship Id="rId3" Type="http://schemas.openxmlformats.org/officeDocument/2006/relationships/oleObject" Target="../embeddings/oleObject1.bin"/><Relationship Id="rId7" Type="http://schemas.openxmlformats.org/officeDocument/2006/relationships/image" Target="../media/image20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9.png"/><Relationship Id="rId11" Type="http://schemas.openxmlformats.org/officeDocument/2006/relationships/image" Target="../media/image24.png"/><Relationship Id="rId5" Type="http://schemas.openxmlformats.org/officeDocument/2006/relationships/image" Target="../media/image18.png"/><Relationship Id="rId10" Type="http://schemas.openxmlformats.org/officeDocument/2006/relationships/image" Target="../media/image23.jpeg"/><Relationship Id="rId4" Type="http://schemas.openxmlformats.org/officeDocument/2006/relationships/image" Target="../media/image17.png"/><Relationship Id="rId9" Type="http://schemas.openxmlformats.org/officeDocument/2006/relationships/image" Target="../media/image2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_tradnl" dirty="0" smtClean="0"/>
              <a:t>Memorias</a:t>
            </a:r>
            <a:endParaRPr lang="es-ES_tradn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algn="just"/>
            <a:r>
              <a:rPr lang="es-ES_tradnl" dirty="0" smtClean="0"/>
              <a:t>ROM: esta memoria, </a:t>
            </a:r>
            <a:r>
              <a:rPr lang="es-ES_tradnl" dirty="0"/>
              <a:t>también conocida como firmware, es un circuito integrado programado con unos datos específicos cuando es fabricado. Los chips de características ROM no solo se usan </a:t>
            </a:r>
            <a:r>
              <a:rPr lang="es-ES_tradnl" dirty="0" smtClean="0"/>
              <a:t>en computadores, </a:t>
            </a:r>
            <a:r>
              <a:rPr lang="es-ES_tradnl" dirty="0"/>
              <a:t>sino en muchos otros componentes electrónicos también. </a:t>
            </a:r>
          </a:p>
          <a:p>
            <a:r>
              <a:rPr lang="es-ES_tradnl" dirty="0"/>
              <a:t>Tipos de </a:t>
            </a:r>
            <a:r>
              <a:rPr lang="es-ES_tradnl" dirty="0" smtClean="0"/>
              <a:t>ROM. Hay </a:t>
            </a:r>
            <a:r>
              <a:rPr lang="es-ES_tradnl" dirty="0"/>
              <a:t>5 tipos básicos de ROM, los cuales se pueden identificar como:</a:t>
            </a:r>
          </a:p>
          <a:p>
            <a:endParaRPr lang="es-ES_tradnl" dirty="0"/>
          </a:p>
          <a:p>
            <a:r>
              <a:rPr lang="es-ES_tradnl" dirty="0"/>
              <a:t>ROM</a:t>
            </a:r>
          </a:p>
          <a:p>
            <a:r>
              <a:rPr lang="es-ES_tradnl" dirty="0"/>
              <a:t>PROM           </a:t>
            </a:r>
          </a:p>
          <a:p>
            <a:r>
              <a:rPr lang="es-ES_tradnl" dirty="0"/>
              <a:t>EPROM</a:t>
            </a:r>
          </a:p>
          <a:p>
            <a:r>
              <a:rPr lang="es-ES_tradnl" dirty="0"/>
              <a:t>EEPROM</a:t>
            </a:r>
          </a:p>
          <a:p>
            <a:r>
              <a:rPr lang="es-ES_tradnl" dirty="0"/>
              <a:t>Memoria Flash</a:t>
            </a: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952EC7-6513-4956-83D5-E7E2F13A2F8F}" type="slidenum">
              <a:rPr lang="en-US" smtClean="0"/>
              <a:pPr/>
              <a:t>1</a:t>
            </a:fld>
            <a:endParaRPr lang="en-US"/>
          </a:p>
        </p:txBody>
      </p:sp>
      <p:pic>
        <p:nvPicPr>
          <p:cNvPr id="28877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6200" y="3886200"/>
            <a:ext cx="3033712" cy="2022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72660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_tradnl" dirty="0" smtClean="0"/>
              <a:t>Memorias </a:t>
            </a:r>
            <a:endParaRPr lang="es-ES_tradn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s-ES_tradnl" dirty="0" smtClean="0"/>
              <a:t>RAM </a:t>
            </a:r>
            <a:r>
              <a:rPr lang="es-ES_tradnl" sz="2400" dirty="0"/>
              <a:t>son las siglas de </a:t>
            </a:r>
            <a:r>
              <a:rPr lang="es-ES_tradnl" sz="2400" i="1" dirty="0" err="1"/>
              <a:t>random</a:t>
            </a:r>
            <a:r>
              <a:rPr lang="es-ES_tradnl" sz="2400" i="1" dirty="0"/>
              <a:t> </a:t>
            </a:r>
            <a:r>
              <a:rPr lang="es-ES_tradnl" sz="2400" i="1" dirty="0" err="1"/>
              <a:t>access</a:t>
            </a:r>
            <a:r>
              <a:rPr lang="es-ES_tradnl" sz="2400" i="1" dirty="0"/>
              <a:t> </a:t>
            </a:r>
            <a:r>
              <a:rPr lang="es-ES_tradnl" sz="2400" i="1" dirty="0" err="1"/>
              <a:t>memory</a:t>
            </a:r>
            <a:r>
              <a:rPr lang="es-ES_tradnl" sz="2400" dirty="0"/>
              <a:t>, un tipo de memoria de ordenador a la que se puede acceder aleatoriamente; es decir, se puede acceder a cualquier byte de memoria sin acceder a los bytes precedentes. La memoria RAM es el tipo de memoria más común en ordenadores y otros dispositivos como impresoras.</a:t>
            </a: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952EC7-6513-4956-83D5-E7E2F13A2F8F}" type="slidenum">
              <a:rPr lang="en-US" smtClean="0"/>
              <a:pPr/>
              <a:t>2</a:t>
            </a:fld>
            <a:endParaRPr lang="en-US"/>
          </a:p>
        </p:txBody>
      </p:sp>
      <p:pic>
        <p:nvPicPr>
          <p:cNvPr id="289794" name="Picture 2" descr="http://www.solotecnologia.net/wp-content/uploads/2010/03/memoria-ram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800" y="3810000"/>
            <a:ext cx="3048000" cy="21548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432885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_tradnl" dirty="0" smtClean="0"/>
              <a:t>Uso memoria </a:t>
            </a:r>
            <a:r>
              <a:rPr lang="es-ES_tradnl" dirty="0" err="1" smtClean="0"/>
              <a:t>ram</a:t>
            </a:r>
            <a:r>
              <a:rPr lang="es-ES_tradnl" dirty="0" smtClean="0"/>
              <a:t> por un pc</a:t>
            </a:r>
            <a:endParaRPr lang="es-ES_tradnl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952EC7-6513-4956-83D5-E7E2F13A2F8F}" type="slidenum">
              <a:rPr lang="en-US" smtClean="0"/>
              <a:pPr/>
              <a:t>3</a:t>
            </a:fld>
            <a:endParaRPr lang="en-US"/>
          </a:p>
        </p:txBody>
      </p:sp>
      <p:pic>
        <p:nvPicPr>
          <p:cNvPr id="5" name="Picture 4" descr="virtual_memory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1600200"/>
            <a:ext cx="7239000" cy="47534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414535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228600"/>
            <a:ext cx="8135938" cy="868374"/>
          </a:xfrm>
        </p:spPr>
        <p:txBody>
          <a:bodyPr>
            <a:normAutofit fontScale="90000"/>
          </a:bodyPr>
          <a:lstStyle/>
          <a:p>
            <a:pPr algn="ctr" eaLnBrk="1" hangingPunct="1">
              <a:defRPr/>
            </a:pPr>
            <a:r>
              <a:rPr lang="es-ES" sz="4800" dirty="0" smtClean="0">
                <a:solidFill>
                  <a:schemeClr val="bg2">
                    <a:lumMod val="25000"/>
                  </a:schemeClr>
                </a:solidFill>
              </a:rPr>
              <a:t>Unidades de almacenamiento</a:t>
            </a:r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274632" y="1811328"/>
            <a:ext cx="4038600" cy="3433782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s-ES" sz="2800" dirty="0" smtClean="0">
                <a:solidFill>
                  <a:schemeClr val="bg2">
                    <a:lumMod val="25000"/>
                  </a:schemeClr>
                </a:solidFill>
              </a:rPr>
              <a:t>Discos Duros </a:t>
            </a:r>
            <a:r>
              <a:rPr lang="es-ES" sz="1400" dirty="0" smtClean="0">
                <a:solidFill>
                  <a:schemeClr val="bg2">
                    <a:lumMod val="25000"/>
                  </a:schemeClr>
                </a:solidFill>
              </a:rPr>
              <a:t>(internos y externos)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s-ES" sz="2800" dirty="0" smtClean="0">
                <a:solidFill>
                  <a:schemeClr val="bg2">
                    <a:lumMod val="25000"/>
                  </a:schemeClr>
                </a:solidFill>
              </a:rPr>
              <a:t>Disquete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s-ES" sz="2800" dirty="0" smtClean="0">
                <a:solidFill>
                  <a:schemeClr val="bg2">
                    <a:lumMod val="25000"/>
                  </a:schemeClr>
                </a:solidFill>
              </a:rPr>
              <a:t>CD 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s-ES" sz="2800" dirty="0" smtClean="0">
                <a:solidFill>
                  <a:schemeClr val="bg2">
                    <a:lumMod val="25000"/>
                  </a:schemeClr>
                </a:solidFill>
              </a:rPr>
              <a:t>DVD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s-ES" sz="2800" dirty="0" err="1" smtClean="0">
                <a:solidFill>
                  <a:schemeClr val="bg2">
                    <a:lumMod val="25000"/>
                  </a:schemeClr>
                </a:solidFill>
              </a:rPr>
              <a:t>PenDrive</a:t>
            </a:r>
            <a:r>
              <a:rPr lang="es-ES" sz="2800" dirty="0" smtClean="0">
                <a:solidFill>
                  <a:schemeClr val="bg2">
                    <a:lumMod val="25000"/>
                  </a:schemeClr>
                </a:solidFill>
              </a:rPr>
              <a:t> MP3 MP4 ‘MP5’</a:t>
            </a:r>
          </a:p>
          <a:p>
            <a:pPr eaLnBrk="1" hangingPunct="1">
              <a:lnSpc>
                <a:spcPct val="90000"/>
              </a:lnSpc>
              <a:defRPr/>
            </a:pPr>
            <a:endParaRPr lang="es-ES" sz="2800" dirty="0" smtClean="0"/>
          </a:p>
        </p:txBody>
      </p:sp>
      <p:pic>
        <p:nvPicPr>
          <p:cNvPr id="16388" name="Picture 4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4114800" y="1752600"/>
            <a:ext cx="1582738" cy="1554162"/>
          </a:xfrm>
          <a:noFill/>
        </p:spPr>
      </p:pic>
      <p:pic>
        <p:nvPicPr>
          <p:cNvPr id="16389" name="Picture 6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3"/>
          <a:srcRect/>
          <a:stretch>
            <a:fillRect/>
          </a:stretch>
        </p:blipFill>
        <p:spPr>
          <a:xfrm>
            <a:off x="4114800" y="3881438"/>
            <a:ext cx="1868487" cy="1717675"/>
          </a:xfrm>
          <a:noFill/>
        </p:spPr>
      </p:pic>
      <p:pic>
        <p:nvPicPr>
          <p:cNvPr id="16390" name="Picture 8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372225" y="1524000"/>
            <a:ext cx="2405063" cy="2357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91" name="Text Box 9"/>
          <p:cNvSpPr txBox="1">
            <a:spLocks noChangeArrowheads="1"/>
          </p:cNvSpPr>
          <p:nvPr/>
        </p:nvSpPr>
        <p:spPr bwMode="auto">
          <a:xfrm>
            <a:off x="293682" y="6486548"/>
            <a:ext cx="3563938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sz="900" dirty="0">
                <a:hlinkClick r:id="rId5"/>
              </a:rPr>
              <a:t>http://infotechno.wordpress.com/category/todos</a:t>
            </a:r>
            <a:r>
              <a:rPr lang="es-ES_tradnl" sz="800" dirty="0">
                <a:hlinkClick r:id="rId5"/>
              </a:rPr>
              <a:t>/</a:t>
            </a:r>
            <a:endParaRPr lang="es-ES_tradnl" dirty="0"/>
          </a:p>
        </p:txBody>
      </p:sp>
      <p:pic>
        <p:nvPicPr>
          <p:cNvPr id="290818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25" y="4114800"/>
            <a:ext cx="1896789" cy="1833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90820" name="Picture 4" descr="http://t3.gstatic.com/images?q=tbn:ANd9GcRTavlMpYlzycdT2lJS1Y7GpiVgOSmwD4J4SW2bEZ5LvJrjPxE&amp;t=1&amp;usg=__MXFHTIYjDp-L8z0N6uX3-Jy-oKc=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800" y="4953000"/>
            <a:ext cx="1935762" cy="12834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41565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367" name="Rectangle 7"/>
          <p:cNvSpPr>
            <a:spLocks noGrp="1" noChangeArrowheads="1"/>
          </p:cNvSpPr>
          <p:nvPr>
            <p:ph type="title"/>
          </p:nvPr>
        </p:nvSpPr>
        <p:spPr>
          <a:xfrm>
            <a:off x="457200" y="457200"/>
            <a:ext cx="8686800" cy="1066800"/>
          </a:xfrm>
        </p:spPr>
        <p:txBody>
          <a:bodyPr>
            <a:normAutofit/>
          </a:bodyPr>
          <a:lstStyle/>
          <a:p>
            <a:pPr algn="ctr"/>
            <a:r>
              <a:rPr lang="es-MX" sz="4000" dirty="0" smtClean="0"/>
              <a:t> </a:t>
            </a:r>
            <a:r>
              <a:rPr lang="es-MX" sz="4000" dirty="0"/>
              <a:t>Modelo Básico </a:t>
            </a:r>
            <a:r>
              <a:rPr lang="es-MX" sz="4000" dirty="0" smtClean="0"/>
              <a:t>de UN </a:t>
            </a:r>
            <a:r>
              <a:rPr lang="es-MX" sz="4000" dirty="0" err="1" smtClean="0"/>
              <a:t>pc</a:t>
            </a:r>
            <a:r>
              <a:rPr lang="es-MX" sz="4000" dirty="0"/>
              <a:t>	</a:t>
            </a:r>
            <a:endParaRPr lang="es-CL" sz="4000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33C5B-71FF-4B4C-82E9-EBA8BA592187}" type="slidenum">
              <a:rPr lang="en-US"/>
              <a:pPr/>
              <a:t>5</a:t>
            </a:fld>
            <a:endParaRPr lang="en-US"/>
          </a:p>
        </p:txBody>
      </p:sp>
      <p:grpSp>
        <p:nvGrpSpPr>
          <p:cNvPr id="14" name="13 Grupo"/>
          <p:cNvGrpSpPr/>
          <p:nvPr/>
        </p:nvGrpSpPr>
        <p:grpSpPr>
          <a:xfrm>
            <a:off x="1447800" y="1447800"/>
            <a:ext cx="6434138" cy="5176837"/>
            <a:chOff x="1447800" y="1447800"/>
            <a:chExt cx="6434138" cy="5176837"/>
          </a:xfrm>
        </p:grpSpPr>
        <p:grpSp>
          <p:nvGrpSpPr>
            <p:cNvPr id="11" name="10 Grupo"/>
            <p:cNvGrpSpPr/>
            <p:nvPr/>
          </p:nvGrpSpPr>
          <p:grpSpPr>
            <a:xfrm>
              <a:off x="1447800" y="1447800"/>
              <a:ext cx="6434138" cy="5176837"/>
              <a:chOff x="1447800" y="1385888"/>
              <a:chExt cx="6434138" cy="5176837"/>
            </a:xfrm>
          </p:grpSpPr>
          <p:pic>
            <p:nvPicPr>
              <p:cNvPr id="271364" name="Picture 4" descr="funciones"/>
              <p:cNvPicPr>
                <a:picLocks noChangeAspect="1" noChangeArrowheads="1"/>
              </p:cNvPicPr>
              <p:nvPr/>
            </p:nvPicPr>
            <p:blipFill>
              <a:blip r:embed="rId3"/>
              <a:srcRect/>
              <a:stretch>
                <a:fillRect/>
              </a:stretch>
            </p:blipFill>
            <p:spPr bwMode="auto">
              <a:xfrm>
                <a:off x="1447800" y="1385888"/>
                <a:ext cx="6434138" cy="5176837"/>
              </a:xfrm>
              <a:prstGeom prst="rect">
                <a:avLst/>
              </a:prstGeom>
              <a:noFill/>
            </p:spPr>
          </p:pic>
          <p:pic>
            <p:nvPicPr>
              <p:cNvPr id="271368" name="Picture 8"/>
              <p:cNvPicPr>
                <a:picLocks noChangeAspect="1" noChangeArrowheads="1"/>
              </p:cNvPicPr>
              <p:nvPr/>
            </p:nvPicPr>
            <p:blipFill>
              <a:blip r:embed="rId4"/>
              <a:srcRect/>
              <a:stretch>
                <a:fillRect/>
              </a:stretch>
            </p:blipFill>
            <p:spPr bwMode="auto">
              <a:xfrm>
                <a:off x="4191000" y="5867400"/>
                <a:ext cx="628650" cy="6286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271369" name="Picture 9"/>
              <p:cNvPicPr>
                <a:picLocks noChangeAspect="1" noChangeArrowheads="1"/>
              </p:cNvPicPr>
              <p:nvPr/>
            </p:nvPicPr>
            <p:blipFill>
              <a:blip r:embed="rId5"/>
              <a:srcRect/>
              <a:stretch>
                <a:fillRect/>
              </a:stretch>
            </p:blipFill>
            <p:spPr bwMode="auto">
              <a:xfrm>
                <a:off x="2133600" y="4800600"/>
                <a:ext cx="611401" cy="45243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271370" name="Picture 10"/>
              <p:cNvPicPr>
                <a:picLocks noChangeAspect="1" noChangeArrowheads="1"/>
              </p:cNvPicPr>
              <p:nvPr/>
            </p:nvPicPr>
            <p:blipFill>
              <a:blip r:embed="rId6"/>
              <a:srcRect/>
              <a:stretch>
                <a:fillRect/>
              </a:stretch>
            </p:blipFill>
            <p:spPr bwMode="auto">
              <a:xfrm>
                <a:off x="5867400" y="3048000"/>
                <a:ext cx="1752600" cy="122872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12" name="Picture 10"/>
              <p:cNvPicPr>
                <a:picLocks noChangeAspect="1" noChangeArrowheads="1"/>
              </p:cNvPicPr>
              <p:nvPr/>
            </p:nvPicPr>
            <p:blipFill>
              <a:blip r:embed="rId6"/>
              <a:srcRect/>
              <a:stretch>
                <a:fillRect/>
              </a:stretch>
            </p:blipFill>
            <p:spPr bwMode="auto">
              <a:xfrm>
                <a:off x="3810000" y="1538288"/>
                <a:ext cx="1752600" cy="122872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</p:grpSp>
        <p:pic>
          <p:nvPicPr>
            <p:cNvPr id="271371" name="Picture 11"/>
            <p:cNvPicPr>
              <a:picLocks noChangeAspect="1" noChangeArrowheads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3200400" y="1752600"/>
              <a:ext cx="687049" cy="762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271372" name="Picture 12"/>
            <p:cNvPicPr>
              <a:picLocks noChangeAspect="1" noChangeArrowheads="1"/>
            </p:cNvPicPr>
            <p:nvPr/>
          </p:nvPicPr>
          <p:blipFill>
            <a:blip r:embed="rId8"/>
            <a:srcRect/>
            <a:stretch>
              <a:fillRect/>
            </a:stretch>
          </p:blipFill>
          <p:spPr bwMode="auto">
            <a:xfrm>
              <a:off x="5486400" y="5791200"/>
              <a:ext cx="723900" cy="7239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90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pPr algn="ctr"/>
            <a:r>
              <a:rPr lang="es-MX" sz="4000" dirty="0" smtClean="0"/>
              <a:t>Software</a:t>
            </a:r>
            <a:endParaRPr lang="es-CL" sz="4000" dirty="0"/>
          </a:p>
        </p:txBody>
      </p:sp>
      <p:sp>
        <p:nvSpPr>
          <p:cNvPr id="251907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295400"/>
            <a:ext cx="8305800" cy="2362200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s-ES" sz="3000" dirty="0"/>
              <a:t>Sistema de Software</a:t>
            </a:r>
          </a:p>
          <a:p>
            <a:pPr lvl="1">
              <a:lnSpc>
                <a:spcPct val="90000"/>
              </a:lnSpc>
            </a:pPr>
            <a:r>
              <a:rPr lang="es-ES" sz="2600" dirty="0" smtClean="0"/>
              <a:t>Para interactuar </a:t>
            </a:r>
            <a:r>
              <a:rPr lang="es-ES" sz="2600" dirty="0"/>
              <a:t>con el usuario, y </a:t>
            </a:r>
            <a:r>
              <a:rPr lang="es-ES" sz="2600" dirty="0" smtClean="0"/>
              <a:t>especificar </a:t>
            </a:r>
            <a:r>
              <a:rPr lang="es-ES" sz="2600" dirty="0"/>
              <a:t>cómo procesar los datos del usuario.</a:t>
            </a:r>
          </a:p>
          <a:p>
            <a:pPr lvl="1">
              <a:lnSpc>
                <a:spcPct val="90000"/>
              </a:lnSpc>
            </a:pPr>
            <a:r>
              <a:rPr lang="es-ES" sz="2600" dirty="0" smtClean="0"/>
              <a:t>Para correr aplicaciones que procesan información.</a:t>
            </a:r>
            <a:endParaRPr lang="es-CL" sz="2600" dirty="0"/>
          </a:p>
        </p:txBody>
      </p:sp>
      <p:sp>
        <p:nvSpPr>
          <p:cNvPr id="4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5997E-BA73-4398-B398-8BDBB772CE3C}" type="slidenum">
              <a:rPr lang="en-US"/>
              <a:pPr/>
              <a:t>6</a:t>
            </a:fld>
            <a:endParaRPr lang="en-US" dirty="0"/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457200" y="3505200"/>
            <a:ext cx="8001000" cy="266700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Char char=""/>
              <a:tabLst/>
              <a:defRPr/>
            </a:pPr>
            <a:r>
              <a:rPr kumimoji="0" lang="es-CL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Tipos de Software.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Char char=""/>
              <a:tabLst/>
              <a:defRPr/>
            </a:pPr>
            <a:r>
              <a:rPr kumimoji="0" lang="es-CL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Existen 3 tipos de programas de Software :</a:t>
            </a:r>
          </a:p>
          <a:p>
            <a:pPr marL="1143000" marR="0" lvl="2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Char char=""/>
              <a:tabLst/>
              <a:defRPr/>
            </a:pPr>
            <a:r>
              <a:rPr kumimoji="0" lang="es-CL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Sistema Operativo</a:t>
            </a:r>
          </a:p>
          <a:p>
            <a:pPr marL="1143000" marR="0" lvl="2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Char char=""/>
              <a:tabLst/>
              <a:defRPr/>
            </a:pPr>
            <a:r>
              <a:rPr kumimoji="0" lang="es-CL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Lenguajes Programación</a:t>
            </a:r>
          </a:p>
          <a:p>
            <a:pPr marL="1143000" marR="0" lvl="2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Char char=""/>
              <a:tabLst/>
              <a:defRPr/>
            </a:pPr>
            <a:r>
              <a:rPr kumimoji="0" lang="es-CL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Aplicaciones y de uso general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hlink"/>
              </a:buClr>
              <a:buSzPct val="70000"/>
              <a:buFont typeface="Wingdings" pitchFamily="2" charset="2"/>
              <a:buChar char="Ø"/>
              <a:tabLst/>
              <a:defRPr/>
            </a:pPr>
            <a:endParaRPr kumimoji="0" lang="es-CL" sz="32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961" name="Rectangle 9"/>
          <p:cNvSpPr>
            <a:spLocks noGrp="1" noChangeArrowheads="1"/>
          </p:cNvSpPr>
          <p:nvPr>
            <p:ph type="title"/>
          </p:nvPr>
        </p:nvSpPr>
        <p:spPr>
          <a:xfrm>
            <a:off x="533400" y="381000"/>
            <a:ext cx="8229600" cy="685800"/>
          </a:xfrm>
          <a:noFill/>
          <a:ln/>
        </p:spPr>
        <p:txBody>
          <a:bodyPr>
            <a:normAutofit fontScale="90000"/>
          </a:bodyPr>
          <a:lstStyle/>
          <a:p>
            <a:pPr algn="ctr"/>
            <a:r>
              <a:rPr lang="es-MX" sz="4000" dirty="0" smtClean="0"/>
              <a:t> Software</a:t>
            </a:r>
            <a:endParaRPr lang="es-CL" sz="4000" dirty="0"/>
          </a:p>
        </p:txBody>
      </p:sp>
      <p:sp>
        <p:nvSpPr>
          <p:cNvPr id="253960" name="Rectangle 8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2667000"/>
            <a:ext cx="3733800" cy="1905000"/>
          </a:xfrm>
        </p:spPr>
        <p:txBody>
          <a:bodyPr>
            <a:normAutofit/>
          </a:bodyPr>
          <a:lstStyle/>
          <a:p>
            <a:pPr marL="0" indent="0" algn="just">
              <a:buFont typeface="Wingdings" pitchFamily="2" charset="2"/>
              <a:buNone/>
            </a:pPr>
            <a:r>
              <a:rPr lang="es-CL" sz="2000" dirty="0" smtClean="0"/>
              <a:t>Diagrama de los </a:t>
            </a:r>
            <a:r>
              <a:rPr lang="es-CL" sz="2000" dirty="0"/>
              <a:t>niveles de interacción </a:t>
            </a:r>
            <a:r>
              <a:rPr lang="es-CL" sz="2000" dirty="0" smtClean="0"/>
              <a:t>entre el usuario, los software de uso general y </a:t>
            </a:r>
            <a:r>
              <a:rPr lang="es-CL" sz="2000" dirty="0"/>
              <a:t>de aplicaciones, </a:t>
            </a:r>
            <a:r>
              <a:rPr lang="es-CL" sz="2000" dirty="0" smtClean="0"/>
              <a:t>sistema </a:t>
            </a:r>
            <a:r>
              <a:rPr lang="es-CL" sz="2000" dirty="0"/>
              <a:t>operativo, y el sistema de hardware.</a:t>
            </a:r>
          </a:p>
        </p:txBody>
      </p:sp>
      <p:sp>
        <p:nvSpPr>
          <p:cNvPr id="5" name="5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8C04BD8-586F-4DEF-AAF2-8115C6F3055D}" type="slidenum">
              <a:rPr lang="en-US"/>
              <a:pPr/>
              <a:t>7</a:t>
            </a:fld>
            <a:endParaRPr lang="en-US"/>
          </a:p>
        </p:txBody>
      </p:sp>
      <p:grpSp>
        <p:nvGrpSpPr>
          <p:cNvPr id="253963" name="Group 11"/>
          <p:cNvGrpSpPr>
            <a:grpSpLocks/>
          </p:cNvGrpSpPr>
          <p:nvPr/>
        </p:nvGrpSpPr>
        <p:grpSpPr bwMode="auto">
          <a:xfrm>
            <a:off x="4724400" y="1524000"/>
            <a:ext cx="3886200" cy="4591050"/>
            <a:chOff x="2970" y="7605"/>
            <a:chExt cx="5070" cy="6510"/>
          </a:xfrm>
        </p:grpSpPr>
        <p:sp>
          <p:nvSpPr>
            <p:cNvPr id="253964" name="Oval 12"/>
            <p:cNvSpPr>
              <a:spLocks noChangeArrowheads="1"/>
            </p:cNvSpPr>
            <p:nvPr/>
          </p:nvSpPr>
          <p:spPr bwMode="auto">
            <a:xfrm>
              <a:off x="2970" y="7605"/>
              <a:ext cx="4935" cy="1455"/>
            </a:xfrm>
            <a:prstGeom prst="ellipse">
              <a:avLst/>
            </a:prstGeom>
            <a:solidFill>
              <a:srgbClr val="B8CCE4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s-ES" sz="36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  <a:t>Usuario</a:t>
              </a:r>
              <a:endParaRPr kumimoji="0" lang="es-E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253965" name="AutoShape 13"/>
            <p:cNvSpPr>
              <a:spLocks noChangeArrowheads="1"/>
            </p:cNvSpPr>
            <p:nvPr/>
          </p:nvSpPr>
          <p:spPr bwMode="auto">
            <a:xfrm>
              <a:off x="4905" y="9165"/>
              <a:ext cx="1050" cy="810"/>
            </a:xfrm>
            <a:prstGeom prst="upDownArrow">
              <a:avLst>
                <a:gd name="adj1" fmla="val 50000"/>
                <a:gd name="adj2" fmla="val 20000"/>
              </a:avLst>
            </a:prstGeom>
            <a:solidFill>
              <a:srgbClr val="DDD8C2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253966" name="Rectangle 14"/>
            <p:cNvSpPr>
              <a:spLocks noChangeArrowheads="1"/>
            </p:cNvSpPr>
            <p:nvPr/>
          </p:nvSpPr>
          <p:spPr bwMode="auto">
            <a:xfrm>
              <a:off x="3060" y="9975"/>
              <a:ext cx="4980" cy="840"/>
            </a:xfrm>
            <a:prstGeom prst="rect">
              <a:avLst/>
            </a:prstGeom>
            <a:solidFill>
              <a:srgbClr val="EAF1DD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s-ES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  <a:t>Software Aplicación y/o Software de uso general</a:t>
              </a:r>
              <a:endParaRPr kumimoji="0" lang="es-E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253967" name="Rectangle 15"/>
            <p:cNvSpPr>
              <a:spLocks noChangeArrowheads="1"/>
            </p:cNvSpPr>
            <p:nvPr/>
          </p:nvSpPr>
          <p:spPr bwMode="auto">
            <a:xfrm>
              <a:off x="3060" y="11625"/>
              <a:ext cx="4980" cy="840"/>
            </a:xfrm>
            <a:prstGeom prst="rect">
              <a:avLst/>
            </a:prstGeom>
            <a:solidFill>
              <a:srgbClr val="EAF1DD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s-ES" sz="1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  <a:t>Sistema Operativo</a:t>
              </a:r>
              <a:endParaRPr kumimoji="0" lang="es-E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253968" name="Rectangle 16"/>
            <p:cNvSpPr>
              <a:spLocks noChangeArrowheads="1"/>
            </p:cNvSpPr>
            <p:nvPr/>
          </p:nvSpPr>
          <p:spPr bwMode="auto">
            <a:xfrm>
              <a:off x="3060" y="13275"/>
              <a:ext cx="4980" cy="840"/>
            </a:xfrm>
            <a:prstGeom prst="rect">
              <a:avLst/>
            </a:prstGeom>
            <a:solidFill>
              <a:srgbClr val="FBD4B4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s-ES" sz="1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  <a:t>Hardware</a:t>
              </a:r>
              <a:endParaRPr kumimoji="0" lang="es-E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253969" name="AutoShape 17"/>
            <p:cNvSpPr>
              <a:spLocks noChangeArrowheads="1"/>
            </p:cNvSpPr>
            <p:nvPr/>
          </p:nvSpPr>
          <p:spPr bwMode="auto">
            <a:xfrm>
              <a:off x="4905" y="10815"/>
              <a:ext cx="1050" cy="810"/>
            </a:xfrm>
            <a:prstGeom prst="upDownArrow">
              <a:avLst>
                <a:gd name="adj1" fmla="val 50000"/>
                <a:gd name="adj2" fmla="val 20000"/>
              </a:avLst>
            </a:prstGeom>
            <a:solidFill>
              <a:srgbClr val="DDD8C2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253970" name="AutoShape 18"/>
            <p:cNvSpPr>
              <a:spLocks noChangeArrowheads="1"/>
            </p:cNvSpPr>
            <p:nvPr/>
          </p:nvSpPr>
          <p:spPr bwMode="auto">
            <a:xfrm>
              <a:off x="5010" y="12465"/>
              <a:ext cx="1050" cy="810"/>
            </a:xfrm>
            <a:prstGeom prst="upDownArrow">
              <a:avLst>
                <a:gd name="adj1" fmla="val 50000"/>
                <a:gd name="adj2" fmla="val 20000"/>
              </a:avLst>
            </a:prstGeom>
            <a:solidFill>
              <a:srgbClr val="DDD8C2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0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28600"/>
            <a:ext cx="8229600" cy="990600"/>
          </a:xfrm>
        </p:spPr>
        <p:txBody>
          <a:bodyPr>
            <a:normAutofit fontScale="90000"/>
          </a:bodyPr>
          <a:lstStyle/>
          <a:p>
            <a:pPr algn="ctr"/>
            <a:r>
              <a:rPr lang="es-CL" sz="4000" dirty="0" smtClean="0"/>
              <a:t>software </a:t>
            </a:r>
            <a:r>
              <a:rPr lang="es-CL" sz="4000" dirty="0"/>
              <a:t>del sistema operativo</a:t>
            </a:r>
          </a:p>
        </p:txBody>
      </p:sp>
      <p:sp>
        <p:nvSpPr>
          <p:cNvPr id="256003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828800"/>
            <a:ext cx="8153400" cy="4495800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s-ES" sz="2400" dirty="0" smtClean="0"/>
              <a:t>Soporte lógico que controla el funcionamiento del equipo físico</a:t>
            </a:r>
            <a:endParaRPr lang="es-CL" sz="2800" dirty="0"/>
          </a:p>
          <a:p>
            <a:pPr lvl="1">
              <a:lnSpc>
                <a:spcPct val="90000"/>
              </a:lnSpc>
            </a:pPr>
            <a:r>
              <a:rPr lang="es-CL" sz="2000" dirty="0" smtClean="0"/>
              <a:t>Proporciona una interfaz </a:t>
            </a:r>
            <a:r>
              <a:rPr lang="es-CL" sz="2000" dirty="0"/>
              <a:t>entre el </a:t>
            </a:r>
            <a:r>
              <a:rPr lang="es-CL" sz="2000" dirty="0" smtClean="0"/>
              <a:t>hardware y el usuario (puede ser  gráfica o de línea de comandos)</a:t>
            </a:r>
          </a:p>
          <a:p>
            <a:pPr lvl="1">
              <a:lnSpc>
                <a:spcPct val="90000"/>
              </a:lnSpc>
            </a:pPr>
            <a:r>
              <a:rPr lang="es-ES" sz="2000" dirty="0" smtClean="0"/>
              <a:t>Administrar y mantener los sistemas de archivo de disco</a:t>
            </a:r>
          </a:p>
          <a:p>
            <a:pPr lvl="1">
              <a:lnSpc>
                <a:spcPct val="90000"/>
              </a:lnSpc>
            </a:pPr>
            <a:r>
              <a:rPr lang="es-ES" sz="2000" dirty="0" smtClean="0"/>
              <a:t>Administrar los dispositivos de hardware en el computador </a:t>
            </a:r>
          </a:p>
          <a:p>
            <a:pPr lvl="1">
              <a:lnSpc>
                <a:spcPct val="90000"/>
              </a:lnSpc>
            </a:pPr>
            <a:r>
              <a:rPr lang="es-ES" sz="2000" dirty="0" smtClean="0"/>
              <a:t>Apoyar a otros programas</a:t>
            </a:r>
          </a:p>
          <a:p>
            <a:pPr lvl="1">
              <a:lnSpc>
                <a:spcPct val="90000"/>
              </a:lnSpc>
            </a:pPr>
            <a:endParaRPr lang="es-ES" sz="2000" dirty="0" smtClean="0"/>
          </a:p>
          <a:p>
            <a:pPr>
              <a:lnSpc>
                <a:spcPct val="90000"/>
              </a:lnSpc>
            </a:pPr>
            <a:r>
              <a:rPr lang="es-ES" sz="2400" dirty="0" smtClean="0"/>
              <a:t>Tipos de Sistemas Operativos</a:t>
            </a:r>
          </a:p>
          <a:p>
            <a:pPr lvl="1">
              <a:lnSpc>
                <a:spcPct val="90000"/>
              </a:lnSpc>
            </a:pPr>
            <a:r>
              <a:rPr lang="es-ES" sz="2000" dirty="0" smtClean="0"/>
              <a:t>Multitarea (Unix, OS-2 y Windows NT, XP, Vista y 7 )</a:t>
            </a:r>
          </a:p>
          <a:p>
            <a:pPr lvl="1">
              <a:lnSpc>
                <a:spcPct val="90000"/>
              </a:lnSpc>
            </a:pPr>
            <a:r>
              <a:rPr lang="es-ES" sz="2000" dirty="0" smtClean="0"/>
              <a:t>Multiusuario (Unix el más usado)</a:t>
            </a:r>
          </a:p>
          <a:p>
            <a:pPr lvl="1">
              <a:lnSpc>
                <a:spcPct val="90000"/>
              </a:lnSpc>
            </a:pPr>
            <a:r>
              <a:rPr lang="es-ES" sz="2000" dirty="0" smtClean="0"/>
              <a:t>Multiproceso (algunas versiones de Unix, XP, Vista, 7)</a:t>
            </a:r>
          </a:p>
          <a:p>
            <a:pPr lvl="1">
              <a:lnSpc>
                <a:spcPct val="90000"/>
              </a:lnSpc>
            </a:pPr>
            <a:endParaRPr lang="es-CL" sz="2000" dirty="0"/>
          </a:p>
          <a:p>
            <a:pPr lvl="1">
              <a:lnSpc>
                <a:spcPct val="90000"/>
              </a:lnSpc>
            </a:pPr>
            <a:endParaRPr lang="es-CL" sz="2000" dirty="0"/>
          </a:p>
        </p:txBody>
      </p:sp>
      <p:sp>
        <p:nvSpPr>
          <p:cNvPr id="4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1AF75-B030-4DB9-B948-DC00DEDF4004}" type="slidenum">
              <a:rPr lang="en-US"/>
              <a:pPr/>
              <a:t>8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28600" y="0"/>
            <a:ext cx="8686800" cy="838200"/>
          </a:xfrm>
        </p:spPr>
        <p:txBody>
          <a:bodyPr>
            <a:normAutofit fontScale="90000"/>
          </a:bodyPr>
          <a:lstStyle/>
          <a:p>
            <a:pPr algn="ctr"/>
            <a:r>
              <a:rPr lang="es-ES" sz="3200" dirty="0" smtClean="0"/>
              <a:t>Evolución Sistema operativo de </a:t>
            </a:r>
            <a:r>
              <a:rPr lang="es-ES" sz="3200" dirty="0" err="1" smtClean="0"/>
              <a:t>microsoft</a:t>
            </a:r>
            <a:endParaRPr lang="es-ES" sz="3200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952EC7-6513-4956-83D5-E7E2F13A2F8F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28774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/>
          </a:p>
        </p:txBody>
      </p:sp>
      <p:grpSp>
        <p:nvGrpSpPr>
          <p:cNvPr id="12" name="11 Grupo"/>
          <p:cNvGrpSpPr/>
          <p:nvPr/>
        </p:nvGrpSpPr>
        <p:grpSpPr>
          <a:xfrm>
            <a:off x="0" y="914400"/>
            <a:ext cx="3200400" cy="1657350"/>
            <a:chOff x="228600" y="1371600"/>
            <a:chExt cx="3200400" cy="1657350"/>
          </a:xfrm>
        </p:grpSpPr>
        <p:graphicFrame>
          <p:nvGraphicFramePr>
            <p:cNvPr id="287745" name="Object 1"/>
            <p:cNvGraphicFramePr>
              <a:graphicFrameLocks noChangeAspect="1"/>
            </p:cNvGraphicFramePr>
            <p:nvPr/>
          </p:nvGraphicFramePr>
          <p:xfrm>
            <a:off x="228600" y="1371600"/>
            <a:ext cx="3200400" cy="16573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87748" name="Imagen de mapa de bits" r:id="rId3" imgW="5601482" imgH="2914286" progId="PBrush">
                    <p:embed/>
                  </p:oleObj>
                </mc:Choice>
                <mc:Fallback>
                  <p:oleObj name="Imagen de mapa de bits" r:id="rId3" imgW="5601482" imgH="2914286" progId="PBrush">
                    <p:embed/>
                    <p:pic>
                      <p:nvPicPr>
                        <p:cNvPr id="0" name="Picture 1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28600" y="1371600"/>
                          <a:ext cx="3200400" cy="165735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9" name="8 CuadroTexto"/>
            <p:cNvSpPr txBox="1"/>
            <p:nvPr/>
          </p:nvSpPr>
          <p:spPr>
            <a:xfrm>
              <a:off x="2514600" y="1447800"/>
              <a:ext cx="8382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dirty="0" smtClean="0">
                  <a:solidFill>
                    <a:schemeClr val="bg1"/>
                  </a:solidFill>
                </a:rPr>
                <a:t>DOS</a:t>
              </a:r>
            </a:p>
          </p:txBody>
        </p:sp>
      </p:grpSp>
      <p:grpSp>
        <p:nvGrpSpPr>
          <p:cNvPr id="11" name="10 Grupo"/>
          <p:cNvGrpSpPr/>
          <p:nvPr/>
        </p:nvGrpSpPr>
        <p:grpSpPr>
          <a:xfrm>
            <a:off x="3352800" y="762000"/>
            <a:ext cx="2743200" cy="2057400"/>
            <a:chOff x="4191000" y="1295400"/>
            <a:chExt cx="2743200" cy="2057400"/>
          </a:xfrm>
        </p:grpSpPr>
        <p:pic>
          <p:nvPicPr>
            <p:cNvPr id="287747" name="Picture 3" descr="win3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4191000" y="1295400"/>
              <a:ext cx="2743200" cy="2057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0" name="9 CuadroTexto"/>
            <p:cNvSpPr txBox="1"/>
            <p:nvPr/>
          </p:nvSpPr>
          <p:spPr>
            <a:xfrm>
              <a:off x="6019800" y="1447800"/>
              <a:ext cx="8382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1200" dirty="0" smtClean="0"/>
                <a:t>WIN 6.22</a:t>
              </a:r>
              <a:endParaRPr lang="es-ES" sz="1200" dirty="0"/>
            </a:p>
          </p:txBody>
        </p:sp>
      </p:grpSp>
      <p:grpSp>
        <p:nvGrpSpPr>
          <p:cNvPr id="15" name="14 Grupo"/>
          <p:cNvGrpSpPr/>
          <p:nvPr/>
        </p:nvGrpSpPr>
        <p:grpSpPr>
          <a:xfrm>
            <a:off x="6335138" y="838200"/>
            <a:ext cx="2808862" cy="2095500"/>
            <a:chOff x="609600" y="3429000"/>
            <a:chExt cx="2808862" cy="2095500"/>
          </a:xfrm>
        </p:grpSpPr>
        <p:pic>
          <p:nvPicPr>
            <p:cNvPr id="287748" name="Picture 4" descr="win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609600" y="3429000"/>
              <a:ext cx="2808862" cy="20955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4" name="13 CuadroTexto"/>
            <p:cNvSpPr txBox="1"/>
            <p:nvPr/>
          </p:nvSpPr>
          <p:spPr>
            <a:xfrm>
              <a:off x="914400" y="3810000"/>
              <a:ext cx="8382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1400" dirty="0" smtClean="0"/>
                <a:t>Win’95</a:t>
              </a:r>
              <a:endParaRPr lang="es-ES" sz="1400" dirty="0"/>
            </a:p>
          </p:txBody>
        </p:sp>
      </p:grpSp>
      <p:grpSp>
        <p:nvGrpSpPr>
          <p:cNvPr id="18" name="17 Grupo"/>
          <p:cNvGrpSpPr/>
          <p:nvPr/>
        </p:nvGrpSpPr>
        <p:grpSpPr>
          <a:xfrm>
            <a:off x="228600" y="2743200"/>
            <a:ext cx="2514600" cy="1879600"/>
            <a:chOff x="3810000" y="3505200"/>
            <a:chExt cx="2514600" cy="1879600"/>
          </a:xfrm>
        </p:grpSpPr>
        <p:pic>
          <p:nvPicPr>
            <p:cNvPr id="287749" name="Picture 5" descr="win"/>
            <p:cNvPicPr>
              <a:picLocks noChangeAspect="1" noChangeArrowheads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3810000" y="3505200"/>
              <a:ext cx="2514600" cy="1879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7" name="16 CuadroTexto"/>
            <p:cNvSpPr txBox="1"/>
            <p:nvPr/>
          </p:nvSpPr>
          <p:spPr>
            <a:xfrm>
              <a:off x="5334000" y="4114800"/>
              <a:ext cx="7620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1400" dirty="0" smtClean="0">
                  <a:solidFill>
                    <a:schemeClr val="bg1"/>
                  </a:solidFill>
                </a:rPr>
                <a:t>Win’98</a:t>
              </a:r>
              <a:endParaRPr lang="es-ES" sz="14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1" name="20 Grupo"/>
          <p:cNvGrpSpPr/>
          <p:nvPr/>
        </p:nvGrpSpPr>
        <p:grpSpPr>
          <a:xfrm>
            <a:off x="3200400" y="2895600"/>
            <a:ext cx="1828800" cy="2133600"/>
            <a:chOff x="6781800" y="1524000"/>
            <a:chExt cx="1828800" cy="2133600"/>
          </a:xfrm>
        </p:grpSpPr>
        <p:pic>
          <p:nvPicPr>
            <p:cNvPr id="287750" name="Picture 6" descr="windows milenium"/>
            <p:cNvPicPr>
              <a:picLocks noChangeAspect="1" noChangeArrowheads="1"/>
            </p:cNvPicPr>
            <p:nvPr/>
          </p:nvPicPr>
          <p:blipFill>
            <a:blip r:embed="rId8"/>
            <a:srcRect/>
            <a:stretch>
              <a:fillRect/>
            </a:stretch>
          </p:blipFill>
          <p:spPr bwMode="auto">
            <a:xfrm>
              <a:off x="6781800" y="1828800"/>
              <a:ext cx="1828800" cy="1828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0" name="19 CuadroTexto"/>
            <p:cNvSpPr txBox="1"/>
            <p:nvPr/>
          </p:nvSpPr>
          <p:spPr>
            <a:xfrm>
              <a:off x="6858000" y="1524000"/>
              <a:ext cx="1600200" cy="307777"/>
            </a:xfrm>
            <a:prstGeom prst="rect">
              <a:avLst/>
            </a:prstGeom>
            <a:solidFill>
              <a:schemeClr val="bg2"/>
            </a:solidFill>
          </p:spPr>
          <p:txBody>
            <a:bodyPr wrap="square" rtlCol="0">
              <a:spAutoFit/>
            </a:bodyPr>
            <a:lstStyle/>
            <a:p>
              <a:r>
                <a:rPr lang="es-ES" sz="1400" dirty="0" err="1" smtClean="0"/>
                <a:t>Millenium</a:t>
              </a:r>
              <a:r>
                <a:rPr lang="es-ES" sz="1400" dirty="0"/>
                <a:t> </a:t>
              </a:r>
              <a:r>
                <a:rPr lang="es-ES" sz="1400" dirty="0" smtClean="0"/>
                <a:t>y 2000</a:t>
              </a:r>
              <a:endParaRPr lang="es-ES" sz="1400" dirty="0"/>
            </a:p>
          </p:txBody>
        </p:sp>
      </p:grpSp>
      <p:grpSp>
        <p:nvGrpSpPr>
          <p:cNvPr id="26" name="25 Grupo"/>
          <p:cNvGrpSpPr/>
          <p:nvPr/>
        </p:nvGrpSpPr>
        <p:grpSpPr>
          <a:xfrm>
            <a:off x="5410200" y="2971800"/>
            <a:ext cx="2400300" cy="1917700"/>
            <a:chOff x="6172200" y="3505200"/>
            <a:chExt cx="2400300" cy="1917700"/>
          </a:xfrm>
        </p:grpSpPr>
        <p:pic>
          <p:nvPicPr>
            <p:cNvPr id="287751" name="Picture 7" descr="win"/>
            <p:cNvPicPr>
              <a:picLocks noChangeAspect="1" noChangeArrowheads="1"/>
            </p:cNvPicPr>
            <p:nvPr/>
          </p:nvPicPr>
          <p:blipFill>
            <a:blip r:embed="rId9" cstate="print"/>
            <a:srcRect/>
            <a:stretch>
              <a:fillRect/>
            </a:stretch>
          </p:blipFill>
          <p:spPr bwMode="auto">
            <a:xfrm>
              <a:off x="6172200" y="3505200"/>
              <a:ext cx="2400300" cy="19177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3" name="22 CuadroTexto"/>
            <p:cNvSpPr txBox="1"/>
            <p:nvPr/>
          </p:nvSpPr>
          <p:spPr>
            <a:xfrm>
              <a:off x="7620000" y="4038600"/>
              <a:ext cx="5334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1400" dirty="0" smtClean="0">
                  <a:solidFill>
                    <a:schemeClr val="bg1"/>
                  </a:solidFill>
                </a:rPr>
                <a:t>XP</a:t>
              </a:r>
              <a:endParaRPr lang="es-ES" sz="14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9" name="28 Grupo"/>
          <p:cNvGrpSpPr/>
          <p:nvPr/>
        </p:nvGrpSpPr>
        <p:grpSpPr>
          <a:xfrm>
            <a:off x="762000" y="4800600"/>
            <a:ext cx="2400300" cy="1914525"/>
            <a:chOff x="1079500" y="4951413"/>
            <a:chExt cx="2400300" cy="1914525"/>
          </a:xfrm>
        </p:grpSpPr>
        <p:pic>
          <p:nvPicPr>
            <p:cNvPr id="287752" name="Picture 8"/>
            <p:cNvPicPr>
              <a:picLocks noChangeAspect="1" noChangeArrowheads="1"/>
            </p:cNvPicPr>
            <p:nvPr/>
          </p:nvPicPr>
          <p:blipFill>
            <a:blip r:embed="rId10"/>
            <a:srcRect/>
            <a:stretch>
              <a:fillRect/>
            </a:stretch>
          </p:blipFill>
          <p:spPr bwMode="auto">
            <a:xfrm>
              <a:off x="1079500" y="4951413"/>
              <a:ext cx="2400300" cy="19145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8" name="27 CuadroTexto"/>
            <p:cNvSpPr txBox="1"/>
            <p:nvPr/>
          </p:nvSpPr>
          <p:spPr>
            <a:xfrm>
              <a:off x="1905000" y="6248400"/>
              <a:ext cx="9906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dirty="0" smtClean="0"/>
                <a:t>Vista</a:t>
              </a:r>
              <a:endParaRPr lang="es-ES" dirty="0"/>
            </a:p>
          </p:txBody>
        </p:sp>
      </p:grpSp>
      <p:grpSp>
        <p:nvGrpSpPr>
          <p:cNvPr id="32" name="31 Grupo"/>
          <p:cNvGrpSpPr/>
          <p:nvPr/>
        </p:nvGrpSpPr>
        <p:grpSpPr>
          <a:xfrm>
            <a:off x="5791200" y="4428850"/>
            <a:ext cx="2971800" cy="2231654"/>
            <a:chOff x="5791200" y="4428850"/>
            <a:chExt cx="2971800" cy="2231654"/>
          </a:xfrm>
        </p:grpSpPr>
        <p:pic>
          <p:nvPicPr>
            <p:cNvPr id="287753" name="Picture 9"/>
            <p:cNvPicPr>
              <a:picLocks noChangeAspect="1" noChangeArrowheads="1"/>
            </p:cNvPicPr>
            <p:nvPr/>
          </p:nvPicPr>
          <p:blipFill>
            <a:blip r:embed="rId11"/>
            <a:srcRect/>
            <a:stretch>
              <a:fillRect/>
            </a:stretch>
          </p:blipFill>
          <p:spPr bwMode="auto">
            <a:xfrm>
              <a:off x="5791200" y="4428850"/>
              <a:ext cx="2971800" cy="22316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1" name="30 CuadroTexto"/>
            <p:cNvSpPr txBox="1"/>
            <p:nvPr/>
          </p:nvSpPr>
          <p:spPr>
            <a:xfrm>
              <a:off x="6096000" y="4495800"/>
              <a:ext cx="16002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dirty="0" smtClean="0"/>
                <a:t>Win’7</a:t>
              </a:r>
              <a:endParaRPr lang="es-ES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925" decel="100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1925" decel="100000"/>
                                        <p:tgtEl>
                                          <p:spTgt spid="1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3075" accel="100000" fill="hold">
                                          <p:stCondLst>
                                            <p:cond delay="1925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1925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3075" accel="100000" fill="hold">
                                          <p:stCondLst>
                                            <p:cond delay="1925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1925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3075" accel="100000" fill="hold">
                                          <p:stCondLst>
                                            <p:cond delay="1925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3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3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3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3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9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44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45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4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4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770" decel="100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1" dur="770" decel="100000"/>
                                        <p:tgtEl>
                                          <p:spTgt spid="3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7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73" dur="77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7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75" dur="77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7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iajes">
  <a:themeElements>
    <a:clrScheme name="Viajes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Viaje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Viajes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3775</TotalTime>
  <Words>314</Words>
  <Application>Microsoft Office PowerPoint</Application>
  <PresentationFormat>Presentación en pantalla (4:3)</PresentationFormat>
  <Paragraphs>64</Paragraphs>
  <Slides>9</Slides>
  <Notes>1</Notes>
  <HiddenSlides>0</HiddenSlides>
  <MMClips>0</MMClips>
  <ScaleCrop>false</ScaleCrop>
  <HeadingPairs>
    <vt:vector size="6" baseType="variant">
      <vt:variant>
        <vt:lpstr>Tema</vt:lpstr>
      </vt:variant>
      <vt:variant>
        <vt:i4>1</vt:i4>
      </vt:variant>
      <vt:variant>
        <vt:lpstr>Servidores OLE incrustados</vt:lpstr>
      </vt:variant>
      <vt:variant>
        <vt:i4>1</vt:i4>
      </vt:variant>
      <vt:variant>
        <vt:lpstr>Títulos de diapositiva</vt:lpstr>
      </vt:variant>
      <vt:variant>
        <vt:i4>9</vt:i4>
      </vt:variant>
    </vt:vector>
  </HeadingPairs>
  <TitlesOfParts>
    <vt:vector size="11" baseType="lpstr">
      <vt:lpstr>Viajes</vt:lpstr>
      <vt:lpstr>Imagen de mapa de bits</vt:lpstr>
      <vt:lpstr>Memorias</vt:lpstr>
      <vt:lpstr>Memorias </vt:lpstr>
      <vt:lpstr>Uso memoria ram por un pc</vt:lpstr>
      <vt:lpstr>Unidades de almacenamiento</vt:lpstr>
      <vt:lpstr> Modelo Básico de UN pc </vt:lpstr>
      <vt:lpstr>Software</vt:lpstr>
      <vt:lpstr> Software</vt:lpstr>
      <vt:lpstr>software del sistema operativo</vt:lpstr>
      <vt:lpstr>Evolución Sistema operativo de microsoft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Material</dc:title>
  <dc:creator>Pedro Catalan Silva</dc:creator>
  <cp:lastModifiedBy>veterinaria00</cp:lastModifiedBy>
  <cp:revision>362</cp:revision>
  <dcterms:created xsi:type="dcterms:W3CDTF">2003-02-01T12:07:07Z</dcterms:created>
  <dcterms:modified xsi:type="dcterms:W3CDTF">2010-08-24T08:05:06Z</dcterms:modified>
</cp:coreProperties>
</file>