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7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74" r:id="rId14"/>
    <p:sldId id="271" r:id="rId15"/>
    <p:sldId id="272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3300"/>
    <a:srgbClr val="FF99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1" d="100"/>
          <a:sy n="61" d="100"/>
        </p:scale>
        <p:origin x="-140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F5E9F32E-D519-4F50-9DBC-AFABD09222F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0" y="250825"/>
            <a:ext cx="88201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Universidad de Chile</a:t>
            </a:r>
            <a:endParaRPr lang="es-ES_tradnl" sz="2000"/>
          </a:p>
          <a:p>
            <a:pPr>
              <a:defRPr/>
            </a:pPr>
            <a:r>
              <a:rPr lang="es-ES_tradnl" b="1"/>
              <a:t>	Facultad Ciencias Veterinarias y Pecuarias</a:t>
            </a:r>
          </a:p>
          <a:p>
            <a:pPr>
              <a:defRPr/>
            </a:pPr>
            <a:r>
              <a:rPr lang="es-ES_tradnl" b="1"/>
              <a:t>	</a:t>
            </a:r>
            <a:r>
              <a:rPr lang="es-ES_tradnl" sz="1600" b="1"/>
              <a:t>Unidad de Computación</a:t>
            </a:r>
          </a:p>
        </p:txBody>
      </p:sp>
      <p:pic>
        <p:nvPicPr>
          <p:cNvPr id="14" name="Picture 9" descr="uchilechic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71438"/>
            <a:ext cx="6096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19ABAA-B918-4D71-A643-06B003BCA93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D3EDDFF-570E-45C5-9E9F-23282868D23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135938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750" y="2852738"/>
            <a:ext cx="4038600" cy="2819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30750" y="2852738"/>
            <a:ext cx="4038600" cy="2819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34BD5-6BD8-489A-8F7E-FAA5FA7165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750" y="1341438"/>
            <a:ext cx="8135938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750" y="2852738"/>
            <a:ext cx="4038600" cy="2819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730750" y="2852738"/>
            <a:ext cx="4038600" cy="1333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730750" y="4338638"/>
            <a:ext cx="4038600" cy="1333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C044-D13D-4EFF-A54A-EC321B1F4F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B7F33BD-B995-4408-94FC-9A155E16153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551CF08-BCF0-467F-A776-BF6D479C0329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3DCF6462-38CC-4939-9737-EFC7B57CF91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pPr>
              <a:defRPr/>
            </a:pPr>
            <a:fld id="{50DA19B8-C86C-4CA3-9C96-E905C378A722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D03CC1-52DB-4B07-A40F-1596D016147A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328F04-94EE-408D-AE87-46B95CC6A15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F177675-3138-4DC9-AAD1-7641DB5B4640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501059B-63AE-44DE-B5DC-AABC8294C65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BF71BBC-74CF-45C9-8B43-5FB0791193B8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250825"/>
            <a:ext cx="88201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s-ES_tradnl" b="1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s-ES_tradnl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Universidad de Chile</a:t>
            </a:r>
            <a:endParaRPr lang="es-ES_tradnl" sz="2000"/>
          </a:p>
          <a:p>
            <a:pPr>
              <a:defRPr/>
            </a:pPr>
            <a:r>
              <a:rPr lang="es-ES_tradnl" b="1"/>
              <a:t>	Facultad Ciencias Veterinarias y Pecuarias</a:t>
            </a:r>
          </a:p>
          <a:p>
            <a:pPr>
              <a:defRPr/>
            </a:pPr>
            <a:r>
              <a:rPr lang="es-ES_tradnl" b="1"/>
              <a:t>	</a:t>
            </a:r>
            <a:r>
              <a:rPr lang="es-ES_tradnl" sz="1600" b="1"/>
              <a:t>Unidad de Computación</a:t>
            </a:r>
          </a:p>
        </p:txBody>
      </p:sp>
      <p:pic>
        <p:nvPicPr>
          <p:cNvPr id="9" name="Picture 8" descr="uchilechico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71438"/>
            <a:ext cx="6096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infotechno.wordpress.com/category/todos/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288" y="1484313"/>
            <a:ext cx="80645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1" lang="es-ES_tradnl" sz="40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Generaciones de los computadores </a:t>
            </a:r>
          </a:p>
          <a:p>
            <a:pPr>
              <a:defRPr/>
            </a:pPr>
            <a:endParaRPr kumimoji="1" lang="es-ES_tradnl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kumimoji="1" lang="es-ES_tradnl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kumimoji="1"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kumimoji="1" lang="es-ES_tradn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Primera </a:t>
            </a: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generación: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Construido en la década de los 50 (1951-1958).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base de válvula de vació</a:t>
            </a: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endParaRPr kumimoji="1"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Segunda generación:</a:t>
            </a:r>
          </a:p>
          <a:p>
            <a:pPr lvl="2">
              <a:defRPr/>
            </a:pP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basa en el funcionamiento del transistor (1959-1964).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Aparecen los primeros lenguajes de alto nivel.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Compañías: IBM, UNIVAC, </a:t>
            </a:r>
            <a:r>
              <a:rPr kumimoji="1" lang="es-ES_tradnl" sz="1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Honeywell</a:t>
            </a: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NCR, CDC, </a:t>
            </a:r>
            <a:r>
              <a:rPr kumimoji="1" lang="es-ES_tradnl" sz="16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Burroughs</a:t>
            </a: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(BUNCH)</a:t>
            </a:r>
          </a:p>
          <a:p>
            <a:pPr>
              <a:defRPr/>
            </a:pPr>
            <a:endParaRPr kumimoji="1"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Tercera generación:</a:t>
            </a:r>
          </a:p>
          <a:p>
            <a:pPr lvl="2">
              <a:defRPr/>
            </a:pPr>
            <a:r>
              <a:rPr kumimoji="1" lang="es-ES_tradnl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Incorporó circuitos integrados (1964-1971).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Se introduce la multiprogramación y el multiproceso</a:t>
            </a:r>
          </a:p>
          <a:p>
            <a:pPr lvl="2">
              <a:defRPr/>
            </a:pPr>
            <a:r>
              <a:rPr kumimoji="1" lang="es-ES_tradnl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Mayor uso en Cobol y Fortran Ejemplo: IBM360</a:t>
            </a:r>
          </a:p>
          <a:p>
            <a:pPr>
              <a:spcBef>
                <a:spcPct val="50000"/>
              </a:spcBef>
              <a:defRPr/>
            </a:pPr>
            <a:endParaRPr kumimoji="1" lang="es-ES" sz="16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1916113"/>
            <a:ext cx="8064500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es-ES_tradnl" sz="44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Procesamiento (CPU)</a:t>
            </a:r>
            <a:endParaRPr lang="es-ES_tradnl" sz="4400">
              <a:solidFill>
                <a:srgbClr val="CCFFCC"/>
              </a:solidFill>
            </a:endParaRPr>
          </a:p>
          <a:p>
            <a:pPr marL="342900" indent="-342900">
              <a:buFontTx/>
              <a:buChar char="•"/>
              <a:defRPr/>
            </a:pPr>
            <a:endParaRPr lang="es-ES_tradnl" sz="2400">
              <a:solidFill>
                <a:srgbClr val="CCFFCC"/>
              </a:solidFill>
            </a:endParaRPr>
          </a:p>
          <a:p>
            <a:pPr marL="342900" indent="-342900">
              <a:buFontTx/>
              <a:buChar char="•"/>
              <a:defRPr/>
            </a:pPr>
            <a:endParaRPr lang="es-ES_tradnl" sz="2400">
              <a:solidFill>
                <a:srgbClr val="CCFFCC"/>
              </a:solidFill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>
                <a:solidFill>
                  <a:srgbClr val="FFFF00"/>
                </a:solidFill>
              </a:rPr>
              <a:t>Unidad de Control </a:t>
            </a:r>
          </a:p>
          <a:p>
            <a:pPr marL="342900" indent="-342900">
              <a:buFontTx/>
              <a:buChar char="•"/>
              <a:defRPr/>
            </a:pPr>
            <a:endParaRPr lang="es-ES_tradnl" sz="2400">
              <a:solidFill>
                <a:srgbClr val="FFFF00"/>
              </a:solidFill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>
                <a:solidFill>
                  <a:srgbClr val="FFFF00"/>
                </a:solidFill>
              </a:rPr>
              <a:t>Unidad Aritmético/lógica</a:t>
            </a:r>
          </a:p>
          <a:p>
            <a:pPr marL="342900" indent="-342900">
              <a:buFontTx/>
              <a:buChar char="•"/>
              <a:defRPr/>
            </a:pPr>
            <a:endParaRPr lang="es-ES_tradnl" sz="2400">
              <a:solidFill>
                <a:srgbClr val="FFFF00"/>
              </a:solidFill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>
                <a:solidFill>
                  <a:srgbClr val="FFFF00"/>
                </a:solidFill>
              </a:rPr>
              <a:t>Área de almacenamiento primario</a:t>
            </a:r>
          </a:p>
          <a:p>
            <a:pPr marL="342900" indent="-342900">
              <a:spcBef>
                <a:spcPct val="50000"/>
              </a:spcBef>
              <a:defRPr/>
            </a:pPr>
            <a:endParaRPr kumimoji="1" lang="es-E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4800" smtClean="0">
                <a:solidFill>
                  <a:srgbClr val="FFFF00"/>
                </a:solidFill>
              </a:rPr>
              <a:t>Salida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857496"/>
            <a:ext cx="8229600" cy="306864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Monitor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Impresora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dirty="0" smtClean="0">
                <a:solidFill>
                  <a:srgbClr val="FFFF00"/>
                </a:solidFill>
              </a:rPr>
              <a:t>Impacto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Matriz de punto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400" dirty="0" smtClean="0">
                <a:solidFill>
                  <a:srgbClr val="FFFF00"/>
                </a:solidFill>
              </a:rPr>
              <a:t>Sin impacto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Inyección de tinta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Laser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924300" y="1268413"/>
            <a:ext cx="2519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FF00"/>
                </a:solidFill>
              </a:rPr>
              <a:t>Placa Madre Pentium 4</a:t>
            </a: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6743720" cy="5256862"/>
          </a:xfrm>
          <a:prstGeom prst="rect">
            <a:avLst/>
          </a:prstGeom>
          <a:noFill/>
          <a:ln w="9525" cap="rnd">
            <a:solidFill>
              <a:schemeClr val="tx2">
                <a:lumMod val="50000"/>
              </a:schemeClr>
            </a:solidFill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sz="4800" smtClean="0">
                <a:solidFill>
                  <a:srgbClr val="FFFF00"/>
                </a:solidFill>
              </a:rPr>
              <a:t>Entrada - Salida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2800" smtClean="0">
                <a:solidFill>
                  <a:srgbClr val="FFFF00"/>
                </a:solidFill>
              </a:rPr>
              <a:t>Tarjeta fax - modem</a:t>
            </a:r>
          </a:p>
          <a:p>
            <a:pPr eaLnBrk="1" hangingPunct="1">
              <a:defRPr/>
            </a:pPr>
            <a:r>
              <a:rPr lang="es-ES" sz="2800" smtClean="0">
                <a:solidFill>
                  <a:srgbClr val="FFFF00"/>
                </a:solidFill>
              </a:rPr>
              <a:t>Tarjeta red</a:t>
            </a:r>
          </a:p>
          <a:p>
            <a:pPr eaLnBrk="1" hangingPunct="1">
              <a:defRPr/>
            </a:pPr>
            <a:r>
              <a:rPr lang="es-ES" sz="2800" smtClean="0">
                <a:solidFill>
                  <a:srgbClr val="FFFF00"/>
                </a:solidFill>
              </a:rPr>
              <a:t>Tarjeta sonido</a:t>
            </a:r>
          </a:p>
          <a:p>
            <a:pPr eaLnBrk="1" hangingPunct="1">
              <a:buFontTx/>
              <a:buNone/>
              <a:defRPr/>
            </a:pPr>
            <a:endParaRPr lang="es-ES" sz="2800" smtClean="0"/>
          </a:p>
        </p:txBody>
      </p:sp>
      <p:pic>
        <p:nvPicPr>
          <p:cNvPr id="1536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59258" y="3071646"/>
            <a:ext cx="2381583" cy="2381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214422"/>
            <a:ext cx="8135938" cy="86837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S" sz="4800" dirty="0" smtClean="0">
                <a:solidFill>
                  <a:srgbClr val="FFFF00"/>
                </a:solidFill>
              </a:rPr>
              <a:t>Unidades de almacenamiento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2852738"/>
            <a:ext cx="4038600" cy="343378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Discos Duros </a:t>
            </a:r>
            <a:r>
              <a:rPr lang="es-ES" sz="1400" dirty="0" smtClean="0">
                <a:solidFill>
                  <a:srgbClr val="FFFF00"/>
                </a:solidFill>
              </a:rPr>
              <a:t>(internos y externos)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Disquete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CD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DVD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err="1" smtClean="0">
                <a:solidFill>
                  <a:srgbClr val="FFFF00"/>
                </a:solidFill>
              </a:rPr>
              <a:t>PenDrive</a:t>
            </a:r>
            <a:r>
              <a:rPr lang="es-ES" sz="2800" dirty="0" smtClean="0">
                <a:solidFill>
                  <a:srgbClr val="FFFF00"/>
                </a:solidFill>
              </a:rPr>
              <a:t> MP3 MP4 ‘MP5’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067175" y="2636838"/>
            <a:ext cx="1582738" cy="1554162"/>
          </a:xfrm>
          <a:noFill/>
        </p:spPr>
      </p:pic>
      <p:pic>
        <p:nvPicPr>
          <p:cNvPr id="16389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4797425"/>
            <a:ext cx="1868487" cy="1717675"/>
          </a:xfrm>
          <a:noFill/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2349500"/>
            <a:ext cx="2405063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9"/>
          <p:cNvSpPr txBox="1">
            <a:spLocks noChangeArrowheads="1"/>
          </p:cNvSpPr>
          <p:nvPr/>
        </p:nvSpPr>
        <p:spPr bwMode="auto">
          <a:xfrm>
            <a:off x="293682" y="6486548"/>
            <a:ext cx="3563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900" dirty="0">
                <a:hlinkClick r:id="rId5"/>
              </a:rPr>
              <a:t>http://infotechno.wordpress.com/category/todos</a:t>
            </a:r>
            <a:r>
              <a:rPr lang="es-ES_tradnl" sz="800" dirty="0">
                <a:hlinkClick r:id="rId5"/>
              </a:rPr>
              <a:t>/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341438"/>
            <a:ext cx="8135938" cy="1008062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dirty="0" smtClean="0">
                <a:solidFill>
                  <a:srgbClr val="FF9900"/>
                </a:solidFill>
              </a:rPr>
              <a:t>IBM-360</a:t>
            </a:r>
          </a:p>
        </p:txBody>
      </p:sp>
      <p:pic>
        <p:nvPicPr>
          <p:cNvPr id="4099" name="Picture 4" descr="ibm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00306"/>
            <a:ext cx="5102225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95288" y="1916113"/>
            <a:ext cx="8064500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1" lang="es-ES_tradnl" sz="40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Generaciones de los computadores </a:t>
            </a:r>
          </a:p>
          <a:p>
            <a:pPr>
              <a:defRPr/>
            </a:pPr>
            <a:endParaRPr kumimoji="1" lang="es-ES_tradnl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kumimoji="1" lang="es-ES_tradnl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kumimoji="1" lang="es-ES_tradnl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Cuarta generación:</a:t>
            </a:r>
          </a:p>
          <a:p>
            <a:pPr lvl="2">
              <a:defRPr/>
            </a:pPr>
            <a:r>
              <a:rPr kumimoji="1"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Aparece el microprocesador (1971</a:t>
            </a:r>
            <a:r>
              <a:rPr kumimoji="1"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)</a:t>
            </a:r>
            <a:endParaRPr kumimoji="1" lang="es-ES_tradnl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2">
              <a:defRPr/>
            </a:pPr>
            <a:r>
              <a:rPr kumimoji="1"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Cambio de núcleos magnéticos por en chips de silicio </a:t>
            </a:r>
            <a:r>
              <a:rPr kumimoji="1"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 creación de los PC</a:t>
            </a:r>
            <a:endParaRPr kumimoji="1" lang="es-ES_tradnl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kumimoji="1" lang="es-ES" sz="16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3" name="Picture 3" descr="Chip-Intel4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221163"/>
            <a:ext cx="28813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7158" y="1285860"/>
            <a:ext cx="80645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kumimoji="1" lang="es-ES_tradnl" sz="40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Clasificación de tipos de  computadores </a:t>
            </a:r>
            <a:endParaRPr kumimoji="1" lang="es-ES_tradnl" sz="4000" dirty="0" smtClean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50000"/>
              </a:spcBef>
              <a:defRPr/>
            </a:pPr>
            <a:endParaRPr kumimoji="1" lang="es-ES_tradnl" sz="4000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kumimoji="1" lang="es-ES_tradnl" dirty="0">
              <a:solidFill>
                <a:srgbClr val="CC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Supercomputadoras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 err="1">
                <a:solidFill>
                  <a:srgbClr val="FFFF00"/>
                </a:solidFill>
              </a:rPr>
              <a:t>Macrocomputadoras</a:t>
            </a:r>
            <a:endParaRPr lang="es-ES_tradnl" sz="2400" dirty="0">
              <a:solidFill>
                <a:srgbClr val="FFFF00"/>
              </a:solidFill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Minicomputadoras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Microcomputadoras o PC</a:t>
            </a:r>
            <a:endParaRPr kumimoji="1" lang="es-ES_tradnl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50000"/>
              </a:spcBef>
              <a:defRPr/>
            </a:pPr>
            <a:endParaRPr kumimoji="1" lang="es-E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147" name="Picture 4" descr="20041222elpepifut_6_I_S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330200"/>
            <a:ext cx="172878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macroco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213100"/>
            <a:ext cx="338455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1500174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4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¿Que es informática?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785786" y="3143248"/>
            <a:ext cx="1828800" cy="1295400"/>
          </a:xfrm>
          <a:prstGeom prst="ellips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s-ES_tradnl" sz="2400" b="1">
                <a:solidFill>
                  <a:srgbClr val="CC3300"/>
                </a:solidFill>
                <a:latin typeface="Times New Roman" pitchFamily="18" charset="0"/>
              </a:rPr>
              <a:t>Información</a:t>
            </a:r>
          </a:p>
          <a:p>
            <a:pPr algn="ctr" eaLnBrk="0" hangingPunct="0"/>
            <a:r>
              <a:rPr lang="es-ES_tradnl" sz="2400" b="1">
                <a:solidFill>
                  <a:srgbClr val="CC3300"/>
                </a:solidFill>
                <a:latin typeface="Times New Roman" pitchFamily="18" charset="0"/>
              </a:rPr>
              <a:t> de entrada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071934" y="3000372"/>
            <a:ext cx="1447800" cy="152400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s-ES_tradnl" sz="2400" b="1">
                <a:solidFill>
                  <a:srgbClr val="CC3300"/>
                </a:solidFill>
                <a:latin typeface="Times New Roman" pitchFamily="18" charset="0"/>
              </a:rPr>
              <a:t>Proceso</a:t>
            </a:r>
            <a:endParaRPr lang="es-ES_tradnl" sz="2400">
              <a:solidFill>
                <a:srgbClr val="CC3300"/>
              </a:solidFill>
              <a:latin typeface="Times New Roman" pitchFamily="18" charset="0"/>
            </a:endParaRP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6786578" y="3143248"/>
            <a:ext cx="1828800" cy="1295400"/>
          </a:xfrm>
          <a:prstGeom prst="ellipse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s-ES_tradnl" sz="2400" b="1">
                <a:solidFill>
                  <a:srgbClr val="CC3300"/>
                </a:solidFill>
                <a:latin typeface="Times New Roman" pitchFamily="18" charset="0"/>
              </a:rPr>
              <a:t>Información</a:t>
            </a:r>
          </a:p>
          <a:p>
            <a:pPr algn="ctr" eaLnBrk="0" hangingPunct="0"/>
            <a:r>
              <a:rPr lang="es-ES_tradnl" sz="2400" b="1">
                <a:solidFill>
                  <a:srgbClr val="CC3300"/>
                </a:solidFill>
                <a:latin typeface="Times New Roman" pitchFamily="18" charset="0"/>
              </a:rPr>
              <a:t> de salida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2928926" y="3643314"/>
            <a:ext cx="762000" cy="609600"/>
          </a:xfrm>
          <a:prstGeom prst="rightArrow">
            <a:avLst>
              <a:gd name="adj1" fmla="val 50000"/>
              <a:gd name="adj2" fmla="val 57292"/>
            </a:avLst>
          </a:prstGeom>
          <a:solidFill>
            <a:schemeClr val="hlink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5786446" y="3500438"/>
            <a:ext cx="762000" cy="609600"/>
          </a:xfrm>
          <a:prstGeom prst="rightArrow">
            <a:avLst>
              <a:gd name="adj1" fmla="val 50000"/>
              <a:gd name="adj2" fmla="val 57292"/>
            </a:avLst>
          </a:prstGeom>
          <a:solidFill>
            <a:schemeClr val="hlink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57158" y="5143512"/>
            <a:ext cx="8358246" cy="1200329"/>
          </a:xfrm>
          <a:prstGeom prst="rect">
            <a:avLst/>
          </a:prstGeom>
          <a:noFill/>
          <a:ln w="28575">
            <a:solidFill>
              <a:srgbClr val="00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s-ES_tradnl" sz="3600" b="1" dirty="0">
                <a:solidFill>
                  <a:srgbClr val="FFFF00"/>
                </a:solidFill>
                <a:latin typeface="Times New Roman" pitchFamily="18" charset="0"/>
              </a:rPr>
              <a:t>Es la ciencia del tratamiento automático y racional de la información</a:t>
            </a:r>
          </a:p>
        </p:txBody>
      </p:sp>
      <p:pic>
        <p:nvPicPr>
          <p:cNvPr id="7177" name="Picture 10" descr="BS0118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28600"/>
            <a:ext cx="2560638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 autoUpdateAnimBg="0"/>
      <p:bldP spid="11269" grpId="0" animBg="1" autoUpdateAnimBg="0"/>
      <p:bldP spid="11270" grpId="0" animBg="1" autoUpdateAnimBg="0"/>
      <p:bldP spid="11271" grpId="0" animBg="1"/>
      <p:bldP spid="11272" grpId="0" animBg="1"/>
      <p:bldP spid="1127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42910" y="1214422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informática se ocupa de: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28662" y="2928934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El desarrollo de nuevos equipos (hardware)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072066" y="3143248"/>
            <a:ext cx="3498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computadoras y periféricos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929190" y="4572008"/>
            <a:ext cx="2611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Sistemas operativos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28662" y="4214818"/>
            <a:ext cx="365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s-ES_tradnl" sz="2400" dirty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El desarrollo de nuevos métodos de trabajo (software)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000100" y="5500702"/>
            <a:ext cx="3444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es-ES_tradnl" sz="2400" dirty="0">
                <a:solidFill>
                  <a:srgbClr val="CC3300"/>
                </a:solidFill>
                <a:latin typeface="Times New Roman" pitchFamily="18" charset="0"/>
              </a:rPr>
              <a:t> </a:t>
            </a:r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El desarrollo de nuevas aplicaciones informáticas (software)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072066" y="5857892"/>
            <a:ext cx="147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dirty="0">
                <a:solidFill>
                  <a:srgbClr val="FFFF00"/>
                </a:solidFill>
                <a:latin typeface="Times New Roman" pitchFamily="18" charset="0"/>
              </a:rPr>
              <a:t>programas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autoUpdateAnimBg="0"/>
      <p:bldP spid="12293" grpId="0" autoUpdateAnimBg="0"/>
      <p:bldP spid="12294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95288" y="1916113"/>
            <a:ext cx="80645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defRPr/>
            </a:pPr>
            <a:r>
              <a:rPr kumimoji="1" lang="es-ES_tradnl" sz="44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¿Qué es un Bit? </a:t>
            </a:r>
            <a:endParaRPr kumimoji="1" lang="es-ES_tradnl" sz="4400" dirty="0" smtClean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lang="es-ES_tradnl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lang="es-ES_tradnl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Bit 				=   1o 0</a:t>
            </a: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Byte				=  8 bits</a:t>
            </a: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KiloByte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(Kb)		=  2</a:t>
            </a:r>
            <a:r>
              <a:rPr lang="es-ES_tradnl" sz="2400" baseline="30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=  1024 bytes</a:t>
            </a: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MegaByte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(Mb)		=  1024 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Kb  (2</a:t>
            </a:r>
            <a:r>
              <a:rPr lang="es-ES_tradnl" sz="24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s-ES_tradnl" sz="2400" baseline="30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GigaByte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Gb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		=  1024 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Mb  (2</a:t>
            </a:r>
            <a:r>
              <a:rPr lang="es-ES_tradnl" sz="24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  <a:endParaRPr lang="es-ES_tradnl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TeraByte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(Tb)		=  1024 </a:t>
            </a:r>
            <a:r>
              <a:rPr lang="es-ES_tradnl" sz="24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Gb</a:t>
            </a:r>
            <a:r>
              <a:rPr lang="es-ES_tradnl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(2</a:t>
            </a:r>
            <a:r>
              <a:rPr lang="es-ES_tradnl" sz="24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  <a:p>
            <a:pPr marL="342900" indent="-342900">
              <a:defRPr/>
            </a:pP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</a:t>
            </a:r>
            <a:r>
              <a:rPr lang="es-ES_tradnl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Petabayte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(Pb)		=  1024 Tb   (2</a:t>
            </a:r>
            <a:r>
              <a:rPr lang="es-ES_tradnl" sz="2400" baseline="30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  <a:r>
              <a:rPr lang="es-ES_tradnl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  </a:t>
            </a:r>
            <a:endParaRPr lang="es-ES_tradnl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defRPr/>
            </a:pPr>
            <a:endParaRPr kumimoji="1" lang="es-ES_tradnl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27088" y="1268413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Esquema </a:t>
            </a:r>
            <a:r>
              <a:rPr kumimoji="1" lang="es-ES_tradnl" sz="4400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hardware </a:t>
            </a:r>
            <a:r>
              <a:rPr kumimoji="1" lang="es-ES_tradnl" sz="4400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kumimoji="1" lang="es-ES_tradnl" sz="4400" dirty="0">
                <a:solidFill>
                  <a:srgbClr val="CC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4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un computador: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74700" y="2792413"/>
            <a:ext cx="3524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3200" b="1">
                <a:solidFill>
                  <a:srgbClr val="FFFF00"/>
                </a:solidFill>
                <a:latin typeface="Times New Roman" pitchFamily="18" charset="0"/>
              </a:rPr>
              <a:t>Unidad de Entrada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043238" y="3783013"/>
            <a:ext cx="52117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2400" b="1">
                <a:solidFill>
                  <a:srgbClr val="FFFF00"/>
                </a:solidFill>
                <a:latin typeface="Times New Roman" pitchFamily="18" charset="0"/>
              </a:rPr>
              <a:t>Unidad de almacenamiento o memoria</a:t>
            </a:r>
          </a:p>
          <a:p>
            <a:pPr eaLnBrk="0" hangingPunct="0"/>
            <a:r>
              <a:rPr lang="es-ES_tradnl" sz="2400" b="1">
                <a:solidFill>
                  <a:srgbClr val="FFFF00"/>
                </a:solidFill>
                <a:latin typeface="Times New Roman" pitchFamily="18" charset="0"/>
              </a:rPr>
              <a:t>Unidad Aritmético/lógica</a:t>
            </a:r>
          </a:p>
          <a:p>
            <a:pPr eaLnBrk="0" hangingPunct="0"/>
            <a:r>
              <a:rPr lang="es-ES_tradnl" sz="2400" b="1">
                <a:solidFill>
                  <a:srgbClr val="FFFF00"/>
                </a:solidFill>
                <a:latin typeface="Times New Roman" pitchFamily="18" charset="0"/>
              </a:rPr>
              <a:t>Unidad de control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03288" y="5535613"/>
            <a:ext cx="3095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3200" b="1">
                <a:solidFill>
                  <a:srgbClr val="FFFF00"/>
                </a:solidFill>
                <a:latin typeface="Times New Roman" pitchFamily="18" charset="0"/>
              </a:rPr>
              <a:t>Unidad de salida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833438" y="4011613"/>
            <a:ext cx="1651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3200" b="1">
                <a:solidFill>
                  <a:srgbClr val="FFFF00"/>
                </a:solidFill>
                <a:latin typeface="Times New Roman" pitchFamily="18" charset="0"/>
              </a:rPr>
              <a:t>C.P.U.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1" grpId="0" autoUpdateAnimBg="0"/>
      <p:bldP spid="14342" grpId="0" autoUpdateAnimBg="0"/>
      <p:bldP spid="143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95288" y="1916113"/>
            <a:ext cx="80645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es-ES_tradnl" sz="44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Entrada</a:t>
            </a:r>
            <a:endParaRPr lang="es-ES_tradnl" sz="4400" dirty="0">
              <a:solidFill>
                <a:srgbClr val="CCFFCC"/>
              </a:solidFill>
            </a:endParaRPr>
          </a:p>
          <a:p>
            <a:pPr marL="342900" indent="-342900">
              <a:buFontTx/>
              <a:buChar char="•"/>
              <a:defRPr/>
            </a:pPr>
            <a:endParaRPr lang="es-ES_tradnl" sz="2400" dirty="0">
              <a:solidFill>
                <a:srgbClr val="CCFFCC"/>
              </a:solidFill>
            </a:endParaRP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Teclado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Mouse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Lápiz óptico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Tableta digitalizadora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Entrada voz</a:t>
            </a:r>
          </a:p>
          <a:p>
            <a:pPr marL="342900" indent="-342900">
              <a:buFontTx/>
              <a:buChar char="•"/>
              <a:defRPr/>
            </a:pPr>
            <a:r>
              <a:rPr lang="es-ES_tradnl" sz="2400" dirty="0">
                <a:solidFill>
                  <a:srgbClr val="FFFF00"/>
                </a:solidFill>
              </a:rPr>
              <a:t>Pantallas sensibles al tacto (</a:t>
            </a:r>
            <a:r>
              <a:rPr lang="es-ES_tradnl" sz="2400" dirty="0" err="1">
                <a:solidFill>
                  <a:srgbClr val="FFFF00"/>
                </a:solidFill>
              </a:rPr>
              <a:t>Screen</a:t>
            </a:r>
            <a:r>
              <a:rPr lang="es-ES_tradnl" sz="2400" dirty="0">
                <a:solidFill>
                  <a:srgbClr val="FFFF00"/>
                </a:solidFill>
              </a:rPr>
              <a:t> </a:t>
            </a:r>
            <a:r>
              <a:rPr lang="es-ES_tradnl" sz="2400" dirty="0" err="1">
                <a:solidFill>
                  <a:srgbClr val="FFFF00"/>
                </a:solidFill>
              </a:rPr>
              <a:t>Toch</a:t>
            </a:r>
            <a:r>
              <a:rPr lang="es-ES_tradnl" sz="2400" dirty="0">
                <a:solidFill>
                  <a:srgbClr val="FFFF00"/>
                </a:solidFill>
              </a:rPr>
              <a:t>)</a:t>
            </a:r>
          </a:p>
          <a:p>
            <a:pPr marL="342900" indent="-342900">
              <a:buFontTx/>
              <a:buChar char="•"/>
              <a:defRPr/>
            </a:pPr>
            <a:r>
              <a:rPr kumimoji="1" lang="es-ES_tradnl" sz="2400" dirty="0">
                <a:solidFill>
                  <a:srgbClr val="FFFF00"/>
                </a:solidFill>
              </a:rPr>
              <a:t>Scanner</a:t>
            </a:r>
          </a:p>
          <a:p>
            <a:pPr marL="342900" indent="-342900">
              <a:spcBef>
                <a:spcPct val="50000"/>
              </a:spcBef>
              <a:defRPr/>
            </a:pPr>
            <a:endParaRPr kumimoji="1" lang="es-ES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1515</TotalTime>
  <Words>280</Words>
  <Application>Microsoft PowerPoint</Application>
  <PresentationFormat>Presentación en pantalla (4:3)</PresentationFormat>
  <Paragraphs>99</Paragraphs>
  <Slides>15</Slides>
  <Notes>0</Notes>
  <HiddenSlides>5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Fundición</vt:lpstr>
      <vt:lpstr>Diapositiva 1</vt:lpstr>
      <vt:lpstr>IBM-360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Salida </vt:lpstr>
      <vt:lpstr>Diapositiva 12</vt:lpstr>
      <vt:lpstr>Diapositiva 13</vt:lpstr>
      <vt:lpstr>Entrada - Salida </vt:lpstr>
      <vt:lpstr>Unidades de almacenamiento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Fac. Cs. Veterinarias y Pec.</dc:creator>
  <cp:lastModifiedBy>Clases</cp:lastModifiedBy>
  <cp:revision>60</cp:revision>
  <dcterms:created xsi:type="dcterms:W3CDTF">2005-03-08T08:47:16Z</dcterms:created>
  <dcterms:modified xsi:type="dcterms:W3CDTF">2009-08-17T09:50:52Z</dcterms:modified>
</cp:coreProperties>
</file>