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handoutMasterIdLst>
    <p:handoutMasterId r:id="rId10"/>
  </p:handoutMasterIdLst>
  <p:sldIdLst>
    <p:sldId id="317" r:id="rId2"/>
    <p:sldId id="332" r:id="rId3"/>
    <p:sldId id="330" r:id="rId4"/>
    <p:sldId id="335" r:id="rId5"/>
    <p:sldId id="333" r:id="rId6"/>
    <p:sldId id="334" r:id="rId7"/>
    <p:sldId id="31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3366FF"/>
    <a:srgbClr val="6600FF"/>
    <a:srgbClr val="CC00CC"/>
    <a:srgbClr val="FF3300"/>
    <a:srgbClr val="FF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6" autoAdjust="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67608E5-4C2C-4611-A60F-E4942297541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889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71DCACC-2B43-4E57-A0BA-1C83A69FF3C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46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CACC-2B43-4E57-A0BA-1C83A69FF3C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CACC-2B43-4E57-A0BA-1C83A69FF3C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3FBA64-E722-4F62-B1D5-81BC3D83BF6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E4355-4550-4F26-BBBE-5E7401710B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C8D4-B2E2-4836-8119-239BE119EF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952EC7-6513-4956-83D5-E7E2F13A2F8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35F7A-F206-4B13-A9E5-317CDB1ADCA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8C42-265F-45F7-9ED9-E70AE43B6A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CF6E0B-CBC7-4FF9-B2DC-31B74189CD4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B666E-4392-489B-BCC6-DB39F02D6BA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30CB-6974-4B8A-9100-45AD8D773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837-7A7F-48F8-AA36-DF7D7548F5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108E-8D84-46E2-A11E-47C94AF4A90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BBA238-B6B9-46D4-9179-E4DD3688073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supertel.gov.ec/english/images/telecomunicaciones/agregado/image001.jpg" TargetMode="External"/><Relationship Id="rId7" Type="http://schemas.openxmlformats.org/officeDocument/2006/relationships/image" Target="http://sabanet.unisabana.edu.co/informatica/soporte/Redes/redes/Graficos/lanwan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http://www.senati.edu.pe/Especialidades/ESP_PNI_Administrador_Redes.jpg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Tim_Berners-Lee" TargetMode="External"/><Relationship Id="rId2" Type="http://schemas.openxmlformats.org/officeDocument/2006/relationships/hyperlink" Target="http://www.paralibros.com/passim/sumario/internet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.wikipedia.org/wiki/World_Wide_Web" TargetMode="External"/><Relationship Id="rId4" Type="http://schemas.openxmlformats.org/officeDocument/2006/relationships/hyperlink" Target="http://www.worldometers.info/e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una.cl/joomla/index.php/es/redes-internacionales/mapa-de-redes" TargetMode="External"/><Relationship Id="rId2" Type="http://schemas.openxmlformats.org/officeDocument/2006/relationships/hyperlink" Target="http://www.reuna.cl/joomla/index.php/es/ique-es-reuna/histori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nsumo.sti.uchile.cl/Monitoreo/Datacenter/CAR-RUCH-2/CAR-RUCH-2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algn="ctr"/>
            <a:r>
              <a:rPr lang="es-CL" sz="4000" dirty="0" smtClean="0"/>
              <a:t>Sistema </a:t>
            </a:r>
            <a:r>
              <a:rPr lang="es-CL" sz="4000" dirty="0"/>
              <a:t>de </a:t>
            </a:r>
            <a:r>
              <a:rPr lang="es-CL" sz="4000" dirty="0" smtClean="0"/>
              <a:t>Redes</a:t>
            </a:r>
            <a:endParaRPr lang="es-ES_tradnl" sz="4000" dirty="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7848600" cy="49530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dirty="0" smtClean="0"/>
              <a:t>Una red informática está formada por un conjunto de computadores intercomunicados entre sí que utilizan distintas tecnologías de hardware/software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Los computadores en red pueden utilizar los recursos que los demás pongan a su disposición en la red (impresoras, módem), o bien acceder a carpetas compartidas. El propietario (técnicamente llamado administrador) de un computador en red puede decidir qué recursos son accesibles en la red y quién puede utilizarlos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Lenguaje común. Para poder comunicarse entre sí, los computadores o las partes de una red deben hablar el mismo lenguaje. Técnicamente, </a:t>
            </a:r>
            <a:r>
              <a:rPr lang="es-ES" b="1" dirty="0" smtClean="0"/>
              <a:t>los lenguajes de comunicaciones se llaman "protocolos", y en una misma red pueden convivir distintos </a:t>
            </a:r>
            <a:r>
              <a:rPr lang="es-ES" dirty="0" smtClean="0"/>
              <a:t>tipos de protocolos</a:t>
            </a:r>
            <a:endParaRPr lang="es-ES_tradnl" dirty="0"/>
          </a:p>
        </p:txBody>
      </p:sp>
      <p:sp>
        <p:nvSpPr>
          <p:cNvPr id="4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7165-D552-4E63-9C30-48B7513573F9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algn="ctr"/>
            <a:r>
              <a:rPr lang="es-CL" dirty="0" smtClean="0"/>
              <a:t>TIPOS de Redes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11" descr="http://www.supertel.gov.ec/english/images/telecomunicaciones/agregado/image00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427538" y="4221163"/>
            <a:ext cx="3730625" cy="21875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grpSp>
        <p:nvGrpSpPr>
          <p:cNvPr id="11" name="10 Grupo"/>
          <p:cNvGrpSpPr/>
          <p:nvPr/>
        </p:nvGrpSpPr>
        <p:grpSpPr>
          <a:xfrm>
            <a:off x="250825" y="2349500"/>
            <a:ext cx="3028950" cy="2324100"/>
            <a:chOff x="250825" y="2349500"/>
            <a:chExt cx="3028950" cy="2324100"/>
          </a:xfrm>
        </p:grpSpPr>
        <p:pic>
          <p:nvPicPr>
            <p:cNvPr id="5" name="Picture 4" descr="http://www.senati.edu.pe/Especialidades/ESP_PNI_Administrador_Redes.jpg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250825" y="2349500"/>
              <a:ext cx="3028950" cy="2324100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</p:pic>
        <p:sp>
          <p:nvSpPr>
            <p:cNvPr id="8" name="7 CuadroTexto"/>
            <p:cNvSpPr txBox="1"/>
            <p:nvPr/>
          </p:nvSpPr>
          <p:spPr>
            <a:xfrm>
              <a:off x="1752600" y="2362200"/>
              <a:ext cx="1066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LAN</a:t>
              </a:r>
              <a:endParaRPr lang="es-ES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4953000" y="1562100"/>
            <a:ext cx="2932113" cy="1822450"/>
            <a:chOff x="4953000" y="1562100"/>
            <a:chExt cx="2932113" cy="1822450"/>
          </a:xfrm>
        </p:grpSpPr>
        <p:pic>
          <p:nvPicPr>
            <p:cNvPr id="6" name="Picture 6" descr="http://sabanet.unisabana.edu.co/informatica/soporte/Redes/redes/Graficos/lanwan.jpg"/>
            <p:cNvPicPr>
              <a:picLocks noChangeAspect="1" noChangeArrowheads="1"/>
            </p:cNvPicPr>
            <p:nvPr/>
          </p:nvPicPr>
          <p:blipFill>
            <a:blip r:embed="rId6" r:link="rId7"/>
            <a:srcRect/>
            <a:stretch>
              <a:fillRect/>
            </a:stretch>
          </p:blipFill>
          <p:spPr bwMode="auto">
            <a:xfrm>
              <a:off x="5003800" y="1562100"/>
              <a:ext cx="2881313" cy="1822450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</p:pic>
        <p:sp>
          <p:nvSpPr>
            <p:cNvPr id="9" name="8 CuadroTexto"/>
            <p:cNvSpPr txBox="1"/>
            <p:nvPr/>
          </p:nvSpPr>
          <p:spPr>
            <a:xfrm>
              <a:off x="4953000" y="2209800"/>
              <a:ext cx="1066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WAN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3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38200"/>
          </a:xfrm>
          <a:noFill/>
          <a:ln/>
        </p:spPr>
        <p:txBody>
          <a:bodyPr/>
          <a:lstStyle/>
          <a:p>
            <a:pPr algn="ctr"/>
            <a:r>
              <a:rPr lang="es-CL" sz="4000" dirty="0" smtClean="0"/>
              <a:t>Sistema </a:t>
            </a:r>
            <a:r>
              <a:rPr lang="es-CL" sz="4000" dirty="0"/>
              <a:t>de </a:t>
            </a:r>
            <a:r>
              <a:rPr lang="es-CL" sz="4000" dirty="0" smtClean="0"/>
              <a:t>Redes</a:t>
            </a:r>
            <a:r>
              <a:rPr lang="es-MX" sz="4000" dirty="0" smtClean="0"/>
              <a:t> </a:t>
            </a:r>
            <a:r>
              <a:rPr lang="es-ES_tradnl" sz="4000" dirty="0"/>
              <a:t>		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F7B4-07F8-42C4-995F-8BBB5D436002}" type="slidenum">
              <a:rPr lang="en-US"/>
              <a:pPr/>
              <a:t>3</a:t>
            </a:fld>
            <a:endParaRPr lang="en-US"/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1219200" y="1295400"/>
            <a:ext cx="6027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000" b="1" dirty="0"/>
              <a:t>Representación de una Red de </a:t>
            </a:r>
            <a:r>
              <a:rPr lang="es-CL" sz="2000" b="1" dirty="0" smtClean="0"/>
              <a:t>Área </a:t>
            </a:r>
            <a:r>
              <a:rPr lang="es-CL" sz="2000" b="1" dirty="0"/>
              <a:t>Local (LAN)</a:t>
            </a:r>
            <a:endParaRPr lang="es-ES" sz="2000" b="1" dirty="0"/>
          </a:p>
        </p:txBody>
      </p:sp>
      <p:pic>
        <p:nvPicPr>
          <p:cNvPr id="28263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752600"/>
            <a:ext cx="4191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263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0"/>
            <a:ext cx="497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8229600" y="3962400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8229600" y="5562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4953000" y="36576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ESTRUCTURA DE UN SISTEMA DE RED WAN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86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95400"/>
            <a:ext cx="6705600" cy="525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6400800" y="3429000"/>
            <a:ext cx="15240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2057400" y="4800600"/>
            <a:ext cx="1828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dirty="0"/>
              <a:t>Un poco de historia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905000"/>
            <a:ext cx="2819400" cy="2841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</a:p>
          <a:p>
            <a:pPr lvl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ARPANET</a:t>
            </a:r>
          </a:p>
          <a:p>
            <a:pPr lvl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TCP/IP</a:t>
            </a:r>
          </a:p>
          <a:p>
            <a:pPr lvl="1"/>
            <a:r>
              <a:rPr lang="es-ES" sz="900" dirty="0">
                <a:hlinkClick r:id="rId2"/>
              </a:rPr>
              <a:t>http://www.paralibros.com/passim/sumario/internet.htm</a:t>
            </a:r>
            <a:r>
              <a:rPr lang="es-ES" sz="900" dirty="0"/>
              <a:t> </a:t>
            </a:r>
          </a:p>
          <a:p>
            <a:endParaRPr lang="es-ES" dirty="0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95288" y="5389563"/>
            <a:ext cx="3679825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chemeClr val="hlink"/>
              </a:buClr>
              <a:buFont typeface="Wingdings" pitchFamily="2" charset="2"/>
              <a:buChar char="§"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Web:  Tim </a:t>
            </a:r>
            <a:r>
              <a:rPr lang="es-ES" sz="2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Berners</a:t>
            </a: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-Lee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s-ES" sz="900" dirty="0">
                <a:hlinkClick r:id="rId3"/>
              </a:rPr>
              <a:t>http://</a:t>
            </a:r>
            <a:r>
              <a:rPr lang="es-ES" sz="900" dirty="0" smtClean="0">
                <a:hlinkClick r:id="rId3"/>
              </a:rPr>
              <a:t>es.wikipedia.org/wiki/Tim_Berners-Lee</a:t>
            </a:r>
            <a:endParaRPr lang="es-ES" sz="900" dirty="0" smtClean="0"/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es-ES" sz="900" dirty="0"/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s-ES" sz="900" dirty="0" smtClean="0">
                <a:hlinkClick r:id="rId4"/>
              </a:rPr>
              <a:t>http://www.worldometers.info/es/</a:t>
            </a:r>
            <a:r>
              <a:rPr lang="es-ES" sz="900" dirty="0" smtClean="0"/>
              <a:t>  </a:t>
            </a:r>
            <a:endParaRPr lang="es-ES" sz="900" dirty="0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4343400" y="2286000"/>
            <a:ext cx="30956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MILNET</a:t>
            </a:r>
          </a:p>
          <a:p>
            <a:pPr>
              <a:spcBef>
                <a:spcPct val="50000"/>
              </a:spcBef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</a:p>
        </p:txBody>
      </p:sp>
      <p:grpSp>
        <p:nvGrpSpPr>
          <p:cNvPr id="14" name="13 Grupo"/>
          <p:cNvGrpSpPr/>
          <p:nvPr/>
        </p:nvGrpSpPr>
        <p:grpSpPr>
          <a:xfrm>
            <a:off x="3429000" y="2438400"/>
            <a:ext cx="719138" cy="504825"/>
            <a:chOff x="3492500" y="3860800"/>
            <a:chExt cx="719138" cy="504825"/>
          </a:xfrm>
        </p:grpSpPr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 flipV="1">
              <a:off x="3492500" y="3860800"/>
              <a:ext cx="719138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3492500" y="4149725"/>
              <a:ext cx="7191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3924300" y="5516563"/>
            <a:ext cx="4321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900" dirty="0" smtClean="0">
                <a:hlinkClick r:id="rId5"/>
              </a:rPr>
              <a:t>http</a:t>
            </a:r>
            <a:r>
              <a:rPr lang="es-ES_tradnl" sz="900" dirty="0">
                <a:hlinkClick r:id="rId5"/>
              </a:rPr>
              <a:t>://es.wikipedia.org/wiki/World_Wide_Web</a:t>
            </a:r>
            <a:r>
              <a:rPr lang="es-ES_tradnl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229600" cy="941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s-ES_tradnl" sz="4000" dirty="0"/>
              <a:t>En Chile</a:t>
            </a:r>
            <a:br>
              <a:rPr lang="es-ES_tradnl" sz="4000" dirty="0"/>
            </a:br>
            <a:endParaRPr lang="es-ES_tradnl" sz="4000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57400"/>
            <a:ext cx="8229600" cy="190499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r>
              <a:rPr lang="es-ES_tradnl" sz="2000" dirty="0" err="1"/>
              <a:t>Reuna</a:t>
            </a:r>
            <a:r>
              <a:rPr lang="es-ES_tradnl" sz="2000" dirty="0"/>
              <a:t>:</a:t>
            </a:r>
            <a:r>
              <a:rPr lang="es-ES_tradnl" sz="2800" dirty="0"/>
              <a:t> </a:t>
            </a:r>
            <a:r>
              <a:rPr lang="es-ES_tradnl" sz="2000" dirty="0"/>
              <a:t>primer enlace a Internet febrero </a:t>
            </a:r>
            <a:r>
              <a:rPr lang="es-ES_tradnl" sz="2000" dirty="0" smtClean="0"/>
              <a:t>1992 </a:t>
            </a:r>
            <a:r>
              <a:rPr lang="es-ES_tradnl" sz="1100" dirty="0" smtClean="0">
                <a:hlinkClick r:id="rId2"/>
              </a:rPr>
              <a:t>http://www.reuna.cl/joomla/index.php/es/ique-es-reuna/histor</a:t>
            </a:r>
            <a:r>
              <a:rPr lang="es-ES_tradnl" sz="900" dirty="0" smtClean="0">
                <a:hlinkClick r:id="rId2"/>
              </a:rPr>
              <a:t>ia</a:t>
            </a:r>
            <a:r>
              <a:rPr lang="es-ES_tradnl" sz="2000" dirty="0" smtClean="0"/>
              <a:t> </a:t>
            </a:r>
          </a:p>
          <a:p>
            <a:endParaRPr lang="es-ES_tradnl" sz="2800" dirty="0"/>
          </a:p>
          <a:p>
            <a:r>
              <a:rPr lang="es-ES_tradnl" sz="2000" dirty="0"/>
              <a:t>Redes avanzadas: </a:t>
            </a:r>
            <a:r>
              <a:rPr lang="es-ES_tradnl" sz="1100" dirty="0" smtClean="0">
                <a:hlinkClick r:id="rId3"/>
              </a:rPr>
              <a:t>http://www.reuna.cl/joomla/index.php/es/redes-internacionales/mapa-de-redes</a:t>
            </a:r>
            <a:r>
              <a:rPr lang="es-ES_tradnl" sz="1100" dirty="0" smtClean="0"/>
              <a:t> </a:t>
            </a:r>
            <a:endParaRPr lang="es-ES_tradnl" sz="1100" dirty="0"/>
          </a:p>
          <a:p>
            <a:endParaRPr lang="es-ES_tradnl" sz="2000" dirty="0" smtClean="0"/>
          </a:p>
          <a:p>
            <a:r>
              <a:rPr lang="es-ES_tradnl" sz="2000" dirty="0" smtClean="0"/>
              <a:t>Uso </a:t>
            </a:r>
            <a:r>
              <a:rPr lang="es-ES_tradnl" sz="2000" dirty="0"/>
              <a:t>actual </a:t>
            </a:r>
            <a:r>
              <a:rPr lang="es-ES_tradnl" sz="2000" dirty="0" err="1"/>
              <a:t>uchile</a:t>
            </a:r>
            <a:r>
              <a:rPr lang="es-ES_tradnl" sz="2000" dirty="0"/>
              <a:t> </a:t>
            </a:r>
            <a:r>
              <a:rPr lang="es-ES_tradnl" sz="1200" dirty="0">
                <a:hlinkClick r:id="rId4"/>
              </a:rPr>
              <a:t>http://consumo.sti.uchile.cl/Monitoreo/Datacenter/CAR-RUCH-2/CAR-RUCH-2.html</a:t>
            </a:r>
            <a:r>
              <a:rPr lang="es-ES_tradn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4" name="Picture 4" descr="Componentes de Conexión de Red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590800"/>
            <a:ext cx="8153400" cy="3886200"/>
          </a:xfrm>
          <a:noFill/>
          <a:ln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D-952C-4F57-80E2-7D09BFE10242}" type="slidenum">
              <a:rPr lang="en-US"/>
              <a:pPr/>
              <a:t>7</a:t>
            </a:fld>
            <a:endParaRPr lang="en-US"/>
          </a:p>
        </p:txBody>
      </p:sp>
      <p:sp>
        <p:nvSpPr>
          <p:cNvPr id="261127" name="Rectangle 7"/>
          <p:cNvSpPr>
            <a:spLocks noChangeArrowheads="1"/>
          </p:cNvSpPr>
          <p:nvPr/>
        </p:nvSpPr>
        <p:spPr bwMode="auto">
          <a:xfrm>
            <a:off x="457200" y="3810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s-CL" sz="4000" dirty="0" smtClean="0"/>
              <a:t>Sistema </a:t>
            </a:r>
            <a:r>
              <a:rPr lang="es-CL" sz="4000" dirty="0"/>
              <a:t>de </a:t>
            </a:r>
            <a:r>
              <a:rPr lang="es-CL" sz="4000" dirty="0" smtClean="0"/>
              <a:t>Redes</a:t>
            </a:r>
            <a:r>
              <a:rPr lang="es-MX" sz="4000" dirty="0" smtClean="0"/>
              <a:t> </a:t>
            </a:r>
            <a:r>
              <a:rPr lang="es-ES_tradnl" sz="4000" dirty="0"/>
              <a:t>		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09600" y="13716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Los componentes requeridos para que un PC se pueda comunicar con otro a través de Internet es: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3775</TotalTime>
  <Words>227</Words>
  <Application>Microsoft Office PowerPoint</Application>
  <PresentationFormat>Presentación en pantalla (4:3)</PresentationFormat>
  <Paragraphs>39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Viajes</vt:lpstr>
      <vt:lpstr>Sistema de Redes</vt:lpstr>
      <vt:lpstr>TIPOS de Redes</vt:lpstr>
      <vt:lpstr>Sistema de Redes   </vt:lpstr>
      <vt:lpstr>ESTRUCTURA DE UN SISTEMA DE RED WAN</vt:lpstr>
      <vt:lpstr>Un poco de historia</vt:lpstr>
      <vt:lpstr>En Chile 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</dc:title>
  <dc:creator>Pedro Catalan Silva</dc:creator>
  <cp:lastModifiedBy>veterinaria00</cp:lastModifiedBy>
  <cp:revision>362</cp:revision>
  <dcterms:created xsi:type="dcterms:W3CDTF">2003-02-01T12:07:07Z</dcterms:created>
  <dcterms:modified xsi:type="dcterms:W3CDTF">2010-08-24T08:06:32Z</dcterms:modified>
</cp:coreProperties>
</file>