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A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078" autoAdjust="0"/>
    <p:restoredTop sz="94660"/>
  </p:normalViewPr>
  <p:slideViewPr>
    <p:cSldViewPr>
      <p:cViewPr varScale="1">
        <p:scale>
          <a:sx n="70" d="100"/>
          <a:sy n="70" d="100"/>
        </p:scale>
        <p:origin x="-4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Picture 2" descr="http://chancho-oscuro.com/imagenes-post/office2007ei8.jpg"/>
          <p:cNvPicPr>
            <a:picLocks noChangeAspect="1" noChangeArrowheads="1"/>
          </p:cNvPicPr>
          <p:nvPr userDrawn="1"/>
        </p:nvPicPr>
        <p:blipFill>
          <a:blip r:embed="rId2">
            <a:lum bright="-10000" contrast="30000"/>
          </a:blip>
          <a:srcRect/>
          <a:stretch>
            <a:fillRect/>
          </a:stretch>
        </p:blipFill>
        <p:spPr bwMode="auto">
          <a:xfrm>
            <a:off x="-2437" y="0"/>
            <a:ext cx="9146437" cy="6143644"/>
          </a:xfrm>
          <a:prstGeom prst="rect">
            <a:avLst/>
          </a:prstGeom>
          <a:noFill/>
        </p:spPr>
      </p:pic>
      <p:sp>
        <p:nvSpPr>
          <p:cNvPr id="8" name="7 Rectángulo"/>
          <p:cNvSpPr/>
          <p:nvPr userDrawn="1"/>
        </p:nvSpPr>
        <p:spPr>
          <a:xfrm>
            <a:off x="642910" y="3929066"/>
            <a:ext cx="4357718" cy="16430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8 Rectángulo"/>
          <p:cNvSpPr/>
          <p:nvPr userDrawn="1"/>
        </p:nvSpPr>
        <p:spPr>
          <a:xfrm rot="171945">
            <a:off x="579385" y="-194328"/>
            <a:ext cx="7929618" cy="7485629"/>
          </a:xfrm>
          <a:prstGeom prst="rect">
            <a:avLst/>
          </a:prstGeom>
          <a:gradFill flip="none" rotWithShape="1">
            <a:gsLst>
              <a:gs pos="0">
                <a:srgbClr val="FFC000"/>
              </a:gs>
              <a:gs pos="50000">
                <a:srgbClr val="FFC000">
                  <a:alpha val="40000"/>
                </a:srgbClr>
              </a:gs>
              <a:gs pos="100000">
                <a:schemeClr val="accent1">
                  <a:tint val="23500"/>
                  <a:satMod val="160000"/>
                  <a:alpha val="0"/>
                </a:schemeClr>
              </a:gs>
            </a:gsLst>
            <a:lin ang="5400000" scaled="1"/>
            <a:tileRect/>
          </a:gradFill>
          <a:ln cmpd="dbl">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3" name="2 Marcador de contenido"/>
          <p:cNvSpPr>
            <a:spLocks noGrp="1"/>
          </p:cNvSpPr>
          <p:nvPr>
            <p:ph idx="1"/>
          </p:nvPr>
        </p:nvSpPr>
        <p:spPr>
          <a:xfrm rot="171301">
            <a:off x="585513" y="1482167"/>
            <a:ext cx="7866218" cy="5105645"/>
          </a:xfrm>
        </p:spPr>
        <p:txBody>
          <a:bodyPr/>
          <a:lstStyle>
            <a:lvl1pPr>
              <a:defRPr>
                <a:effectLst/>
                <a:latin typeface="Cambria" pitchFamily="18" charset="0"/>
              </a:defRPr>
            </a:lvl1pPr>
            <a:lvl2pPr>
              <a:defRPr>
                <a:effectLst/>
                <a:latin typeface="Cambria" pitchFamily="18" charset="0"/>
              </a:defRPr>
            </a:lvl2pPr>
            <a:lvl3pPr>
              <a:defRPr>
                <a:effectLst/>
                <a:latin typeface="Cambria" pitchFamily="18" charset="0"/>
              </a:defRPr>
            </a:lvl3pPr>
            <a:lvl4pPr>
              <a:defRPr>
                <a:effectLst/>
                <a:latin typeface="Cambria" pitchFamily="18" charset="0"/>
              </a:defRPr>
            </a:lvl4pPr>
            <a:lvl5pPr>
              <a:defRPr>
                <a:effectLst/>
                <a:latin typeface="Cambria" pitchFamily="18"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CL" dirty="0"/>
          </a:p>
        </p:txBody>
      </p:sp>
      <p:sp>
        <p:nvSpPr>
          <p:cNvPr id="2" name="1 Título"/>
          <p:cNvSpPr>
            <a:spLocks noGrp="1"/>
          </p:cNvSpPr>
          <p:nvPr>
            <p:ph type="title"/>
          </p:nvPr>
        </p:nvSpPr>
        <p:spPr>
          <a:xfrm rot="152360">
            <a:off x="709972" y="395376"/>
            <a:ext cx="7937658" cy="725470"/>
          </a:xfrm>
        </p:spPr>
        <p:txBody>
          <a:bodyPr>
            <a:noAutofit/>
          </a:bodyPr>
          <a:lstStyle>
            <a:lvl1pPr>
              <a:defRPr sz="4000" b="1">
                <a:solidFill>
                  <a:schemeClr val="bg1"/>
                </a:solidFill>
                <a:effectLst>
                  <a:outerShdw blurRad="38100" dist="38100" dir="2700000" algn="tl">
                    <a:srgbClr val="000000">
                      <a:alpha val="43137"/>
                    </a:srgbClr>
                  </a:outerShdw>
                </a:effectLst>
                <a:latin typeface="Cambria" pitchFamily="18" charset="0"/>
              </a:defRPr>
            </a:lvl1pPr>
          </a:lstStyle>
          <a:p>
            <a:r>
              <a:rPr lang="es-ES" dirty="0" smtClean="0"/>
              <a:t>Haga clic para modificar el estilo de título del patrón</a:t>
            </a:r>
            <a:endParaRPr lang="es-CL" dirty="0"/>
          </a:p>
        </p:txBody>
      </p:sp>
      <p:pic>
        <p:nvPicPr>
          <p:cNvPr id="10" name="Picture 6" descr="http://gallery.techarena.in/data/519/Microsoft-Word-2007-Box.jpg"/>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rot="1127480">
            <a:off x="7101493" y="4346298"/>
            <a:ext cx="1889240" cy="2267860"/>
          </a:xfrm>
          <a:prstGeom prst="rect">
            <a:avLst/>
          </a:prstGeom>
          <a:noFill/>
        </p:spPr>
      </p:pic>
      <p:cxnSp>
        <p:nvCxnSpPr>
          <p:cNvPr id="13" name="12 Conector recto"/>
          <p:cNvCxnSpPr/>
          <p:nvPr userDrawn="1"/>
        </p:nvCxnSpPr>
        <p:spPr>
          <a:xfrm>
            <a:off x="785786" y="1071546"/>
            <a:ext cx="6286544" cy="357190"/>
          </a:xfrm>
          <a:prstGeom prst="line">
            <a:avLst/>
          </a:prstGeom>
          <a:ln w="38100">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C377525-02AF-497C-A577-875316858BB4}" type="datetimeFigureOut">
              <a:rPr lang="es-CL" smtClean="0"/>
              <a:pPr/>
              <a:t>28-04-2009</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4F4B23D2-F5F6-4F2F-8B3C-94C012731F75}"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377525-02AF-497C-A577-875316858BB4}" type="datetimeFigureOut">
              <a:rPr lang="es-CL" smtClean="0"/>
              <a:pPr/>
              <a:t>28-04-2009</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4B23D2-F5F6-4F2F-8B3C-94C012731F75}"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endParaRPr lang="es-CL"/>
          </a:p>
        </p:txBody>
      </p:sp>
      <p:sp>
        <p:nvSpPr>
          <p:cNvPr id="3" name="2 Subtítulo"/>
          <p:cNvSpPr>
            <a:spLocks noGrp="1"/>
          </p:cNvSpPr>
          <p:nvPr>
            <p:ph type="subTitle" idx="1"/>
          </p:nvPr>
        </p:nvSpPr>
        <p:spPr/>
        <p:txBody>
          <a:bodyPr/>
          <a:lstStyle/>
          <a:p>
            <a:endParaRPr lang="es-CL"/>
          </a:p>
        </p:txBody>
      </p:sp>
      <p:pic>
        <p:nvPicPr>
          <p:cNvPr id="1026" name="Picture 2" descr="http://chancho-oscuro.com/imagenes-post/office2007ei8.jpg"/>
          <p:cNvPicPr>
            <a:picLocks noChangeAspect="1" noChangeArrowheads="1"/>
          </p:cNvPicPr>
          <p:nvPr/>
        </p:nvPicPr>
        <p:blipFill>
          <a:blip r:embed="rId2">
            <a:lum bright="-10000" contrast="30000"/>
          </a:blip>
          <a:srcRect/>
          <a:stretch>
            <a:fillRect/>
          </a:stretch>
        </p:blipFill>
        <p:spPr bwMode="auto">
          <a:xfrm>
            <a:off x="-2437" y="0"/>
            <a:ext cx="9146437" cy="6143644"/>
          </a:xfrm>
          <a:prstGeom prst="rect">
            <a:avLst/>
          </a:prstGeom>
          <a:noFill/>
        </p:spPr>
      </p:pic>
      <p:sp>
        <p:nvSpPr>
          <p:cNvPr id="7" name="6 Rectángulo"/>
          <p:cNvSpPr/>
          <p:nvPr/>
        </p:nvSpPr>
        <p:spPr>
          <a:xfrm>
            <a:off x="571472" y="3857628"/>
            <a:ext cx="4357718" cy="15716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1030" name="Picture 6" descr="http://gallery.techarena.in/data/519/Microsoft-Word-2007-Box.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1127480">
            <a:off x="4876305" y="1472237"/>
            <a:ext cx="3657955" cy="4391042"/>
          </a:xfrm>
          <a:prstGeom prst="rect">
            <a:avLst/>
          </a:prstGeom>
          <a:noFill/>
        </p:spPr>
      </p:pic>
      <p:pic>
        <p:nvPicPr>
          <p:cNvPr id="1028" name="Picture 4" descr="http://www.penerjemahbahasa.com/wp-content/uploads/2008/02/splash.jpg"/>
          <p:cNvPicPr>
            <a:picLocks noChangeAspect="1" noChangeArrowheads="1"/>
          </p:cNvPicPr>
          <p:nvPr/>
        </p:nvPicPr>
        <p:blipFill>
          <a:blip r:embed="rId4">
            <a:clrChange>
              <a:clrFrom>
                <a:srgbClr val="FEEEA3"/>
              </a:clrFrom>
              <a:clrTo>
                <a:srgbClr val="FEEEA3">
                  <a:alpha val="0"/>
                </a:srgbClr>
              </a:clrTo>
            </a:clrChange>
            <a:lum contrast="40000"/>
          </a:blip>
          <a:srcRect l="17894" t="20707" r="20000" b="48795"/>
          <a:stretch>
            <a:fillRect/>
          </a:stretch>
        </p:blipFill>
        <p:spPr bwMode="auto">
          <a:xfrm>
            <a:off x="714348" y="5000636"/>
            <a:ext cx="4286280" cy="1089732"/>
          </a:xfrm>
          <a:prstGeom prst="rect">
            <a:avLst/>
          </a:prstGeom>
          <a:noFill/>
        </p:spPr>
      </p:pic>
      <p:sp>
        <p:nvSpPr>
          <p:cNvPr id="8" name="7 CuadroTexto"/>
          <p:cNvSpPr txBox="1"/>
          <p:nvPr/>
        </p:nvSpPr>
        <p:spPr>
          <a:xfrm>
            <a:off x="785786" y="5929330"/>
            <a:ext cx="6572296" cy="461665"/>
          </a:xfrm>
          <a:prstGeom prst="rect">
            <a:avLst/>
          </a:prstGeom>
          <a:noFill/>
        </p:spPr>
        <p:txBody>
          <a:bodyPr wrap="square" rtlCol="0">
            <a:spAutoFit/>
          </a:bodyPr>
          <a:lstStyle/>
          <a:p>
            <a:r>
              <a:rPr lang="es-CL" sz="2400" b="1" spc="0" dirty="0" smtClean="0">
                <a:solidFill>
                  <a:srgbClr val="E6AF00"/>
                </a:solidFill>
                <a:latin typeface="Cambria" pitchFamily="18" charset="0"/>
                <a:cs typeface="Estrangelo Edessa" pitchFamily="66" charset="0"/>
              </a:rPr>
              <a:t>Creación de </a:t>
            </a:r>
            <a:r>
              <a:rPr lang="es-CL" sz="2400" b="1" dirty="0">
                <a:solidFill>
                  <a:srgbClr val="E6AF00"/>
                </a:solidFill>
                <a:latin typeface="Cambria" pitchFamily="18" charset="0"/>
                <a:cs typeface="Estrangelo Edessa" pitchFamily="66" charset="0"/>
              </a:rPr>
              <a:t>d</a:t>
            </a:r>
            <a:r>
              <a:rPr lang="es-CL" sz="2400" b="1" spc="0" dirty="0" smtClean="0">
                <a:solidFill>
                  <a:srgbClr val="E6AF00"/>
                </a:solidFill>
                <a:latin typeface="Cambria" pitchFamily="18" charset="0"/>
                <a:cs typeface="Estrangelo Edessa" pitchFamily="66" charset="0"/>
              </a:rPr>
              <a:t>ocumentos Digitales - Parte II</a:t>
            </a:r>
            <a:endParaRPr lang="es-CL" sz="2400" b="1" dirty="0">
              <a:solidFill>
                <a:srgbClr val="E6AF00"/>
              </a:solidFill>
              <a:latin typeface="Cambria" pitchFamily="18" charset="0"/>
              <a:cs typeface="Estrangelo Edessa" pitchFamily="66" charset="0"/>
            </a:endParaRPr>
          </a:p>
        </p:txBody>
      </p:sp>
      <p:sp>
        <p:nvSpPr>
          <p:cNvPr id="9" name="8 CuadroTexto"/>
          <p:cNvSpPr txBox="1"/>
          <p:nvPr/>
        </p:nvSpPr>
        <p:spPr>
          <a:xfrm>
            <a:off x="785786" y="6286520"/>
            <a:ext cx="3255635" cy="338554"/>
          </a:xfrm>
          <a:prstGeom prst="rect">
            <a:avLst/>
          </a:prstGeom>
          <a:noFill/>
        </p:spPr>
        <p:txBody>
          <a:bodyPr wrap="none" rtlCol="0">
            <a:spAutoFit/>
          </a:bodyPr>
          <a:lstStyle/>
          <a:p>
            <a:r>
              <a:rPr lang="es-CL" sz="1600" dirty="0" smtClean="0"/>
              <a:t> </a:t>
            </a:r>
            <a:r>
              <a:rPr lang="es-CL" sz="1600" dirty="0" smtClean="0">
                <a:latin typeface="Cambria" pitchFamily="18" charset="0"/>
              </a:rPr>
              <a:t>Jorge Luis A. Torres Fuentes. L.M.V.</a:t>
            </a:r>
            <a:endParaRPr lang="es-CL" sz="1600" dirty="0">
              <a:latin typeface="Cambri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El control de cambios es una herramienta esencial en el desarrollo de documentos digitales. Es el método más básico para la corrección, evaluación y modificación de textos. Permite al usuario conocer exactamente y con detalles, la modificación del documento por parte de él o un tercero. </a:t>
            </a: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¿Qué es un Control de Cambios?</a:t>
            </a:r>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s-CL" dirty="0" smtClean="0">
                <a:latin typeface="Georgia" pitchFamily="18" charset="0"/>
              </a:rPr>
              <a:t>Antes de generar un documento digital que pueda ser corregido por personas externas y controlar aquellos cambios, se debe realizar una protección general que ofrece Word en sus herramientas. Existen varios niveles de protección, aquellos que permiten modificación completa, algunos notifican los cambios y simplemente sin modificaciones o bloqueados a la apertura por </a:t>
            </a:r>
            <a:r>
              <a:rPr lang="es-CL" dirty="0" smtClean="0">
                <a:latin typeface="Georgia" pitchFamily="18" charset="0"/>
              </a:rPr>
              <a:t>una </a:t>
            </a:r>
            <a:r>
              <a:rPr lang="es-CL" dirty="0" smtClean="0">
                <a:latin typeface="Georgia" pitchFamily="18" charset="0"/>
              </a:rPr>
              <a:t>persona extraña.</a:t>
            </a:r>
            <a:r>
              <a:rPr lang="es-CL" sz="4000" dirty="0" smtClean="0">
                <a:latin typeface="Calibri" charset="0"/>
              </a:rPr>
              <a:t> </a:t>
            </a: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Protegiendo el documento...</a:t>
            </a:r>
            <a:endParaRPr lang="es-CL" dirty="0"/>
          </a:p>
        </p:txBody>
      </p:sp>
      <p:pic>
        <p:nvPicPr>
          <p:cNvPr id="4" name="3 Imagen" descr="Barra de Revisar.png"/>
          <p:cNvPicPr>
            <a:picLocks noChangeAspect="1"/>
          </p:cNvPicPr>
          <p:nvPr/>
        </p:nvPicPr>
        <p:blipFill>
          <a:blip r:embed="rId2">
            <a:clrChange>
              <a:clrFrom>
                <a:srgbClr val="A8E61D"/>
              </a:clrFrom>
              <a:clrTo>
                <a:srgbClr val="A8E61D">
                  <a:alpha val="0"/>
                </a:srgbClr>
              </a:clrTo>
            </a:clrChange>
          </a:blip>
          <a:stretch>
            <a:fillRect/>
          </a:stretch>
        </p:blipFill>
        <p:spPr>
          <a:xfrm>
            <a:off x="0" y="-214338"/>
            <a:ext cx="9144000" cy="1219200"/>
          </a:xfrm>
          <a:prstGeom prst="rect">
            <a:avLst/>
          </a:prstGeom>
          <a:effectLst>
            <a:outerShdw blurRad="50800" dist="38100" dir="2700000" algn="tl" rotWithShape="0">
              <a:prstClr val="black">
                <a:alpha val="40000"/>
              </a:prstClr>
            </a:outerShdw>
          </a:effectLst>
        </p:spPr>
      </p:pic>
      <p:pic>
        <p:nvPicPr>
          <p:cNvPr id="5" name="4 Imagen" descr="Imagen2.png"/>
          <p:cNvPicPr>
            <a:picLocks noChangeAspect="1"/>
          </p:cNvPicPr>
          <p:nvPr/>
        </p:nvPicPr>
        <p:blipFill>
          <a:blip r:embed="rId3"/>
          <a:stretch>
            <a:fillRect/>
          </a:stretch>
        </p:blipFill>
        <p:spPr>
          <a:xfrm>
            <a:off x="3714744" y="521496"/>
            <a:ext cx="1285884" cy="1383547"/>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6" name="5 Imagen" descr="Imagen5.png"/>
          <p:cNvPicPr>
            <a:picLocks noChangeAspect="1"/>
          </p:cNvPicPr>
          <p:nvPr/>
        </p:nvPicPr>
        <p:blipFill>
          <a:blip r:embed="rId4">
            <a:clrChange>
              <a:clrFrom>
                <a:srgbClr val="A8E61D"/>
              </a:clrFrom>
              <a:clrTo>
                <a:srgbClr val="A8E61D">
                  <a:alpha val="0"/>
                </a:srgbClr>
              </a:clrTo>
            </a:clrChange>
          </a:blip>
          <a:stretch>
            <a:fillRect/>
          </a:stretch>
        </p:blipFill>
        <p:spPr>
          <a:xfrm>
            <a:off x="3714744" y="500042"/>
            <a:ext cx="3912761" cy="3857652"/>
          </a:xfrm>
          <a:prstGeom prst="rect">
            <a:avLst/>
          </a:prstGeom>
          <a:effectLst>
            <a:outerShdw blurRad="50800" dist="38100" dir="2700000" algn="tl" rotWithShape="0">
              <a:prstClr val="black">
                <a:alpha val="40000"/>
              </a:prstClr>
            </a:outerShdw>
          </a:effectLst>
        </p:spPr>
      </p:pic>
      <p:pic>
        <p:nvPicPr>
          <p:cNvPr id="7" name="6 Imagen" descr="Imagen6.png"/>
          <p:cNvPicPr>
            <a:picLocks noChangeAspect="1"/>
          </p:cNvPicPr>
          <p:nvPr/>
        </p:nvPicPr>
        <p:blipFill>
          <a:blip r:embed="rId5"/>
          <a:stretch>
            <a:fillRect/>
          </a:stretch>
        </p:blipFill>
        <p:spPr>
          <a:xfrm>
            <a:off x="0" y="0"/>
            <a:ext cx="2552848" cy="6828249"/>
          </a:xfrm>
          <a:prstGeom prst="rect">
            <a:avLst/>
          </a:prstGeom>
          <a:effectLst>
            <a:outerShdw blurRad="50800" dist="38100" dir="2700000" algn="tl" rotWithShape="0">
              <a:prstClr val="black">
                <a:alpha val="40000"/>
              </a:prstClr>
            </a:outerShdw>
          </a:effectLst>
        </p:spPr>
      </p:pic>
      <p:pic>
        <p:nvPicPr>
          <p:cNvPr id="8" name="7 Imagen" descr="Imagen7.png"/>
          <p:cNvPicPr>
            <a:picLocks noChangeAspect="1"/>
          </p:cNvPicPr>
          <p:nvPr/>
        </p:nvPicPr>
        <p:blipFill>
          <a:blip r:embed="rId6"/>
          <a:stretch>
            <a:fillRect/>
          </a:stretch>
        </p:blipFill>
        <p:spPr>
          <a:xfrm>
            <a:off x="214282" y="1928802"/>
            <a:ext cx="1894536" cy="928694"/>
          </a:xfrm>
          <a:prstGeom prst="rect">
            <a:avLst/>
          </a:prstGeom>
          <a:effectLst>
            <a:outerShdw blurRad="50800" dist="38100" dir="2700000" algn="tl" rotWithShape="0">
              <a:prstClr val="black">
                <a:alpha val="40000"/>
              </a:prstClr>
            </a:outerShdw>
          </a:effectLst>
        </p:spPr>
      </p:pic>
      <p:pic>
        <p:nvPicPr>
          <p:cNvPr id="9" name="8 Imagen" descr="Imagen8.png"/>
          <p:cNvPicPr>
            <a:picLocks noChangeAspect="1"/>
          </p:cNvPicPr>
          <p:nvPr/>
        </p:nvPicPr>
        <p:blipFill>
          <a:blip r:embed="rId7">
            <a:clrChange>
              <a:clrFrom>
                <a:srgbClr val="A8E61D"/>
              </a:clrFrom>
              <a:clrTo>
                <a:srgbClr val="A8E61D">
                  <a:alpha val="0"/>
                </a:srgbClr>
              </a:clrTo>
            </a:clrChange>
          </a:blip>
          <a:stretch>
            <a:fillRect/>
          </a:stretch>
        </p:blipFill>
        <p:spPr>
          <a:xfrm>
            <a:off x="1812453" y="1457586"/>
            <a:ext cx="5688505" cy="3828802"/>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Para ver un documento como texto final (vale decir, como texto normal con las modificaciones aceptadas), se selecciona en la etiqueta seguimiento, la opción final. De esta forma se entrega el documento a quién realice la corrección, ya que no observará ninguna marca adicional.</a:t>
            </a:r>
          </a:p>
          <a:p>
            <a:r>
              <a:rPr lang="es-CL" dirty="0" smtClean="0"/>
              <a:t>Veamos que sucede después de una corrección del mismo documento en final.</a:t>
            </a: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Opción Final</a:t>
            </a:r>
            <a:endParaRPr lang="es-CL" dirty="0"/>
          </a:p>
        </p:txBody>
      </p:sp>
      <p:pic>
        <p:nvPicPr>
          <p:cNvPr id="4" name="3 Imagen" descr="Imagen1.png"/>
          <p:cNvPicPr>
            <a:picLocks noChangeAspect="1"/>
          </p:cNvPicPr>
          <p:nvPr/>
        </p:nvPicPr>
        <p:blipFill>
          <a:blip r:embed="rId2"/>
          <a:stretch>
            <a:fillRect/>
          </a:stretch>
        </p:blipFill>
        <p:spPr>
          <a:xfrm>
            <a:off x="285720" y="0"/>
            <a:ext cx="8630982" cy="1628841"/>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5" name="4 Imagen" descr="Imagen2.png"/>
          <p:cNvPicPr>
            <a:picLocks noChangeAspect="1"/>
          </p:cNvPicPr>
          <p:nvPr/>
        </p:nvPicPr>
        <p:blipFill>
          <a:blip r:embed="rId3"/>
          <a:stretch>
            <a:fillRect/>
          </a:stretch>
        </p:blipFill>
        <p:spPr>
          <a:xfrm>
            <a:off x="2786050" y="571480"/>
            <a:ext cx="3571852" cy="1785926"/>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t>A este texto se le han agregado varios cambios que son </a:t>
            </a:r>
            <a:r>
              <a:rPr lang="es-CL" dirty="0" err="1" smtClean="0"/>
              <a:t>dificiles</a:t>
            </a:r>
            <a:r>
              <a:rPr lang="es-CL" dirty="0" smtClean="0"/>
              <a:t> de notar. Esto es más claramente representado si cambiamos la opción final, por la opción Original, que nos entrega el documento antes de cualquier modificación por el usuario que lo corrigió.</a:t>
            </a: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Opción original</a:t>
            </a:r>
            <a:endParaRPr lang="es-CL" dirty="0"/>
          </a:p>
        </p:txBody>
      </p:sp>
      <p:pic>
        <p:nvPicPr>
          <p:cNvPr id="4" name="3 Imagen" descr="Imagen1.png"/>
          <p:cNvPicPr>
            <a:picLocks noChangeAspect="1"/>
          </p:cNvPicPr>
          <p:nvPr/>
        </p:nvPicPr>
        <p:blipFill>
          <a:blip r:embed="rId2"/>
          <a:stretch>
            <a:fillRect/>
          </a:stretch>
        </p:blipFill>
        <p:spPr>
          <a:xfrm>
            <a:off x="285720" y="0"/>
            <a:ext cx="8630982" cy="1628841"/>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5" name="4 Imagen" descr="Imagen2.png"/>
          <p:cNvPicPr>
            <a:picLocks noChangeAspect="1"/>
          </p:cNvPicPr>
          <p:nvPr/>
        </p:nvPicPr>
        <p:blipFill>
          <a:blip r:embed="rId3"/>
          <a:stretch>
            <a:fillRect/>
          </a:stretch>
        </p:blipFill>
        <p:spPr>
          <a:xfrm>
            <a:off x="2786050" y="571480"/>
            <a:ext cx="3571852" cy="1785926"/>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b="1" dirty="0" smtClean="0"/>
              <a:t>Marcas mostradas originales:</a:t>
            </a:r>
            <a:r>
              <a:rPr lang="es-CL" dirty="0" smtClean="0"/>
              <a:t> indicará todo texto que haya sido insertado al documento en detalle.</a:t>
            </a:r>
          </a:p>
          <a:p>
            <a:endParaRPr lang="es-CL" dirty="0" smtClean="0"/>
          </a:p>
          <a:p>
            <a:endParaRPr lang="es-CL" dirty="0" smtClean="0"/>
          </a:p>
          <a:p>
            <a:endParaRPr lang="es-CL" b="1" dirty="0" smtClean="0"/>
          </a:p>
          <a:p>
            <a:r>
              <a:rPr lang="es-CL" b="1" dirty="0" smtClean="0"/>
              <a:t>Marcas mostradas finales:</a:t>
            </a:r>
            <a:r>
              <a:rPr lang="es-CL" dirty="0" smtClean="0"/>
              <a:t> indicará en detalle toda frase que haya sido eliminada del texto corregido.</a:t>
            </a: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Opción Marcas</a:t>
            </a:r>
            <a:endParaRPr lang="es-CL" dirty="0"/>
          </a:p>
        </p:txBody>
      </p:sp>
      <p:pic>
        <p:nvPicPr>
          <p:cNvPr id="4" name="3 Imagen" descr="Imagen1.png"/>
          <p:cNvPicPr>
            <a:picLocks noChangeAspect="1"/>
          </p:cNvPicPr>
          <p:nvPr/>
        </p:nvPicPr>
        <p:blipFill>
          <a:blip r:embed="rId2"/>
          <a:stretch>
            <a:fillRect/>
          </a:stretch>
        </p:blipFill>
        <p:spPr>
          <a:xfrm>
            <a:off x="285720" y="0"/>
            <a:ext cx="8630982" cy="1628841"/>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5" name="4 Imagen" descr="Imagen2.png"/>
          <p:cNvPicPr>
            <a:picLocks noChangeAspect="1"/>
          </p:cNvPicPr>
          <p:nvPr/>
        </p:nvPicPr>
        <p:blipFill>
          <a:blip r:embed="rId3"/>
          <a:stretch>
            <a:fillRect/>
          </a:stretch>
        </p:blipFill>
        <p:spPr>
          <a:xfrm>
            <a:off x="2786050" y="571480"/>
            <a:ext cx="3571852" cy="1785926"/>
          </a:xfrm>
          <a:prstGeom prst="rect">
            <a:avLst/>
          </a:prstGeom>
          <a:effectLst>
            <a:outerShdw blurRad="50800" dist="38100" dir="2700000" algn="tl" rotWithShape="0">
              <a:prstClr val="black">
                <a:alpha val="40000"/>
              </a:prstClr>
            </a:outerShdw>
          </a:effectLst>
        </p:spPr>
      </p:pic>
      <p:pic>
        <p:nvPicPr>
          <p:cNvPr id="6" name="5 Imagen" descr="Imagen12.png"/>
          <p:cNvPicPr>
            <a:picLocks noChangeAspect="1"/>
          </p:cNvPicPr>
          <p:nvPr/>
        </p:nvPicPr>
        <p:blipFill>
          <a:blip r:embed="rId4"/>
          <a:stretch>
            <a:fillRect/>
          </a:stretch>
        </p:blipFill>
        <p:spPr>
          <a:xfrm>
            <a:off x="714348" y="928670"/>
            <a:ext cx="7631266" cy="4900918"/>
          </a:xfrm>
          <a:prstGeom prst="rect">
            <a:avLst/>
          </a:prstGeom>
          <a:effectLst>
            <a:outerShdw blurRad="50800" dist="38100" dir="2700000" algn="tl" rotWithShape="0">
              <a:prstClr val="black">
                <a:alpha val="40000"/>
              </a:prstClr>
            </a:outerShdw>
          </a:effectLst>
        </p:spPr>
      </p:pic>
      <p:pic>
        <p:nvPicPr>
          <p:cNvPr id="7" name="6 Imagen" descr="Imagen1.png"/>
          <p:cNvPicPr>
            <a:picLocks noChangeAspect="1"/>
          </p:cNvPicPr>
          <p:nvPr/>
        </p:nvPicPr>
        <p:blipFill>
          <a:blip r:embed="rId2"/>
          <a:stretch>
            <a:fillRect/>
          </a:stretch>
        </p:blipFill>
        <p:spPr>
          <a:xfrm>
            <a:off x="285720" y="0"/>
            <a:ext cx="8630982" cy="1628841"/>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8" name="7 Imagen" descr="Imagen3.png"/>
          <p:cNvPicPr>
            <a:picLocks noChangeAspect="1"/>
          </p:cNvPicPr>
          <p:nvPr/>
        </p:nvPicPr>
        <p:blipFill>
          <a:blip r:embed="rId5"/>
          <a:stretch>
            <a:fillRect/>
          </a:stretch>
        </p:blipFill>
        <p:spPr>
          <a:xfrm>
            <a:off x="714348" y="132477"/>
            <a:ext cx="7572428" cy="5621251"/>
          </a:xfrm>
          <a:prstGeom prst="rect">
            <a:avLst/>
          </a:prstGeom>
          <a:effectLst>
            <a:outerShdw blurRad="50800" dist="38100" dir="2700000" algn="tl" rotWithShape="0">
              <a:prstClr val="black">
                <a:alpha val="40000"/>
              </a:prstClr>
            </a:outerShdw>
          </a:effectLst>
        </p:spPr>
      </p:pic>
      <p:pic>
        <p:nvPicPr>
          <p:cNvPr id="9" name="8 Imagen" descr="Imagen1.png"/>
          <p:cNvPicPr>
            <a:picLocks noChangeAspect="1"/>
          </p:cNvPicPr>
          <p:nvPr/>
        </p:nvPicPr>
        <p:blipFill>
          <a:blip r:embed="rId2"/>
          <a:stretch>
            <a:fillRect/>
          </a:stretch>
        </p:blipFill>
        <p:spPr>
          <a:xfrm>
            <a:off x="285720" y="0"/>
            <a:ext cx="8630982" cy="1628841"/>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10" name="9 Imagen" descr="Imagen4.png"/>
          <p:cNvPicPr>
            <a:picLocks noChangeAspect="1"/>
          </p:cNvPicPr>
          <p:nvPr/>
        </p:nvPicPr>
        <p:blipFill>
          <a:blip r:embed="rId6">
            <a:clrChange>
              <a:clrFrom>
                <a:srgbClr val="A8E61D"/>
              </a:clrFrom>
              <a:clrTo>
                <a:srgbClr val="A8E61D">
                  <a:alpha val="0"/>
                </a:srgbClr>
              </a:clrTo>
            </a:clrChange>
          </a:blip>
          <a:stretch>
            <a:fillRect/>
          </a:stretch>
        </p:blipFill>
        <p:spPr>
          <a:xfrm>
            <a:off x="1500166" y="0"/>
            <a:ext cx="7072362" cy="3066182"/>
          </a:xfrm>
          <a:prstGeom prst="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11" name="10 Imagen" descr="Imagen5.png"/>
          <p:cNvPicPr>
            <a:picLocks noChangeAspect="1"/>
          </p:cNvPicPr>
          <p:nvPr/>
        </p:nvPicPr>
        <p:blipFill>
          <a:blip r:embed="rId7"/>
          <a:stretch>
            <a:fillRect/>
          </a:stretch>
        </p:blipFill>
        <p:spPr>
          <a:xfrm>
            <a:off x="-1" y="1142984"/>
            <a:ext cx="9111093" cy="4714908"/>
          </a:xfrm>
          <a:prstGeom prst="rect">
            <a:avLst/>
          </a:prstGeom>
          <a:effectLst>
            <a:outerShdw blurRad="50800" dist="38100" dir="2700000" algn="tl" rotWithShape="0">
              <a:prstClr val="black">
                <a:alpha val="40000"/>
              </a:prstClr>
            </a:outerShdw>
          </a:effectLst>
        </p:spPr>
      </p:pic>
      <p:pic>
        <p:nvPicPr>
          <p:cNvPr id="12" name="11 Imagen" descr="Imagen6.png"/>
          <p:cNvPicPr>
            <a:picLocks noChangeAspect="1"/>
          </p:cNvPicPr>
          <p:nvPr/>
        </p:nvPicPr>
        <p:blipFill>
          <a:blip r:embed="rId8"/>
          <a:stretch>
            <a:fillRect/>
          </a:stretch>
        </p:blipFill>
        <p:spPr>
          <a:xfrm>
            <a:off x="0" y="1214422"/>
            <a:ext cx="9144000" cy="485775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L" dirty="0" smtClean="0">
                <a:solidFill>
                  <a:srgbClr val="17375E"/>
                </a:solidFill>
              </a:rPr>
              <a:t>Finalmente, se puede establecer un comentario adicional, que no es ni eliminación ni inserción de texto al documento original de alguna frase o palabra en particular.</a:t>
            </a:r>
            <a:endParaRPr lang="es-CL" sz="4000" dirty="0" smtClean="0">
              <a:latin typeface="Calibri" charset="0"/>
            </a:endParaRPr>
          </a:p>
          <a:p>
            <a:endParaRPr lang="es-CL" dirty="0"/>
          </a:p>
        </p:txBody>
      </p:sp>
      <p:sp>
        <p:nvSpPr>
          <p:cNvPr id="3" name="2 Título"/>
          <p:cNvSpPr>
            <a:spLocks noGrp="1"/>
          </p:cNvSpPr>
          <p:nvPr>
            <p:ph type="title"/>
          </p:nvPr>
        </p:nvSpPr>
        <p:spPr/>
        <p:txBody>
          <a:bodyPr/>
          <a:lstStyle/>
          <a:p>
            <a:r>
              <a:rPr lang="es-CL" dirty="0" smtClean="0">
                <a:effectLst>
                  <a:outerShdw blurRad="38100" dist="38100" dir="2700000" algn="tl">
                    <a:srgbClr val="C0C0C0"/>
                  </a:outerShdw>
                </a:effectLst>
              </a:rPr>
              <a:t>Adicionando Comentarios</a:t>
            </a:r>
            <a:endParaRPr lang="es-CL" dirty="0"/>
          </a:p>
        </p:txBody>
      </p:sp>
      <p:pic>
        <p:nvPicPr>
          <p:cNvPr id="4" name="3 Imagen" descr="Barra de Revisar.png"/>
          <p:cNvPicPr>
            <a:picLocks noChangeAspect="1"/>
          </p:cNvPicPr>
          <p:nvPr/>
        </p:nvPicPr>
        <p:blipFill>
          <a:blip r:embed="rId2">
            <a:clrChange>
              <a:clrFrom>
                <a:srgbClr val="A8E61D"/>
              </a:clrFrom>
              <a:clrTo>
                <a:srgbClr val="A8E61D">
                  <a:alpha val="0"/>
                </a:srgbClr>
              </a:clrTo>
            </a:clrChange>
          </a:blip>
          <a:stretch>
            <a:fillRect/>
          </a:stretch>
        </p:blipFill>
        <p:spPr>
          <a:xfrm>
            <a:off x="0" y="0"/>
            <a:ext cx="9144000" cy="1219200"/>
          </a:xfrm>
          <a:prstGeom prst="rect">
            <a:avLst/>
          </a:prstGeom>
          <a:effectLst>
            <a:outerShdw blurRad="50800" dist="38100" dir="2700000" algn="tl" rotWithShape="0">
              <a:prstClr val="black">
                <a:alpha val="40000"/>
              </a:prstClr>
            </a:outerShdw>
          </a:effectLst>
        </p:spPr>
      </p:pic>
      <p:pic>
        <p:nvPicPr>
          <p:cNvPr id="5" name="4 Imagen" descr="Imagen7.png"/>
          <p:cNvPicPr>
            <a:picLocks noChangeAspect="1"/>
          </p:cNvPicPr>
          <p:nvPr/>
        </p:nvPicPr>
        <p:blipFill>
          <a:blip r:embed="rId3"/>
          <a:stretch>
            <a:fillRect/>
          </a:stretch>
        </p:blipFill>
        <p:spPr>
          <a:xfrm>
            <a:off x="3143240" y="428604"/>
            <a:ext cx="2594461" cy="1500198"/>
          </a:xfrm>
          <a:prstGeom prst="round1Rect">
            <a:avLst/>
          </a:prstGeom>
          <a:effectLst>
            <a:glow rad="228600">
              <a:schemeClr val="accent5">
                <a:satMod val="175000"/>
                <a:alpha val="40000"/>
              </a:schemeClr>
            </a:glow>
            <a:outerShdw blurRad="50800" dist="38100" dir="2700000" algn="tl" rotWithShape="0">
              <a:prstClr val="black">
                <a:alpha val="40000"/>
              </a:prstClr>
            </a:outerShdw>
          </a:effectLst>
        </p:spPr>
      </p:pic>
      <p:pic>
        <p:nvPicPr>
          <p:cNvPr id="6" name="5 Imagen" descr="Imagen8.png"/>
          <p:cNvPicPr>
            <a:picLocks noChangeAspect="1"/>
          </p:cNvPicPr>
          <p:nvPr/>
        </p:nvPicPr>
        <p:blipFill>
          <a:blip r:embed="rId4"/>
          <a:stretch>
            <a:fillRect/>
          </a:stretch>
        </p:blipFill>
        <p:spPr>
          <a:xfrm>
            <a:off x="227985" y="2571744"/>
            <a:ext cx="8916015" cy="714380"/>
          </a:xfrm>
          <a:prstGeom prst="rect">
            <a:avLst/>
          </a:prstGeo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362</TotalTime>
  <Words>322</Words>
  <Application>Microsoft Office PowerPoint</Application>
  <PresentationFormat>Presentación en pantalla (4:3)</PresentationFormat>
  <Paragraphs>19</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Diapositiva 1</vt:lpstr>
      <vt:lpstr>¿Qué es un Control de Cambios?</vt:lpstr>
      <vt:lpstr>Protegiendo el documento...</vt:lpstr>
      <vt:lpstr>Opción Final</vt:lpstr>
      <vt:lpstr>Opción original</vt:lpstr>
      <vt:lpstr>Opción Marcas</vt:lpstr>
      <vt:lpstr>Adicionando Comentarios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Jorge</dc:creator>
  <cp:lastModifiedBy>Jorge</cp:lastModifiedBy>
  <cp:revision>9</cp:revision>
  <dcterms:created xsi:type="dcterms:W3CDTF">2009-04-20T19:09:41Z</dcterms:created>
  <dcterms:modified xsi:type="dcterms:W3CDTF">2009-04-28T14:46:52Z</dcterms:modified>
</cp:coreProperties>
</file>