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5" r:id="rId2"/>
    <p:sldId id="304" r:id="rId3"/>
    <p:sldId id="257" r:id="rId4"/>
    <p:sldId id="264" r:id="rId5"/>
    <p:sldId id="292" r:id="rId6"/>
    <p:sldId id="293" r:id="rId7"/>
    <p:sldId id="294" r:id="rId8"/>
    <p:sldId id="295" r:id="rId9"/>
    <p:sldId id="296" r:id="rId10"/>
    <p:sldId id="297" r:id="rId11"/>
    <p:sldId id="306" r:id="rId12"/>
    <p:sldId id="307" r:id="rId13"/>
    <p:sldId id="298" r:id="rId14"/>
    <p:sldId id="299" r:id="rId15"/>
    <p:sldId id="300" r:id="rId16"/>
    <p:sldId id="301" r:id="rId17"/>
    <p:sldId id="302" r:id="rId18"/>
    <p:sldId id="303" r:id="rId19"/>
    <p:sldId id="291"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351D2DE-9ADA-421A-A465-C89C2C073F8E}">
          <p14:sldIdLst>
            <p14:sldId id="265"/>
            <p14:sldId id="304"/>
            <p14:sldId id="257"/>
            <p14:sldId id="264"/>
            <p14:sldId id="292"/>
            <p14:sldId id="293"/>
            <p14:sldId id="294"/>
            <p14:sldId id="295"/>
            <p14:sldId id="296"/>
            <p14:sldId id="297"/>
            <p14:sldId id="306"/>
            <p14:sldId id="307"/>
            <p14:sldId id="298"/>
            <p14:sldId id="299"/>
            <p14:sldId id="300"/>
            <p14:sldId id="301"/>
            <p14:sldId id="302"/>
            <p14:sldId id="303"/>
            <p14:sldId id="2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iera cornejo kelly" initials="jck" lastIdx="10" clrIdx="0">
    <p:extLst/>
  </p:cmAuthor>
  <p:cmAuthor id="2" name="CLIENTE" initials="C"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740000"/>
    <a:srgbClr val="FFE5E5"/>
    <a:srgbClr val="960000"/>
    <a:srgbClr val="85B962"/>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93742"/>
  </p:normalViewPr>
  <p:slideViewPr>
    <p:cSldViewPr snapToGrid="0">
      <p:cViewPr varScale="1">
        <p:scale>
          <a:sx n="98" d="100"/>
          <a:sy n="98" d="100"/>
        </p:scale>
        <p:origin x="84"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70464586760038517"/>
          <c:y val="0.16698742449311105"/>
          <c:w val="0.26233011067420536"/>
          <c:h val="0.432900473207022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419" sz="1800" dirty="0">
                <a:solidFill>
                  <a:schemeClr val="bg2">
                    <a:lumMod val="25000"/>
                  </a:schemeClr>
                </a:solidFill>
                <a:latin typeface="Corbel" panose="020B0503020204020204" pitchFamily="34" charset="0"/>
              </a:rPr>
              <a:t> ¿Tú familia se encuentra fuera de la Región Metropolitana?</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 ¿Tú familia se encuentra fuera de la Región Metropolitana?</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14-4E72-B9CF-8C97BCBB75E9}"/>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14-4E72-B9CF-8C97BCBB75E9}"/>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14-4E72-B9CF-8C97BCBB75E9}"/>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D14-4E72-B9CF-8C97BCBB75E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2"/>
                <c:pt idx="0">
                  <c:v>Sí</c:v>
                </c:pt>
                <c:pt idx="1">
                  <c:v>No</c:v>
                </c:pt>
              </c:strCache>
            </c:strRef>
          </c:cat>
          <c:val>
            <c:numRef>
              <c:f>Hoja1!$B$2:$B$5</c:f>
              <c:numCache>
                <c:formatCode>General</c:formatCode>
                <c:ptCount val="4"/>
                <c:pt idx="0">
                  <c:v>72</c:v>
                </c:pt>
                <c:pt idx="1">
                  <c:v>232</c:v>
                </c:pt>
              </c:numCache>
            </c:numRef>
          </c:val>
          <c:extLst>
            <c:ext xmlns:c16="http://schemas.microsoft.com/office/drawing/2014/chart" uri="{C3380CC4-5D6E-409C-BE32-E72D297353CC}">
              <c16:uniqueId val="{00000000-A7EE-4533-8A8E-F1CE73750FD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81229798936563247"/>
          <c:y val="0.52041880808591079"/>
          <c:w val="7.6435627833771308E-2"/>
          <c:h val="0.1228164730361341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a:solidFill>
                  <a:schemeClr val="bg2">
                    <a:lumMod val="25000"/>
                  </a:schemeClr>
                </a:solidFill>
                <a:latin typeface="Corbel" panose="020B0503020204020204" pitchFamily="34" charset="0"/>
              </a:rPr>
              <a:t>  ¿</a:t>
            </a:r>
            <a:r>
              <a:rPr lang="en-US" sz="1800" dirty="0" err="1">
                <a:solidFill>
                  <a:schemeClr val="bg2">
                    <a:lumMod val="25000"/>
                  </a:schemeClr>
                </a:solidFill>
                <a:latin typeface="Corbel" panose="020B0503020204020204" pitchFamily="34" charset="0"/>
              </a:rPr>
              <a:t>En</a:t>
            </a:r>
            <a:r>
              <a:rPr lang="en-US" sz="1800" dirty="0">
                <a:solidFill>
                  <a:schemeClr val="bg2">
                    <a:lumMod val="25000"/>
                  </a:schemeClr>
                </a:solidFill>
                <a:latin typeface="Corbel" panose="020B0503020204020204" pitchFamily="34" charset="0"/>
              </a:rPr>
              <a:t> </a:t>
            </a:r>
            <a:r>
              <a:rPr lang="en-US" sz="1800" dirty="0" err="1">
                <a:solidFill>
                  <a:schemeClr val="bg2">
                    <a:lumMod val="25000"/>
                  </a:schemeClr>
                </a:solidFill>
                <a:latin typeface="Corbel" panose="020B0503020204020204" pitchFamily="34" charset="0"/>
              </a:rPr>
              <a:t>qué</a:t>
            </a:r>
            <a:r>
              <a:rPr lang="en-US" sz="1800" dirty="0">
                <a:solidFill>
                  <a:schemeClr val="bg2">
                    <a:lumMod val="25000"/>
                  </a:schemeClr>
                </a:solidFill>
                <a:latin typeface="Corbel" panose="020B0503020204020204" pitchFamily="34" charset="0"/>
              </a:rPr>
              <a:t> </a:t>
            </a:r>
            <a:r>
              <a:rPr lang="en-US" sz="1800" dirty="0" err="1">
                <a:solidFill>
                  <a:schemeClr val="bg2">
                    <a:lumMod val="25000"/>
                  </a:schemeClr>
                </a:solidFill>
                <a:latin typeface="Corbel" panose="020B0503020204020204" pitchFamily="34" charset="0"/>
              </a:rPr>
              <a:t>región</a:t>
            </a:r>
            <a:r>
              <a:rPr lang="en-US" sz="1800" dirty="0">
                <a:solidFill>
                  <a:schemeClr val="bg2">
                    <a:lumMod val="25000"/>
                  </a:schemeClr>
                </a:solidFill>
                <a:latin typeface="Corbel" panose="020B0503020204020204" pitchFamily="34" charset="0"/>
              </a:rPr>
              <a:t>?</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  ¿Qué región?</c:v>
                </c:pt>
              </c:strCache>
            </c:strRef>
          </c:tx>
          <c:dPt>
            <c:idx val="0"/>
            <c:bubble3D val="0"/>
            <c:spPr>
              <a:solidFill>
                <a:schemeClr val="accent2">
                  <a:alpha val="85000"/>
                </a:schemeClr>
              </a:solidFill>
              <a:ln w="9525" cap="flat" cmpd="sng" algn="ctr">
                <a:solidFill>
                  <a:schemeClr val="lt1">
                    <a:alpha val="50000"/>
                  </a:schemeClr>
                </a:solidFill>
                <a:round/>
              </a:ln>
              <a:effectLst/>
            </c:spPr>
          </c:dPt>
          <c:dPt>
            <c:idx val="1"/>
            <c:bubble3D val="0"/>
            <c:spPr>
              <a:solidFill>
                <a:schemeClr val="accent4">
                  <a:alpha val="85000"/>
                </a:schemeClr>
              </a:solidFill>
              <a:ln w="9525" cap="flat" cmpd="sng" algn="ctr">
                <a:solidFill>
                  <a:schemeClr val="lt1">
                    <a:alpha val="50000"/>
                  </a:schemeClr>
                </a:solidFill>
                <a:round/>
              </a:ln>
              <a:effectLst/>
            </c:spPr>
          </c:dPt>
          <c:dPt>
            <c:idx val="2"/>
            <c:bubble3D val="0"/>
            <c:spPr>
              <a:solidFill>
                <a:schemeClr val="accent6">
                  <a:alpha val="85000"/>
                </a:schemeClr>
              </a:solidFill>
              <a:ln w="9525" cap="flat" cmpd="sng" algn="ctr">
                <a:solidFill>
                  <a:schemeClr val="lt1">
                    <a:alpha val="50000"/>
                  </a:schemeClr>
                </a:solidFill>
                <a:round/>
              </a:ln>
              <a:effectLst/>
            </c:spPr>
          </c:dPt>
          <c:dPt>
            <c:idx val="3"/>
            <c:bubble3D val="0"/>
            <c:spPr>
              <a:solidFill>
                <a:schemeClr val="accent2">
                  <a:lumMod val="60000"/>
                  <a:alpha val="85000"/>
                </a:schemeClr>
              </a:solidFill>
              <a:ln w="9525" cap="flat" cmpd="sng" algn="ctr">
                <a:solidFill>
                  <a:schemeClr val="lt1">
                    <a:alpha val="50000"/>
                  </a:schemeClr>
                </a:solidFill>
                <a:round/>
              </a:ln>
              <a:effectLst/>
            </c:spPr>
          </c:dPt>
          <c:dPt>
            <c:idx val="4"/>
            <c:bubble3D val="0"/>
            <c:spPr>
              <a:solidFill>
                <a:schemeClr val="accent4">
                  <a:lumMod val="60000"/>
                  <a:alpha val="85000"/>
                </a:schemeClr>
              </a:solidFill>
              <a:ln w="9525" cap="flat" cmpd="sng" algn="ctr">
                <a:solidFill>
                  <a:schemeClr val="lt1">
                    <a:alpha val="50000"/>
                  </a:schemeClr>
                </a:solidFill>
                <a:round/>
              </a:ln>
              <a:effectLst/>
            </c:spPr>
          </c:dPt>
          <c:dPt>
            <c:idx val="5"/>
            <c:bubble3D val="0"/>
            <c:spPr>
              <a:solidFill>
                <a:schemeClr val="accent6">
                  <a:lumMod val="60000"/>
                  <a:alpha val="85000"/>
                </a:schemeClr>
              </a:solidFill>
              <a:ln w="9525" cap="flat" cmpd="sng" algn="ctr">
                <a:solidFill>
                  <a:schemeClr val="lt1">
                    <a:alpha val="50000"/>
                  </a:schemeClr>
                </a:solidFill>
                <a:round/>
              </a:ln>
              <a:effectLst/>
            </c:spPr>
          </c:dPt>
          <c:dPt>
            <c:idx val="6"/>
            <c:bubble3D val="0"/>
            <c:spPr>
              <a:solidFill>
                <a:schemeClr val="accent2">
                  <a:lumMod val="80000"/>
                  <a:lumOff val="20000"/>
                  <a:alpha val="85000"/>
                </a:schemeClr>
              </a:solidFill>
              <a:ln w="9525" cap="flat" cmpd="sng" algn="ctr">
                <a:solidFill>
                  <a:schemeClr val="lt1">
                    <a:alpha val="50000"/>
                  </a:schemeClr>
                </a:solidFill>
                <a:round/>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Hoja1!$A$10:$A$16</c:f>
              <c:strCache>
                <c:ptCount val="7"/>
                <c:pt idx="0">
                  <c:v>Otra</c:v>
                </c:pt>
                <c:pt idx="1">
                  <c:v>X Región de Los Lagos</c:v>
                </c:pt>
                <c:pt idx="2">
                  <c:v>II Región de Antofagasta</c:v>
                </c:pt>
                <c:pt idx="3">
                  <c:v>VII Región del Maule</c:v>
                </c:pt>
                <c:pt idx="4">
                  <c:v>VI Región del Libertador General Bernardo O’Higgins</c:v>
                </c:pt>
                <c:pt idx="5">
                  <c:v>IV Región de Coquimbo</c:v>
                </c:pt>
                <c:pt idx="6">
                  <c:v>V Región de Valparaíso</c:v>
                </c:pt>
              </c:strCache>
            </c:strRef>
          </c:cat>
          <c:val>
            <c:numRef>
              <c:f>Hoja1!$B$10:$B$16</c:f>
              <c:numCache>
                <c:formatCode>General</c:formatCode>
                <c:ptCount val="7"/>
                <c:pt idx="0">
                  <c:v>0.16</c:v>
                </c:pt>
                <c:pt idx="1">
                  <c:v>0.05</c:v>
                </c:pt>
                <c:pt idx="2">
                  <c:v>0.1</c:v>
                </c:pt>
                <c:pt idx="3">
                  <c:v>0.1</c:v>
                </c:pt>
                <c:pt idx="4">
                  <c:v>0.15</c:v>
                </c:pt>
                <c:pt idx="5">
                  <c:v>0.17</c:v>
                </c:pt>
                <c:pt idx="6">
                  <c:v>0.26</c:v>
                </c:pt>
              </c:numCache>
            </c:numRef>
          </c:val>
          <c:extLst>
            <c:ext xmlns:c16="http://schemas.microsoft.com/office/drawing/2014/chart" uri="{C3380CC4-5D6E-409C-BE32-E72D297353CC}">
              <c16:uniqueId val="{00000000-673A-43A0-A35A-40FC65FBCA8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729818979456639"/>
          <c:y val="5.0521817787942389E-2"/>
          <c:w val="0.27176800121792877"/>
          <c:h val="0.894651181634924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solidFill>
        <a:schemeClr val="tx1"/>
      </a:solidFill>
      <a:round/>
    </a:ln>
    <a:effectLst/>
  </c:spPr>
  <c:txPr>
    <a:bodyPr/>
    <a:lstStyle/>
    <a:p>
      <a:pPr>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419" sz="1800" dirty="0">
                <a:solidFill>
                  <a:schemeClr val="bg2">
                    <a:lumMod val="25000"/>
                  </a:schemeClr>
                </a:solidFill>
                <a:latin typeface="Corbel" panose="020B0503020204020204" pitchFamily="34" charset="0"/>
              </a:rPr>
              <a:t>¿Cómo te está afectando vivir lejos de tu familia?</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Hoja1!$B$1</c:f>
              <c:strCache>
                <c:ptCount val="1"/>
                <c:pt idx="0">
                  <c:v>¿Cómo te está afectando vivir lejos de tu familia?</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Hoja1!$A$2:$A$4</c:f>
              <c:strCache>
                <c:ptCount val="3"/>
                <c:pt idx="0">
                  <c:v>No le afecta o no le afecta mucho</c:v>
                </c:pt>
                <c:pt idx="1">
                  <c:v>Le afecta emocionalmente </c:v>
                </c:pt>
                <c:pt idx="2">
                  <c:v>Regresó a su casa en regiones </c:v>
                </c:pt>
              </c:strCache>
            </c:strRef>
          </c:cat>
          <c:val>
            <c:numRef>
              <c:f>Hoja1!$B$2:$B$4</c:f>
              <c:numCache>
                <c:formatCode>General</c:formatCode>
                <c:ptCount val="3"/>
                <c:pt idx="0">
                  <c:v>10</c:v>
                </c:pt>
                <c:pt idx="1">
                  <c:v>42</c:v>
                </c:pt>
                <c:pt idx="2">
                  <c:v>18</c:v>
                </c:pt>
              </c:numCache>
            </c:numRef>
          </c:val>
          <c:extLst>
            <c:ext xmlns:c16="http://schemas.microsoft.com/office/drawing/2014/chart" uri="{C3380CC4-5D6E-409C-BE32-E72D297353CC}">
              <c16:uniqueId val="{00000000-9EED-47EA-BDB0-BD945BFF3CDD}"/>
            </c:ext>
          </c:extLst>
        </c:ser>
        <c:dLbls>
          <c:dLblPos val="inEnd"/>
          <c:showLegendKey val="0"/>
          <c:showVal val="1"/>
          <c:showCatName val="0"/>
          <c:showSerName val="0"/>
          <c:showPercent val="0"/>
          <c:showBubbleSize val="0"/>
        </c:dLbls>
        <c:gapWidth val="65"/>
        <c:axId val="959833776"/>
        <c:axId val="959838352"/>
      </c:barChart>
      <c:catAx>
        <c:axId val="9598337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CL"/>
          </a:p>
        </c:txPr>
        <c:crossAx val="959838352"/>
        <c:crosses val="autoZero"/>
        <c:auto val="1"/>
        <c:lblAlgn val="ctr"/>
        <c:lblOffset val="100"/>
        <c:noMultiLvlLbl val="0"/>
      </c:catAx>
      <c:valAx>
        <c:axId val="9598383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598337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CL" dirty="0"/>
              <a:t>¿Cómo dirías que te has sentido durante la última semana?</a:t>
            </a:r>
            <a:endParaRPr lang="es-419"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barChart>
        <c:barDir val="col"/>
        <c:grouping val="stacked"/>
        <c:varyColors val="0"/>
        <c:ser>
          <c:idx val="0"/>
          <c:order val="0"/>
          <c:tx>
            <c:strRef>
              <c:f>Hoja1!$D$1</c:f>
              <c:strCache>
                <c:ptCount val="1"/>
                <c:pt idx="0">
                  <c:v>Si</c:v>
                </c:pt>
              </c:strCache>
            </c:strRef>
          </c:tx>
          <c:spPr>
            <a:solidFill>
              <a:schemeClr val="accent6">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Hoja1!$A$2:$A$13</c:f>
              <c:strCache>
                <c:ptCount val="12"/>
                <c:pt idx="0">
                  <c:v>Agobiado/a</c:v>
                </c:pt>
                <c:pt idx="1">
                  <c:v>Entusiasmado/a</c:v>
                </c:pt>
                <c:pt idx="2">
                  <c:v>Preocupado/a</c:v>
                </c:pt>
                <c:pt idx="3">
                  <c:v>Triste</c:v>
                </c:pt>
                <c:pt idx="4">
                  <c:v>Tranquilo/a</c:v>
                </c:pt>
                <c:pt idx="5">
                  <c:v>Feliz</c:v>
                </c:pt>
                <c:pt idx="6">
                  <c:v>Ansioso/a</c:v>
                </c:pt>
                <c:pt idx="7">
                  <c:v>Estresado/a</c:v>
                </c:pt>
                <c:pt idx="8">
                  <c:v>Enojado/a</c:v>
                </c:pt>
                <c:pt idx="9">
                  <c:v>Deprimido/a</c:v>
                </c:pt>
                <c:pt idx="10">
                  <c:v>Desanimado/a</c:v>
                </c:pt>
                <c:pt idx="11">
                  <c:v>Otro</c:v>
                </c:pt>
              </c:strCache>
            </c:strRef>
          </c:cat>
          <c:val>
            <c:numRef>
              <c:f>Hoja1!$D$2:$D$13</c:f>
              <c:numCache>
                <c:formatCode>General</c:formatCode>
                <c:ptCount val="12"/>
                <c:pt idx="0">
                  <c:v>0.48026315789473684</c:v>
                </c:pt>
                <c:pt idx="1">
                  <c:v>7.8947368421052627E-2</c:v>
                </c:pt>
                <c:pt idx="2">
                  <c:v>0.67105263157894735</c:v>
                </c:pt>
                <c:pt idx="3">
                  <c:v>0.34868421052631576</c:v>
                </c:pt>
                <c:pt idx="4">
                  <c:v>0.14802631578947367</c:v>
                </c:pt>
                <c:pt idx="5">
                  <c:v>0.1118421052631579</c:v>
                </c:pt>
                <c:pt idx="6">
                  <c:v>0.64144736842105265</c:v>
                </c:pt>
                <c:pt idx="7">
                  <c:v>0.45723684210526316</c:v>
                </c:pt>
                <c:pt idx="8">
                  <c:v>0.32565789473684209</c:v>
                </c:pt>
                <c:pt idx="9">
                  <c:v>0.39473684210526316</c:v>
                </c:pt>
                <c:pt idx="10">
                  <c:v>0.54605263157894735</c:v>
                </c:pt>
                <c:pt idx="11">
                  <c:v>2.6315789473684209E-2</c:v>
                </c:pt>
              </c:numCache>
            </c:numRef>
          </c:val>
          <c:extLst>
            <c:ext xmlns:c16="http://schemas.microsoft.com/office/drawing/2014/chart" uri="{C3380CC4-5D6E-409C-BE32-E72D297353CC}">
              <c16:uniqueId val="{00000000-D513-4BA9-AFCA-CB2FF32C371B}"/>
            </c:ext>
          </c:extLst>
        </c:ser>
        <c:ser>
          <c:idx val="1"/>
          <c:order val="1"/>
          <c:tx>
            <c:strRef>
              <c:f>Hoja1!$E$1</c:f>
              <c:strCache>
                <c:ptCount val="1"/>
                <c:pt idx="0">
                  <c:v>No</c:v>
                </c:pt>
              </c:strCache>
            </c:strRef>
          </c:tx>
          <c:spPr>
            <a:solidFill>
              <a:schemeClr val="accent5">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Hoja1!$A$2:$A$13</c:f>
              <c:strCache>
                <c:ptCount val="12"/>
                <c:pt idx="0">
                  <c:v>Agobiado/a</c:v>
                </c:pt>
                <c:pt idx="1">
                  <c:v>Entusiasmado/a</c:v>
                </c:pt>
                <c:pt idx="2">
                  <c:v>Preocupado/a</c:v>
                </c:pt>
                <c:pt idx="3">
                  <c:v>Triste</c:v>
                </c:pt>
                <c:pt idx="4">
                  <c:v>Tranquilo/a</c:v>
                </c:pt>
                <c:pt idx="5">
                  <c:v>Feliz</c:v>
                </c:pt>
                <c:pt idx="6">
                  <c:v>Ansioso/a</c:v>
                </c:pt>
                <c:pt idx="7">
                  <c:v>Estresado/a</c:v>
                </c:pt>
                <c:pt idx="8">
                  <c:v>Enojado/a</c:v>
                </c:pt>
                <c:pt idx="9">
                  <c:v>Deprimido/a</c:v>
                </c:pt>
                <c:pt idx="10">
                  <c:v>Desanimado/a</c:v>
                </c:pt>
                <c:pt idx="11">
                  <c:v>Otro</c:v>
                </c:pt>
              </c:strCache>
            </c:strRef>
          </c:cat>
          <c:val>
            <c:numRef>
              <c:f>Hoja1!$E$2:$E$13</c:f>
              <c:numCache>
                <c:formatCode>General</c:formatCode>
                <c:ptCount val="12"/>
                <c:pt idx="0">
                  <c:v>0.51973684210526316</c:v>
                </c:pt>
                <c:pt idx="1">
                  <c:v>0.92105263157894735</c:v>
                </c:pt>
                <c:pt idx="2">
                  <c:v>0.32894736842105265</c:v>
                </c:pt>
                <c:pt idx="3">
                  <c:v>0.65131578947368418</c:v>
                </c:pt>
                <c:pt idx="4">
                  <c:v>0.85197368421052633</c:v>
                </c:pt>
                <c:pt idx="5">
                  <c:v>0.88815789473684215</c:v>
                </c:pt>
                <c:pt idx="6">
                  <c:v>0.35855263157894735</c:v>
                </c:pt>
                <c:pt idx="7">
                  <c:v>0.54276315789473684</c:v>
                </c:pt>
                <c:pt idx="8">
                  <c:v>0.67434210526315785</c:v>
                </c:pt>
                <c:pt idx="9">
                  <c:v>0.60526315789473684</c:v>
                </c:pt>
                <c:pt idx="10">
                  <c:v>0.42105263157894735</c:v>
                </c:pt>
                <c:pt idx="11">
                  <c:v>0.97368421052631582</c:v>
                </c:pt>
              </c:numCache>
            </c:numRef>
          </c:val>
          <c:extLst>
            <c:ext xmlns:c16="http://schemas.microsoft.com/office/drawing/2014/chart" uri="{C3380CC4-5D6E-409C-BE32-E72D297353CC}">
              <c16:uniqueId val="{00000001-D513-4BA9-AFCA-CB2FF32C371B}"/>
            </c:ext>
          </c:extLst>
        </c:ser>
        <c:dLbls>
          <c:dLblPos val="ctr"/>
          <c:showLegendKey val="0"/>
          <c:showVal val="1"/>
          <c:showCatName val="0"/>
          <c:showSerName val="0"/>
          <c:showPercent val="0"/>
          <c:showBubbleSize val="0"/>
        </c:dLbls>
        <c:gapWidth val="150"/>
        <c:overlap val="100"/>
        <c:axId val="959823792"/>
        <c:axId val="959837104"/>
      </c:barChart>
      <c:catAx>
        <c:axId val="959823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CL"/>
          </a:p>
        </c:txPr>
        <c:crossAx val="959837104"/>
        <c:crosses val="autoZero"/>
        <c:auto val="1"/>
        <c:lblAlgn val="ctr"/>
        <c:lblOffset val="100"/>
        <c:noMultiLvlLbl val="0"/>
      </c:catAx>
      <c:valAx>
        <c:axId val="959837104"/>
        <c:scaling>
          <c:orientation val="minMax"/>
          <c:max val="1"/>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crossAx val="9598237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err="1">
                <a:solidFill>
                  <a:schemeClr val="bg2">
                    <a:lumMod val="25000"/>
                  </a:schemeClr>
                </a:solidFill>
                <a:latin typeface="Corbel" panose="020B0503020204020204" pitchFamily="34" charset="0"/>
              </a:rPr>
              <a:t>Sientes que…</a:t>
            </a:r>
            <a:endParaRPr lang="en-US" sz="1800" dirty="0">
              <a:solidFill>
                <a:schemeClr val="bg2">
                  <a:lumMod val="25000"/>
                </a:schemeClr>
              </a:solidFill>
              <a:latin typeface="Corbel" panose="020B0503020204020204" pitchFamily="34" charset="0"/>
            </a:endParaRPr>
          </a:p>
        </c:rich>
      </c:tx>
      <c:layout>
        <c:manualLayout>
          <c:xMode val="edge"/>
          <c:yMode val="edge"/>
          <c:x val="0.16837715046478974"/>
          <c:y val="1.987639626442043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Sientes que…</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4B5-4CCE-BB34-F46D7474F174}"/>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4B5-4CCE-BB34-F46D7474F174}"/>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4B5-4CCE-BB34-F46D7474F174}"/>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4B5-4CCE-BB34-F46D7474F17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2"/>
                <c:pt idx="0">
                  <c:v>Eres capaz de lidiar de forma individual con lo que está sucediendo</c:v>
                </c:pt>
                <c:pt idx="1">
                  <c:v>Necesitas apoyo de otra(s) persona(s)</c:v>
                </c:pt>
              </c:strCache>
            </c:strRef>
          </c:cat>
          <c:val>
            <c:numRef>
              <c:f>Hoja1!$B$2:$B$5</c:f>
              <c:numCache>
                <c:formatCode>General</c:formatCode>
                <c:ptCount val="4"/>
                <c:pt idx="0">
                  <c:v>168</c:v>
                </c:pt>
                <c:pt idx="1">
                  <c:v>135</c:v>
                </c:pt>
              </c:numCache>
            </c:numRef>
          </c:val>
          <c:extLst>
            <c:ext xmlns:c16="http://schemas.microsoft.com/office/drawing/2014/chart" uri="{C3380CC4-5D6E-409C-BE32-E72D297353CC}">
              <c16:uniqueId val="{00000000-E1CB-4B38-AACA-15A792C99B9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dLbls>
          <c:dLblPos val="ctr"/>
          <c:showLegendKey val="0"/>
          <c:showVal val="1"/>
          <c:showCatName val="0"/>
          <c:showSerName val="0"/>
          <c:showPercent val="0"/>
          <c:showBubbleSize val="0"/>
        </c:dLbls>
        <c:gapWidth val="150"/>
        <c:overlap val="100"/>
        <c:axId val="959832528"/>
        <c:axId val="959821712"/>
      </c:barChart>
      <c:catAx>
        <c:axId val="959832528"/>
        <c:scaling>
          <c:orientation val="minMax"/>
        </c:scaling>
        <c:delete val="1"/>
        <c:axPos val="b"/>
        <c:numFmt formatCode="General" sourceLinked="1"/>
        <c:majorTickMark val="none"/>
        <c:minorTickMark val="none"/>
        <c:tickLblPos val="nextTo"/>
        <c:crossAx val="959821712"/>
        <c:crosses val="autoZero"/>
        <c:auto val="1"/>
        <c:lblAlgn val="ctr"/>
        <c:lblOffset val="100"/>
        <c:noMultiLvlLbl val="0"/>
      </c:catAx>
      <c:valAx>
        <c:axId val="959821712"/>
        <c:scaling>
          <c:orientation val="minMax"/>
        </c:scaling>
        <c:delete val="1"/>
        <c:axPos val="l"/>
        <c:numFmt formatCode="General" sourceLinked="1"/>
        <c:majorTickMark val="none"/>
        <c:minorTickMark val="none"/>
        <c:tickLblPos val="nextTo"/>
        <c:crossAx val="959832528"/>
        <c:crosses val="autoZero"/>
        <c:crossBetween val="between"/>
      </c:valAx>
      <c:spPr>
        <a:noFill/>
        <a:ln w="25400">
          <a:noFill/>
        </a:ln>
        <a:effectLst/>
      </c:spPr>
    </c:plotArea>
    <c:legend>
      <c:legendPos val="b"/>
      <c:layout>
        <c:manualLayout>
          <c:xMode val="edge"/>
          <c:yMode val="edge"/>
          <c:x val="0.45021634966870239"/>
          <c:y val="0.88112671186159497"/>
          <c:w val="0.1154048321781902"/>
          <c:h val="6.4932190118510522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419" dirty="0" smtClean="0"/>
              <a:t>Apoyo emocional de especialista</a:t>
            </a:r>
            <a:endParaRPr lang="es-419"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manualLayout>
          <c:layoutTarget val="inner"/>
          <c:xMode val="edge"/>
          <c:yMode val="edge"/>
          <c:x val="0.18863214943558745"/>
          <c:y val="0.12689684768047385"/>
          <c:w val="0.63833599585952094"/>
          <c:h val="0.87310315231952618"/>
        </c:manualLayout>
      </c:layout>
      <c:doughnutChart>
        <c:varyColors val="1"/>
        <c:ser>
          <c:idx val="0"/>
          <c:order val="0"/>
          <c:tx>
            <c:strRef>
              <c:f>Hoja1!$A$2</c:f>
              <c:strCache>
                <c:ptCount val="1"/>
                <c:pt idx="0">
                  <c:v>Sí</c:v>
                </c:pt>
              </c:strCache>
            </c:strRef>
          </c:tx>
          <c:dPt>
            <c:idx val="0"/>
            <c:bubble3D val="0"/>
            <c:spPr>
              <a:solidFill>
                <a:schemeClr val="accent6">
                  <a:alpha val="85000"/>
                </a:schemeClr>
              </a:solidFill>
              <a:ln w="9525" cap="flat" cmpd="sng" algn="ctr">
                <a:solidFill>
                  <a:schemeClr val="lt1">
                    <a:alpha val="50000"/>
                  </a:schemeClr>
                </a:solidFill>
                <a:round/>
              </a:ln>
              <a:effectLst/>
            </c:spPr>
          </c:dPt>
          <c:dPt>
            <c:idx val="1"/>
            <c:bubble3D val="0"/>
            <c:spPr>
              <a:solidFill>
                <a:schemeClr val="accent5">
                  <a:alpha val="85000"/>
                </a:schemeClr>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Hoja1!$A$2:$A$3</c:f>
              <c:strCache>
                <c:ptCount val="2"/>
                <c:pt idx="0">
                  <c:v>Sí</c:v>
                </c:pt>
                <c:pt idx="1">
                  <c:v>No</c:v>
                </c:pt>
              </c:strCache>
            </c:strRef>
          </c:cat>
          <c:val>
            <c:numRef>
              <c:f>Hoja1!$B$2:$B$3</c:f>
              <c:numCache>
                <c:formatCode>General</c:formatCode>
                <c:ptCount val="2"/>
                <c:pt idx="0">
                  <c:v>12</c:v>
                </c:pt>
                <c:pt idx="1">
                  <c:v>156</c:v>
                </c:pt>
              </c:numCache>
            </c:numRef>
          </c:val>
          <c:extLst>
            <c:ext xmlns:c16="http://schemas.microsoft.com/office/drawing/2014/chart" uri="{C3380CC4-5D6E-409C-BE32-E72D297353CC}">
              <c16:uniqueId val="{00000000-69E3-4AFB-ADBF-2F65AF960F55}"/>
            </c:ext>
          </c:extLst>
        </c:ser>
        <c:ser>
          <c:idx val="1"/>
          <c:order val="1"/>
          <c:tx>
            <c:strRef>
              <c:f>Hoja1!$A$3</c:f>
              <c:strCache>
                <c:ptCount val="1"/>
                <c:pt idx="0">
                  <c:v>No</c:v>
                </c:pt>
              </c:strCache>
            </c:strRef>
          </c:tx>
          <c:dPt>
            <c:idx val="0"/>
            <c:bubble3D val="0"/>
            <c:spPr>
              <a:solidFill>
                <a:schemeClr val="accent6">
                  <a:alpha val="85000"/>
                </a:schemeClr>
              </a:solidFill>
              <a:ln w="9525" cap="flat" cmpd="sng" algn="ctr">
                <a:solidFill>
                  <a:schemeClr val="lt1">
                    <a:alpha val="50000"/>
                  </a:schemeClr>
                </a:solidFill>
                <a:round/>
              </a:ln>
              <a:effectLst/>
            </c:spPr>
          </c:dPt>
          <c:dPt>
            <c:idx val="1"/>
            <c:bubble3D val="0"/>
            <c:spPr>
              <a:solidFill>
                <a:schemeClr val="accent5">
                  <a:alpha val="85000"/>
                </a:schemeClr>
              </a:solidFill>
              <a:ln w="9525" cap="flat" cmpd="sng" algn="ctr">
                <a:solidFill>
                  <a:schemeClr val="lt1">
                    <a:alpha val="50000"/>
                  </a:schemeClr>
                </a:solidFill>
                <a:round/>
              </a:ln>
              <a:effectLst/>
            </c:spPr>
          </c:dPt>
          <c:cat>
            <c:strRef>
              <c:f>Hoja1!$A$2:$A$3</c:f>
              <c:strCache>
                <c:ptCount val="2"/>
                <c:pt idx="0">
                  <c:v>Sí</c:v>
                </c:pt>
                <c:pt idx="1">
                  <c:v>No</c:v>
                </c:pt>
              </c:strCache>
            </c:strRef>
          </c:cat>
          <c:val>
            <c:numRef>
              <c:f>Hoja1!$C$2:$C$3</c:f>
              <c:numCache>
                <c:formatCode>General</c:formatCode>
                <c:ptCount val="2"/>
              </c:numCache>
            </c:numRef>
          </c:val>
          <c:extLst>
            <c:ext xmlns:c16="http://schemas.microsoft.com/office/drawing/2014/chart" uri="{C3380CC4-5D6E-409C-BE32-E72D297353CC}">
              <c16:uniqueId val="{00000001-69E3-4AFB-ADBF-2F65AF960F55}"/>
            </c:ext>
          </c:extLst>
        </c:ser>
        <c:dLbls>
          <c:showLegendKey val="0"/>
          <c:showVal val="0"/>
          <c:showCatName val="0"/>
          <c:showSerName val="0"/>
          <c:showPercent val="0"/>
          <c:showBubbleSize val="0"/>
          <c:showLeaderLines val="1"/>
        </c:dLbls>
        <c:firstSliceAng val="0"/>
        <c:holeSize val="36"/>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419" dirty="0"/>
              <a:t>Quienes no están recibiendo apoyo de un especialista de la salud</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manualLayout>
          <c:layoutTarget val="inner"/>
          <c:xMode val="edge"/>
          <c:yMode val="edge"/>
          <c:x val="0.29516877589765123"/>
          <c:y val="0.1667259571469252"/>
          <c:w val="0.47106190500984751"/>
          <c:h val="0.83327404285307483"/>
        </c:manualLayout>
      </c:layout>
      <c:doughnutChart>
        <c:varyColors val="1"/>
        <c:ser>
          <c:idx val="0"/>
          <c:order val="0"/>
          <c:tx>
            <c:strRef>
              <c:f>Hoja1!$A$2</c:f>
              <c:strCache>
                <c:ptCount val="1"/>
                <c:pt idx="0">
                  <c:v>Sí</c:v>
                </c:pt>
              </c:strCache>
            </c:strRef>
          </c:tx>
          <c:dPt>
            <c:idx val="0"/>
            <c:bubble3D val="0"/>
            <c:spPr>
              <a:solidFill>
                <a:schemeClr val="accent6">
                  <a:alpha val="85000"/>
                </a:schemeClr>
              </a:solidFill>
              <a:ln w="9525" cap="flat" cmpd="sng" algn="ctr">
                <a:solidFill>
                  <a:schemeClr val="lt1">
                    <a:alpha val="50000"/>
                  </a:schemeClr>
                </a:solidFill>
                <a:round/>
              </a:ln>
              <a:effectLst/>
            </c:spPr>
          </c:dPt>
          <c:dPt>
            <c:idx val="1"/>
            <c:bubble3D val="0"/>
            <c:spPr>
              <a:solidFill>
                <a:schemeClr val="accent5">
                  <a:alpha val="85000"/>
                </a:schemeClr>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Hoja1!$A$2:$A$3</c:f>
              <c:strCache>
                <c:ptCount val="2"/>
                <c:pt idx="0">
                  <c:v>Sí</c:v>
                </c:pt>
                <c:pt idx="1">
                  <c:v>No</c:v>
                </c:pt>
              </c:strCache>
            </c:strRef>
          </c:cat>
          <c:val>
            <c:numRef>
              <c:f>Hoja1!$B$2:$B$3</c:f>
              <c:numCache>
                <c:formatCode>General</c:formatCode>
                <c:ptCount val="2"/>
                <c:pt idx="0">
                  <c:v>22</c:v>
                </c:pt>
                <c:pt idx="1">
                  <c:v>134</c:v>
                </c:pt>
              </c:numCache>
            </c:numRef>
          </c:val>
          <c:extLst>
            <c:ext xmlns:c16="http://schemas.microsoft.com/office/drawing/2014/chart" uri="{C3380CC4-5D6E-409C-BE32-E72D297353CC}">
              <c16:uniqueId val="{00000000-E473-40CD-9625-430CFF2350BA}"/>
            </c:ext>
          </c:extLst>
        </c:ser>
        <c:ser>
          <c:idx val="1"/>
          <c:order val="1"/>
          <c:tx>
            <c:strRef>
              <c:f>Hoja1!$A$3</c:f>
              <c:strCache>
                <c:ptCount val="1"/>
                <c:pt idx="0">
                  <c:v>No</c:v>
                </c:pt>
              </c:strCache>
            </c:strRef>
          </c:tx>
          <c:dPt>
            <c:idx val="0"/>
            <c:bubble3D val="0"/>
            <c:spPr>
              <a:solidFill>
                <a:schemeClr val="accent6">
                  <a:alpha val="85000"/>
                </a:schemeClr>
              </a:solidFill>
              <a:ln w="9525" cap="flat" cmpd="sng" algn="ctr">
                <a:solidFill>
                  <a:schemeClr val="lt1">
                    <a:alpha val="50000"/>
                  </a:schemeClr>
                </a:solidFill>
                <a:round/>
              </a:ln>
              <a:effectLst/>
            </c:spPr>
          </c:dPt>
          <c:dPt>
            <c:idx val="1"/>
            <c:bubble3D val="0"/>
            <c:spPr>
              <a:solidFill>
                <a:schemeClr val="accent5">
                  <a:alpha val="85000"/>
                </a:schemeClr>
              </a:solidFill>
              <a:ln w="9525" cap="flat" cmpd="sng" algn="ctr">
                <a:solidFill>
                  <a:schemeClr val="lt1">
                    <a:alpha val="50000"/>
                  </a:schemeClr>
                </a:solidFill>
                <a:round/>
              </a:ln>
              <a:effectLst/>
            </c:spPr>
          </c:dPt>
          <c:cat>
            <c:strRef>
              <c:f>Hoja1!$A$2:$A$3</c:f>
              <c:strCache>
                <c:ptCount val="2"/>
                <c:pt idx="0">
                  <c:v>Sí</c:v>
                </c:pt>
                <c:pt idx="1">
                  <c:v>No</c:v>
                </c:pt>
              </c:strCache>
            </c:strRef>
          </c:cat>
          <c:val>
            <c:numRef>
              <c:f>Hoja1!$C$2:$C$3</c:f>
              <c:numCache>
                <c:formatCode>General</c:formatCode>
                <c:ptCount val="2"/>
              </c:numCache>
            </c:numRef>
          </c:val>
          <c:extLst>
            <c:ext xmlns:c16="http://schemas.microsoft.com/office/drawing/2014/chart" uri="{C3380CC4-5D6E-409C-BE32-E72D297353CC}">
              <c16:uniqueId val="{00000001-E473-40CD-9625-430CFF2350BA}"/>
            </c:ext>
          </c:extLst>
        </c:ser>
        <c:dLbls>
          <c:showLegendKey val="0"/>
          <c:showVal val="0"/>
          <c:showCatName val="0"/>
          <c:showSerName val="0"/>
          <c:showPercent val="0"/>
          <c:showBubbleSize val="0"/>
          <c:showLeaderLines val="1"/>
        </c:dLbls>
        <c:firstSliceAng val="0"/>
        <c:holeSize val="28"/>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dLbls>
          <c:dLblPos val="ctr"/>
          <c:showLegendKey val="0"/>
          <c:showVal val="1"/>
          <c:showCatName val="0"/>
          <c:showSerName val="0"/>
          <c:showPercent val="0"/>
          <c:showBubbleSize val="0"/>
        </c:dLbls>
        <c:gapWidth val="150"/>
        <c:overlap val="100"/>
        <c:axId val="959832528"/>
        <c:axId val="959821712"/>
      </c:barChart>
      <c:catAx>
        <c:axId val="959832528"/>
        <c:scaling>
          <c:orientation val="minMax"/>
        </c:scaling>
        <c:delete val="1"/>
        <c:axPos val="b"/>
        <c:numFmt formatCode="General" sourceLinked="1"/>
        <c:majorTickMark val="none"/>
        <c:minorTickMark val="none"/>
        <c:tickLblPos val="nextTo"/>
        <c:crossAx val="959821712"/>
        <c:crosses val="autoZero"/>
        <c:auto val="1"/>
        <c:lblAlgn val="ctr"/>
        <c:lblOffset val="100"/>
        <c:noMultiLvlLbl val="0"/>
      </c:catAx>
      <c:valAx>
        <c:axId val="959821712"/>
        <c:scaling>
          <c:orientation val="minMax"/>
        </c:scaling>
        <c:delete val="1"/>
        <c:axPos val="l"/>
        <c:numFmt formatCode="General" sourceLinked="1"/>
        <c:majorTickMark val="none"/>
        <c:minorTickMark val="none"/>
        <c:tickLblPos val="nextTo"/>
        <c:crossAx val="959832528"/>
        <c:crosses val="autoZero"/>
        <c:crossBetween val="between"/>
      </c:valAx>
      <c:spPr>
        <a:noFill/>
        <a:ln w="25400">
          <a:noFill/>
        </a:ln>
        <a:effectLst/>
      </c:spPr>
    </c:plotArea>
    <c:legend>
      <c:legendPos val="b"/>
      <c:layout>
        <c:manualLayout>
          <c:xMode val="edge"/>
          <c:yMode val="edge"/>
          <c:x val="0.45021634966870239"/>
          <c:y val="0.88112671186159497"/>
          <c:w val="0.1154048321781902"/>
          <c:h val="6.4932190118510522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419" dirty="0" smtClean="0"/>
              <a:t>Apoyo emocional de especialista</a:t>
            </a:r>
            <a:endParaRPr lang="es-419"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manualLayout>
          <c:layoutTarget val="inner"/>
          <c:xMode val="edge"/>
          <c:yMode val="edge"/>
          <c:x val="0.22308079715172646"/>
          <c:y val="0.22591107829678253"/>
          <c:w val="0.50162432715942162"/>
          <c:h val="0.74543653311491298"/>
        </c:manualLayout>
      </c:layout>
      <c:doughnutChart>
        <c:varyColors val="1"/>
        <c:ser>
          <c:idx val="0"/>
          <c:order val="0"/>
          <c:tx>
            <c:strRef>
              <c:f>Hoja1!$A$2</c:f>
              <c:strCache>
                <c:ptCount val="1"/>
                <c:pt idx="0">
                  <c:v>¿Estás recibiendo apoyo emocional de algún especialista del ámbito de la salud para poder lidiar con lo que está sucediendo?</c:v>
                </c:pt>
              </c:strCache>
            </c:strRef>
          </c:tx>
          <c:dPt>
            <c:idx val="0"/>
            <c:bubble3D val="0"/>
            <c:spPr>
              <a:solidFill>
                <a:schemeClr val="accent6">
                  <a:alpha val="85000"/>
                </a:schemeClr>
              </a:solidFill>
              <a:ln w="9525" cap="flat" cmpd="sng" algn="ctr">
                <a:solidFill>
                  <a:schemeClr val="lt1">
                    <a:alpha val="50000"/>
                  </a:schemeClr>
                </a:solidFill>
                <a:round/>
              </a:ln>
              <a:effectLst/>
            </c:spPr>
          </c:dPt>
          <c:dPt>
            <c:idx val="1"/>
            <c:bubble3D val="0"/>
            <c:spPr>
              <a:solidFill>
                <a:schemeClr val="accent5">
                  <a:alpha val="85000"/>
                </a:schemeClr>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Hoja1!$B$1:$C$1</c:f>
              <c:strCache>
                <c:ptCount val="2"/>
                <c:pt idx="0">
                  <c:v>Sí</c:v>
                </c:pt>
                <c:pt idx="1">
                  <c:v>No</c:v>
                </c:pt>
              </c:strCache>
            </c:strRef>
          </c:cat>
          <c:val>
            <c:numRef>
              <c:f>Hoja1!$B$2:$C$2</c:f>
              <c:numCache>
                <c:formatCode>General</c:formatCode>
                <c:ptCount val="2"/>
                <c:pt idx="0">
                  <c:v>31</c:v>
                </c:pt>
                <c:pt idx="1">
                  <c:v>104</c:v>
                </c:pt>
              </c:numCache>
            </c:numRef>
          </c:val>
          <c:extLst>
            <c:ext xmlns:c16="http://schemas.microsoft.com/office/drawing/2014/chart" uri="{C3380CC4-5D6E-409C-BE32-E72D297353CC}">
              <c16:uniqueId val="{00000000-9E0C-4FC1-AB79-BAACD6D9128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419"/>
              <a:t>Quienes no están recibiendo apoyo de un especialista de la salud</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manualLayout>
          <c:layoutTarget val="inner"/>
          <c:xMode val="edge"/>
          <c:yMode val="edge"/>
          <c:x val="0.27812573324752377"/>
          <c:y val="0.23148771962207118"/>
          <c:w val="0.46178149729632439"/>
          <c:h val="0.75036656553188041"/>
        </c:manualLayout>
      </c:layout>
      <c:doughnutChart>
        <c:varyColors val="1"/>
        <c:ser>
          <c:idx val="0"/>
          <c:order val="0"/>
          <c:tx>
            <c:strRef>
              <c:f>Hoja1!$A$2</c:f>
              <c:strCache>
                <c:ptCount val="1"/>
                <c:pt idx="0">
                  <c:v>¿Sientes que necesitas apoyo de algún especialista del ámbito de la salud para poder lidiar con lo que está sucediendo?</c:v>
                </c:pt>
              </c:strCache>
            </c:strRef>
          </c:tx>
          <c:dPt>
            <c:idx val="0"/>
            <c:bubble3D val="0"/>
            <c:spPr>
              <a:solidFill>
                <a:schemeClr val="accent6">
                  <a:alpha val="85000"/>
                </a:schemeClr>
              </a:solidFill>
              <a:ln w="9525" cap="flat" cmpd="sng" algn="ctr">
                <a:solidFill>
                  <a:schemeClr val="lt1">
                    <a:alpha val="50000"/>
                  </a:schemeClr>
                </a:solidFill>
                <a:round/>
              </a:ln>
              <a:effectLst/>
            </c:spPr>
          </c:dPt>
          <c:dPt>
            <c:idx val="1"/>
            <c:bubble3D val="0"/>
            <c:spPr>
              <a:solidFill>
                <a:schemeClr val="accent5">
                  <a:alpha val="85000"/>
                </a:schemeClr>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Hoja1!$B$1:$C$1</c:f>
              <c:strCache>
                <c:ptCount val="2"/>
                <c:pt idx="0">
                  <c:v>Sí</c:v>
                </c:pt>
                <c:pt idx="1">
                  <c:v>No</c:v>
                </c:pt>
              </c:strCache>
            </c:strRef>
          </c:cat>
          <c:val>
            <c:numRef>
              <c:f>Hoja1!$B$2:$C$2</c:f>
              <c:numCache>
                <c:formatCode>General</c:formatCode>
                <c:ptCount val="2"/>
                <c:pt idx="0">
                  <c:v>59</c:v>
                </c:pt>
                <c:pt idx="1">
                  <c:v>43</c:v>
                </c:pt>
              </c:numCache>
            </c:numRef>
          </c:val>
          <c:extLst>
            <c:ext xmlns:c16="http://schemas.microsoft.com/office/drawing/2014/chart" uri="{C3380CC4-5D6E-409C-BE32-E72D297353CC}">
              <c16:uniqueId val="{00000000-A5A0-40C0-ACD1-EB395D13D1C5}"/>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419" sz="1800" dirty="0">
                <a:solidFill>
                  <a:schemeClr val="bg2">
                    <a:lumMod val="25000"/>
                  </a:schemeClr>
                </a:solidFill>
                <a:latin typeface="Corbel" panose="020B0503020204020204" pitchFamily="34" charset="0"/>
              </a:rPr>
              <a:t>¿Estás recibiendo apoyo emocional por parte de tus amigos/familiares? </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¿Estás recibiendo apoyo emocional por parte de tus amigos/familiares? </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EB9-4BF2-97F3-F84429D8F9C9}"/>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EB9-4BF2-97F3-F84429D8F9C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Hoja1!$A$2:$A$3</c:f>
              <c:strCache>
                <c:ptCount val="2"/>
                <c:pt idx="0">
                  <c:v>Sí</c:v>
                </c:pt>
                <c:pt idx="1">
                  <c:v>No</c:v>
                </c:pt>
              </c:strCache>
            </c:strRef>
          </c:cat>
          <c:val>
            <c:numRef>
              <c:f>Hoja1!$B$2:$B$3</c:f>
              <c:numCache>
                <c:formatCode>General</c:formatCode>
                <c:ptCount val="2"/>
                <c:pt idx="0">
                  <c:v>241</c:v>
                </c:pt>
                <c:pt idx="1">
                  <c:v>63</c:v>
                </c:pt>
              </c:numCache>
            </c:numRef>
          </c:val>
          <c:extLst>
            <c:ext xmlns:c16="http://schemas.microsoft.com/office/drawing/2014/chart" uri="{C3380CC4-5D6E-409C-BE32-E72D297353CC}">
              <c16:uniqueId val="{00000000-3FE5-4262-9D67-B078E50292C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2">
                    <a:lumMod val="25000"/>
                  </a:schemeClr>
                </a:solidFill>
                <a:latin typeface="Corbel" panose="020B0503020204020204" pitchFamily="34" charset="0"/>
                <a:ea typeface="+mn-ea"/>
                <a:cs typeface="+mn-cs"/>
              </a:defRPr>
            </a:pPr>
            <a:r>
              <a:rPr lang="es-CL" sz="1800" b="1" dirty="0" smtClean="0">
                <a:solidFill>
                  <a:schemeClr val="bg2">
                    <a:lumMod val="25000"/>
                  </a:schemeClr>
                </a:solidFill>
                <a:effectLst/>
                <a:latin typeface="Corbel" panose="020B0503020204020204" pitchFamily="34" charset="0"/>
              </a:rPr>
              <a:t>¿De quién estás recibiendo apoyo?</a:t>
            </a:r>
            <a:endParaRPr lang="es-419" sz="1800" b="1" dirty="0">
              <a:solidFill>
                <a:schemeClr val="bg2">
                  <a:lumMod val="25000"/>
                </a:schemeClr>
              </a:solidFill>
              <a:effectLst/>
              <a:latin typeface="Corbel" panose="020B0503020204020204" pitchFamily="34" charset="0"/>
            </a:endParaRP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2">
                  <a:lumMod val="25000"/>
                </a:schemeClr>
              </a:solidFill>
              <a:latin typeface="Corbel" panose="020B0503020204020204" pitchFamily="34" charset="0"/>
              <a:ea typeface="+mn-ea"/>
              <a:cs typeface="+mn-cs"/>
            </a:defRPr>
          </a:pPr>
          <a:endParaRPr lang="es-CL"/>
        </a:p>
      </c:txPr>
    </c:title>
    <c:autoTitleDeleted val="0"/>
    <c:plotArea>
      <c:layout/>
      <c:barChart>
        <c:barDir val="col"/>
        <c:grouping val="stacked"/>
        <c:varyColors val="0"/>
        <c:ser>
          <c:idx val="0"/>
          <c:order val="0"/>
          <c:tx>
            <c:strRef>
              <c:f>Hoja1!$B$1</c:f>
              <c:strCache>
                <c:ptCount val="1"/>
                <c:pt idx="0">
                  <c:v>Sí</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Amigos/as</c:v>
                </c:pt>
                <c:pt idx="1">
                  <c:v>Familiar</c:v>
                </c:pt>
                <c:pt idx="2">
                  <c:v>Pareja</c:v>
                </c:pt>
                <c:pt idx="3">
                  <c:v>Compañero/a de carrera </c:v>
                </c:pt>
                <c:pt idx="4">
                  <c:v>Otro</c:v>
                </c:pt>
              </c:strCache>
            </c:strRef>
          </c:cat>
          <c:val>
            <c:numRef>
              <c:f>Hoja1!$B$2:$B$6</c:f>
              <c:numCache>
                <c:formatCode>General</c:formatCode>
                <c:ptCount val="5"/>
                <c:pt idx="0">
                  <c:v>176</c:v>
                </c:pt>
                <c:pt idx="1">
                  <c:v>166</c:v>
                </c:pt>
                <c:pt idx="2">
                  <c:v>133</c:v>
                </c:pt>
                <c:pt idx="3">
                  <c:v>64</c:v>
                </c:pt>
                <c:pt idx="4">
                  <c:v>5</c:v>
                </c:pt>
              </c:numCache>
            </c:numRef>
          </c:val>
          <c:extLst>
            <c:ext xmlns:c16="http://schemas.microsoft.com/office/drawing/2014/chart" uri="{C3380CC4-5D6E-409C-BE32-E72D297353CC}">
              <c16:uniqueId val="{00000000-1997-487F-990E-B2A73268F2CA}"/>
            </c:ext>
          </c:extLst>
        </c:ser>
        <c:ser>
          <c:idx val="1"/>
          <c:order val="1"/>
          <c:tx>
            <c:strRef>
              <c:f>Hoja1!$C$1</c:f>
              <c:strCache>
                <c:ptCount val="1"/>
                <c:pt idx="0">
                  <c:v>No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Amigos/as</c:v>
                </c:pt>
                <c:pt idx="1">
                  <c:v>Familiar</c:v>
                </c:pt>
                <c:pt idx="2">
                  <c:v>Pareja</c:v>
                </c:pt>
                <c:pt idx="3">
                  <c:v>Compañero/a de carrera </c:v>
                </c:pt>
                <c:pt idx="4">
                  <c:v>Otro</c:v>
                </c:pt>
              </c:strCache>
            </c:strRef>
          </c:cat>
          <c:val>
            <c:numRef>
              <c:f>Hoja1!$C$2:$C$6</c:f>
              <c:numCache>
                <c:formatCode>General</c:formatCode>
                <c:ptCount val="5"/>
                <c:pt idx="0">
                  <c:v>128</c:v>
                </c:pt>
                <c:pt idx="1">
                  <c:v>138</c:v>
                </c:pt>
                <c:pt idx="2">
                  <c:v>171</c:v>
                </c:pt>
                <c:pt idx="3">
                  <c:v>240</c:v>
                </c:pt>
                <c:pt idx="4">
                  <c:v>299</c:v>
                </c:pt>
              </c:numCache>
            </c:numRef>
          </c:val>
          <c:extLst>
            <c:ext xmlns:c16="http://schemas.microsoft.com/office/drawing/2014/chart" uri="{C3380CC4-5D6E-409C-BE32-E72D297353CC}">
              <c16:uniqueId val="{00000001-1997-487F-990E-B2A73268F2CA}"/>
            </c:ext>
          </c:extLst>
        </c:ser>
        <c:dLbls>
          <c:dLblPos val="ctr"/>
          <c:showLegendKey val="0"/>
          <c:showVal val="1"/>
          <c:showCatName val="0"/>
          <c:showSerName val="0"/>
          <c:showPercent val="0"/>
          <c:showBubbleSize val="0"/>
        </c:dLbls>
        <c:gapWidth val="150"/>
        <c:overlap val="100"/>
        <c:axId val="959878288"/>
        <c:axId val="959883696"/>
      </c:barChart>
      <c:catAx>
        <c:axId val="95987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959883696"/>
        <c:crosses val="autoZero"/>
        <c:auto val="1"/>
        <c:lblAlgn val="ctr"/>
        <c:lblOffset val="100"/>
        <c:noMultiLvlLbl val="0"/>
      </c:catAx>
      <c:valAx>
        <c:axId val="959883696"/>
        <c:scaling>
          <c:orientation val="minMax"/>
          <c:max val="3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959878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419" sz="1800" dirty="0">
                <a:solidFill>
                  <a:schemeClr val="bg2">
                    <a:lumMod val="25000"/>
                  </a:schemeClr>
                </a:solidFill>
              </a:rPr>
              <a:t>¿Cómo crees que ha actuado la Universidad a raíz del estallido social?</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barChart>
        <c:barDir val="bar"/>
        <c:grouping val="clustered"/>
        <c:varyColors val="0"/>
        <c:ser>
          <c:idx val="0"/>
          <c:order val="0"/>
          <c:tx>
            <c:strRef>
              <c:f>Hoja1!$B$1</c:f>
              <c:strCache>
                <c:ptCount val="1"/>
                <c:pt idx="0">
                  <c:v>¿Cómo crees que ha actuado la Universidad a raíz del estallido social?</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Hoja1!$A$2:$A$6</c:f>
              <c:strCache>
                <c:ptCount val="5"/>
                <c:pt idx="0">
                  <c:v>Se presenta una valoración positiva</c:v>
                </c:pt>
                <c:pt idx="1">
                  <c:v>Se presenta una valoración negativa </c:v>
                </c:pt>
                <c:pt idx="2">
                  <c:v>Se presenta una percepción de insuficiencia </c:v>
                </c:pt>
                <c:pt idx="3">
                  <c:v>Desconoce cuál ha sido el actuar de la Universidad o prefiere no comentar </c:v>
                </c:pt>
                <c:pt idx="4">
                  <c:v>Se presenta una valoración regular/neutral </c:v>
                </c:pt>
              </c:strCache>
            </c:strRef>
          </c:cat>
          <c:val>
            <c:numRef>
              <c:f>Hoja1!$B$2:$B$6</c:f>
              <c:numCache>
                <c:formatCode>General</c:formatCode>
                <c:ptCount val="5"/>
                <c:pt idx="0">
                  <c:v>163</c:v>
                </c:pt>
                <c:pt idx="1">
                  <c:v>75</c:v>
                </c:pt>
                <c:pt idx="2">
                  <c:v>46</c:v>
                </c:pt>
                <c:pt idx="3">
                  <c:v>15</c:v>
                </c:pt>
                <c:pt idx="4">
                  <c:v>4</c:v>
                </c:pt>
              </c:numCache>
            </c:numRef>
          </c:val>
          <c:extLst>
            <c:ext xmlns:c16="http://schemas.microsoft.com/office/drawing/2014/chart" uri="{C3380CC4-5D6E-409C-BE32-E72D297353CC}">
              <c16:uniqueId val="{00000000-BC89-4F59-82F0-2D81459F192A}"/>
            </c:ext>
          </c:extLst>
        </c:ser>
        <c:dLbls>
          <c:dLblPos val="inEnd"/>
          <c:showLegendKey val="0"/>
          <c:showVal val="1"/>
          <c:showCatName val="0"/>
          <c:showSerName val="0"/>
          <c:showPercent val="0"/>
          <c:showBubbleSize val="0"/>
        </c:dLbls>
        <c:gapWidth val="65"/>
        <c:axId val="959873296"/>
        <c:axId val="959873712"/>
      </c:barChart>
      <c:catAx>
        <c:axId val="9598732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CL"/>
          </a:p>
        </c:txPr>
        <c:crossAx val="959873712"/>
        <c:crosses val="autoZero"/>
        <c:auto val="1"/>
        <c:lblAlgn val="ctr"/>
        <c:lblOffset val="100"/>
        <c:noMultiLvlLbl val="0"/>
      </c:catAx>
      <c:valAx>
        <c:axId val="95987371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crossAx val="9598732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419"/>
              <a:t>¿Sientes que te está afectando la situación actual de la Universidad?</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¿Sientes que te está afectando la situación actual de la Universidad?</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87D-4936-87F5-2A147A06460C}"/>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387D-4936-87F5-2A147A06460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Hoja1!$A$2:$A$3</c:f>
              <c:strCache>
                <c:ptCount val="2"/>
                <c:pt idx="0">
                  <c:v>Sí</c:v>
                </c:pt>
                <c:pt idx="1">
                  <c:v>No</c:v>
                </c:pt>
              </c:strCache>
            </c:strRef>
          </c:cat>
          <c:val>
            <c:numRef>
              <c:f>Hoja1!$B$2:$B$3</c:f>
              <c:numCache>
                <c:formatCode>General</c:formatCode>
                <c:ptCount val="2"/>
                <c:pt idx="0">
                  <c:v>256</c:v>
                </c:pt>
                <c:pt idx="1">
                  <c:v>47</c:v>
                </c:pt>
              </c:numCache>
            </c:numRef>
          </c:val>
          <c:extLst>
            <c:ext xmlns:c16="http://schemas.microsoft.com/office/drawing/2014/chart" uri="{C3380CC4-5D6E-409C-BE32-E72D297353CC}">
              <c16:uniqueId val="{00000000-387D-4936-87F5-2A147A06460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843034993185198"/>
          <c:y val="0.26612602681688724"/>
          <c:w val="7.1239284432610989E-2"/>
          <c:h val="0.1274410193241642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rbel" panose="020B0503020204020204" pitchFamily="34" charset="0"/>
              <a:ea typeface="+mn-ea"/>
              <a:cs typeface="+mn-cs"/>
            </a:defRPr>
          </a:pPr>
          <a:endParaRPr lang="es-CL"/>
        </a:p>
      </c:txPr>
    </c:title>
    <c:autoTitleDeleted val="0"/>
    <c:plotArea>
      <c:layout/>
      <c:barChart>
        <c:barDir val="bar"/>
        <c:grouping val="clustered"/>
        <c:varyColors val="0"/>
        <c:ser>
          <c:idx val="0"/>
          <c:order val="0"/>
          <c:tx>
            <c:strRef>
              <c:f>Hoja1!$B$1</c:f>
              <c:strCache>
                <c:ptCount val="1"/>
                <c:pt idx="0">
                  <c:v> ¿Cómo te está afectando?</c:v>
                </c:pt>
              </c:strCache>
            </c:strRef>
          </c:tx>
          <c:spPr>
            <a:solidFill>
              <a:schemeClr val="accent6"/>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236-4DED-AB5D-C502A2321880}"/>
              </c:ext>
            </c:extLst>
          </c:dPt>
          <c:dPt>
            <c:idx val="1"/>
            <c:invertIfNegative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236-4DED-AB5D-C502A2321880}"/>
              </c:ext>
            </c:extLst>
          </c:dPt>
          <c:dPt>
            <c:idx val="2"/>
            <c:invertIfNegative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236-4DED-AB5D-C502A232188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Hoja1!$A$2:$A$4</c:f>
              <c:strCache>
                <c:ptCount val="3"/>
                <c:pt idx="0">
                  <c:v>La situación le provoca malestar emocional, lo que se presenta en síntomas de estrés, ansiedad, incertidumbre entre otros </c:v>
                </c:pt>
                <c:pt idx="1">
                  <c:v>La situación le provoca malestar debido a la incertidumbre económica con respecto al tema de las becas </c:v>
                </c:pt>
                <c:pt idx="2">
                  <c:v>Respuesta no alude a malestar</c:v>
                </c:pt>
              </c:strCache>
            </c:strRef>
          </c:cat>
          <c:val>
            <c:numRef>
              <c:f>Hoja1!$B$2:$B$4</c:f>
              <c:numCache>
                <c:formatCode>General</c:formatCode>
                <c:ptCount val="3"/>
                <c:pt idx="0">
                  <c:v>235</c:v>
                </c:pt>
                <c:pt idx="1">
                  <c:v>21</c:v>
                </c:pt>
                <c:pt idx="2">
                  <c:v>2</c:v>
                </c:pt>
              </c:numCache>
            </c:numRef>
          </c:val>
          <c:extLst>
            <c:ext xmlns:c16="http://schemas.microsoft.com/office/drawing/2014/chart" uri="{C3380CC4-5D6E-409C-BE32-E72D297353CC}">
              <c16:uniqueId val="{00000000-0EA5-4DFD-B39C-325A57739B71}"/>
            </c:ext>
          </c:extLst>
        </c:ser>
        <c:dLbls>
          <c:showLegendKey val="0"/>
          <c:showVal val="0"/>
          <c:showCatName val="0"/>
          <c:showSerName val="0"/>
          <c:showPercent val="0"/>
          <c:showBubbleSize val="0"/>
        </c:dLbls>
        <c:gapWidth val="100"/>
        <c:axId val="578995888"/>
        <c:axId val="578996304"/>
      </c:barChart>
      <c:valAx>
        <c:axId val="57899630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crossAx val="578995888"/>
        <c:crosses val="autoZero"/>
        <c:crossBetween val="between"/>
      </c:valAx>
      <c:catAx>
        <c:axId val="578995888"/>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CL"/>
          </a:p>
        </c:txPr>
        <c:crossAx val="57899630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419" sz="1800" dirty="0">
                <a:latin typeface="Corbel" panose="020B0503020204020204" pitchFamily="34" charset="0"/>
              </a:rPr>
              <a:t> ¿De qué forma, como Unidad de Asuntos Estudiantiles y Comunitarios, te podemos ayudar?</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barChart>
        <c:barDir val="bar"/>
        <c:grouping val="clustered"/>
        <c:varyColors val="0"/>
        <c:ser>
          <c:idx val="0"/>
          <c:order val="0"/>
          <c:tx>
            <c:strRef>
              <c:f>Hoja1!$B$1</c:f>
              <c:strCache>
                <c:ptCount val="1"/>
                <c:pt idx="0">
                  <c:v> ¿De qué forma, como Unidad de Asuntos Estudiantiles y Comunitarios, te podemos ayudar?</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Hoja1!$A$2:$A$6</c:f>
              <c:strCache>
                <c:ptCount val="5"/>
                <c:pt idx="0">
                  <c:v>No relacionado con la pregunta</c:v>
                </c:pt>
                <c:pt idx="1">
                  <c:v>Sugiere que entregue información sobre becas y su posible pérdida</c:v>
                </c:pt>
                <c:pt idx="2">
                  <c:v>No sabe de qué forma puede ayudar, o cree que en este momento no hay nada con que pueda ayudar </c:v>
                </c:pt>
                <c:pt idx="3">
                  <c:v>Sugiere algún tipo de actividad relacionada con la contención y bienestar emocional de los estudiantes (manejo de estrés, talleres, etc.) </c:v>
                </c:pt>
                <c:pt idx="4">
                  <c:v>Sugiere que ayude a cerrar el semestre, ya sea comunicándose con autoridades para extender plazos o dando información con respecto al tema </c:v>
                </c:pt>
              </c:strCache>
            </c:strRef>
          </c:cat>
          <c:val>
            <c:numRef>
              <c:f>Hoja1!$B$2:$B$6</c:f>
              <c:numCache>
                <c:formatCode>General</c:formatCode>
                <c:ptCount val="5"/>
                <c:pt idx="0">
                  <c:v>1</c:v>
                </c:pt>
                <c:pt idx="1">
                  <c:v>8</c:v>
                </c:pt>
                <c:pt idx="2">
                  <c:v>48</c:v>
                </c:pt>
                <c:pt idx="3">
                  <c:v>50</c:v>
                </c:pt>
                <c:pt idx="4">
                  <c:v>85</c:v>
                </c:pt>
              </c:numCache>
            </c:numRef>
          </c:val>
          <c:extLst>
            <c:ext xmlns:c16="http://schemas.microsoft.com/office/drawing/2014/chart" uri="{C3380CC4-5D6E-409C-BE32-E72D297353CC}">
              <c16:uniqueId val="{00000000-6BDB-4985-A4F0-69BC94D15D66}"/>
            </c:ext>
          </c:extLst>
        </c:ser>
        <c:dLbls>
          <c:dLblPos val="inEnd"/>
          <c:showLegendKey val="0"/>
          <c:showVal val="1"/>
          <c:showCatName val="0"/>
          <c:showSerName val="0"/>
          <c:showPercent val="0"/>
          <c:showBubbleSize val="0"/>
        </c:dLbls>
        <c:gapWidth val="65"/>
        <c:axId val="959857072"/>
        <c:axId val="959859984"/>
      </c:barChart>
      <c:valAx>
        <c:axId val="95985998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crossAx val="959857072"/>
        <c:crosses val="autoZero"/>
        <c:crossBetween val="between"/>
      </c:valAx>
      <c:catAx>
        <c:axId val="95985707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Corbel" panose="020B0503020204020204" pitchFamily="34" charset="0"/>
                <a:ea typeface="+mn-ea"/>
                <a:cs typeface="+mn-cs"/>
              </a:defRPr>
            </a:pPr>
            <a:endParaRPr lang="es-CL"/>
          </a:p>
        </c:txPr>
        <c:crossAx val="95985998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N° de respuestas</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Hoja1!$A$2:$A$5</c:f>
              <c:strCache>
                <c:ptCount val="4"/>
                <c:pt idx="0">
                  <c:v>Se sugiere mejorar la encuesta en ciertos aspectos </c:v>
                </c:pt>
                <c:pt idx="1">
                  <c:v>Se relata alguna situación personal </c:v>
                </c:pt>
                <c:pt idx="2">
                  <c:v>Se sugieren ciertas acciones a seguir </c:v>
                </c:pt>
                <c:pt idx="3">
                  <c:v>Se agradece la realización de la encuesta </c:v>
                </c:pt>
              </c:strCache>
            </c:strRef>
          </c:cat>
          <c:val>
            <c:numRef>
              <c:f>Hoja1!$B$2:$B$5</c:f>
              <c:numCache>
                <c:formatCode>General</c:formatCode>
                <c:ptCount val="4"/>
                <c:pt idx="0">
                  <c:v>3</c:v>
                </c:pt>
                <c:pt idx="1">
                  <c:v>11</c:v>
                </c:pt>
                <c:pt idx="2">
                  <c:v>20</c:v>
                </c:pt>
                <c:pt idx="3">
                  <c:v>22</c:v>
                </c:pt>
              </c:numCache>
            </c:numRef>
          </c:val>
          <c:extLst>
            <c:ext xmlns:c16="http://schemas.microsoft.com/office/drawing/2014/chart" uri="{C3380CC4-5D6E-409C-BE32-E72D297353CC}">
              <c16:uniqueId val="{00000000-0985-4936-9C99-A24128200D1B}"/>
            </c:ext>
          </c:extLst>
        </c:ser>
        <c:dLbls>
          <c:dLblPos val="inEnd"/>
          <c:showLegendKey val="0"/>
          <c:showVal val="1"/>
          <c:showCatName val="0"/>
          <c:showSerName val="0"/>
          <c:showPercent val="0"/>
          <c:showBubbleSize val="0"/>
        </c:dLbls>
        <c:gapWidth val="65"/>
        <c:axId val="959819216"/>
        <c:axId val="959795088"/>
      </c:barChart>
      <c:valAx>
        <c:axId val="95979508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crossAx val="959819216"/>
        <c:crosses val="autoZero"/>
        <c:crossBetween val="between"/>
      </c:valAx>
      <c:catAx>
        <c:axId val="95981921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Corbel" panose="020B0503020204020204" pitchFamily="34" charset="0"/>
                <a:ea typeface="+mn-ea"/>
                <a:cs typeface="+mn-cs"/>
              </a:defRPr>
            </a:pPr>
            <a:endParaRPr lang="es-CL"/>
          </a:p>
        </c:txPr>
        <c:crossAx val="959795088"/>
        <c:crosses val="autoZero"/>
        <c:auto val="1"/>
        <c:lblAlgn val="ctr"/>
        <c:lblOffset val="100"/>
        <c:noMultiLvlLbl val="0"/>
      </c:cat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rbel" panose="020B0503020204020204" pitchFamily="34" charset="0"/>
              <a:ea typeface="+mn-ea"/>
              <a:cs typeface="+mn-cs"/>
            </a:defRPr>
          </a:pPr>
          <a:endParaRPr lang="es-CL"/>
        </a:p>
      </c:txPr>
    </c:title>
    <c:autoTitleDeleted val="0"/>
    <c:plotArea>
      <c:layout/>
      <c:pieChart>
        <c:varyColors val="1"/>
        <c:ser>
          <c:idx val="0"/>
          <c:order val="0"/>
          <c:tx>
            <c:strRef>
              <c:f>Hoja1!$B$1</c:f>
              <c:strCache>
                <c:ptCount val="1"/>
                <c:pt idx="0">
                  <c:v>Sintomatología ansiosa </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82B-4654-8318-7DECCC96B757}"/>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82B-4654-8318-7DECCC96B757}"/>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82B-4654-8318-7DECCC96B757}"/>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82B-4654-8318-7DECCC96B757}"/>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82B-4654-8318-7DECCC96B75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Hoja1!$A$2:$A$6</c:f>
              <c:strCache>
                <c:ptCount val="5"/>
                <c:pt idx="0">
                  <c:v>No presenta</c:v>
                </c:pt>
                <c:pt idx="1">
                  <c:v>Leve </c:v>
                </c:pt>
                <c:pt idx="2">
                  <c:v>Moderada</c:v>
                </c:pt>
                <c:pt idx="3">
                  <c:v>Severa</c:v>
                </c:pt>
                <c:pt idx="4">
                  <c:v>Extremadamente severa</c:v>
                </c:pt>
              </c:strCache>
            </c:strRef>
          </c:cat>
          <c:val>
            <c:numRef>
              <c:f>Hoja1!$B$2:$B$6</c:f>
              <c:numCache>
                <c:formatCode>General</c:formatCode>
                <c:ptCount val="5"/>
                <c:pt idx="0">
                  <c:v>83</c:v>
                </c:pt>
                <c:pt idx="1">
                  <c:v>29</c:v>
                </c:pt>
                <c:pt idx="2">
                  <c:v>59</c:v>
                </c:pt>
                <c:pt idx="3">
                  <c:v>43</c:v>
                </c:pt>
                <c:pt idx="4">
                  <c:v>90</c:v>
                </c:pt>
              </c:numCache>
            </c:numRef>
          </c:val>
          <c:extLst>
            <c:ext xmlns:c16="http://schemas.microsoft.com/office/drawing/2014/chart" uri="{C3380CC4-5D6E-409C-BE32-E72D297353CC}">
              <c16:uniqueId val="{00000000-4195-44FE-AEF5-25E8A583787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0464586760038517"/>
          <c:y val="0.16698742449311105"/>
          <c:w val="0.26233011067420536"/>
          <c:h val="0.432900473207022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579882246550741"/>
          <c:y val="2.36494885099798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rbel" panose="020B0503020204020204" pitchFamily="34" charset="0"/>
              <a:ea typeface="+mn-ea"/>
              <a:cs typeface="+mn-cs"/>
            </a:defRPr>
          </a:pPr>
          <a:endParaRPr lang="es-CL"/>
        </a:p>
      </c:txPr>
    </c:title>
    <c:autoTitleDeleted val="0"/>
    <c:plotArea>
      <c:layout/>
      <c:pieChart>
        <c:varyColors val="1"/>
        <c:ser>
          <c:idx val="0"/>
          <c:order val="0"/>
          <c:tx>
            <c:strRef>
              <c:f>Hoja1!$B$1</c:f>
              <c:strCache>
                <c:ptCount val="1"/>
                <c:pt idx="0">
                  <c:v>Sintomatología depresiva</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6F7-434B-9986-B196AC3E75F3}"/>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6F7-434B-9986-B196AC3E75F3}"/>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6F7-434B-9986-B196AC3E75F3}"/>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6F7-434B-9986-B196AC3E75F3}"/>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6F7-434B-9986-B196AC3E75F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Hoja1!$A$2:$A$6</c:f>
              <c:strCache>
                <c:ptCount val="5"/>
                <c:pt idx="0">
                  <c:v>No presenta</c:v>
                </c:pt>
                <c:pt idx="1">
                  <c:v>Leve </c:v>
                </c:pt>
                <c:pt idx="2">
                  <c:v>Moderada</c:v>
                </c:pt>
                <c:pt idx="3">
                  <c:v>Severa</c:v>
                </c:pt>
                <c:pt idx="4">
                  <c:v>Extremadamente severa</c:v>
                </c:pt>
              </c:strCache>
            </c:strRef>
          </c:cat>
          <c:val>
            <c:numRef>
              <c:f>Hoja1!$B$2:$B$6</c:f>
              <c:numCache>
                <c:formatCode>General</c:formatCode>
                <c:ptCount val="5"/>
                <c:pt idx="0">
                  <c:v>65</c:v>
                </c:pt>
                <c:pt idx="1">
                  <c:v>35</c:v>
                </c:pt>
                <c:pt idx="2">
                  <c:v>87</c:v>
                </c:pt>
                <c:pt idx="3">
                  <c:v>47</c:v>
                </c:pt>
                <c:pt idx="4">
                  <c:v>70</c:v>
                </c:pt>
              </c:numCache>
            </c:numRef>
          </c:val>
          <c:extLst>
            <c:ext xmlns:c16="http://schemas.microsoft.com/office/drawing/2014/chart" uri="{C3380CC4-5D6E-409C-BE32-E72D297353CC}">
              <c16:uniqueId val="{00000000-29A7-44DC-9EAB-CA56DDCEC35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5538735292569916"/>
          <c:y val="0.2130458235078326"/>
          <c:w val="0.34179278163295079"/>
          <c:h val="0.3683748088954326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orbel" panose="020B0503020204020204" pitchFamily="34" charset="0"/>
              <a:ea typeface="+mn-ea"/>
              <a:cs typeface="+mn-cs"/>
            </a:defRPr>
          </a:pPr>
          <a:endParaRPr lang="es-CL"/>
        </a:p>
      </c:txPr>
    </c:title>
    <c:autoTitleDeleted val="0"/>
    <c:plotArea>
      <c:layout/>
      <c:pieChart>
        <c:varyColors val="1"/>
        <c:ser>
          <c:idx val="0"/>
          <c:order val="0"/>
          <c:tx>
            <c:strRef>
              <c:f>Hoja1!$B$1</c:f>
              <c:strCache>
                <c:ptCount val="1"/>
                <c:pt idx="0">
                  <c:v>Sintomatología de estrés</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B66-4E31-8E7D-7955F8F6F992}"/>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B66-4E31-8E7D-7955F8F6F992}"/>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B66-4E31-8E7D-7955F8F6F992}"/>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B66-4E31-8E7D-7955F8F6F992}"/>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B66-4E31-8E7D-7955F8F6F99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Hoja1!$A$2:$A$6</c:f>
              <c:strCache>
                <c:ptCount val="5"/>
                <c:pt idx="0">
                  <c:v>No presenta</c:v>
                </c:pt>
                <c:pt idx="1">
                  <c:v>Leve </c:v>
                </c:pt>
                <c:pt idx="2">
                  <c:v>Moderada</c:v>
                </c:pt>
                <c:pt idx="3">
                  <c:v>Severa</c:v>
                </c:pt>
                <c:pt idx="4">
                  <c:v>Extremadamente severa</c:v>
                </c:pt>
              </c:strCache>
            </c:strRef>
          </c:cat>
          <c:val>
            <c:numRef>
              <c:f>Hoja1!$B$2:$B$6</c:f>
              <c:numCache>
                <c:formatCode>General</c:formatCode>
                <c:ptCount val="5"/>
                <c:pt idx="0">
                  <c:v>79</c:v>
                </c:pt>
                <c:pt idx="1">
                  <c:v>41</c:v>
                </c:pt>
                <c:pt idx="2">
                  <c:v>57</c:v>
                </c:pt>
                <c:pt idx="3">
                  <c:v>84</c:v>
                </c:pt>
                <c:pt idx="4">
                  <c:v>43</c:v>
                </c:pt>
              </c:numCache>
            </c:numRef>
          </c:val>
          <c:extLst>
            <c:ext xmlns:c16="http://schemas.microsoft.com/office/drawing/2014/chart" uri="{C3380CC4-5D6E-409C-BE32-E72D297353CC}">
              <c16:uniqueId val="{00000000-26BA-4D3C-83FB-9A2D855A8F3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538735292569916"/>
          <c:y val="0.2130458235078326"/>
          <c:w val="0.34179278163295079"/>
          <c:h val="0.3683748088954326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419" sz="1800" dirty="0">
                <a:solidFill>
                  <a:schemeClr val="bg2">
                    <a:lumMod val="25000"/>
                  </a:schemeClr>
                </a:solidFill>
                <a:latin typeface="Corbel" panose="020B0503020204020204" pitchFamily="34" charset="0"/>
              </a:rPr>
              <a:t>¿Cómo describirías la situación actual en el barrio en el que resides?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¿Cómo describirías la situación actual en el barrio en el que resides?</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FD-45E5-88FA-11AB72A18948}"/>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FD-45E5-88FA-11AB72A18948}"/>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9FD-45E5-88FA-11AB72A18948}"/>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9FD-45E5-88FA-11AB72A18948}"/>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9FD-45E5-88FA-11AB72A18948}"/>
              </c:ext>
            </c:extLst>
          </c:dPt>
          <c:dPt>
            <c:idx val="5"/>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A9FD-45E5-88FA-11AB72A1894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Hoja1!$A$2:$A$7</c:f>
              <c:strCache>
                <c:ptCount val="6"/>
                <c:pt idx="0">
                  <c:v>Se describe un ambiente relativamente tranquilo y “normal” </c:v>
                </c:pt>
                <c:pt idx="1">
                  <c:v>Se describe un ambiente en el que durante los primeros días del estallido social, ocurrían disturbios y manifestaciones, pero actualmente se percibe tranquilidad</c:v>
                </c:pt>
                <c:pt idx="2">
                  <c:v>Se describe un ambiente con algunos disturbios (lacrimógenas, petardos, sirenas, manifestaciones, helicópteros, cacerolazos) pero no constantes </c:v>
                </c:pt>
                <c:pt idx="3">
                  <c:v>Se describe un ambiente en el que durante los primeros días del estallido social, ocurrían disturbios y manifestaciones, pero ha disminuido su intensidad y/o cantidad </c:v>
                </c:pt>
                <c:pt idx="4">
                  <c:v>Se describe un ambiente con hartos disturbios y/o percibido como peligroso</c:v>
                </c:pt>
                <c:pt idx="5">
                  <c:v>No relacionado con la pregunta</c:v>
                </c:pt>
              </c:strCache>
            </c:strRef>
          </c:cat>
          <c:val>
            <c:numRef>
              <c:f>Hoja1!$B$2:$B$7</c:f>
              <c:numCache>
                <c:formatCode>General</c:formatCode>
                <c:ptCount val="6"/>
                <c:pt idx="0">
                  <c:v>110</c:v>
                </c:pt>
                <c:pt idx="1">
                  <c:v>32</c:v>
                </c:pt>
                <c:pt idx="2">
                  <c:v>62</c:v>
                </c:pt>
                <c:pt idx="3">
                  <c:v>17</c:v>
                </c:pt>
                <c:pt idx="4">
                  <c:v>74</c:v>
                </c:pt>
                <c:pt idx="5">
                  <c:v>2</c:v>
                </c:pt>
              </c:numCache>
            </c:numRef>
          </c:val>
          <c:extLst>
            <c:ext xmlns:c16="http://schemas.microsoft.com/office/drawing/2014/chart" uri="{C3380CC4-5D6E-409C-BE32-E72D297353CC}">
              <c16:uniqueId val="{00000000-6623-4E91-B3B0-7E7C55F9833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s-CL"/>
          </a:p>
        </c:txPr>
      </c:legendEntry>
      <c:layout>
        <c:manualLayout>
          <c:xMode val="edge"/>
          <c:yMode val="edge"/>
          <c:x val="0.53175816634582951"/>
          <c:y val="0.16892713824677763"/>
          <c:w val="0.43494367024881275"/>
          <c:h val="0.7357654585980211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419" sz="1800" dirty="0">
                <a:solidFill>
                  <a:schemeClr val="bg2">
                    <a:lumMod val="25000"/>
                  </a:schemeClr>
                </a:solidFill>
                <a:latin typeface="Corbel" panose="020B0503020204020204" pitchFamily="34" charset="0"/>
              </a:rPr>
              <a:t>¿Has participado de marchas o manifestaciones en el último mes?</a:t>
            </a:r>
          </a:p>
        </c:rich>
      </c:tx>
      <c:layout>
        <c:manualLayout>
          <c:xMode val="edge"/>
          <c:yMode val="edge"/>
          <c:x val="0.17313065290491009"/>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¿Has participado de marchas o manifestaciones en el último mes?</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06B-416F-9E4A-AC4FA826D783}"/>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06B-416F-9E4A-AC4FA826D783}"/>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06B-416F-9E4A-AC4FA826D783}"/>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06B-416F-9E4A-AC4FA826D78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2"/>
                <c:pt idx="0">
                  <c:v>Sí</c:v>
                </c:pt>
                <c:pt idx="1">
                  <c:v>No</c:v>
                </c:pt>
              </c:strCache>
            </c:strRef>
          </c:cat>
          <c:val>
            <c:numRef>
              <c:f>Hoja1!$B$2:$B$5</c:f>
              <c:numCache>
                <c:formatCode>General</c:formatCode>
                <c:ptCount val="4"/>
                <c:pt idx="0">
                  <c:v>221</c:v>
                </c:pt>
                <c:pt idx="1">
                  <c:v>83</c:v>
                </c:pt>
              </c:numCache>
            </c:numRef>
          </c:val>
          <c:extLst>
            <c:ext xmlns:c16="http://schemas.microsoft.com/office/drawing/2014/chart" uri="{C3380CC4-5D6E-409C-BE32-E72D297353CC}">
              <c16:uniqueId val="{00000008-006B-416F-9E4A-AC4FA826D78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76628155912538576"/>
          <c:y val="0.23719036150293801"/>
          <c:w val="6.4629076505553787E-2"/>
          <c:h val="0.1208716514231458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419" sz="1800" dirty="0">
                <a:solidFill>
                  <a:schemeClr val="bg2">
                    <a:lumMod val="25000"/>
                  </a:schemeClr>
                </a:solidFill>
                <a:latin typeface="Corbel" panose="020B0503020204020204" pitchFamily="34" charset="0"/>
              </a:rPr>
              <a:t>¿Has participado de cabildos, talleres, asambleas u otro tipo de encuentros relacionados con la contingencia nacional?</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¿Has participado de cabildos, talleres, asambleas u otro tipo de encuentros relacionados con la contingencia nacional?</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CCF-4A2A-BA65-48843A4FD909}"/>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CCF-4A2A-BA65-48843A4FD909}"/>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CCF-4A2A-BA65-48843A4FD909}"/>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CCF-4A2A-BA65-48843A4FD90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2"/>
                <c:pt idx="0">
                  <c:v>Sí </c:v>
                </c:pt>
                <c:pt idx="1">
                  <c:v>No</c:v>
                </c:pt>
              </c:strCache>
            </c:strRef>
          </c:cat>
          <c:val>
            <c:numRef>
              <c:f>Hoja1!$B$2:$B$5</c:f>
              <c:numCache>
                <c:formatCode>General</c:formatCode>
                <c:ptCount val="4"/>
                <c:pt idx="0">
                  <c:v>132</c:v>
                </c:pt>
                <c:pt idx="1">
                  <c:v>171</c:v>
                </c:pt>
              </c:numCache>
            </c:numRef>
          </c:val>
          <c:extLst>
            <c:ext xmlns:c16="http://schemas.microsoft.com/office/drawing/2014/chart" uri="{C3380CC4-5D6E-409C-BE32-E72D297353CC}">
              <c16:uniqueId val="{00000000-D759-4CD7-9025-5C20348DCF3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79933361583318452"/>
          <c:y val="0.50320294328658488"/>
          <c:w val="7.009010606201467E-2"/>
          <c:h val="0.1809672821414819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solidFill>
                  <a:schemeClr val="bg2">
                    <a:lumMod val="25000"/>
                  </a:schemeClr>
                </a:solidFill>
                <a:latin typeface="Corbel" panose="020B0503020204020204" pitchFamily="34" charset="0"/>
              </a:rPr>
              <a:t>¿</a:t>
            </a:r>
            <a:r>
              <a:rPr lang="en-US" sz="1800" dirty="0" err="1">
                <a:solidFill>
                  <a:schemeClr val="bg2">
                    <a:lumMod val="25000"/>
                  </a:schemeClr>
                </a:solidFill>
                <a:latin typeface="Corbel" panose="020B0503020204020204" pitchFamily="34" charset="0"/>
              </a:rPr>
              <a:t>En</a:t>
            </a:r>
            <a:r>
              <a:rPr lang="en-US" sz="1800" dirty="0">
                <a:solidFill>
                  <a:schemeClr val="bg2">
                    <a:lumMod val="25000"/>
                  </a:schemeClr>
                </a:solidFill>
                <a:latin typeface="Corbel" panose="020B0503020204020204" pitchFamily="34" charset="0"/>
              </a:rPr>
              <a:t> </a:t>
            </a:r>
            <a:r>
              <a:rPr lang="en-US" sz="1800" dirty="0" err="1">
                <a:solidFill>
                  <a:schemeClr val="bg2">
                    <a:lumMod val="25000"/>
                  </a:schemeClr>
                </a:solidFill>
                <a:latin typeface="Corbel" panose="020B0503020204020204" pitchFamily="34" charset="0"/>
              </a:rPr>
              <a:t>qué</a:t>
            </a:r>
            <a:r>
              <a:rPr lang="en-US" sz="1800" dirty="0">
                <a:solidFill>
                  <a:schemeClr val="bg2">
                    <a:lumMod val="25000"/>
                  </a:schemeClr>
                </a:solidFill>
                <a:latin typeface="Corbel" panose="020B0503020204020204" pitchFamily="34" charset="0"/>
              </a:rPr>
              <a:t> </a:t>
            </a:r>
            <a:r>
              <a:rPr lang="en-US" sz="1800" dirty="0" err="1">
                <a:solidFill>
                  <a:schemeClr val="bg2">
                    <a:lumMod val="25000"/>
                  </a:schemeClr>
                </a:solidFill>
                <a:latin typeface="Corbel" panose="020B0503020204020204" pitchFamily="34" charset="0"/>
              </a:rPr>
              <a:t>tipo</a:t>
            </a:r>
            <a:r>
              <a:rPr lang="en-US" sz="1800" dirty="0">
                <a:solidFill>
                  <a:schemeClr val="bg2">
                    <a:lumMod val="25000"/>
                  </a:schemeClr>
                </a:solidFill>
                <a:latin typeface="Corbel" panose="020B0503020204020204" pitchFamily="34" charset="0"/>
              </a:rPr>
              <a:t>?</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¿En qué tipo?</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5D1-48A2-99A7-B4A5F8981714}"/>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C64-4879-A5C1-AB489FF959A7}"/>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C64-4879-A5C1-AB489FF959A7}"/>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C64-4879-A5C1-AB489FF959A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4"/>
                <c:pt idx="0">
                  <c:v>Cabildos territoriales (barrial o comunal)</c:v>
                </c:pt>
                <c:pt idx="1">
                  <c:v>Cabildos de organizaciones sociales</c:v>
                </c:pt>
                <c:pt idx="2">
                  <c:v>Talleres de formación</c:v>
                </c:pt>
                <c:pt idx="3">
                  <c:v>Otro</c:v>
                </c:pt>
              </c:strCache>
            </c:strRef>
          </c:cat>
          <c:val>
            <c:numRef>
              <c:f>Hoja1!$B$2:$B$5</c:f>
              <c:numCache>
                <c:formatCode>General</c:formatCode>
                <c:ptCount val="4"/>
                <c:pt idx="0">
                  <c:v>74</c:v>
                </c:pt>
                <c:pt idx="1">
                  <c:v>33</c:v>
                </c:pt>
                <c:pt idx="2">
                  <c:v>39</c:v>
                </c:pt>
                <c:pt idx="3">
                  <c:v>27</c:v>
                </c:pt>
              </c:numCache>
            </c:numRef>
          </c:val>
          <c:extLst>
            <c:ext xmlns:c16="http://schemas.microsoft.com/office/drawing/2014/chart" uri="{C3380CC4-5D6E-409C-BE32-E72D297353CC}">
              <c16:uniqueId val="{00000000-75D1-48A2-99A7-B4A5F898171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419" sz="1800" dirty="0">
                <a:solidFill>
                  <a:schemeClr val="bg2">
                    <a:lumMod val="25000"/>
                  </a:schemeClr>
                </a:solidFill>
                <a:latin typeface="Corbel" panose="020B0503020204020204" pitchFamily="34" charset="0"/>
              </a:rPr>
              <a:t> En el último mes, ¿cuántas horas estás durmiendo en la noche?</a:t>
            </a:r>
          </a:p>
        </c:rich>
      </c:tx>
      <c:layout>
        <c:manualLayout>
          <c:xMode val="edge"/>
          <c:yMode val="edge"/>
          <c:x val="0.15861816590669078"/>
          <c:y val="1.898933382576015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CL"/>
        </a:p>
      </c:txPr>
    </c:title>
    <c:autoTitleDeleted val="0"/>
    <c:plotArea>
      <c:layout/>
      <c:pieChart>
        <c:varyColors val="1"/>
        <c:ser>
          <c:idx val="0"/>
          <c:order val="0"/>
          <c:tx>
            <c:strRef>
              <c:f>Hoja1!$B$1</c:f>
              <c:strCache>
                <c:ptCount val="1"/>
                <c:pt idx="0">
                  <c:v> En el último mes, ¿cuántas horas estás durmiendo en la noche?</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B0A-4F6C-95CA-2524EEFA3765}"/>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B0A-4F6C-95CA-2524EEFA376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B0A-4F6C-95CA-2524EEFA3765}"/>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B0A-4F6C-95CA-2524EEFA376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3"/>
                <c:pt idx="0">
                  <c:v>De 0 a 3</c:v>
                </c:pt>
                <c:pt idx="1">
                  <c:v>De 4 a 6</c:v>
                </c:pt>
                <c:pt idx="2">
                  <c:v>7 o más</c:v>
                </c:pt>
              </c:strCache>
            </c:strRef>
          </c:cat>
          <c:val>
            <c:numRef>
              <c:f>Hoja1!$B$2:$B$5</c:f>
              <c:numCache>
                <c:formatCode>General</c:formatCode>
                <c:ptCount val="4"/>
                <c:pt idx="0">
                  <c:v>12</c:v>
                </c:pt>
                <c:pt idx="1">
                  <c:v>175</c:v>
                </c:pt>
                <c:pt idx="2">
                  <c:v>117</c:v>
                </c:pt>
              </c:numCache>
            </c:numRef>
          </c:val>
          <c:extLst>
            <c:ext xmlns:c16="http://schemas.microsoft.com/office/drawing/2014/chart" uri="{C3380CC4-5D6E-409C-BE32-E72D297353CC}">
              <c16:uniqueId val="{00000000-EEB2-43B0-A1F5-3C9EF3E3E79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manualLayout>
          <c:xMode val="edge"/>
          <c:yMode val="edge"/>
          <c:x val="0.75459553311414695"/>
          <c:y val="0.2457252746068784"/>
          <c:w val="0.12755728639425259"/>
          <c:h val="0.1787293799845816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419" sz="1800" dirty="0">
                <a:solidFill>
                  <a:schemeClr val="bg2">
                    <a:lumMod val="25000"/>
                  </a:schemeClr>
                </a:solidFill>
                <a:latin typeface="Corbel" panose="020B0503020204020204" pitchFamily="34" charset="0"/>
              </a:rPr>
              <a:t> ¿Por qué crees que estás durmiendo esa cantidad de horas</a:t>
            </a:r>
            <a:r>
              <a:rPr lang="es-419" sz="1800" dirty="0" smtClean="0">
                <a:solidFill>
                  <a:schemeClr val="bg2">
                    <a:lumMod val="25000"/>
                  </a:schemeClr>
                </a:solidFill>
                <a:latin typeface="Corbel" panose="020B0503020204020204" pitchFamily="34" charset="0"/>
              </a:rPr>
              <a:t>? (estudiantes pueden presentar</a:t>
            </a:r>
            <a:r>
              <a:rPr lang="es-419" sz="1800" baseline="0" dirty="0" smtClean="0">
                <a:solidFill>
                  <a:schemeClr val="bg2">
                    <a:lumMod val="25000"/>
                  </a:schemeClr>
                </a:solidFill>
                <a:latin typeface="Corbel" panose="020B0503020204020204" pitchFamily="34" charset="0"/>
              </a:rPr>
              <a:t> más de una razón</a:t>
            </a:r>
            <a:r>
              <a:rPr lang="es-419" sz="1800" dirty="0" smtClean="0">
                <a:solidFill>
                  <a:schemeClr val="bg2">
                    <a:lumMod val="25000"/>
                  </a:schemeClr>
                </a:solidFill>
                <a:latin typeface="Corbel" panose="020B0503020204020204" pitchFamily="34" charset="0"/>
              </a:rPr>
              <a:t>)</a:t>
            </a:r>
            <a:endParaRPr lang="es-419" sz="1800" dirty="0">
              <a:solidFill>
                <a:schemeClr val="bg2">
                  <a:lumMod val="25000"/>
                </a:schemeClr>
              </a:solidFill>
              <a:latin typeface="Corbel" panose="020B0503020204020204" pitchFamily="34" charset="0"/>
            </a:endParaRPr>
          </a:p>
        </c:rich>
      </c:tx>
      <c:layout>
        <c:manualLayout>
          <c:xMode val="edge"/>
          <c:yMode val="edge"/>
          <c:x val="0.1148130843601777"/>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CL"/>
        </a:p>
      </c:txPr>
    </c:title>
    <c:autoTitleDeleted val="0"/>
    <c:plotArea>
      <c:layout>
        <c:manualLayout>
          <c:layoutTarget val="inner"/>
          <c:xMode val="edge"/>
          <c:yMode val="edge"/>
          <c:x val="0.48026538470070734"/>
          <c:y val="0.1771117703689862"/>
          <c:w val="0.5009105968006482"/>
          <c:h val="0.75531334430971497"/>
        </c:manualLayout>
      </c:layout>
      <c:barChart>
        <c:barDir val="bar"/>
        <c:grouping val="clustered"/>
        <c:varyColors val="0"/>
        <c:ser>
          <c:idx val="0"/>
          <c:order val="0"/>
          <c:tx>
            <c:strRef>
              <c:f>Hoja1!$B$1</c:f>
              <c:strCache>
                <c:ptCount val="1"/>
                <c:pt idx="0">
                  <c:v> ¿Por qué crees que estás durmiendo esa cantidad de horas?</c:v>
                </c:pt>
              </c:strCache>
            </c:strRef>
          </c:tx>
          <c:spPr>
            <a:solidFill>
              <a:schemeClr val="accent1"/>
            </a:solidFill>
            <a:ln>
              <a:noFill/>
            </a:ln>
            <a:effectLst>
              <a:outerShdw blurRad="254000" sx="102000" sy="102000" algn="ctr" rotWithShape="0">
                <a:prstClr val="black">
                  <a:alpha val="20000"/>
                </a:prstClr>
              </a:outerShdw>
            </a:effectLst>
          </c:spPr>
          <c:invertIfNegative val="0"/>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Hoja1!$A$2:$A$7</c:f>
              <c:strCache>
                <c:ptCount val="6"/>
                <c:pt idx="0">
                  <c:v>Tiene dificultades para dormir debido a la incertidumbre del acontecer nacional </c:v>
                </c:pt>
                <c:pt idx="1">
                  <c:v>Tiene dificultades para dormir debido a factores externos (disturbios como petardos, ladridos de perros, helicópteros, balaceras entre otros) </c:v>
                </c:pt>
                <c:pt idx="2">
                  <c:v>Tiene dificultades para dormir debido a la incertidumbre del cierre de semestre </c:v>
                </c:pt>
                <c:pt idx="3">
                  <c:v>Duerme la cantidad de horas que acostumbra dormir </c:v>
                </c:pt>
                <c:pt idx="4">
                  <c:v>Por decisión propia o por factores externos no atribuibles al estallido social (trabajo, enfermedad) </c:v>
                </c:pt>
                <c:pt idx="5">
                  <c:v>Tiene dificultades para dormir debido a factores internos (problemas emocionales, estrés, ansiedad, cansancio, dificultad para conciliar o mantener el sueño) </c:v>
                </c:pt>
              </c:strCache>
            </c:strRef>
          </c:cat>
          <c:val>
            <c:numRef>
              <c:f>Hoja1!$B$2:$B$7</c:f>
              <c:numCache>
                <c:formatCode>General</c:formatCode>
                <c:ptCount val="6"/>
                <c:pt idx="0">
                  <c:v>0.05</c:v>
                </c:pt>
                <c:pt idx="1">
                  <c:v>0.05</c:v>
                </c:pt>
                <c:pt idx="2">
                  <c:v>0.08</c:v>
                </c:pt>
                <c:pt idx="3">
                  <c:v>0.11</c:v>
                </c:pt>
                <c:pt idx="4">
                  <c:v>0.27</c:v>
                </c:pt>
                <c:pt idx="5">
                  <c:v>0.47</c:v>
                </c:pt>
              </c:numCache>
            </c:numRef>
          </c:val>
          <c:extLst>
            <c:ext xmlns:c16="http://schemas.microsoft.com/office/drawing/2014/chart" uri="{C3380CC4-5D6E-409C-BE32-E72D297353CC}">
              <c16:uniqueId val="{00000000-9F55-4EF6-BAAF-C4D6653FED25}"/>
            </c:ext>
          </c:extLst>
        </c:ser>
        <c:dLbls>
          <c:showLegendKey val="0"/>
          <c:showVal val="0"/>
          <c:showCatName val="0"/>
          <c:showSerName val="0"/>
          <c:showPercent val="0"/>
          <c:showBubbleSize val="0"/>
        </c:dLbls>
        <c:gapWidth val="150"/>
        <c:axId val="850860144"/>
        <c:axId val="850863472"/>
      </c:barChart>
      <c:valAx>
        <c:axId val="85086347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crossAx val="850860144"/>
        <c:crosses val="autoZero"/>
        <c:crossBetween val="between"/>
      </c:valAx>
      <c:catAx>
        <c:axId val="850860144"/>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Corbel" panose="020B0503020204020204" pitchFamily="34" charset="0"/>
                <a:ea typeface="+mn-ea"/>
                <a:cs typeface="+mn-cs"/>
              </a:defRPr>
            </a:pPr>
            <a:endParaRPr lang="es-CL"/>
          </a:p>
        </c:txPr>
        <c:crossAx val="850863472"/>
        <c:crosses val="autoZero"/>
        <c:auto val="1"/>
        <c:lblAlgn val="l"/>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36F1A-8F56-4059-B6BF-3386E91CC74D}" type="datetimeFigureOut">
              <a:rPr lang="es-CL" smtClean="0"/>
              <a:pPr/>
              <a:t>17-01-2020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3ABB5-7B8B-4140-AE7B-C309B099D161}" type="slidenum">
              <a:rPr lang="es-CL" smtClean="0"/>
              <a:pPr/>
              <a:t>‹Nº›</a:t>
            </a:fld>
            <a:endParaRPr lang="es-CL"/>
          </a:p>
        </p:txBody>
      </p:sp>
    </p:spTree>
    <p:extLst>
      <p:ext uri="{BB962C8B-B14F-4D97-AF65-F5344CB8AC3E}">
        <p14:creationId xmlns:p14="http://schemas.microsoft.com/office/powerpoint/2010/main" val="130669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10"/>
          </p:nvPr>
        </p:nvSpPr>
        <p:spPr/>
        <p:txBody>
          <a:bodyPr/>
          <a:lstStyle/>
          <a:p>
            <a:fld id="{D633ABB5-7B8B-4140-AE7B-C309B099D161}" type="slidenum">
              <a:rPr lang="es-CL" smtClean="0"/>
              <a:pPr/>
              <a:t>2</a:t>
            </a:fld>
            <a:endParaRPr lang="es-CL"/>
          </a:p>
        </p:txBody>
      </p:sp>
    </p:spTree>
    <p:extLst>
      <p:ext uri="{BB962C8B-B14F-4D97-AF65-F5344CB8AC3E}">
        <p14:creationId xmlns:p14="http://schemas.microsoft.com/office/powerpoint/2010/main" val="415875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D633ABB5-7B8B-4140-AE7B-C309B099D161}" type="slidenum">
              <a:rPr lang="es-CL" smtClean="0"/>
              <a:pPr/>
              <a:t>3</a:t>
            </a:fld>
            <a:endParaRPr lang="es-CL"/>
          </a:p>
        </p:txBody>
      </p:sp>
    </p:spTree>
    <p:extLst>
      <p:ext uri="{BB962C8B-B14F-4D97-AF65-F5344CB8AC3E}">
        <p14:creationId xmlns:p14="http://schemas.microsoft.com/office/powerpoint/2010/main" val="362145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D633ABB5-7B8B-4140-AE7B-C309B099D161}" type="slidenum">
              <a:rPr lang="es-CL" smtClean="0"/>
              <a:pPr/>
              <a:t>4</a:t>
            </a:fld>
            <a:endParaRPr lang="es-CL"/>
          </a:p>
        </p:txBody>
      </p:sp>
    </p:spTree>
    <p:extLst>
      <p:ext uri="{BB962C8B-B14F-4D97-AF65-F5344CB8AC3E}">
        <p14:creationId xmlns:p14="http://schemas.microsoft.com/office/powerpoint/2010/main" val="341301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D633ABB5-7B8B-4140-AE7B-C309B099D161}" type="slidenum">
              <a:rPr lang="es-CL" smtClean="0"/>
              <a:pPr/>
              <a:t>7</a:t>
            </a:fld>
            <a:endParaRPr lang="es-CL"/>
          </a:p>
        </p:txBody>
      </p:sp>
    </p:spTree>
    <p:extLst>
      <p:ext uri="{BB962C8B-B14F-4D97-AF65-F5344CB8AC3E}">
        <p14:creationId xmlns:p14="http://schemas.microsoft.com/office/powerpoint/2010/main" val="33092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D633ABB5-7B8B-4140-AE7B-C309B099D161}" type="slidenum">
              <a:rPr lang="es-CL" smtClean="0"/>
              <a:pPr/>
              <a:t>8</a:t>
            </a:fld>
            <a:endParaRPr lang="es-CL"/>
          </a:p>
        </p:txBody>
      </p:sp>
    </p:spTree>
    <p:extLst>
      <p:ext uri="{BB962C8B-B14F-4D97-AF65-F5344CB8AC3E}">
        <p14:creationId xmlns:p14="http://schemas.microsoft.com/office/powerpoint/2010/main" val="41643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10"/>
          </p:nvPr>
        </p:nvSpPr>
        <p:spPr/>
        <p:txBody>
          <a:bodyPr/>
          <a:lstStyle/>
          <a:p>
            <a:fld id="{D633ABB5-7B8B-4140-AE7B-C309B099D161}" type="slidenum">
              <a:rPr lang="es-CL" smtClean="0"/>
              <a:pPr/>
              <a:t>18</a:t>
            </a:fld>
            <a:endParaRPr lang="es-CL"/>
          </a:p>
        </p:txBody>
      </p:sp>
    </p:spTree>
    <p:extLst>
      <p:ext uri="{BB962C8B-B14F-4D97-AF65-F5344CB8AC3E}">
        <p14:creationId xmlns:p14="http://schemas.microsoft.com/office/powerpoint/2010/main" val="32082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91822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15583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199927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41945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35684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60162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222448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10827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169623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32775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C5C96AE-8E5B-4D60-9DF3-68213C975537}" type="datetimeFigureOut">
              <a:rPr lang="es-CL" smtClean="0"/>
              <a:pPr/>
              <a:t>17-01-2020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BD5EE54-63A7-40F6-B593-EE77A3600407}" type="slidenum">
              <a:rPr lang="es-CL" smtClean="0"/>
              <a:pPr/>
              <a:t>‹Nº›</a:t>
            </a:fld>
            <a:endParaRPr lang="es-CL"/>
          </a:p>
        </p:txBody>
      </p:sp>
    </p:spTree>
    <p:extLst>
      <p:ext uri="{BB962C8B-B14F-4D97-AF65-F5344CB8AC3E}">
        <p14:creationId xmlns:p14="http://schemas.microsoft.com/office/powerpoint/2010/main" val="103118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C96AE-8E5B-4D60-9DF3-68213C975537}" type="datetimeFigureOut">
              <a:rPr lang="es-CL" smtClean="0"/>
              <a:pPr/>
              <a:t>17-01-2020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5EE54-63A7-40F6-B593-EE77A3600407}" type="slidenum">
              <a:rPr lang="es-CL" smtClean="0"/>
              <a:pPr/>
              <a:t>‹Nº›</a:t>
            </a:fld>
            <a:endParaRPr lang="es-CL"/>
          </a:p>
        </p:txBody>
      </p:sp>
    </p:spTree>
    <p:extLst>
      <p:ext uri="{BB962C8B-B14F-4D97-AF65-F5344CB8AC3E}">
        <p14:creationId xmlns:p14="http://schemas.microsoft.com/office/powerpoint/2010/main" val="67556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image" Target="../media/image18.jpeg"/><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2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image" Target="../media/image18.jpeg"/><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chart" Target="../charts/chart22.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chart" Target="../charts/char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chart" Target="../charts/chart25.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chart" Target="../charts/chart2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chart" Target="../charts/chart27.xml"/></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chart" Target="../charts/chart3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chart" Target="../charts/char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7.jpeg"/><Relationship Id="rId4" Type="http://schemas.openxmlformats.org/officeDocument/2006/relationships/image" Target="../media/image4.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chart" Target="../charts/char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srcRect/>
          <a:stretch>
            <a:fillRect/>
          </a:stretch>
        </p:blipFill>
        <p:spPr bwMode="auto">
          <a:xfrm>
            <a:off x="-1" y="807337"/>
            <a:ext cx="12213471" cy="4255982"/>
          </a:xfrm>
          <a:prstGeom prst="rect">
            <a:avLst/>
          </a:prstGeom>
          <a:noFill/>
          <a:ln w="9525">
            <a:noFill/>
            <a:miter lim="800000"/>
            <a:headEnd/>
            <a:tailEnd/>
          </a:ln>
          <a:effectLst/>
        </p:spPr>
      </p:pic>
      <p:sp>
        <p:nvSpPr>
          <p:cNvPr id="9" name="Subtítulo 2"/>
          <p:cNvSpPr txBox="1">
            <a:spLocks/>
          </p:cNvSpPr>
          <p:nvPr/>
        </p:nvSpPr>
        <p:spPr>
          <a:xfrm>
            <a:off x="0" y="4099238"/>
            <a:ext cx="12191999" cy="1102240"/>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CL" sz="1400" i="0" u="none" strike="noStrike" kern="1200" cap="none" spc="0" normalizeH="0" baseline="0" noProof="0" dirty="0" smtClean="0">
              <a:ln>
                <a:noFill/>
              </a:ln>
              <a:solidFill>
                <a:schemeClr val="tx1"/>
              </a:solidFill>
              <a:effectLst/>
              <a:uLnTx/>
              <a:uFillTx/>
              <a:latin typeface="Corbel" panose="020B0503020204020204" pitchFamily="34" charset="0"/>
              <a:cs typeface="Arial" pitchFamily="34" charset="0"/>
            </a:endParaRPr>
          </a:p>
          <a:p>
            <a:r>
              <a:rPr lang="es-CL" sz="1400" dirty="0">
                <a:latin typeface="Corbel" panose="020B0503020204020204" pitchFamily="34" charset="0"/>
              </a:rPr>
              <a:t>Unidad de Asuntos Estudiantiles y Comunitarios </a:t>
            </a:r>
            <a:endParaRPr kumimoji="0" lang="es-CL" sz="1400" i="0" u="none" strike="noStrike" kern="1200" cap="none" spc="0" normalizeH="0" baseline="0" noProof="0" dirty="0" smtClean="0">
              <a:ln>
                <a:noFill/>
              </a:ln>
              <a:solidFill>
                <a:schemeClr val="tx1"/>
              </a:solidFill>
              <a:effectLst/>
              <a:uLnTx/>
              <a:uFillTx/>
              <a:latin typeface="Corbel" panose="020B0503020204020204" pitchFamily="34" charset="0"/>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CL" sz="1400" noProof="0" dirty="0" smtClean="0">
                <a:latin typeface="Corbel" panose="020B0503020204020204" pitchFamily="34" charset="0"/>
                <a:cs typeface="Arial" pitchFamily="34" charset="0"/>
              </a:rPr>
              <a:t>FAVET enero 2020, Universidad de Chile</a:t>
            </a:r>
            <a:r>
              <a:rPr kumimoji="0" lang="es-CL" sz="1400" i="0" u="none" strike="noStrike" kern="1200" cap="none" spc="0" normalizeH="0" noProof="0" dirty="0" smtClean="0">
                <a:ln>
                  <a:noFill/>
                </a:ln>
                <a:solidFill>
                  <a:schemeClr val="tx1"/>
                </a:solidFill>
                <a:effectLst/>
                <a:uLnTx/>
                <a:uFillTx/>
                <a:latin typeface="Corbel" panose="020B0503020204020204" pitchFamily="34" charset="0"/>
                <a:cs typeface="Arial" pitchFamily="34" charset="0"/>
              </a:rPr>
              <a:t> </a:t>
            </a:r>
          </a:p>
          <a:p>
            <a:pPr marL="228600" lvl="0" indent="-228600">
              <a:lnSpc>
                <a:spcPct val="90000"/>
              </a:lnSpc>
              <a:spcBef>
                <a:spcPts val="1000"/>
              </a:spcBef>
              <a:buFont typeface="Arial" panose="020B0604020202020204" pitchFamily="34" charset="0"/>
              <a:buChar char="•"/>
              <a:defRPr/>
            </a:pPr>
            <a:r>
              <a:rPr lang="es-419" sz="1400" dirty="0">
                <a:latin typeface="Corbel" panose="020B0503020204020204" pitchFamily="34" charset="0"/>
              </a:rPr>
              <a:t>dae.favet@veterinaria.uchile.cl</a:t>
            </a:r>
            <a:endParaRPr kumimoji="0" lang="es-CL" sz="1400" i="0" u="none" strike="noStrike" kern="1200" cap="none" spc="0" normalizeH="0" baseline="0" noProof="0" dirty="0">
              <a:ln>
                <a:noFill/>
              </a:ln>
              <a:solidFill>
                <a:schemeClr val="tx1"/>
              </a:solidFill>
              <a:effectLst/>
              <a:uLnTx/>
              <a:uFillTx/>
              <a:latin typeface="Corbel" panose="020B0503020204020204" pitchFamily="34" charset="0"/>
              <a:cs typeface="Arial" pitchFamily="34" charset="0"/>
            </a:endParaRPr>
          </a:p>
        </p:txBody>
      </p:sp>
      <p:pic>
        <p:nvPicPr>
          <p:cNvPr id="10" name="Picture 8"/>
          <p:cNvPicPr>
            <a:picLocks noChangeAspect="1" noChangeArrowheads="1"/>
          </p:cNvPicPr>
          <p:nvPr/>
        </p:nvPicPr>
        <p:blipFill>
          <a:blip r:embed="rId3" cstate="print"/>
          <a:srcRect/>
          <a:stretch>
            <a:fillRect/>
          </a:stretch>
        </p:blipFill>
        <p:spPr bwMode="auto">
          <a:xfrm>
            <a:off x="133696" y="71415"/>
            <a:ext cx="2227367" cy="1095312"/>
          </a:xfrm>
          <a:prstGeom prst="rect">
            <a:avLst/>
          </a:prstGeom>
          <a:noFill/>
          <a:ln w="9525">
            <a:noFill/>
            <a:miter lim="800000"/>
            <a:headEnd/>
            <a:tailEnd/>
          </a:ln>
          <a:effectLst/>
        </p:spPr>
      </p:pic>
      <p:sp>
        <p:nvSpPr>
          <p:cNvPr id="6" name="Título 1"/>
          <p:cNvSpPr txBox="1">
            <a:spLocks/>
          </p:cNvSpPr>
          <p:nvPr/>
        </p:nvSpPr>
        <p:spPr>
          <a:xfrm>
            <a:off x="3463584" y="1550999"/>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b="1" dirty="0" smtClean="0">
                <a:solidFill>
                  <a:schemeClr val="bg1"/>
                </a:solidFill>
                <a:latin typeface="Corbel" panose="020B0503020204020204" pitchFamily="34" charset="0"/>
              </a:rPr>
              <a:t>Resultados Encuesta Bienestar Estudiantil</a:t>
            </a:r>
          </a:p>
        </p:txBody>
      </p:sp>
    </p:spTree>
    <p:extLst>
      <p:ext uri="{BB962C8B-B14F-4D97-AF65-F5344CB8AC3E}">
        <p14:creationId xmlns:p14="http://schemas.microsoft.com/office/powerpoint/2010/main" val="1210346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Apoyo emocional</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2882223495"/>
              </p:ext>
            </p:extLst>
          </p:nvPr>
        </p:nvGraphicFramePr>
        <p:xfrm>
          <a:off x="4119417" y="1891508"/>
          <a:ext cx="4793673" cy="4368800"/>
        </p:xfrm>
        <a:graphic>
          <a:graphicData uri="http://schemas.openxmlformats.org/drawingml/2006/chart">
            <c:chart xmlns:c="http://schemas.openxmlformats.org/drawingml/2006/chart" xmlns:r="http://schemas.openxmlformats.org/officeDocument/2006/relationships" r:id="rId4"/>
          </a:graphicData>
        </a:graphic>
      </p:graphicFrame>
      <p:pic>
        <p:nvPicPr>
          <p:cNvPr id="8194" name="Picture 2" descr="https://cdn-3.expansion.mx/dims4/default/1c108d0/2147483647/strip/true/crop/1254x837+0+0/resize/800x534!/quality/90/?url=https%3A%2F%2Fcdn-3.expansion.mx%2F4b%2F72%2F9c2ad88d42989ec2b0524121a6e0%2Fistock-866522832.jpg"/>
          <p:cNvPicPr>
            <a:picLocks noChangeAspect="1" noChangeArrowheads="1"/>
          </p:cNvPicPr>
          <p:nvPr/>
        </p:nvPicPr>
        <p:blipFill rotWithShape="1">
          <a:blip r:embed="rId5">
            <a:extLst>
              <a:ext uri="{28A0092B-C50C-407E-A947-70E740481C1C}">
                <a14:useLocalDpi xmlns:a14="http://schemas.microsoft.com/office/drawing/2010/main" val="0"/>
              </a:ext>
            </a:extLst>
          </a:blip>
          <a:srcRect b="45658"/>
          <a:stretch/>
        </p:blipFill>
        <p:spPr bwMode="auto">
          <a:xfrm>
            <a:off x="8434316" y="285499"/>
            <a:ext cx="3757684" cy="136303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9545781" y="3500433"/>
            <a:ext cx="2022764" cy="1384995"/>
          </a:xfrm>
          <a:prstGeom prst="rect">
            <a:avLst/>
          </a:prstGeom>
          <a:solidFill>
            <a:srgbClr val="FFE5E5"/>
          </a:solidFill>
        </p:spPr>
        <p:txBody>
          <a:bodyPr wrap="square" rtlCol="0">
            <a:spAutoFit/>
          </a:bodyPr>
          <a:lstStyle/>
          <a:p>
            <a:pPr algn="just"/>
            <a:r>
              <a:rPr lang="es-ES" sz="1200" dirty="0" smtClean="0">
                <a:solidFill>
                  <a:srgbClr val="960000"/>
                </a:solidFill>
              </a:rPr>
              <a:t>Poco más de la mitad de los estudiantes cree ser capaz de lidiar de forma individual con lo sucedido, sin embargo, 135 estudiantes manifiestan necesitar apoyo de otras personas</a:t>
            </a:r>
            <a:endParaRPr lang="es-419" sz="1200" dirty="0">
              <a:solidFill>
                <a:srgbClr val="960000"/>
              </a:solidFill>
            </a:endParaRPr>
          </a:p>
        </p:txBody>
      </p:sp>
    </p:spTree>
    <p:extLst>
      <p:ext uri="{BB962C8B-B14F-4D97-AF65-F5344CB8AC3E}">
        <p14:creationId xmlns:p14="http://schemas.microsoft.com/office/powerpoint/2010/main" val="3428380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830997"/>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Grupo que dice ser </a:t>
            </a:r>
            <a:r>
              <a:rPr lang="es-CL" sz="2400" b="1" i="1" u="sng"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capaz de lidiar de forma individual</a:t>
            </a: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 con lo que está sucediendo</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7" name="Gráfico 16"/>
          <p:cNvGraphicFramePr/>
          <p:nvPr>
            <p:extLst/>
          </p:nvPr>
        </p:nvGraphicFramePr>
        <p:xfrm>
          <a:off x="5270104" y="1849701"/>
          <a:ext cx="6415078" cy="4002514"/>
        </p:xfrm>
        <a:graphic>
          <a:graphicData uri="http://schemas.openxmlformats.org/drawingml/2006/chart">
            <c:chart xmlns:c="http://schemas.openxmlformats.org/drawingml/2006/chart" xmlns:r="http://schemas.openxmlformats.org/officeDocument/2006/relationships" r:id="rId4"/>
          </a:graphicData>
        </a:graphic>
      </p:graphicFrame>
      <p:pic>
        <p:nvPicPr>
          <p:cNvPr id="8194" name="Picture 2" descr="https://cdn-3.expansion.mx/dims4/default/1c108d0/2147483647/strip/true/crop/1254x837+0+0/resize/800x534!/quality/90/?url=https%3A%2F%2Fcdn-3.expansion.mx%2F4b%2F72%2F9c2ad88d42989ec2b0524121a6e0%2Fistock-866522832.jpg"/>
          <p:cNvPicPr>
            <a:picLocks noChangeAspect="1" noChangeArrowheads="1"/>
          </p:cNvPicPr>
          <p:nvPr/>
        </p:nvPicPr>
        <p:blipFill rotWithShape="1">
          <a:blip r:embed="rId5">
            <a:extLst>
              <a:ext uri="{28A0092B-C50C-407E-A947-70E740481C1C}">
                <a14:useLocalDpi xmlns:a14="http://schemas.microsoft.com/office/drawing/2010/main" val="0"/>
              </a:ext>
            </a:extLst>
          </a:blip>
          <a:srcRect b="45658"/>
          <a:stretch/>
        </p:blipFill>
        <p:spPr bwMode="auto">
          <a:xfrm>
            <a:off x="8434316" y="285499"/>
            <a:ext cx="3757684" cy="1363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Gráfico 13"/>
          <p:cNvGraphicFramePr/>
          <p:nvPr>
            <p:extLst>
              <p:ext uri="{D42A27DB-BD31-4B8C-83A1-F6EECF244321}">
                <p14:modId xmlns:p14="http://schemas.microsoft.com/office/powerpoint/2010/main" val="1522684627"/>
              </p:ext>
            </p:extLst>
          </p:nvPr>
        </p:nvGraphicFramePr>
        <p:xfrm>
          <a:off x="211336" y="1899830"/>
          <a:ext cx="4884459" cy="35419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Gráfico 17"/>
          <p:cNvGraphicFramePr/>
          <p:nvPr>
            <p:extLst>
              <p:ext uri="{D42A27DB-BD31-4B8C-83A1-F6EECF244321}">
                <p14:modId xmlns:p14="http://schemas.microsoft.com/office/powerpoint/2010/main" val="2184725805"/>
              </p:ext>
            </p:extLst>
          </p:nvPr>
        </p:nvGraphicFramePr>
        <p:xfrm>
          <a:off x="5339094" y="1891508"/>
          <a:ext cx="6280251" cy="355031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34220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830997"/>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Grupo que dice </a:t>
            </a:r>
            <a:r>
              <a:rPr lang="es-CL" sz="2400" b="1" i="1" u="sng"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necesitar apoyo</a:t>
            </a: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 para lidiar con lo que está sucediendo</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7" name="Gráfico 16"/>
          <p:cNvGraphicFramePr/>
          <p:nvPr>
            <p:extLst/>
          </p:nvPr>
        </p:nvGraphicFramePr>
        <p:xfrm>
          <a:off x="5270104" y="1849701"/>
          <a:ext cx="6415078" cy="4002514"/>
        </p:xfrm>
        <a:graphic>
          <a:graphicData uri="http://schemas.openxmlformats.org/drawingml/2006/chart">
            <c:chart xmlns:c="http://schemas.openxmlformats.org/drawingml/2006/chart" xmlns:r="http://schemas.openxmlformats.org/officeDocument/2006/relationships" r:id="rId4"/>
          </a:graphicData>
        </a:graphic>
      </p:graphicFrame>
      <p:pic>
        <p:nvPicPr>
          <p:cNvPr id="8194" name="Picture 2" descr="https://cdn-3.expansion.mx/dims4/default/1c108d0/2147483647/strip/true/crop/1254x837+0+0/resize/800x534!/quality/90/?url=https%3A%2F%2Fcdn-3.expansion.mx%2F4b%2F72%2F9c2ad88d42989ec2b0524121a6e0%2Fistock-866522832.jpg"/>
          <p:cNvPicPr>
            <a:picLocks noChangeAspect="1" noChangeArrowheads="1"/>
          </p:cNvPicPr>
          <p:nvPr/>
        </p:nvPicPr>
        <p:blipFill rotWithShape="1">
          <a:blip r:embed="rId5">
            <a:extLst>
              <a:ext uri="{28A0092B-C50C-407E-A947-70E740481C1C}">
                <a14:useLocalDpi xmlns:a14="http://schemas.microsoft.com/office/drawing/2010/main" val="0"/>
              </a:ext>
            </a:extLst>
          </a:blip>
          <a:srcRect b="45658"/>
          <a:stretch/>
        </p:blipFill>
        <p:spPr bwMode="auto">
          <a:xfrm>
            <a:off x="8434316" y="285499"/>
            <a:ext cx="3757684" cy="1363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p:cNvGraphicFramePr/>
          <p:nvPr>
            <p:extLst>
              <p:ext uri="{D42A27DB-BD31-4B8C-83A1-F6EECF244321}">
                <p14:modId xmlns:p14="http://schemas.microsoft.com/office/powerpoint/2010/main" val="3323650153"/>
              </p:ext>
            </p:extLst>
          </p:nvPr>
        </p:nvGraphicFramePr>
        <p:xfrm>
          <a:off x="214914" y="1974505"/>
          <a:ext cx="5152595" cy="34673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Gráfico 15"/>
          <p:cNvGraphicFramePr/>
          <p:nvPr>
            <p:extLst>
              <p:ext uri="{D42A27DB-BD31-4B8C-83A1-F6EECF244321}">
                <p14:modId xmlns:p14="http://schemas.microsoft.com/office/powerpoint/2010/main" val="2854531614"/>
              </p:ext>
            </p:extLst>
          </p:nvPr>
        </p:nvGraphicFramePr>
        <p:xfrm>
          <a:off x="5874327" y="1974505"/>
          <a:ext cx="5634182" cy="3467320"/>
        </p:xfrm>
        <a:graphic>
          <a:graphicData uri="http://schemas.openxmlformats.org/drawingml/2006/chart">
            <c:chart xmlns:c="http://schemas.openxmlformats.org/drawingml/2006/chart" xmlns:r="http://schemas.openxmlformats.org/officeDocument/2006/relationships" r:id="rId7"/>
          </a:graphicData>
        </a:graphic>
      </p:graphicFrame>
      <p:sp>
        <p:nvSpPr>
          <p:cNvPr id="19" name="CuadroTexto 18"/>
          <p:cNvSpPr txBox="1"/>
          <p:nvPr/>
        </p:nvSpPr>
        <p:spPr>
          <a:xfrm>
            <a:off x="3362036" y="5696274"/>
            <a:ext cx="5209310" cy="830997"/>
          </a:xfrm>
          <a:prstGeom prst="rect">
            <a:avLst/>
          </a:prstGeom>
          <a:solidFill>
            <a:srgbClr val="FFE5E5"/>
          </a:solidFill>
        </p:spPr>
        <p:txBody>
          <a:bodyPr wrap="square" rtlCol="0">
            <a:spAutoFit/>
          </a:bodyPr>
          <a:lstStyle/>
          <a:p>
            <a:pPr algn="just"/>
            <a:r>
              <a:rPr lang="es-ES" sz="1200" dirty="0" smtClean="0">
                <a:solidFill>
                  <a:srgbClr val="FF0000"/>
                </a:solidFill>
              </a:rPr>
              <a:t>59 estudiantes sienten que necesitan apoyo emocional de un especialista del ámbito de la salud. Sin embargo, sólo 31 estudiantes lo están recibiendo. Esto significa que hay 28 estudiantes que no están recibiendo atención psicológica/psiquiátrica y que creen necesitarlo.</a:t>
            </a:r>
          </a:p>
        </p:txBody>
      </p:sp>
    </p:spTree>
    <p:extLst>
      <p:ext uri="{BB962C8B-B14F-4D97-AF65-F5344CB8AC3E}">
        <p14:creationId xmlns:p14="http://schemas.microsoft.com/office/powerpoint/2010/main" val="23759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graphicFrame>
        <p:nvGraphicFramePr>
          <p:cNvPr id="10" name="Gráfico 9"/>
          <p:cNvGraphicFramePr/>
          <p:nvPr>
            <p:extLst>
              <p:ext uri="{D42A27DB-BD31-4B8C-83A1-F6EECF244321}">
                <p14:modId xmlns:p14="http://schemas.microsoft.com/office/powerpoint/2010/main" val="1180498737"/>
              </p:ext>
            </p:extLst>
          </p:nvPr>
        </p:nvGraphicFramePr>
        <p:xfrm>
          <a:off x="-314036" y="1728391"/>
          <a:ext cx="6129361" cy="4012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p:cNvGraphicFramePr/>
          <p:nvPr>
            <p:extLst>
              <p:ext uri="{D42A27DB-BD31-4B8C-83A1-F6EECF244321}">
                <p14:modId xmlns:p14="http://schemas.microsoft.com/office/powerpoint/2010/main" val="57799826"/>
              </p:ext>
            </p:extLst>
          </p:nvPr>
        </p:nvGraphicFramePr>
        <p:xfrm>
          <a:off x="6280727" y="1800830"/>
          <a:ext cx="5588000" cy="3940340"/>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ángulo 19"/>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Apoyo emocional</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pic>
        <p:nvPicPr>
          <p:cNvPr id="9218" name="Picture 2" descr="Madre consolando a su hija triste Foto gratis"/>
          <p:cNvPicPr>
            <a:picLocks noChangeAspect="1" noChangeArrowheads="1"/>
          </p:cNvPicPr>
          <p:nvPr/>
        </p:nvPicPr>
        <p:blipFill rotWithShape="1">
          <a:blip r:embed="rId6">
            <a:extLst>
              <a:ext uri="{28A0092B-C50C-407E-A947-70E740481C1C}">
                <a14:useLocalDpi xmlns:a14="http://schemas.microsoft.com/office/drawing/2010/main" val="0"/>
              </a:ext>
            </a:extLst>
          </a:blip>
          <a:srcRect t="22291" b="27891"/>
          <a:stretch/>
        </p:blipFill>
        <p:spPr bwMode="auto">
          <a:xfrm>
            <a:off x="8434316" y="297711"/>
            <a:ext cx="3757684" cy="133970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851809" y="5908254"/>
            <a:ext cx="7292191" cy="646331"/>
          </a:xfrm>
          <a:prstGeom prst="rect">
            <a:avLst/>
          </a:prstGeom>
          <a:solidFill>
            <a:srgbClr val="FFE5E5"/>
          </a:solidFill>
        </p:spPr>
        <p:txBody>
          <a:bodyPr wrap="square" rtlCol="0">
            <a:spAutoFit/>
          </a:bodyPr>
          <a:lstStyle/>
          <a:p>
            <a:pPr algn="just"/>
            <a:r>
              <a:rPr lang="es-ES" sz="1200" dirty="0" smtClean="0">
                <a:solidFill>
                  <a:srgbClr val="960000"/>
                </a:solidFill>
              </a:rPr>
              <a:t>Cerca de un quinto de los/las estudiantes no está recibiendo apoyo de sus amigos o familiares. Quienes lo reciben, lo hacen principalmente de amigos o familiares. </a:t>
            </a:r>
          </a:p>
          <a:p>
            <a:pPr algn="just"/>
            <a:r>
              <a:rPr lang="es-ES" sz="1200" dirty="0" smtClean="0">
                <a:solidFill>
                  <a:srgbClr val="960000"/>
                </a:solidFill>
              </a:rPr>
              <a:t>Esto se traduce en que actualmente hay estudiantes que no están siendo contenidos ni acompañados.</a:t>
            </a:r>
            <a:endParaRPr lang="es-419" sz="1200" dirty="0">
              <a:solidFill>
                <a:srgbClr val="960000"/>
              </a:solidFill>
            </a:endParaRPr>
          </a:p>
        </p:txBody>
      </p:sp>
    </p:spTree>
    <p:extLst>
      <p:ext uri="{BB962C8B-B14F-4D97-AF65-F5344CB8AC3E}">
        <p14:creationId xmlns:p14="http://schemas.microsoft.com/office/powerpoint/2010/main" val="427316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Actuar de la Universidad</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4177726732"/>
              </p:ext>
            </p:extLst>
          </p:nvPr>
        </p:nvGraphicFramePr>
        <p:xfrm>
          <a:off x="98702" y="1736436"/>
          <a:ext cx="6551480" cy="4592802"/>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9770033" y="1791553"/>
            <a:ext cx="1925781" cy="1708160"/>
          </a:xfrm>
          <a:prstGeom prst="rect">
            <a:avLst/>
          </a:prstGeom>
          <a:solidFill>
            <a:schemeClr val="accent6">
              <a:lumMod val="20000"/>
              <a:lumOff val="80000"/>
            </a:schemeClr>
          </a:solidFill>
        </p:spPr>
        <p:txBody>
          <a:bodyPr wrap="square" rtlCol="0">
            <a:spAutoFit/>
          </a:bodyPr>
          <a:lstStyle/>
          <a:p>
            <a:pPr algn="ctr"/>
            <a:r>
              <a:rPr lang="es-419" sz="1100" i="1" dirty="0" smtClean="0">
                <a:latin typeface="Corbel" panose="020B0503020204020204" pitchFamily="34" charset="0"/>
              </a:rPr>
              <a:t>“Quizás </a:t>
            </a:r>
            <a:r>
              <a:rPr lang="es-419" sz="1400" i="1" dirty="0">
                <a:solidFill>
                  <a:srgbClr val="85B962"/>
                </a:solidFill>
                <a:latin typeface="Corbel" panose="020B0503020204020204" pitchFamily="34" charset="0"/>
              </a:rPr>
              <a:t>no lo suficientemente activa</a:t>
            </a:r>
            <a:r>
              <a:rPr lang="es-419" sz="1100" i="1" dirty="0">
                <a:latin typeface="Corbel" panose="020B0503020204020204" pitchFamily="34" charset="0"/>
              </a:rPr>
              <a:t>, sin embargo, esto depende de todas las personas que formamos parte de la universidad, que por diversos motivos, como miedo, angustia, desinformación, no son capaces de participar</a:t>
            </a:r>
            <a:r>
              <a:rPr lang="es-419" sz="1100" i="1" dirty="0" smtClean="0">
                <a:latin typeface="Corbel" panose="020B0503020204020204" pitchFamily="34" charset="0"/>
              </a:rPr>
              <a:t>.”</a:t>
            </a:r>
            <a:endParaRPr lang="es-419" sz="1100" i="1" dirty="0">
              <a:latin typeface="Corbel" panose="020B0503020204020204" pitchFamily="34" charset="0"/>
            </a:endParaRPr>
          </a:p>
        </p:txBody>
      </p:sp>
      <p:sp>
        <p:nvSpPr>
          <p:cNvPr id="12" name="CuadroTexto 11"/>
          <p:cNvSpPr txBox="1"/>
          <p:nvPr/>
        </p:nvSpPr>
        <p:spPr>
          <a:xfrm>
            <a:off x="7466364" y="3809836"/>
            <a:ext cx="4229450" cy="861774"/>
          </a:xfrm>
          <a:prstGeom prst="rect">
            <a:avLst/>
          </a:prstGeom>
          <a:solidFill>
            <a:schemeClr val="accent1">
              <a:lumMod val="20000"/>
              <a:lumOff val="80000"/>
            </a:schemeClr>
          </a:solidFill>
        </p:spPr>
        <p:txBody>
          <a:bodyPr wrap="square" rtlCol="0">
            <a:spAutoFit/>
          </a:bodyPr>
          <a:lstStyle/>
          <a:p>
            <a:pPr algn="ctr"/>
            <a:r>
              <a:rPr lang="es-419" sz="1100" i="1" dirty="0" smtClean="0">
                <a:latin typeface="Corbel" panose="020B0503020204020204" pitchFamily="34" charset="0"/>
              </a:rPr>
              <a:t>“Personalmente </a:t>
            </a:r>
            <a:r>
              <a:rPr lang="es-419" sz="1100" i="1" dirty="0">
                <a:latin typeface="Corbel" panose="020B0503020204020204" pitchFamily="34" charset="0"/>
              </a:rPr>
              <a:t>creo que </a:t>
            </a:r>
            <a:r>
              <a:rPr lang="es-419" sz="1100" i="1" dirty="0" smtClean="0">
                <a:latin typeface="Corbel" panose="020B0503020204020204" pitchFamily="34" charset="0"/>
              </a:rPr>
              <a:t>FAVET </a:t>
            </a:r>
            <a:r>
              <a:rPr lang="es-419" sz="1400" i="1" dirty="0">
                <a:solidFill>
                  <a:srgbClr val="0070C0"/>
                </a:solidFill>
                <a:latin typeface="Corbel" panose="020B0503020204020204" pitchFamily="34" charset="0"/>
              </a:rPr>
              <a:t>ha dado las instancias para información y apoyo, pero ha estado lenta</a:t>
            </a:r>
            <a:r>
              <a:rPr lang="es-419" sz="1400" i="1" dirty="0">
                <a:latin typeface="Corbel" panose="020B0503020204020204" pitchFamily="34" charset="0"/>
              </a:rPr>
              <a:t> </a:t>
            </a:r>
            <a:r>
              <a:rPr lang="es-419" sz="1100" i="1" dirty="0">
                <a:latin typeface="Corbel" panose="020B0503020204020204" pitchFamily="34" charset="0"/>
              </a:rPr>
              <a:t>la respuesta en cuanto al semestre académico que creo que es lo que tiene inquieto/a la mayoría de los </a:t>
            </a:r>
            <a:r>
              <a:rPr lang="es-419" sz="1100" i="1" dirty="0" smtClean="0">
                <a:latin typeface="Corbel" panose="020B0503020204020204" pitchFamily="34" charset="0"/>
              </a:rPr>
              <a:t>estudiantes” </a:t>
            </a:r>
            <a:endParaRPr lang="es-419" sz="1100" i="1" dirty="0">
              <a:latin typeface="Corbel" panose="020B0503020204020204" pitchFamily="34" charset="0"/>
            </a:endParaRPr>
          </a:p>
        </p:txBody>
      </p:sp>
      <p:sp>
        <p:nvSpPr>
          <p:cNvPr id="14" name="CuadroTexto 13"/>
          <p:cNvSpPr txBox="1"/>
          <p:nvPr/>
        </p:nvSpPr>
        <p:spPr>
          <a:xfrm>
            <a:off x="7466364" y="1791553"/>
            <a:ext cx="2082808" cy="1815882"/>
          </a:xfrm>
          <a:prstGeom prst="rect">
            <a:avLst/>
          </a:prstGeom>
          <a:solidFill>
            <a:schemeClr val="accent1">
              <a:lumMod val="20000"/>
              <a:lumOff val="80000"/>
            </a:schemeClr>
          </a:solidFill>
        </p:spPr>
        <p:txBody>
          <a:bodyPr wrap="square" rtlCol="0">
            <a:spAutoFit/>
          </a:bodyPr>
          <a:lstStyle/>
          <a:p>
            <a:pPr algn="ctr"/>
            <a:r>
              <a:rPr lang="es-419" sz="1200" i="1" dirty="0" smtClean="0">
                <a:latin typeface="Corbel" panose="020B0503020204020204" pitchFamily="34" charset="0"/>
              </a:rPr>
              <a:t>“A </a:t>
            </a:r>
            <a:r>
              <a:rPr lang="es-419" sz="1200" i="1" dirty="0">
                <a:latin typeface="Corbel" panose="020B0503020204020204" pitchFamily="34" charset="0"/>
              </a:rPr>
              <a:t>mí parecer </a:t>
            </a:r>
            <a:r>
              <a:rPr lang="es-419" sz="1200" i="1" dirty="0" smtClean="0">
                <a:latin typeface="Corbel" panose="020B0503020204020204" pitchFamily="34" charset="0"/>
              </a:rPr>
              <a:t>ha </a:t>
            </a:r>
            <a:r>
              <a:rPr lang="es-419" sz="1200" i="1" dirty="0">
                <a:latin typeface="Corbel" panose="020B0503020204020204" pitchFamily="34" charset="0"/>
              </a:rPr>
              <a:t>actuado de buena forma, </a:t>
            </a:r>
            <a:r>
              <a:rPr lang="es-419" sz="1200" i="1" dirty="0" smtClean="0">
                <a:latin typeface="Corbel" panose="020B0503020204020204" pitchFamily="34" charset="0"/>
              </a:rPr>
              <a:t>ha </a:t>
            </a:r>
            <a:r>
              <a:rPr lang="es-419" sz="1200" i="1" dirty="0">
                <a:latin typeface="Corbel" panose="020B0503020204020204" pitchFamily="34" charset="0"/>
              </a:rPr>
              <a:t>dado actividades y </a:t>
            </a:r>
            <a:r>
              <a:rPr lang="es-419" sz="1200" i="1" dirty="0" smtClean="0">
                <a:latin typeface="Corbel" panose="020B0503020204020204" pitchFamily="34" charset="0"/>
              </a:rPr>
              <a:t>ha </a:t>
            </a:r>
            <a:r>
              <a:rPr lang="es-419" sz="1200" i="1" dirty="0">
                <a:latin typeface="Corbel" panose="020B0503020204020204" pitchFamily="34" charset="0"/>
              </a:rPr>
              <a:t>sido </a:t>
            </a:r>
            <a:r>
              <a:rPr lang="es-419" sz="1400" i="1" dirty="0">
                <a:solidFill>
                  <a:srgbClr val="0070C0"/>
                </a:solidFill>
                <a:latin typeface="Corbel" panose="020B0503020204020204" pitchFamily="34" charset="0"/>
              </a:rPr>
              <a:t>súper comprensiva </a:t>
            </a:r>
            <a:r>
              <a:rPr lang="es-419" sz="1200" i="1" dirty="0">
                <a:latin typeface="Corbel" panose="020B0503020204020204" pitchFamily="34" charset="0"/>
              </a:rPr>
              <a:t>en cuanto a la movilización, a diferencia de muchas otras universidades que no respetan el paro y hacen oídos sordos a la voz de sus </a:t>
            </a:r>
            <a:r>
              <a:rPr lang="es-419" sz="1200" i="1" dirty="0" smtClean="0">
                <a:latin typeface="Corbel" panose="020B0503020204020204" pitchFamily="34" charset="0"/>
              </a:rPr>
              <a:t>estudiantes”</a:t>
            </a:r>
            <a:endParaRPr lang="es-419" sz="1200" i="1" dirty="0">
              <a:latin typeface="Corbel" panose="020B0503020204020204" pitchFamily="34" charset="0"/>
            </a:endParaRPr>
          </a:p>
        </p:txBody>
      </p:sp>
      <p:pic>
        <p:nvPicPr>
          <p:cNvPr id="10244" name="Picture 4" descr="La imagen puede contener: 2 personas, personas sentadas e interior"/>
          <p:cNvPicPr>
            <a:picLocks noChangeAspect="1" noChangeArrowheads="1"/>
          </p:cNvPicPr>
          <p:nvPr/>
        </p:nvPicPr>
        <p:blipFill rotWithShape="1">
          <a:blip r:embed="rId5">
            <a:extLst>
              <a:ext uri="{28A0092B-C50C-407E-A947-70E740481C1C}">
                <a14:useLocalDpi xmlns:a14="http://schemas.microsoft.com/office/drawing/2010/main" val="0"/>
              </a:ext>
            </a:extLst>
          </a:blip>
          <a:srcRect t="27603" b="8633"/>
          <a:stretch/>
        </p:blipFill>
        <p:spPr bwMode="auto">
          <a:xfrm>
            <a:off x="8434316" y="276446"/>
            <a:ext cx="3757684" cy="135033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466364" y="4944140"/>
            <a:ext cx="4346408" cy="830997"/>
          </a:xfrm>
          <a:prstGeom prst="rect">
            <a:avLst/>
          </a:prstGeom>
          <a:solidFill>
            <a:srgbClr val="FFE5E5"/>
          </a:solidFill>
        </p:spPr>
        <p:txBody>
          <a:bodyPr wrap="square" rtlCol="0">
            <a:spAutoFit/>
          </a:bodyPr>
          <a:lstStyle/>
          <a:p>
            <a:pPr algn="just"/>
            <a:r>
              <a:rPr lang="es-ES" sz="1200" dirty="0" smtClean="0">
                <a:solidFill>
                  <a:srgbClr val="960000"/>
                </a:solidFill>
              </a:rPr>
              <a:t>La mayoría de los/las estudiantes cree que la universidad ha actuado bien y acorde al acontecer nacional. Quienes tienen una valoración negativa, lo atribuyen principalmente a las dificultades que ha habido en torno al cierre de semestre.</a:t>
            </a:r>
            <a:endParaRPr lang="es-419" sz="1200" dirty="0">
              <a:solidFill>
                <a:srgbClr val="960000"/>
              </a:solidFill>
            </a:endParaRPr>
          </a:p>
        </p:txBody>
      </p:sp>
    </p:spTree>
    <p:extLst>
      <p:ext uri="{BB962C8B-B14F-4D97-AF65-F5344CB8AC3E}">
        <p14:creationId xmlns:p14="http://schemas.microsoft.com/office/powerpoint/2010/main" val="166026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graphicFrame>
        <p:nvGraphicFramePr>
          <p:cNvPr id="10" name="Gráfico 9"/>
          <p:cNvGraphicFramePr/>
          <p:nvPr>
            <p:extLst>
              <p:ext uri="{D42A27DB-BD31-4B8C-83A1-F6EECF244321}">
                <p14:modId xmlns:p14="http://schemas.microsoft.com/office/powerpoint/2010/main" val="4273553479"/>
              </p:ext>
            </p:extLst>
          </p:nvPr>
        </p:nvGraphicFramePr>
        <p:xfrm>
          <a:off x="-267854" y="1679590"/>
          <a:ext cx="5915809" cy="4078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p:cNvGraphicFramePr/>
          <p:nvPr>
            <p:extLst>
              <p:ext uri="{D42A27DB-BD31-4B8C-83A1-F6EECF244321}">
                <p14:modId xmlns:p14="http://schemas.microsoft.com/office/powerpoint/2010/main" val="2112337550"/>
              </p:ext>
            </p:extLst>
          </p:nvPr>
        </p:nvGraphicFramePr>
        <p:xfrm>
          <a:off x="5380074" y="1632490"/>
          <a:ext cx="6670899" cy="3221250"/>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ángulo 13"/>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Actuar de la Universidad</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15" name="CuadroTexto 14"/>
          <p:cNvSpPr txBox="1"/>
          <p:nvPr/>
        </p:nvSpPr>
        <p:spPr>
          <a:xfrm>
            <a:off x="4086153" y="4851915"/>
            <a:ext cx="3808672" cy="984885"/>
          </a:xfrm>
          <a:prstGeom prst="rect">
            <a:avLst/>
          </a:prstGeom>
          <a:solidFill>
            <a:schemeClr val="accent1">
              <a:lumMod val="20000"/>
              <a:lumOff val="80000"/>
            </a:schemeClr>
          </a:solidFill>
        </p:spPr>
        <p:txBody>
          <a:bodyPr wrap="square" rtlCol="0">
            <a:spAutoFit/>
          </a:bodyPr>
          <a:lstStyle/>
          <a:p>
            <a:pPr algn="ctr"/>
            <a:r>
              <a:rPr lang="es-419" sz="1100" i="1" dirty="0" smtClean="0">
                <a:latin typeface="Corbel" panose="020B0503020204020204" pitchFamily="34" charset="0"/>
              </a:rPr>
              <a:t>“</a:t>
            </a:r>
            <a:r>
              <a:rPr lang="es-419" sz="1400" i="1" dirty="0" smtClean="0">
                <a:solidFill>
                  <a:srgbClr val="0070C0"/>
                </a:solidFill>
                <a:latin typeface="Corbel" panose="020B0503020204020204" pitchFamily="34" charset="0"/>
              </a:rPr>
              <a:t>Me da mucha ansiedad y nervios</a:t>
            </a:r>
            <a:r>
              <a:rPr lang="es-419" sz="1100" i="1" dirty="0" smtClean="0">
                <a:latin typeface="Corbel" panose="020B0503020204020204" pitchFamily="34" charset="0"/>
              </a:rPr>
              <a:t> pensar que el otro año tendremos 3 semestres y que haremos el semestre que quedo pendiente en un mes. También siento mucha incertidumbre porque muchas veces no se sabe como se harán las cosas que se vienen. “</a:t>
            </a:r>
            <a:endParaRPr lang="es-419" sz="1100" i="1" dirty="0">
              <a:latin typeface="Corbel" panose="020B0503020204020204" pitchFamily="34" charset="0"/>
            </a:endParaRPr>
          </a:p>
        </p:txBody>
      </p:sp>
      <p:sp>
        <p:nvSpPr>
          <p:cNvPr id="16" name="CuadroTexto 15"/>
          <p:cNvSpPr txBox="1"/>
          <p:nvPr/>
        </p:nvSpPr>
        <p:spPr>
          <a:xfrm>
            <a:off x="9282559" y="4851915"/>
            <a:ext cx="2838927" cy="1115690"/>
          </a:xfrm>
          <a:prstGeom prst="rect">
            <a:avLst/>
          </a:prstGeom>
          <a:solidFill>
            <a:schemeClr val="accent1">
              <a:lumMod val="20000"/>
              <a:lumOff val="80000"/>
            </a:schemeClr>
          </a:solidFill>
        </p:spPr>
        <p:txBody>
          <a:bodyPr wrap="square" rtlCol="0">
            <a:spAutoFit/>
          </a:bodyPr>
          <a:lstStyle/>
          <a:p>
            <a:pPr algn="ctr"/>
            <a:r>
              <a:rPr lang="es-419" sz="1050" i="1" dirty="0" smtClean="0">
                <a:latin typeface="Corbel" panose="020B0503020204020204" pitchFamily="34" charset="0"/>
              </a:rPr>
              <a:t>“Anímicamente </a:t>
            </a:r>
            <a:r>
              <a:rPr lang="es-419" sz="1050" i="1" dirty="0">
                <a:latin typeface="Corbel" panose="020B0503020204020204" pitchFamily="34" charset="0"/>
              </a:rPr>
              <a:t>me siento totalmente desmotivado y angustiado con cualquier cosa que venga por parte de la universidad, ya tuve una crisis de </a:t>
            </a:r>
            <a:r>
              <a:rPr lang="es-419" sz="1050" i="1" dirty="0" smtClean="0">
                <a:latin typeface="Corbel" panose="020B0503020204020204" pitchFamily="34" charset="0"/>
              </a:rPr>
              <a:t>estrés </a:t>
            </a:r>
            <a:r>
              <a:rPr lang="es-419" sz="1050" i="1" dirty="0">
                <a:latin typeface="Corbel" panose="020B0503020204020204" pitchFamily="34" charset="0"/>
              </a:rPr>
              <a:t>que terminó conmigo en urgencias por baja de presión y </a:t>
            </a:r>
            <a:r>
              <a:rPr lang="es-419" sz="1050" i="1" dirty="0" smtClean="0">
                <a:latin typeface="Corbel" panose="020B0503020204020204" pitchFamily="34" charset="0"/>
              </a:rPr>
              <a:t>vértigo. (…) Sinceramente </a:t>
            </a:r>
            <a:r>
              <a:rPr lang="es-419" sz="1050" i="1" dirty="0">
                <a:latin typeface="Corbel" panose="020B0503020204020204" pitchFamily="34" charset="0"/>
              </a:rPr>
              <a:t>en estos momentos </a:t>
            </a:r>
            <a:r>
              <a:rPr lang="es-419" sz="1400" i="1" dirty="0">
                <a:solidFill>
                  <a:srgbClr val="0070C0"/>
                </a:solidFill>
                <a:latin typeface="Corbel" panose="020B0503020204020204" pitchFamily="34" charset="0"/>
              </a:rPr>
              <a:t>nada me motiva</a:t>
            </a:r>
            <a:r>
              <a:rPr lang="es-419" sz="1050" i="1" dirty="0" smtClean="0">
                <a:latin typeface="Corbel" panose="020B0503020204020204" pitchFamily="34" charset="0"/>
              </a:rPr>
              <a:t>.”</a:t>
            </a:r>
            <a:endParaRPr lang="es-419" sz="700" i="1" dirty="0">
              <a:latin typeface="Corbel" panose="020B0503020204020204" pitchFamily="34" charset="0"/>
            </a:endParaRPr>
          </a:p>
        </p:txBody>
      </p:sp>
      <p:sp>
        <p:nvSpPr>
          <p:cNvPr id="17" name="CuadroTexto 16"/>
          <p:cNvSpPr txBox="1"/>
          <p:nvPr/>
        </p:nvSpPr>
        <p:spPr>
          <a:xfrm>
            <a:off x="7947809" y="4851915"/>
            <a:ext cx="1264238" cy="1323439"/>
          </a:xfrm>
          <a:prstGeom prst="rect">
            <a:avLst/>
          </a:prstGeom>
          <a:solidFill>
            <a:schemeClr val="accent6">
              <a:lumMod val="20000"/>
              <a:lumOff val="80000"/>
            </a:schemeClr>
          </a:solidFill>
        </p:spPr>
        <p:txBody>
          <a:bodyPr wrap="square" rtlCol="0">
            <a:spAutoFit/>
          </a:bodyPr>
          <a:lstStyle/>
          <a:p>
            <a:pPr algn="ctr"/>
            <a:r>
              <a:rPr lang="es-419" sz="1100" i="1" dirty="0" smtClean="0">
                <a:latin typeface="Corbel" panose="020B0503020204020204" pitchFamily="34" charset="0"/>
              </a:rPr>
              <a:t>“</a:t>
            </a:r>
            <a:r>
              <a:rPr lang="es-419" sz="1400" i="1" dirty="0" smtClean="0">
                <a:solidFill>
                  <a:srgbClr val="70AD47"/>
                </a:solidFill>
                <a:latin typeface="Corbel" panose="020B0503020204020204" pitchFamily="34" charset="0"/>
              </a:rPr>
              <a:t>Incertidumbre</a:t>
            </a:r>
            <a:r>
              <a:rPr lang="es-419" sz="1100" i="1" dirty="0" smtClean="0">
                <a:latin typeface="Corbel" panose="020B0503020204020204" pitchFamily="34" charset="0"/>
              </a:rPr>
              <a:t> </a:t>
            </a:r>
            <a:r>
              <a:rPr lang="es-419" sz="1100" i="1" dirty="0">
                <a:latin typeface="Corbel" panose="020B0503020204020204" pitchFamily="34" charset="0"/>
              </a:rPr>
              <a:t>sobre mi futuro como estudiante, sobre las becas, sobre la calidad de la profesional que </a:t>
            </a:r>
            <a:r>
              <a:rPr lang="es-419" sz="1100" i="1" dirty="0" smtClean="0">
                <a:latin typeface="Corbel" panose="020B0503020204020204" pitchFamily="34" charset="0"/>
              </a:rPr>
              <a:t>seré”</a:t>
            </a:r>
            <a:endParaRPr lang="es-419" sz="1100" i="1" dirty="0">
              <a:latin typeface="Corbel" panose="020B0503020204020204" pitchFamily="34" charset="0"/>
            </a:endParaRPr>
          </a:p>
        </p:txBody>
      </p:sp>
      <p:sp>
        <p:nvSpPr>
          <p:cNvPr id="2" name="AutoShape 2" descr="Resultado de imagen para universidad de chile estudi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419"/>
          </a:p>
        </p:txBody>
      </p:sp>
      <p:pic>
        <p:nvPicPr>
          <p:cNvPr id="11268" name="Picture 4" descr="Resultado de imagen para universidad de chile estudios"/>
          <p:cNvPicPr>
            <a:picLocks noChangeAspect="1" noChangeArrowheads="1"/>
          </p:cNvPicPr>
          <p:nvPr/>
        </p:nvPicPr>
        <p:blipFill rotWithShape="1">
          <a:blip r:embed="rId6">
            <a:extLst>
              <a:ext uri="{28A0092B-C50C-407E-A947-70E740481C1C}">
                <a14:useLocalDpi xmlns:a14="http://schemas.microsoft.com/office/drawing/2010/main" val="0"/>
              </a:ext>
            </a:extLst>
          </a:blip>
          <a:srcRect t="22862" b="23735"/>
          <a:stretch/>
        </p:blipFill>
        <p:spPr bwMode="auto">
          <a:xfrm>
            <a:off x="8421778" y="287079"/>
            <a:ext cx="3770222" cy="133970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639157" y="5990684"/>
            <a:ext cx="6096000" cy="646331"/>
          </a:xfrm>
          <a:prstGeom prst="rect">
            <a:avLst/>
          </a:prstGeom>
          <a:solidFill>
            <a:srgbClr val="FFE5E5"/>
          </a:solidFill>
        </p:spPr>
        <p:txBody>
          <a:bodyPr wrap="square" rtlCol="0">
            <a:spAutoFit/>
          </a:bodyPr>
          <a:lstStyle/>
          <a:p>
            <a:pPr algn="just"/>
            <a:r>
              <a:rPr lang="es-ES" sz="1200" dirty="0" smtClean="0">
                <a:solidFill>
                  <a:srgbClr val="960000"/>
                </a:solidFill>
              </a:rPr>
              <a:t>A casi todos los/las estudiantes les está afectando la situación actual de la universidad, la cual les hace sentir angustia, preocupación y ansiedad. Principalmente el motivo es la incertidumbre de lo que sucederá en torno a las clases.</a:t>
            </a:r>
            <a:endParaRPr lang="es-419" sz="1200" dirty="0">
              <a:solidFill>
                <a:srgbClr val="960000"/>
              </a:solidFill>
            </a:endParaRPr>
          </a:p>
        </p:txBody>
      </p:sp>
    </p:spTree>
    <p:extLst>
      <p:ext uri="{BB962C8B-B14F-4D97-AF65-F5344CB8AC3E}">
        <p14:creationId xmlns:p14="http://schemas.microsoft.com/office/powerpoint/2010/main" val="3225911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830997"/>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Apoyo Unidad de Asuntos Estudiantiles y Comunitarios</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838551899"/>
              </p:ext>
            </p:extLst>
          </p:nvPr>
        </p:nvGraphicFramePr>
        <p:xfrm>
          <a:off x="98702" y="1552953"/>
          <a:ext cx="7592291" cy="5121564"/>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7796109" y="1880021"/>
            <a:ext cx="1544614" cy="1415772"/>
          </a:xfrm>
          <a:prstGeom prst="rect">
            <a:avLst/>
          </a:prstGeom>
          <a:solidFill>
            <a:schemeClr val="accent1">
              <a:lumMod val="20000"/>
              <a:lumOff val="80000"/>
            </a:schemeClr>
          </a:solidFill>
        </p:spPr>
        <p:txBody>
          <a:bodyPr wrap="square" rtlCol="0">
            <a:spAutoFit/>
          </a:bodyPr>
          <a:lstStyle/>
          <a:p>
            <a:pPr algn="ctr"/>
            <a:r>
              <a:rPr lang="es-419" sz="1100" i="1" dirty="0" smtClean="0">
                <a:latin typeface="Corbel" panose="020B0503020204020204" pitchFamily="34" charset="0"/>
              </a:rPr>
              <a:t>“Si </a:t>
            </a:r>
            <a:r>
              <a:rPr lang="es-419" sz="1100" i="1" dirty="0">
                <a:latin typeface="Corbel" panose="020B0503020204020204" pitchFamily="34" charset="0"/>
              </a:rPr>
              <a:t>bien no he ido a las asambleas, </a:t>
            </a:r>
            <a:r>
              <a:rPr lang="es-419" sz="1400" i="1" dirty="0">
                <a:solidFill>
                  <a:srgbClr val="0070C0"/>
                </a:solidFill>
                <a:latin typeface="Corbel" panose="020B0503020204020204" pitchFamily="34" charset="0"/>
              </a:rPr>
              <a:t>me siento apoyada por la facultad </a:t>
            </a:r>
            <a:r>
              <a:rPr lang="es-419" sz="1100" i="1" dirty="0">
                <a:latin typeface="Corbel" panose="020B0503020204020204" pitchFamily="34" charset="0"/>
              </a:rPr>
              <a:t>al hacer estás encuestas y que se hagan los </a:t>
            </a:r>
            <a:r>
              <a:rPr lang="es-419" sz="1100" i="1" dirty="0" smtClean="0">
                <a:latin typeface="Corbel" panose="020B0503020204020204" pitchFamily="34" charset="0"/>
              </a:rPr>
              <a:t>conversatorios” </a:t>
            </a:r>
            <a:endParaRPr lang="es-419" sz="1100" i="1" dirty="0">
              <a:latin typeface="Corbel" panose="020B0503020204020204" pitchFamily="34" charset="0"/>
            </a:endParaRPr>
          </a:p>
        </p:txBody>
      </p:sp>
      <p:sp>
        <p:nvSpPr>
          <p:cNvPr id="12" name="CuadroTexto 11"/>
          <p:cNvSpPr txBox="1"/>
          <p:nvPr/>
        </p:nvSpPr>
        <p:spPr>
          <a:xfrm>
            <a:off x="9445840" y="1892055"/>
            <a:ext cx="2590800" cy="1031051"/>
          </a:xfrm>
          <a:prstGeom prst="rect">
            <a:avLst/>
          </a:prstGeom>
          <a:solidFill>
            <a:schemeClr val="accent6">
              <a:lumMod val="20000"/>
              <a:lumOff val="80000"/>
            </a:schemeClr>
          </a:solidFill>
        </p:spPr>
        <p:txBody>
          <a:bodyPr wrap="square" rtlCol="0">
            <a:spAutoFit/>
          </a:bodyPr>
          <a:lstStyle/>
          <a:p>
            <a:pPr algn="ctr"/>
            <a:r>
              <a:rPr lang="es-419" sz="1100" i="1" dirty="0" smtClean="0">
                <a:latin typeface="Corbel" panose="020B0503020204020204" pitchFamily="34" charset="0"/>
              </a:rPr>
              <a:t>“Aliviando </a:t>
            </a:r>
            <a:r>
              <a:rPr lang="es-419" sz="1100" i="1" dirty="0">
                <a:latin typeface="Corbel" panose="020B0503020204020204" pitchFamily="34" charset="0"/>
              </a:rPr>
              <a:t>el </a:t>
            </a:r>
            <a:r>
              <a:rPr lang="es-419" sz="1100" i="1" dirty="0" smtClean="0">
                <a:latin typeface="Corbel" panose="020B0503020204020204" pitchFamily="34" charset="0"/>
              </a:rPr>
              <a:t>estrés </a:t>
            </a:r>
            <a:r>
              <a:rPr lang="es-419" sz="1100" i="1" dirty="0">
                <a:latin typeface="Corbel" panose="020B0503020204020204" pitchFamily="34" charset="0"/>
              </a:rPr>
              <a:t>al momento de volver a clases, que </a:t>
            </a:r>
            <a:r>
              <a:rPr lang="es-419" sz="1400" i="1" dirty="0">
                <a:solidFill>
                  <a:srgbClr val="70AD47"/>
                </a:solidFill>
                <a:latin typeface="Corbel" panose="020B0503020204020204" pitchFamily="34" charset="0"/>
              </a:rPr>
              <a:t>nos ayuden a que los profes </a:t>
            </a:r>
            <a:r>
              <a:rPr lang="es-419" sz="1400" i="1" dirty="0" smtClean="0">
                <a:solidFill>
                  <a:srgbClr val="70AD47"/>
                </a:solidFill>
                <a:latin typeface="Corbel" panose="020B0503020204020204" pitchFamily="34" charset="0"/>
              </a:rPr>
              <a:t>empaticen </a:t>
            </a:r>
            <a:r>
              <a:rPr lang="es-419" sz="1400" i="1" dirty="0">
                <a:solidFill>
                  <a:srgbClr val="70AD47"/>
                </a:solidFill>
                <a:latin typeface="Corbel" panose="020B0503020204020204" pitchFamily="34" charset="0"/>
              </a:rPr>
              <a:t>con nosotros </a:t>
            </a:r>
            <a:r>
              <a:rPr lang="es-419" sz="1100" i="1" dirty="0">
                <a:latin typeface="Corbel" panose="020B0503020204020204" pitchFamily="34" charset="0"/>
              </a:rPr>
              <a:t>por el </a:t>
            </a:r>
            <a:r>
              <a:rPr lang="es-419" sz="1100" i="1" dirty="0" smtClean="0">
                <a:latin typeface="Corbel" panose="020B0503020204020204" pitchFamily="34" charset="0"/>
              </a:rPr>
              <a:t>difícil </a:t>
            </a:r>
            <a:r>
              <a:rPr lang="es-419" sz="1100" i="1" dirty="0">
                <a:latin typeface="Corbel" panose="020B0503020204020204" pitchFamily="34" charset="0"/>
              </a:rPr>
              <a:t>transporte que hay (horarios de llegada y salida</a:t>
            </a:r>
            <a:r>
              <a:rPr lang="es-419" sz="1100" i="1" dirty="0" smtClean="0">
                <a:latin typeface="Corbel" panose="020B0503020204020204" pitchFamily="34" charset="0"/>
              </a:rPr>
              <a:t>)”</a:t>
            </a:r>
            <a:endParaRPr lang="es-419" sz="1100" i="1" dirty="0">
              <a:latin typeface="Corbel" panose="020B0503020204020204" pitchFamily="34" charset="0"/>
            </a:endParaRPr>
          </a:p>
        </p:txBody>
      </p:sp>
      <p:sp>
        <p:nvSpPr>
          <p:cNvPr id="13" name="CuadroTexto 12"/>
          <p:cNvSpPr txBox="1"/>
          <p:nvPr/>
        </p:nvSpPr>
        <p:spPr>
          <a:xfrm>
            <a:off x="9445839" y="3008413"/>
            <a:ext cx="2590801" cy="307777"/>
          </a:xfrm>
          <a:prstGeom prst="rect">
            <a:avLst/>
          </a:prstGeom>
          <a:solidFill>
            <a:schemeClr val="accent1">
              <a:lumMod val="20000"/>
              <a:lumOff val="80000"/>
            </a:schemeClr>
          </a:solidFill>
        </p:spPr>
        <p:txBody>
          <a:bodyPr wrap="square" rtlCol="0">
            <a:spAutoFit/>
          </a:bodyPr>
          <a:lstStyle/>
          <a:p>
            <a:pPr algn="ctr"/>
            <a:r>
              <a:rPr lang="es-419" sz="1100" i="1" dirty="0" smtClean="0">
                <a:latin typeface="Corbel" panose="020B0503020204020204" pitchFamily="34" charset="0"/>
              </a:rPr>
              <a:t>“</a:t>
            </a:r>
            <a:r>
              <a:rPr lang="es-419" sz="1400" i="1" dirty="0" smtClean="0">
                <a:solidFill>
                  <a:srgbClr val="0070C0"/>
                </a:solidFill>
                <a:latin typeface="Corbel" panose="020B0503020204020204" pitchFamily="34" charset="0"/>
              </a:rPr>
              <a:t>Escuchándonos</a:t>
            </a:r>
            <a:r>
              <a:rPr lang="es-419" sz="1100" i="1" dirty="0" smtClean="0">
                <a:latin typeface="Corbel" panose="020B0503020204020204" pitchFamily="34" charset="0"/>
              </a:rPr>
              <a:t> </a:t>
            </a:r>
            <a:r>
              <a:rPr lang="es-419" sz="1100" i="1" dirty="0">
                <a:latin typeface="Corbel" panose="020B0503020204020204" pitchFamily="34" charset="0"/>
              </a:rPr>
              <a:t>y </a:t>
            </a:r>
            <a:r>
              <a:rPr lang="es-419" sz="1100" i="1" dirty="0" smtClean="0">
                <a:latin typeface="Corbel" panose="020B0503020204020204" pitchFamily="34" charset="0"/>
              </a:rPr>
              <a:t>apoyándonos” </a:t>
            </a:r>
            <a:endParaRPr lang="es-419" sz="1100" i="1" dirty="0">
              <a:latin typeface="Corbel" panose="020B0503020204020204" pitchFamily="34" charset="0"/>
            </a:endParaRPr>
          </a:p>
        </p:txBody>
      </p:sp>
      <p:sp>
        <p:nvSpPr>
          <p:cNvPr id="14" name="CuadroTexto 13"/>
          <p:cNvSpPr txBox="1"/>
          <p:nvPr/>
        </p:nvSpPr>
        <p:spPr>
          <a:xfrm>
            <a:off x="7789695" y="3401497"/>
            <a:ext cx="4246945" cy="307777"/>
          </a:xfrm>
          <a:prstGeom prst="rect">
            <a:avLst/>
          </a:prstGeom>
          <a:solidFill>
            <a:schemeClr val="accent6">
              <a:lumMod val="20000"/>
              <a:lumOff val="80000"/>
            </a:schemeClr>
          </a:solidFill>
        </p:spPr>
        <p:txBody>
          <a:bodyPr wrap="square" rtlCol="0">
            <a:spAutoFit/>
          </a:bodyPr>
          <a:lstStyle/>
          <a:p>
            <a:pPr algn="ctr"/>
            <a:r>
              <a:rPr lang="es-419" sz="1200" i="1" dirty="0" smtClean="0"/>
              <a:t>“Estableciendo </a:t>
            </a:r>
            <a:r>
              <a:rPr lang="es-419" sz="1400" i="1" dirty="0">
                <a:solidFill>
                  <a:srgbClr val="70AD47"/>
                </a:solidFill>
              </a:rPr>
              <a:t>espacios de apoyo </a:t>
            </a:r>
            <a:r>
              <a:rPr lang="es-419" sz="1200" i="1" dirty="0"/>
              <a:t>al estudiante </a:t>
            </a:r>
            <a:r>
              <a:rPr lang="es-419" sz="1200" i="1" dirty="0" smtClean="0"/>
              <a:t>estresado”</a:t>
            </a:r>
            <a:endParaRPr lang="es-419" sz="1200" i="1" dirty="0"/>
          </a:p>
        </p:txBody>
      </p:sp>
      <p:pic>
        <p:nvPicPr>
          <p:cNvPr id="12290" name="Picture 2" descr="Chico Foto gratis"/>
          <p:cNvPicPr>
            <a:picLocks noChangeAspect="1" noChangeArrowheads="1"/>
          </p:cNvPicPr>
          <p:nvPr/>
        </p:nvPicPr>
        <p:blipFill rotWithShape="1">
          <a:blip r:embed="rId5">
            <a:extLst>
              <a:ext uri="{28A0092B-C50C-407E-A947-70E740481C1C}">
                <a14:useLocalDpi xmlns:a14="http://schemas.microsoft.com/office/drawing/2010/main" val="0"/>
              </a:ext>
            </a:extLst>
          </a:blip>
          <a:srcRect t="1515" b="45832"/>
          <a:stretch/>
        </p:blipFill>
        <p:spPr bwMode="auto">
          <a:xfrm>
            <a:off x="8342006" y="287079"/>
            <a:ext cx="3849994" cy="135033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832146" y="4005576"/>
            <a:ext cx="4108217" cy="1200329"/>
          </a:xfrm>
          <a:prstGeom prst="rect">
            <a:avLst/>
          </a:prstGeom>
          <a:solidFill>
            <a:srgbClr val="FFE5E5"/>
          </a:solidFill>
        </p:spPr>
        <p:txBody>
          <a:bodyPr wrap="square" rtlCol="0">
            <a:spAutoFit/>
          </a:bodyPr>
          <a:lstStyle/>
          <a:p>
            <a:pPr algn="just"/>
            <a:r>
              <a:rPr lang="es-ES" sz="1200" dirty="0" smtClean="0">
                <a:solidFill>
                  <a:srgbClr val="960000"/>
                </a:solidFill>
              </a:rPr>
              <a:t>Gran parte de los/las estudiantes pide apoyo para encontrar soluciones al cierre de semestre, por lo tanto, cerrar el semestre es algo que les preocupa en este momento. </a:t>
            </a:r>
          </a:p>
          <a:p>
            <a:pPr algn="just"/>
            <a:r>
              <a:rPr lang="es-ES" sz="1200" dirty="0" smtClean="0">
                <a:solidFill>
                  <a:srgbClr val="960000"/>
                </a:solidFill>
              </a:rPr>
              <a:t>Algunos/as estudiantes piden apoyo y contención emocional, mientras que otros/as no tienen claro de qué forma se les puede apoyar. </a:t>
            </a:r>
            <a:endParaRPr lang="es-419" sz="1200" dirty="0">
              <a:solidFill>
                <a:srgbClr val="960000"/>
              </a:solidFill>
            </a:endParaRPr>
          </a:p>
        </p:txBody>
      </p:sp>
    </p:spTree>
    <p:extLst>
      <p:ext uri="{BB962C8B-B14F-4D97-AF65-F5344CB8AC3E}">
        <p14:creationId xmlns:p14="http://schemas.microsoft.com/office/powerpoint/2010/main" val="2098489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Comentarios</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2606054275"/>
              </p:ext>
            </p:extLst>
          </p:nvPr>
        </p:nvGraphicFramePr>
        <p:xfrm>
          <a:off x="443345" y="1791151"/>
          <a:ext cx="6982691" cy="4439046"/>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7869382" y="1891508"/>
            <a:ext cx="2316610" cy="1538883"/>
          </a:xfrm>
          <a:prstGeom prst="rect">
            <a:avLst/>
          </a:prstGeom>
          <a:solidFill>
            <a:schemeClr val="accent1">
              <a:lumMod val="20000"/>
              <a:lumOff val="80000"/>
            </a:schemeClr>
          </a:solidFill>
        </p:spPr>
        <p:txBody>
          <a:bodyPr wrap="square" rtlCol="0">
            <a:spAutoFit/>
          </a:bodyPr>
          <a:lstStyle/>
          <a:p>
            <a:pPr algn="ctr"/>
            <a:r>
              <a:rPr lang="es-419" sz="1100" i="1" dirty="0" smtClean="0">
                <a:latin typeface="Corbel" panose="020B0503020204020204" pitchFamily="34" charset="0"/>
              </a:rPr>
              <a:t>“Muchas </a:t>
            </a:r>
            <a:r>
              <a:rPr lang="es-419" sz="1100" i="1" dirty="0">
                <a:latin typeface="Corbel" panose="020B0503020204020204" pitchFamily="34" charset="0"/>
              </a:rPr>
              <a:t>gracias por la preocupación y todo lo que están haciendo</a:t>
            </a:r>
            <a:r>
              <a:rPr lang="es-419" sz="1400" i="1" dirty="0">
                <a:solidFill>
                  <a:srgbClr val="0070C0"/>
                </a:solidFill>
                <a:latin typeface="Corbel" panose="020B0503020204020204" pitchFamily="34" charset="0"/>
              </a:rPr>
              <a:t>, han sabido escuchar y empatizar </a:t>
            </a:r>
            <a:r>
              <a:rPr lang="es-419" sz="1100" i="1" dirty="0">
                <a:latin typeface="Corbel" panose="020B0503020204020204" pitchFamily="34" charset="0"/>
              </a:rPr>
              <a:t>con todo lo que ha pasado, me siento cómodo en mi universidad con este tipo de iniciativas para conocer la situación de cada alumno, eso, gracias y </a:t>
            </a:r>
            <a:r>
              <a:rPr lang="es-419" sz="1100" i="1" dirty="0" smtClean="0">
                <a:latin typeface="Corbel" panose="020B0503020204020204" pitchFamily="34" charset="0"/>
              </a:rPr>
              <a:t>cuídense todos”</a:t>
            </a:r>
            <a:endParaRPr lang="es-419" sz="1100" i="1" dirty="0">
              <a:latin typeface="Corbel" panose="020B0503020204020204" pitchFamily="34" charset="0"/>
            </a:endParaRPr>
          </a:p>
        </p:txBody>
      </p:sp>
      <p:sp>
        <p:nvSpPr>
          <p:cNvPr id="12" name="CuadroTexto 11"/>
          <p:cNvSpPr txBox="1"/>
          <p:nvPr/>
        </p:nvSpPr>
        <p:spPr>
          <a:xfrm>
            <a:off x="10260663" y="1891507"/>
            <a:ext cx="1790311" cy="1585049"/>
          </a:xfrm>
          <a:prstGeom prst="rect">
            <a:avLst/>
          </a:prstGeom>
          <a:solidFill>
            <a:schemeClr val="accent6">
              <a:lumMod val="20000"/>
              <a:lumOff val="80000"/>
            </a:schemeClr>
          </a:solidFill>
        </p:spPr>
        <p:txBody>
          <a:bodyPr wrap="square" rtlCol="0">
            <a:spAutoFit/>
          </a:bodyPr>
          <a:lstStyle/>
          <a:p>
            <a:pPr algn="ctr"/>
            <a:r>
              <a:rPr lang="es-419" sz="1100" i="1" dirty="0" smtClean="0">
                <a:latin typeface="Corbel" panose="020B0503020204020204" pitchFamily="34" charset="0"/>
              </a:rPr>
              <a:t>“Me </a:t>
            </a:r>
            <a:r>
              <a:rPr lang="es-419" sz="1100" i="1" dirty="0">
                <a:latin typeface="Corbel" panose="020B0503020204020204" pitchFamily="34" charset="0"/>
              </a:rPr>
              <a:t>gusta que hagan este tipo de encuestas, </a:t>
            </a:r>
            <a:r>
              <a:rPr lang="es-419" sz="1400" i="1" dirty="0">
                <a:solidFill>
                  <a:srgbClr val="85B962"/>
                </a:solidFill>
                <a:latin typeface="Corbel" panose="020B0503020204020204" pitchFamily="34" charset="0"/>
              </a:rPr>
              <a:t>me gustaría que se hicieran más seguido </a:t>
            </a:r>
            <a:r>
              <a:rPr lang="es-419" sz="1100" i="1" dirty="0">
                <a:latin typeface="Corbel" panose="020B0503020204020204" pitchFamily="34" charset="0"/>
              </a:rPr>
              <a:t>y que salieran más propuestas para poder estar con mejores ánimos la mayor parte del </a:t>
            </a:r>
            <a:r>
              <a:rPr lang="es-419" sz="1100" i="1" dirty="0" smtClean="0">
                <a:latin typeface="Corbel" panose="020B0503020204020204" pitchFamily="34" charset="0"/>
              </a:rPr>
              <a:t>tiempo”</a:t>
            </a:r>
            <a:endParaRPr lang="es-419" sz="1100" i="1" dirty="0">
              <a:latin typeface="Corbel" panose="020B0503020204020204" pitchFamily="34" charset="0"/>
            </a:endParaRPr>
          </a:p>
        </p:txBody>
      </p:sp>
      <p:sp>
        <p:nvSpPr>
          <p:cNvPr id="13" name="CuadroTexto 12"/>
          <p:cNvSpPr txBox="1"/>
          <p:nvPr/>
        </p:nvSpPr>
        <p:spPr>
          <a:xfrm>
            <a:off x="7869381" y="3575308"/>
            <a:ext cx="4181593" cy="1007968"/>
          </a:xfrm>
          <a:prstGeom prst="rect">
            <a:avLst/>
          </a:prstGeom>
          <a:solidFill>
            <a:schemeClr val="accent6">
              <a:lumMod val="20000"/>
              <a:lumOff val="80000"/>
            </a:schemeClr>
          </a:solidFill>
        </p:spPr>
        <p:txBody>
          <a:bodyPr wrap="square" rtlCol="0">
            <a:spAutoFit/>
          </a:bodyPr>
          <a:lstStyle/>
          <a:p>
            <a:pPr algn="ctr"/>
            <a:r>
              <a:rPr lang="es-419" sz="1050" i="1" dirty="0" smtClean="0">
                <a:latin typeface="Corbel" panose="020B0503020204020204" pitchFamily="34" charset="0"/>
              </a:rPr>
              <a:t>“Es </a:t>
            </a:r>
            <a:r>
              <a:rPr lang="es-419" sz="1050" i="1" dirty="0">
                <a:latin typeface="Corbel" panose="020B0503020204020204" pitchFamily="34" charset="0"/>
              </a:rPr>
              <a:t>una maravillosa iniciativa realizar este tipo de encuestas, ayuda al segmento estudiantil a sentir </a:t>
            </a:r>
            <a:r>
              <a:rPr lang="es-419" sz="1400" i="1" dirty="0">
                <a:solidFill>
                  <a:srgbClr val="85B962"/>
                </a:solidFill>
                <a:latin typeface="Corbel" panose="020B0503020204020204" pitchFamily="34" charset="0"/>
              </a:rPr>
              <a:t>pertenencia y mantenerse involucrado con la facultad</a:t>
            </a:r>
            <a:r>
              <a:rPr lang="es-419" sz="1050" i="1" dirty="0">
                <a:latin typeface="Corbel" panose="020B0503020204020204" pitchFamily="34" charset="0"/>
              </a:rPr>
              <a:t>. En el buen sentido, generara un sentido de preocupación desde la universidad hacia sus estudiantes. Gran iniciativa</a:t>
            </a:r>
            <a:r>
              <a:rPr lang="es-419" sz="1050" i="1" dirty="0" smtClean="0">
                <a:latin typeface="Corbel" panose="020B0503020204020204" pitchFamily="34" charset="0"/>
              </a:rPr>
              <a:t>.”</a:t>
            </a:r>
            <a:endParaRPr lang="es-419" sz="1050" i="1" dirty="0">
              <a:latin typeface="Corbel" panose="020B0503020204020204" pitchFamily="34" charset="0"/>
            </a:endParaRPr>
          </a:p>
        </p:txBody>
      </p:sp>
      <p:sp>
        <p:nvSpPr>
          <p:cNvPr id="14" name="CuadroTexto 13"/>
          <p:cNvSpPr txBox="1"/>
          <p:nvPr/>
        </p:nvSpPr>
        <p:spPr>
          <a:xfrm>
            <a:off x="7869380" y="4683263"/>
            <a:ext cx="4181593" cy="523220"/>
          </a:xfrm>
          <a:prstGeom prst="rect">
            <a:avLst/>
          </a:prstGeom>
          <a:solidFill>
            <a:schemeClr val="accent1">
              <a:lumMod val="20000"/>
              <a:lumOff val="80000"/>
            </a:schemeClr>
          </a:solidFill>
        </p:spPr>
        <p:txBody>
          <a:bodyPr wrap="square" rtlCol="0">
            <a:spAutoFit/>
          </a:bodyPr>
          <a:lstStyle/>
          <a:p>
            <a:pPr algn="ctr"/>
            <a:r>
              <a:rPr lang="es-419" sz="1050" i="1" dirty="0">
                <a:latin typeface="Corbel" panose="020B0503020204020204" pitchFamily="34" charset="0"/>
              </a:rPr>
              <a:t>Si fuera posible que en el futuro la universidad tomé partido al </a:t>
            </a:r>
            <a:r>
              <a:rPr lang="es-419" sz="1400" i="1" dirty="0">
                <a:solidFill>
                  <a:srgbClr val="0070C0"/>
                </a:solidFill>
                <a:latin typeface="Corbel" panose="020B0503020204020204" pitchFamily="34" charset="0"/>
              </a:rPr>
              <a:t>definir si internado pertenece o no a pregrado</a:t>
            </a:r>
          </a:p>
        </p:txBody>
      </p:sp>
      <p:pic>
        <p:nvPicPr>
          <p:cNvPr id="13314" name="Picture 2" descr="Vista posterior de una empresaria que escribe notas sobre el papel marrón con el ordenador portátil en el escritorio Foto gratis"/>
          <p:cNvPicPr>
            <a:picLocks noChangeAspect="1" noChangeArrowheads="1"/>
          </p:cNvPicPr>
          <p:nvPr/>
        </p:nvPicPr>
        <p:blipFill rotWithShape="1">
          <a:blip r:embed="rId5">
            <a:extLst>
              <a:ext uri="{28A0092B-C50C-407E-A947-70E740481C1C}">
                <a14:useLocalDpi xmlns:a14="http://schemas.microsoft.com/office/drawing/2010/main" val="0"/>
              </a:ext>
            </a:extLst>
          </a:blip>
          <a:srcRect t="12964" b="33475"/>
          <a:stretch/>
        </p:blipFill>
        <p:spPr bwMode="auto">
          <a:xfrm>
            <a:off x="8434316" y="286101"/>
            <a:ext cx="3757684" cy="134068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869380" y="5367988"/>
            <a:ext cx="4181593" cy="646331"/>
          </a:xfrm>
          <a:prstGeom prst="rect">
            <a:avLst/>
          </a:prstGeom>
          <a:solidFill>
            <a:srgbClr val="FFE5E5"/>
          </a:solidFill>
        </p:spPr>
        <p:txBody>
          <a:bodyPr wrap="square" rtlCol="0">
            <a:spAutoFit/>
          </a:bodyPr>
          <a:lstStyle/>
          <a:p>
            <a:pPr algn="just"/>
            <a:r>
              <a:rPr lang="es-ES" sz="1200" dirty="0" smtClean="0">
                <a:solidFill>
                  <a:srgbClr val="960000"/>
                </a:solidFill>
              </a:rPr>
              <a:t>Los comentarios son principalmente agradecimientos por realizar la encuesta, junto con algunas sugerencias de acciones a seguir.  </a:t>
            </a:r>
            <a:endParaRPr lang="es-419" sz="1200" dirty="0">
              <a:solidFill>
                <a:srgbClr val="960000"/>
              </a:solidFill>
            </a:endParaRPr>
          </a:p>
        </p:txBody>
      </p:sp>
    </p:spTree>
    <p:extLst>
      <p:ext uri="{BB962C8B-B14F-4D97-AF65-F5344CB8AC3E}">
        <p14:creationId xmlns:p14="http://schemas.microsoft.com/office/powerpoint/2010/main" val="4215805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4"/>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Resultados DASS21</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1872233928"/>
              </p:ext>
            </p:extLst>
          </p:nvPr>
        </p:nvGraphicFramePr>
        <p:xfrm>
          <a:off x="0" y="1706842"/>
          <a:ext cx="4230254" cy="3222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áfico 13"/>
          <p:cNvGraphicFramePr/>
          <p:nvPr>
            <p:extLst>
              <p:ext uri="{D42A27DB-BD31-4B8C-83A1-F6EECF244321}">
                <p14:modId xmlns:p14="http://schemas.microsoft.com/office/powerpoint/2010/main" val="3367648945"/>
              </p:ext>
            </p:extLst>
          </p:nvPr>
        </p:nvGraphicFramePr>
        <p:xfrm>
          <a:off x="3313675" y="3509763"/>
          <a:ext cx="4374564" cy="32220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Gráfico 16"/>
          <p:cNvGraphicFramePr/>
          <p:nvPr>
            <p:extLst>
              <p:ext uri="{D42A27DB-BD31-4B8C-83A1-F6EECF244321}">
                <p14:modId xmlns:p14="http://schemas.microsoft.com/office/powerpoint/2010/main" val="4081466656"/>
              </p:ext>
            </p:extLst>
          </p:nvPr>
        </p:nvGraphicFramePr>
        <p:xfrm>
          <a:off x="7688239" y="1645286"/>
          <a:ext cx="4377863" cy="3127659"/>
        </p:xfrm>
        <a:graphic>
          <a:graphicData uri="http://schemas.openxmlformats.org/drawingml/2006/chart">
            <c:chart xmlns:c="http://schemas.openxmlformats.org/drawingml/2006/chart" xmlns:r="http://schemas.openxmlformats.org/officeDocument/2006/relationships" r:id="rId7"/>
          </a:graphicData>
        </a:graphic>
      </p:graphicFrame>
      <p:pic>
        <p:nvPicPr>
          <p:cNvPr id="14338" name="Picture 2" descr="http://tecnologiaok.com/wp-content/uploads/2018/01/escribir-en-computador.jpg"/>
          <p:cNvPicPr>
            <a:picLocks noChangeAspect="1" noChangeArrowheads="1"/>
          </p:cNvPicPr>
          <p:nvPr/>
        </p:nvPicPr>
        <p:blipFill rotWithShape="1">
          <a:blip r:embed="rId8">
            <a:extLst>
              <a:ext uri="{28A0092B-C50C-407E-A947-70E740481C1C}">
                <a14:useLocalDpi xmlns:a14="http://schemas.microsoft.com/office/drawing/2010/main" val="0"/>
              </a:ext>
            </a:extLst>
          </a:blip>
          <a:srcRect t="19598" b="27256"/>
          <a:stretch/>
        </p:blipFill>
        <p:spPr bwMode="auto">
          <a:xfrm>
            <a:off x="8410790" y="297713"/>
            <a:ext cx="3781210" cy="133970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636636" y="4721163"/>
            <a:ext cx="4481069" cy="1615827"/>
          </a:xfrm>
          <a:prstGeom prst="rect">
            <a:avLst/>
          </a:prstGeom>
          <a:solidFill>
            <a:srgbClr val="FFE5E5"/>
          </a:solidFill>
        </p:spPr>
        <p:txBody>
          <a:bodyPr wrap="square" rtlCol="0">
            <a:spAutoFit/>
          </a:bodyPr>
          <a:lstStyle/>
          <a:p>
            <a:pPr algn="just"/>
            <a:r>
              <a:rPr lang="es-ES" sz="1100" dirty="0" smtClean="0">
                <a:solidFill>
                  <a:srgbClr val="960000"/>
                </a:solidFill>
              </a:rPr>
              <a:t>Los/las estudiantes presentan altos índices de sintomatología ansiosa, depresiva y de estrés, siendo la primera la predominante. En el caso de la sintomatología ansiosa y de estrés, sólo alrededor de un cuarto de los/las estudiantes no la presenta, mientras que en el caso de la sintomatología depresiva, un quinto no la presenta.</a:t>
            </a:r>
          </a:p>
          <a:p>
            <a:pPr algn="just"/>
            <a:r>
              <a:rPr lang="es-ES" sz="1100" dirty="0" smtClean="0">
                <a:solidFill>
                  <a:srgbClr val="960000"/>
                </a:solidFill>
              </a:rPr>
              <a:t>22 estudiantes presentan sintomatología extremadamente severa en las tres sintomatologías simultáneamente.</a:t>
            </a:r>
          </a:p>
          <a:p>
            <a:pPr algn="just"/>
            <a:r>
              <a:rPr lang="es-ES" sz="1100" dirty="0" smtClean="0">
                <a:solidFill>
                  <a:srgbClr val="960000"/>
                </a:solidFill>
              </a:rPr>
              <a:t>Esta situación dificulta el proceso de aprendizaje en los/las estudiantes, ya que interfiere en la atención y motivación, entre otros.</a:t>
            </a:r>
          </a:p>
        </p:txBody>
      </p:sp>
    </p:spTree>
    <p:extLst>
      <p:ext uri="{BB962C8B-B14F-4D97-AF65-F5344CB8AC3E}">
        <p14:creationId xmlns:p14="http://schemas.microsoft.com/office/powerpoint/2010/main" val="807995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pic>
        <p:nvPicPr>
          <p:cNvPr id="10" name="Picture 7"/>
          <p:cNvPicPr>
            <a:picLocks noChangeAspect="1" noChangeArrowheads="1"/>
          </p:cNvPicPr>
          <p:nvPr/>
        </p:nvPicPr>
        <p:blipFill>
          <a:blip r:embed="rId3"/>
          <a:srcRect/>
          <a:stretch>
            <a:fillRect/>
          </a:stretch>
        </p:blipFill>
        <p:spPr bwMode="auto">
          <a:xfrm>
            <a:off x="0" y="509488"/>
            <a:ext cx="12192000" cy="4248500"/>
          </a:xfrm>
          <a:prstGeom prst="rect">
            <a:avLst/>
          </a:prstGeom>
          <a:noFill/>
          <a:ln w="9525">
            <a:noFill/>
            <a:miter lim="800000"/>
            <a:headEnd/>
            <a:tailEnd/>
          </a:ln>
          <a:effectLst/>
        </p:spPr>
      </p:pic>
      <p:sp>
        <p:nvSpPr>
          <p:cNvPr id="11" name="10 CuadroTexto"/>
          <p:cNvSpPr txBox="1"/>
          <p:nvPr/>
        </p:nvSpPr>
        <p:spPr>
          <a:xfrm>
            <a:off x="5246647" y="2249017"/>
            <a:ext cx="4476781" cy="769441"/>
          </a:xfrm>
          <a:prstGeom prst="rect">
            <a:avLst/>
          </a:prstGeom>
          <a:noFill/>
        </p:spPr>
        <p:txBody>
          <a:bodyPr wrap="square" rtlCol="0">
            <a:spAutoFit/>
          </a:bodyPr>
          <a:lstStyle/>
          <a:p>
            <a:r>
              <a:rPr lang="es-CL" sz="4400" dirty="0" smtClean="0">
                <a:solidFill>
                  <a:schemeClr val="bg1"/>
                </a:solidFill>
                <a:latin typeface="Corbel" panose="020B0503020204020204" pitchFamily="34" charset="0"/>
              </a:rPr>
              <a:t>Gracias</a:t>
            </a:r>
            <a:endParaRPr lang="es-ES" sz="4400" dirty="0">
              <a:solidFill>
                <a:schemeClr val="bg1"/>
              </a:solidFill>
              <a:latin typeface="Corbel" panose="020B0503020204020204" pitchFamily="34" charset="0"/>
            </a:endParaRPr>
          </a:p>
        </p:txBody>
      </p:sp>
    </p:spTree>
    <p:extLst>
      <p:ext uri="{BB962C8B-B14F-4D97-AF65-F5344CB8AC3E}">
        <p14:creationId xmlns:p14="http://schemas.microsoft.com/office/powerpoint/2010/main" val="2919383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4"/>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La Encuesta</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1" name="Gráfico 10"/>
          <p:cNvGraphicFramePr/>
          <p:nvPr>
            <p:extLst/>
          </p:nvPr>
        </p:nvGraphicFramePr>
        <p:xfrm>
          <a:off x="0" y="1706842"/>
          <a:ext cx="4230254" cy="3222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áfico 13"/>
          <p:cNvGraphicFramePr/>
          <p:nvPr>
            <p:extLst/>
          </p:nvPr>
        </p:nvGraphicFramePr>
        <p:xfrm>
          <a:off x="3313675" y="3509763"/>
          <a:ext cx="4374564" cy="32220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Gráfico 16"/>
          <p:cNvGraphicFramePr/>
          <p:nvPr>
            <p:extLst/>
          </p:nvPr>
        </p:nvGraphicFramePr>
        <p:xfrm>
          <a:off x="7688239" y="1645286"/>
          <a:ext cx="4377863" cy="3127659"/>
        </p:xfrm>
        <a:graphic>
          <a:graphicData uri="http://schemas.openxmlformats.org/drawingml/2006/chart">
            <c:chart xmlns:c="http://schemas.openxmlformats.org/drawingml/2006/chart" xmlns:r="http://schemas.openxmlformats.org/officeDocument/2006/relationships" r:id="rId7"/>
          </a:graphicData>
        </a:graphic>
      </p:graphicFrame>
      <p:pic>
        <p:nvPicPr>
          <p:cNvPr id="14338" name="Picture 2" descr="http://tecnologiaok.com/wp-content/uploads/2018/01/escribir-en-computador.jpg"/>
          <p:cNvPicPr>
            <a:picLocks noChangeAspect="1" noChangeArrowheads="1"/>
          </p:cNvPicPr>
          <p:nvPr/>
        </p:nvPicPr>
        <p:blipFill rotWithShape="1">
          <a:blip r:embed="rId8">
            <a:extLst>
              <a:ext uri="{28A0092B-C50C-407E-A947-70E740481C1C}">
                <a14:useLocalDpi xmlns:a14="http://schemas.microsoft.com/office/drawing/2010/main" val="0"/>
              </a:ext>
            </a:extLst>
          </a:blip>
          <a:srcRect t="19598" b="27256"/>
          <a:stretch/>
        </p:blipFill>
        <p:spPr bwMode="auto">
          <a:xfrm>
            <a:off x="8410790" y="297713"/>
            <a:ext cx="3781210" cy="133970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244680" y="1645286"/>
            <a:ext cx="11485502" cy="46628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419" dirty="0" smtClean="0">
                <a:latin typeface="Corbel" panose="020B0503020204020204" pitchFamily="34" charset="0"/>
              </a:rPr>
              <a:t>La encuesta se dividió en dos secciones:</a:t>
            </a:r>
          </a:p>
          <a:p>
            <a:pPr marL="742950" lvl="1" indent="-285750">
              <a:lnSpc>
                <a:spcPct val="150000"/>
              </a:lnSpc>
              <a:buFont typeface="Courier New" panose="02070309020205020404" pitchFamily="49" charset="0"/>
              <a:buChar char="o"/>
            </a:pPr>
            <a:r>
              <a:rPr lang="es-419" dirty="0" smtClean="0">
                <a:latin typeface="Corbel" panose="020B0503020204020204" pitchFamily="34" charset="0"/>
              </a:rPr>
              <a:t>En </a:t>
            </a:r>
            <a:r>
              <a:rPr lang="es-419" dirty="0">
                <a:latin typeface="Corbel" panose="020B0503020204020204" pitchFamily="34" charset="0"/>
              </a:rPr>
              <a:t>la primera </a:t>
            </a:r>
            <a:r>
              <a:rPr lang="es-419" dirty="0" smtClean="0">
                <a:latin typeface="Corbel" panose="020B0503020204020204" pitchFamily="34" charset="0"/>
              </a:rPr>
              <a:t>se realizaron </a:t>
            </a:r>
            <a:r>
              <a:rPr lang="es-419" dirty="0">
                <a:latin typeface="Corbel" panose="020B0503020204020204" pitchFamily="34" charset="0"/>
              </a:rPr>
              <a:t>preguntas que </a:t>
            </a:r>
            <a:r>
              <a:rPr lang="es-419" dirty="0" smtClean="0">
                <a:latin typeface="Corbel" panose="020B0503020204020204" pitchFamily="34" charset="0"/>
              </a:rPr>
              <a:t>apuntaban </a:t>
            </a:r>
            <a:r>
              <a:rPr lang="es-419" dirty="0">
                <a:latin typeface="Corbel" panose="020B0503020204020204" pitchFamily="34" charset="0"/>
              </a:rPr>
              <a:t>a conocer </a:t>
            </a:r>
            <a:r>
              <a:rPr lang="es-419" dirty="0" smtClean="0">
                <a:latin typeface="Corbel" panose="020B0503020204020204" pitchFamily="34" charset="0"/>
              </a:rPr>
              <a:t>la </a:t>
            </a:r>
            <a:r>
              <a:rPr lang="es-419" dirty="0">
                <a:latin typeface="Corbel" panose="020B0503020204020204" pitchFamily="34" charset="0"/>
              </a:rPr>
              <a:t>situación </a:t>
            </a:r>
            <a:r>
              <a:rPr lang="es-419" dirty="0" smtClean="0">
                <a:latin typeface="Corbel" panose="020B0503020204020204" pitchFamily="34" charset="0"/>
              </a:rPr>
              <a:t>actual de los estudiantes, a raíz del estallido social</a:t>
            </a:r>
            <a:endParaRPr lang="es-419" dirty="0">
              <a:latin typeface="Corbel" panose="020B0503020204020204" pitchFamily="34" charset="0"/>
            </a:endParaRPr>
          </a:p>
          <a:p>
            <a:pPr marL="742950" lvl="1" indent="-285750">
              <a:lnSpc>
                <a:spcPct val="150000"/>
              </a:lnSpc>
              <a:buFont typeface="Courier New" panose="02070309020205020404" pitchFamily="49" charset="0"/>
              <a:buChar char="o"/>
            </a:pPr>
            <a:r>
              <a:rPr lang="es-419" dirty="0">
                <a:latin typeface="Corbel" panose="020B0503020204020204" pitchFamily="34" charset="0"/>
              </a:rPr>
              <a:t>En la segunda </a:t>
            </a:r>
            <a:r>
              <a:rPr lang="es-419" dirty="0" smtClean="0">
                <a:latin typeface="Corbel" panose="020B0503020204020204" pitchFamily="34" charset="0"/>
              </a:rPr>
              <a:t>se pidió que respondieran </a:t>
            </a:r>
            <a:r>
              <a:rPr lang="es-419" dirty="0">
                <a:latin typeface="Corbel" panose="020B0503020204020204" pitchFamily="34" charset="0"/>
              </a:rPr>
              <a:t>un cuestionario llamado DASS21, que permite medir sintomatología de ansiedad, estrés y </a:t>
            </a:r>
            <a:r>
              <a:rPr lang="es-419" dirty="0" smtClean="0">
                <a:latin typeface="Corbel" panose="020B0503020204020204" pitchFamily="34" charset="0"/>
              </a:rPr>
              <a:t>depresión</a:t>
            </a:r>
            <a:endParaRPr lang="es-419" dirty="0">
              <a:latin typeface="Corbel" panose="020B0503020204020204" pitchFamily="34" charset="0"/>
            </a:endParaRPr>
          </a:p>
          <a:p>
            <a:pPr marL="285750" indent="-285750">
              <a:lnSpc>
                <a:spcPct val="150000"/>
              </a:lnSpc>
              <a:buFont typeface="Arial" panose="020B0604020202020204" pitchFamily="34" charset="0"/>
              <a:buChar char="•"/>
            </a:pPr>
            <a:r>
              <a:rPr lang="es-419" dirty="0" smtClean="0">
                <a:latin typeface="Corbel" panose="020B0503020204020204" pitchFamily="34" charset="0"/>
              </a:rPr>
              <a:t>La encuesta fue anónima, con la posibilidad de que los estudiantes pudieran escribir su nombre si lo deseaban</a:t>
            </a:r>
          </a:p>
          <a:p>
            <a:pPr marL="285750" indent="-285750">
              <a:lnSpc>
                <a:spcPct val="150000"/>
              </a:lnSpc>
              <a:buFont typeface="Arial" panose="020B0604020202020204" pitchFamily="34" charset="0"/>
              <a:buChar char="•"/>
            </a:pPr>
            <a:r>
              <a:rPr lang="es-419" dirty="0" smtClean="0">
                <a:latin typeface="Corbel" panose="020B0503020204020204" pitchFamily="34" charset="0"/>
              </a:rPr>
              <a:t>Hubo </a:t>
            </a:r>
            <a:r>
              <a:rPr lang="es-ES" dirty="0" smtClean="0">
                <a:latin typeface="Corbel" panose="020B0503020204020204" pitchFamily="34" charset="0"/>
              </a:rPr>
              <a:t>304 respuestas completas y 137 parciales (estudiantes que respondieron parte de la encuesta pero no hasta el final)</a:t>
            </a:r>
          </a:p>
          <a:p>
            <a:pPr marL="285750" indent="-285750">
              <a:lnSpc>
                <a:spcPct val="150000"/>
              </a:lnSpc>
              <a:buFont typeface="Arial" panose="020B0604020202020204" pitchFamily="34" charset="0"/>
              <a:buChar char="•"/>
            </a:pPr>
            <a:r>
              <a:rPr lang="es-ES" dirty="0" smtClean="0">
                <a:latin typeface="Corbel" panose="020B0503020204020204" pitchFamily="34" charset="0"/>
              </a:rPr>
              <a:t>Para fines de esta presentación, se consideraron sólo las respuestas completas</a:t>
            </a:r>
          </a:p>
          <a:p>
            <a:pPr marL="285750" indent="-285750">
              <a:lnSpc>
                <a:spcPct val="150000"/>
              </a:lnSpc>
              <a:buFont typeface="Arial" panose="020B0604020202020204" pitchFamily="34" charset="0"/>
              <a:buChar char="•"/>
            </a:pPr>
            <a:r>
              <a:rPr lang="es-ES" dirty="0" smtClean="0">
                <a:latin typeface="Corbel" panose="020B0503020204020204" pitchFamily="34" charset="0"/>
              </a:rPr>
              <a:t>La encuesta fue difundida a través de u-cursos y a través de los delegados de cada generación de estudiantes</a:t>
            </a:r>
            <a:endParaRPr lang="es-419" dirty="0" smtClean="0">
              <a:latin typeface="Corbel" panose="020B0503020204020204" pitchFamily="34" charset="0"/>
            </a:endParaRPr>
          </a:p>
          <a:p>
            <a:pPr marL="285750" indent="-285750">
              <a:lnSpc>
                <a:spcPct val="150000"/>
              </a:lnSpc>
              <a:buFont typeface="Arial" panose="020B0604020202020204" pitchFamily="34" charset="0"/>
              <a:buChar char="•"/>
            </a:pPr>
            <a:r>
              <a:rPr lang="es-ES" dirty="0" smtClean="0">
                <a:latin typeface="Corbel" panose="020B0503020204020204" pitchFamily="34" charset="0"/>
              </a:rPr>
              <a:t>Estuvo abierta desde el 12 de diciembre hasta 27 de diciembre</a:t>
            </a:r>
          </a:p>
        </p:txBody>
      </p:sp>
    </p:spTree>
    <p:extLst>
      <p:ext uri="{BB962C8B-B14F-4D97-AF65-F5344CB8AC3E}">
        <p14:creationId xmlns:p14="http://schemas.microsoft.com/office/powerpoint/2010/main" val="320009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5" name="4 CuadroTexto"/>
          <p:cNvSpPr txBox="1"/>
          <p:nvPr/>
        </p:nvSpPr>
        <p:spPr>
          <a:xfrm>
            <a:off x="1851808" y="653366"/>
            <a:ext cx="6422761" cy="461665"/>
          </a:xfrm>
          <a:prstGeom prst="rect">
            <a:avLst/>
          </a:prstGeom>
          <a:noFill/>
        </p:spPr>
        <p:txBody>
          <a:bodyPr wrap="square" rtlCol="0">
            <a:spAutoFit/>
          </a:bodyPr>
          <a:lstStyle/>
          <a:p>
            <a:r>
              <a:rPr lang="es-CL" sz="2400" b="1" dirty="0" smtClean="0">
                <a:solidFill>
                  <a:schemeClr val="bg1"/>
                </a:solidFill>
                <a:latin typeface="Corbel" panose="020B0503020204020204" pitchFamily="34" charset="0"/>
              </a:rPr>
              <a:t>Entorno</a:t>
            </a:r>
            <a:endParaRPr lang="es-ES" sz="2400" b="1" dirty="0">
              <a:solidFill>
                <a:schemeClr val="bg1"/>
              </a:solidFill>
              <a:latin typeface="Corbel" panose="020B0503020204020204"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98702" y="6329238"/>
            <a:ext cx="11952272" cy="396066"/>
          </a:xfrm>
          <a:prstGeom prst="rect">
            <a:avLst/>
          </a:prstGeom>
          <a:noFill/>
          <a:ln w="9525">
            <a:noFill/>
            <a:miter lim="800000"/>
            <a:headEnd/>
            <a:tailEnd/>
          </a:ln>
          <a:effectLst/>
        </p:spPr>
      </p:pic>
      <p:graphicFrame>
        <p:nvGraphicFramePr>
          <p:cNvPr id="15" name="Marcador de contenido 14"/>
          <p:cNvGraphicFramePr>
            <a:graphicFrameLocks noGrp="1"/>
          </p:cNvGraphicFramePr>
          <p:nvPr>
            <p:ph idx="1"/>
            <p:extLst>
              <p:ext uri="{D42A27DB-BD31-4B8C-83A1-F6EECF244321}">
                <p14:modId xmlns:p14="http://schemas.microsoft.com/office/powerpoint/2010/main" val="2684925998"/>
              </p:ext>
            </p:extLst>
          </p:nvPr>
        </p:nvGraphicFramePr>
        <p:xfrm>
          <a:off x="-932115" y="1768398"/>
          <a:ext cx="9331836" cy="3686104"/>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p:cNvSpPr txBox="1"/>
          <p:nvPr/>
        </p:nvSpPr>
        <p:spPr>
          <a:xfrm>
            <a:off x="9180945" y="2246164"/>
            <a:ext cx="2473302" cy="2339102"/>
          </a:xfrm>
          <a:prstGeom prst="rect">
            <a:avLst/>
          </a:prstGeom>
          <a:solidFill>
            <a:schemeClr val="accent1">
              <a:lumMod val="20000"/>
              <a:lumOff val="80000"/>
            </a:schemeClr>
          </a:solidFill>
        </p:spPr>
        <p:txBody>
          <a:bodyPr wrap="square" rtlCol="0">
            <a:spAutoFit/>
          </a:bodyPr>
          <a:lstStyle/>
          <a:p>
            <a:pPr algn="ctr"/>
            <a:r>
              <a:rPr lang="es-419" sz="1050" i="1" dirty="0" smtClean="0"/>
              <a:t>“</a:t>
            </a:r>
            <a:r>
              <a:rPr lang="es-419" sz="1400" i="1" dirty="0" smtClean="0">
                <a:solidFill>
                  <a:schemeClr val="accent1">
                    <a:lumMod val="75000"/>
                  </a:schemeClr>
                </a:solidFill>
              </a:rPr>
              <a:t>Violencia </a:t>
            </a:r>
            <a:r>
              <a:rPr lang="es-419" sz="1400" i="1" dirty="0">
                <a:solidFill>
                  <a:schemeClr val="accent1">
                    <a:lumMod val="75000"/>
                  </a:schemeClr>
                </a:solidFill>
              </a:rPr>
              <a:t>a diario</a:t>
            </a:r>
            <a:r>
              <a:rPr lang="es-419" sz="1100" i="1" dirty="0"/>
              <a:t>, </a:t>
            </a:r>
            <a:r>
              <a:rPr lang="es-419" sz="1100" i="1" dirty="0">
                <a:latin typeface="Corbel" panose="020B0503020204020204" pitchFamily="34" charset="0"/>
              </a:rPr>
              <a:t>particularmente vivo a pocos metros de una esquina donde se producen cortes de calles y barricadas continuamente y por ende la llegada de carabineros y </a:t>
            </a:r>
            <a:r>
              <a:rPr lang="es-419" sz="1100" i="1" dirty="0" err="1">
                <a:latin typeface="Corbel" panose="020B0503020204020204" pitchFamily="34" charset="0"/>
              </a:rPr>
              <a:t>pdi</a:t>
            </a:r>
            <a:r>
              <a:rPr lang="es-419" sz="1100" i="1" dirty="0">
                <a:latin typeface="Corbel" panose="020B0503020204020204" pitchFamily="34" charset="0"/>
              </a:rPr>
              <a:t>. Me llegaron </a:t>
            </a:r>
            <a:r>
              <a:rPr lang="es-419" sz="1100" i="1" dirty="0" smtClean="0">
                <a:latin typeface="Corbel" panose="020B0503020204020204" pitchFamily="34" charset="0"/>
              </a:rPr>
              <a:t>lacrimógenas </a:t>
            </a:r>
            <a:r>
              <a:rPr lang="es-419" sz="1100" i="1" dirty="0">
                <a:latin typeface="Corbel" panose="020B0503020204020204" pitchFamily="34" charset="0"/>
              </a:rPr>
              <a:t>al patio 3 veces en estas semanas, he dejado entrar a personas arrancando de carabineros a mi casa, y guardo cartuchos de perdigones que he encontrado en la vereda de mi casa, para qué decir que vi/ayudé a </a:t>
            </a:r>
            <a:r>
              <a:rPr lang="es-419" sz="1100" i="1" dirty="0" err="1">
                <a:latin typeface="Corbel" panose="020B0503020204020204" pitchFamily="34" charset="0"/>
              </a:rPr>
              <a:t>compañerxs</a:t>
            </a:r>
            <a:r>
              <a:rPr lang="es-419" sz="1100" i="1" dirty="0">
                <a:latin typeface="Corbel" panose="020B0503020204020204" pitchFamily="34" charset="0"/>
              </a:rPr>
              <a:t> baleados con dichos perdigones. Más o menos, eso. </a:t>
            </a:r>
            <a:r>
              <a:rPr lang="es-419" sz="1100" i="1" dirty="0" smtClean="0">
                <a:latin typeface="Corbel" panose="020B0503020204020204" pitchFamily="34" charset="0"/>
              </a:rPr>
              <a:t>“</a:t>
            </a:r>
            <a:endParaRPr lang="es-419" sz="1100" i="1" dirty="0">
              <a:latin typeface="Corbel" panose="020B0503020204020204" pitchFamily="34" charset="0"/>
            </a:endParaRPr>
          </a:p>
        </p:txBody>
      </p:sp>
      <p:sp>
        <p:nvSpPr>
          <p:cNvPr id="21" name="CuadroTexto 20"/>
          <p:cNvSpPr txBox="1"/>
          <p:nvPr/>
        </p:nvSpPr>
        <p:spPr>
          <a:xfrm>
            <a:off x="9456445" y="4912753"/>
            <a:ext cx="2053653" cy="984885"/>
          </a:xfrm>
          <a:prstGeom prst="rect">
            <a:avLst/>
          </a:prstGeom>
          <a:solidFill>
            <a:schemeClr val="accent6">
              <a:lumMod val="20000"/>
              <a:lumOff val="80000"/>
            </a:schemeClr>
          </a:solidFill>
        </p:spPr>
        <p:txBody>
          <a:bodyPr wrap="square" rtlCol="0">
            <a:spAutoFit/>
          </a:bodyPr>
          <a:lstStyle/>
          <a:p>
            <a:pPr algn="ctr"/>
            <a:r>
              <a:rPr lang="es-419" sz="1100" i="1" dirty="0" smtClean="0"/>
              <a:t>“</a:t>
            </a:r>
            <a:r>
              <a:rPr lang="es-419" sz="1400" i="1" dirty="0" smtClean="0">
                <a:solidFill>
                  <a:srgbClr val="70AD47"/>
                </a:solidFill>
              </a:rPr>
              <a:t>Tranquila </a:t>
            </a:r>
            <a:r>
              <a:rPr lang="es-419" sz="1400" i="1" dirty="0">
                <a:solidFill>
                  <a:srgbClr val="70AD47"/>
                </a:solidFill>
              </a:rPr>
              <a:t>ahora. </a:t>
            </a:r>
            <a:r>
              <a:rPr lang="es-419" sz="1100" i="1" dirty="0">
                <a:latin typeface="Corbel" panose="020B0503020204020204" pitchFamily="34" charset="0"/>
              </a:rPr>
              <a:t>Durante la revuelta sobrevolaban </a:t>
            </a:r>
            <a:r>
              <a:rPr lang="es-419" sz="1100" i="1" dirty="0" smtClean="0">
                <a:latin typeface="Corbel" panose="020B0503020204020204" pitchFamily="34" charset="0"/>
              </a:rPr>
              <a:t>helicópteros </a:t>
            </a:r>
            <a:r>
              <a:rPr lang="es-419" sz="1100" i="1" dirty="0">
                <a:latin typeface="Corbel" panose="020B0503020204020204" pitchFamily="34" charset="0"/>
              </a:rPr>
              <a:t>en </a:t>
            </a:r>
            <a:r>
              <a:rPr lang="es-419" sz="1100" i="1" dirty="0" smtClean="0">
                <a:latin typeface="Corbel" panose="020B0503020204020204" pitchFamily="34" charset="0"/>
              </a:rPr>
              <a:t>reiteradas </a:t>
            </a:r>
            <a:r>
              <a:rPr lang="es-419" sz="1100" i="1" dirty="0">
                <a:latin typeface="Corbel" panose="020B0503020204020204" pitchFamily="34" charset="0"/>
              </a:rPr>
              <a:t>ocasiones, todos los días. Hoy se escuchan balazos cada </a:t>
            </a:r>
            <a:r>
              <a:rPr lang="es-419" sz="1100" i="1" dirty="0" smtClean="0">
                <a:latin typeface="Corbel" panose="020B0503020204020204" pitchFamily="34" charset="0"/>
              </a:rPr>
              <a:t>tanto</a:t>
            </a:r>
            <a:r>
              <a:rPr lang="es-419" sz="1100" i="1" dirty="0" smtClean="0"/>
              <a:t>”</a:t>
            </a:r>
            <a:endParaRPr lang="es-419" sz="1100" i="1" dirty="0"/>
          </a:p>
        </p:txBody>
      </p:sp>
      <p:pic>
        <p:nvPicPr>
          <p:cNvPr id="1026" name="Picture 2" descr="https://www.santiagodechile.travel/Barrios/res/Bellavista/4.jpg"/>
          <p:cNvPicPr>
            <a:picLocks noChangeAspect="1" noChangeArrowheads="1"/>
          </p:cNvPicPr>
          <p:nvPr/>
        </p:nvPicPr>
        <p:blipFill rotWithShape="1">
          <a:blip r:embed="rId6">
            <a:extLst>
              <a:ext uri="{28A0092B-C50C-407E-A947-70E740481C1C}">
                <a14:useLocalDpi xmlns:a14="http://schemas.microsoft.com/office/drawing/2010/main" val="0"/>
              </a:ext>
            </a:extLst>
          </a:blip>
          <a:srcRect t="28299" r="2928" b="17948"/>
          <a:stretch/>
        </p:blipFill>
        <p:spPr bwMode="auto">
          <a:xfrm>
            <a:off x="8540349" y="287080"/>
            <a:ext cx="3644563" cy="133970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370521" y="5405195"/>
            <a:ext cx="5169829" cy="646331"/>
          </a:xfrm>
          <a:prstGeom prst="rect">
            <a:avLst/>
          </a:prstGeom>
          <a:solidFill>
            <a:srgbClr val="FFE5E5"/>
          </a:solidFill>
        </p:spPr>
        <p:txBody>
          <a:bodyPr wrap="square" rtlCol="0">
            <a:spAutoFit/>
          </a:bodyPr>
          <a:lstStyle/>
          <a:p>
            <a:pPr algn="just"/>
            <a:r>
              <a:rPr lang="es-ES" sz="1200" dirty="0">
                <a:solidFill>
                  <a:srgbClr val="960000"/>
                </a:solidFill>
              </a:rPr>
              <a:t>Más de la mitad </a:t>
            </a:r>
            <a:r>
              <a:rPr lang="es-ES" sz="1200" dirty="0" smtClean="0">
                <a:solidFill>
                  <a:srgbClr val="960000"/>
                </a:solidFill>
              </a:rPr>
              <a:t>de los/las estudiantes (52%) aún vive </a:t>
            </a:r>
            <a:r>
              <a:rPr lang="es-ES" sz="1200" dirty="0">
                <a:solidFill>
                  <a:srgbClr val="960000"/>
                </a:solidFill>
              </a:rPr>
              <a:t>con </a:t>
            </a:r>
            <a:r>
              <a:rPr lang="es-ES" sz="1200" dirty="0" smtClean="0">
                <a:solidFill>
                  <a:srgbClr val="960000"/>
                </a:solidFill>
              </a:rPr>
              <a:t>disturbios, ya sean constantes u ocasionales, mientras que un cuarto de los/las estudiantes vive en un ambiente de disturbios constantes, los cuales interfieren en su diario vivir. </a:t>
            </a:r>
            <a:endParaRPr lang="es-419" sz="1200" dirty="0">
              <a:solidFill>
                <a:srgbClr val="960000"/>
              </a:solidFill>
            </a:endParaRPr>
          </a:p>
        </p:txBody>
      </p:sp>
    </p:spTree>
    <p:extLst>
      <p:ext uri="{BB962C8B-B14F-4D97-AF65-F5344CB8AC3E}">
        <p14:creationId xmlns:p14="http://schemas.microsoft.com/office/powerpoint/2010/main" val="2303694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9742" y="-40889"/>
            <a:ext cx="12192000" cy="2125555"/>
            <a:chOff x="0" y="-1"/>
            <a:chExt cx="12192000" cy="2125555"/>
          </a:xfrm>
        </p:grpSpPr>
        <p:pic>
          <p:nvPicPr>
            <p:cNvPr id="6" name="Picture 5"/>
            <p:cNvPicPr>
              <a:picLocks noChangeAspect="1" noChangeArrowheads="1"/>
            </p:cNvPicPr>
            <p:nvPr/>
          </p:nvPicPr>
          <p:blipFill>
            <a:blip r:embed="rId4"/>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pic>
          <p:nvPicPr>
            <p:cNvPr id="8" name="Picture 2" descr="http://www.elmostrador.cl/media/2015/07/ciencia_816x428.jpg"/>
            <p:cNvPicPr>
              <a:picLocks noChangeAspect="1" noChangeArrowheads="1"/>
            </p:cNvPicPr>
            <p:nvPr/>
          </p:nvPicPr>
          <p:blipFill>
            <a:blip r:embed="rId5"/>
            <a:srcRect t="1844" b="30296"/>
            <a:stretch>
              <a:fillRect/>
            </a:stretch>
          </p:blipFill>
          <p:spPr bwMode="auto">
            <a:xfrm>
              <a:off x="8434316" y="300251"/>
              <a:ext cx="3757684" cy="1337480"/>
            </a:xfrm>
            <a:prstGeom prst="rect">
              <a:avLst/>
            </a:prstGeom>
            <a:noFill/>
          </p:spPr>
        </p:pic>
      </p:grpSp>
      <p:sp>
        <p:nvSpPr>
          <p:cNvPr id="2" name="Rectángulo 1"/>
          <p:cNvSpPr/>
          <p:nvPr/>
        </p:nvSpPr>
        <p:spPr>
          <a:xfrm>
            <a:off x="1671218" y="653366"/>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Marchas y manifestaciones</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4" name="Gráfico 13"/>
          <p:cNvGraphicFramePr/>
          <p:nvPr>
            <p:extLst>
              <p:ext uri="{D42A27DB-BD31-4B8C-83A1-F6EECF244321}">
                <p14:modId xmlns:p14="http://schemas.microsoft.com/office/powerpoint/2010/main" val="2068388869"/>
              </p:ext>
            </p:extLst>
          </p:nvPr>
        </p:nvGraphicFramePr>
        <p:xfrm>
          <a:off x="-133928" y="1768398"/>
          <a:ext cx="5833630" cy="3930653"/>
        </p:xfrm>
        <a:graphic>
          <a:graphicData uri="http://schemas.openxmlformats.org/drawingml/2006/chart">
            <c:chart xmlns:c="http://schemas.openxmlformats.org/drawingml/2006/chart" xmlns:r="http://schemas.openxmlformats.org/officeDocument/2006/relationships" r:id="rId6"/>
          </a:graphicData>
        </a:graphic>
      </p:graphicFrame>
      <p:pic>
        <p:nvPicPr>
          <p:cNvPr id="15" name="Imagen 14"/>
          <p:cNvPicPr>
            <a:picLocks noChangeAspect="1"/>
          </p:cNvPicPr>
          <p:nvPr/>
        </p:nvPicPr>
        <p:blipFill>
          <a:blip r:embed="rId7"/>
          <a:stretch>
            <a:fillRect/>
          </a:stretch>
        </p:blipFill>
        <p:spPr>
          <a:xfrm>
            <a:off x="6340763" y="2417899"/>
            <a:ext cx="5454939" cy="2647013"/>
          </a:xfrm>
          <a:prstGeom prst="rect">
            <a:avLst/>
          </a:prstGeom>
        </p:spPr>
      </p:pic>
      <p:sp>
        <p:nvSpPr>
          <p:cNvPr id="16" name="CuadroTexto 15"/>
          <p:cNvSpPr txBox="1"/>
          <p:nvPr/>
        </p:nvSpPr>
        <p:spPr>
          <a:xfrm>
            <a:off x="6096000" y="1723134"/>
            <a:ext cx="5699702" cy="646331"/>
          </a:xfrm>
          <a:prstGeom prst="rect">
            <a:avLst/>
          </a:prstGeom>
          <a:noFill/>
        </p:spPr>
        <p:txBody>
          <a:bodyPr wrap="square" rtlCol="0">
            <a:spAutoFit/>
          </a:bodyPr>
          <a:lstStyle/>
          <a:p>
            <a:pPr algn="ctr"/>
            <a:r>
              <a:rPr lang="es-CL" b="1" dirty="0" smtClean="0">
                <a:solidFill>
                  <a:schemeClr val="bg2">
                    <a:lumMod val="25000"/>
                  </a:schemeClr>
                </a:solidFill>
                <a:latin typeface="Corbel" panose="020B0503020204020204" pitchFamily="34" charset="0"/>
              </a:rPr>
              <a:t>¿Has </a:t>
            </a:r>
            <a:r>
              <a:rPr lang="es-CL" b="1" dirty="0">
                <a:solidFill>
                  <a:schemeClr val="bg2">
                    <a:lumMod val="25000"/>
                  </a:schemeClr>
                </a:solidFill>
                <a:latin typeface="Corbel" panose="020B0503020204020204" pitchFamily="34" charset="0"/>
              </a:rPr>
              <a:t>sufrido algún tipo de lesión o daño (físico o mental) producto de ir a las marchas/manifestaciones?</a:t>
            </a:r>
            <a:endParaRPr lang="es-419" b="1" dirty="0">
              <a:solidFill>
                <a:schemeClr val="bg2">
                  <a:lumMod val="25000"/>
                </a:schemeClr>
              </a:solidFill>
              <a:latin typeface="Corbel" panose="020B0503020204020204" pitchFamily="34" charset="0"/>
            </a:endParaRPr>
          </a:p>
        </p:txBody>
      </p:sp>
      <p:pic>
        <p:nvPicPr>
          <p:cNvPr id="17" name="Imagen 16"/>
          <p:cNvPicPr>
            <a:picLocks noChangeAspect="1"/>
          </p:cNvPicPr>
          <p:nvPr/>
        </p:nvPicPr>
        <p:blipFill>
          <a:blip r:embed="rId8"/>
          <a:stretch>
            <a:fillRect/>
          </a:stretch>
        </p:blipFill>
        <p:spPr>
          <a:xfrm>
            <a:off x="7256951" y="5555753"/>
            <a:ext cx="2413578" cy="1224279"/>
          </a:xfrm>
          <a:prstGeom prst="rect">
            <a:avLst/>
          </a:prstGeom>
        </p:spPr>
      </p:pic>
      <p:sp>
        <p:nvSpPr>
          <p:cNvPr id="18" name="CuadroTexto 17"/>
          <p:cNvSpPr txBox="1"/>
          <p:nvPr/>
        </p:nvSpPr>
        <p:spPr>
          <a:xfrm>
            <a:off x="4244107" y="5055833"/>
            <a:ext cx="5699702" cy="307777"/>
          </a:xfrm>
          <a:prstGeom prst="rect">
            <a:avLst/>
          </a:prstGeom>
          <a:noFill/>
        </p:spPr>
        <p:txBody>
          <a:bodyPr wrap="square" rtlCol="0">
            <a:spAutoFit/>
          </a:bodyPr>
          <a:lstStyle/>
          <a:p>
            <a:pPr algn="ctr"/>
            <a:r>
              <a:rPr lang="es-CL" sz="1400" b="1" dirty="0" smtClean="0">
                <a:solidFill>
                  <a:schemeClr val="bg2">
                    <a:lumMod val="25000"/>
                  </a:schemeClr>
                </a:solidFill>
                <a:latin typeface="Corbel" panose="020B0503020204020204" pitchFamily="34" charset="0"/>
              </a:rPr>
              <a:t>Otro tipo de lesión</a:t>
            </a:r>
            <a:endParaRPr lang="es-419" sz="1400" b="1" dirty="0">
              <a:solidFill>
                <a:schemeClr val="bg2">
                  <a:lumMod val="25000"/>
                </a:schemeClr>
              </a:solidFill>
              <a:latin typeface="Corbel" panose="020B0503020204020204" pitchFamily="34" charset="0"/>
            </a:endParaRPr>
          </a:p>
        </p:txBody>
      </p:sp>
      <p:pic>
        <p:nvPicPr>
          <p:cNvPr id="2050" name="Picture 2" descr="https://los40.cl/wp-content/uploads/2019/10/marcha-mas-grande.jpg"/>
          <p:cNvPicPr>
            <a:picLocks noChangeAspect="1" noChangeArrowheads="1"/>
          </p:cNvPicPr>
          <p:nvPr/>
        </p:nvPicPr>
        <p:blipFill rotWithShape="1">
          <a:blip r:embed="rId9">
            <a:extLst>
              <a:ext uri="{28A0092B-C50C-407E-A947-70E740481C1C}">
                <a14:useLocalDpi xmlns:a14="http://schemas.microsoft.com/office/drawing/2010/main" val="0"/>
              </a:ext>
            </a:extLst>
          </a:blip>
          <a:srcRect t="15815" b="21112"/>
          <a:stretch/>
        </p:blipFill>
        <p:spPr bwMode="auto">
          <a:xfrm>
            <a:off x="8434316" y="257719"/>
            <a:ext cx="3747942" cy="132906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637378" y="5790981"/>
            <a:ext cx="5393435" cy="830997"/>
          </a:xfrm>
          <a:prstGeom prst="rect">
            <a:avLst/>
          </a:prstGeom>
          <a:solidFill>
            <a:srgbClr val="FFE5E5"/>
          </a:solidFill>
        </p:spPr>
        <p:txBody>
          <a:bodyPr wrap="square" rtlCol="0">
            <a:spAutoFit/>
          </a:bodyPr>
          <a:lstStyle/>
          <a:p>
            <a:pPr algn="just"/>
            <a:r>
              <a:rPr lang="es-ES" sz="1200" dirty="0" smtClean="0">
                <a:solidFill>
                  <a:srgbClr val="960000"/>
                </a:solidFill>
              </a:rPr>
              <a:t>Un alto porcentaje de estudiantes ha estado asistiendo a marchas y manifestaciones, en las cuales la mayoría ha sufrido efectos de lacrimógenas, y más de un quinto ha tenido crisis de pánico o angustia. Esto significa que asistir a marchas ha tenido consecuencias en los/las estudiantes.</a:t>
            </a:r>
            <a:endParaRPr lang="es-419" sz="1200" dirty="0">
              <a:solidFill>
                <a:srgbClr val="960000"/>
              </a:solidFill>
            </a:endParaRPr>
          </a:p>
        </p:txBody>
      </p:sp>
    </p:spTree>
    <p:extLst>
      <p:ext uri="{BB962C8B-B14F-4D97-AF65-F5344CB8AC3E}">
        <p14:creationId xmlns:p14="http://schemas.microsoft.com/office/powerpoint/2010/main" val="519065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Encuentros</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3601517290"/>
              </p:ext>
            </p:extLst>
          </p:nvPr>
        </p:nvGraphicFramePr>
        <p:xfrm>
          <a:off x="0" y="1578015"/>
          <a:ext cx="6012803" cy="43083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áfico 21"/>
          <p:cNvGraphicFramePr/>
          <p:nvPr>
            <p:extLst>
              <p:ext uri="{D42A27DB-BD31-4B8C-83A1-F6EECF244321}">
                <p14:modId xmlns:p14="http://schemas.microsoft.com/office/powerpoint/2010/main" val="3476338376"/>
              </p:ext>
            </p:extLst>
          </p:nvPr>
        </p:nvGraphicFramePr>
        <p:xfrm>
          <a:off x="6012804" y="1674220"/>
          <a:ext cx="5470360" cy="2737971"/>
        </p:xfrm>
        <a:graphic>
          <a:graphicData uri="http://schemas.openxmlformats.org/drawingml/2006/chart">
            <c:chart xmlns:c="http://schemas.openxmlformats.org/drawingml/2006/chart" xmlns:r="http://schemas.openxmlformats.org/officeDocument/2006/relationships" r:id="rId5"/>
          </a:graphicData>
        </a:graphic>
      </p:graphicFrame>
      <p:pic>
        <p:nvPicPr>
          <p:cNvPr id="23" name="Imagen 22"/>
          <p:cNvPicPr>
            <a:picLocks noChangeAspect="1"/>
          </p:cNvPicPr>
          <p:nvPr/>
        </p:nvPicPr>
        <p:blipFill rotWithShape="1">
          <a:blip r:embed="rId6"/>
          <a:srcRect r="5066" b="3101"/>
          <a:stretch/>
        </p:blipFill>
        <p:spPr>
          <a:xfrm>
            <a:off x="7559749" y="4740235"/>
            <a:ext cx="2566745" cy="1607266"/>
          </a:xfrm>
          <a:prstGeom prst="rect">
            <a:avLst/>
          </a:prstGeom>
        </p:spPr>
      </p:pic>
      <p:sp>
        <p:nvSpPr>
          <p:cNvPr id="24" name="CuadroTexto 23"/>
          <p:cNvSpPr txBox="1"/>
          <p:nvPr/>
        </p:nvSpPr>
        <p:spPr>
          <a:xfrm>
            <a:off x="6636245" y="4460737"/>
            <a:ext cx="2623127" cy="307777"/>
          </a:xfrm>
          <a:prstGeom prst="rect">
            <a:avLst/>
          </a:prstGeom>
          <a:noFill/>
        </p:spPr>
        <p:txBody>
          <a:bodyPr wrap="square" rtlCol="0">
            <a:spAutoFit/>
          </a:bodyPr>
          <a:lstStyle/>
          <a:p>
            <a:r>
              <a:rPr lang="es-ES" sz="1400" b="1" dirty="0" smtClean="0">
                <a:solidFill>
                  <a:schemeClr val="bg2">
                    <a:lumMod val="25000"/>
                  </a:schemeClr>
                </a:solidFill>
                <a:latin typeface="Corbel" panose="020B0503020204020204" pitchFamily="34" charset="0"/>
              </a:rPr>
              <a:t>Otro tipo de encuentro</a:t>
            </a:r>
            <a:endParaRPr lang="es-419" sz="1400" b="1" dirty="0">
              <a:solidFill>
                <a:schemeClr val="bg2">
                  <a:lumMod val="25000"/>
                </a:schemeClr>
              </a:solidFill>
              <a:latin typeface="Corbel" panose="020B0503020204020204" pitchFamily="34" charset="0"/>
            </a:endParaRPr>
          </a:p>
        </p:txBody>
      </p:sp>
      <p:pic>
        <p:nvPicPr>
          <p:cNvPr id="3078" name="Picture 6" descr="Sala de espera con monitores Foto gratis"/>
          <p:cNvPicPr>
            <a:picLocks noChangeAspect="1" noChangeArrowheads="1"/>
          </p:cNvPicPr>
          <p:nvPr/>
        </p:nvPicPr>
        <p:blipFill rotWithShape="1">
          <a:blip r:embed="rId7">
            <a:extLst>
              <a:ext uri="{28A0092B-C50C-407E-A947-70E740481C1C}">
                <a14:useLocalDpi xmlns:a14="http://schemas.microsoft.com/office/drawing/2010/main" val="0"/>
              </a:ext>
            </a:extLst>
          </a:blip>
          <a:srcRect t="29626" b="7660"/>
          <a:stretch/>
        </p:blipFill>
        <p:spPr bwMode="auto">
          <a:xfrm>
            <a:off x="8423085" y="296605"/>
            <a:ext cx="3768915" cy="132906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670841" y="5813767"/>
            <a:ext cx="5750685" cy="830997"/>
          </a:xfrm>
          <a:prstGeom prst="rect">
            <a:avLst/>
          </a:prstGeom>
          <a:solidFill>
            <a:srgbClr val="FFE5E5"/>
          </a:solidFill>
        </p:spPr>
        <p:txBody>
          <a:bodyPr wrap="square" rtlCol="0">
            <a:spAutoFit/>
          </a:bodyPr>
          <a:lstStyle/>
          <a:p>
            <a:pPr algn="just"/>
            <a:r>
              <a:rPr lang="es-ES" sz="1200" dirty="0" smtClean="0">
                <a:solidFill>
                  <a:srgbClr val="960000"/>
                </a:solidFill>
              </a:rPr>
              <a:t>Menos de la mitad de los/las estudiantes ha estado participando de instancias de encuentro relacionadas con la contingencia nacional. De acuerdo a esta información y la anterior, se puede </a:t>
            </a:r>
            <a:r>
              <a:rPr lang="es-ES" sz="1200" dirty="0" err="1" smtClean="0">
                <a:solidFill>
                  <a:srgbClr val="960000"/>
                </a:solidFill>
              </a:rPr>
              <a:t>hipotetizar</a:t>
            </a:r>
            <a:r>
              <a:rPr lang="es-ES" sz="1200" dirty="0" smtClean="0">
                <a:solidFill>
                  <a:srgbClr val="960000"/>
                </a:solidFill>
              </a:rPr>
              <a:t> que el interés de los/las estudiantes está en asistir a marchas más que a instancias de discusión.</a:t>
            </a:r>
            <a:endParaRPr lang="es-419" sz="1200" dirty="0">
              <a:solidFill>
                <a:srgbClr val="960000"/>
              </a:solidFill>
            </a:endParaRPr>
          </a:p>
        </p:txBody>
      </p:sp>
    </p:spTree>
    <p:extLst>
      <p:ext uri="{BB962C8B-B14F-4D97-AF65-F5344CB8AC3E}">
        <p14:creationId xmlns:p14="http://schemas.microsoft.com/office/powerpoint/2010/main" val="166505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pic>
          <p:nvPicPr>
            <p:cNvPr id="8" name="Picture 2" descr="http://www.elmostrador.cl/media/2015/07/ciencia_816x428.jpg"/>
            <p:cNvPicPr>
              <a:picLocks noChangeAspect="1" noChangeArrowheads="1"/>
            </p:cNvPicPr>
            <p:nvPr/>
          </p:nvPicPr>
          <p:blipFill>
            <a:blip r:embed="rId4"/>
            <a:srcRect t="1844" b="30296"/>
            <a:stretch>
              <a:fillRect/>
            </a:stretch>
          </p:blipFill>
          <p:spPr bwMode="auto">
            <a:xfrm>
              <a:off x="8434316" y="300251"/>
              <a:ext cx="3757684" cy="1337480"/>
            </a:xfrm>
            <a:prstGeom prst="rect">
              <a:avLst/>
            </a:prstGeom>
            <a:noFill/>
          </p:spPr>
        </p:pic>
      </p:grpSp>
      <p:sp>
        <p:nvSpPr>
          <p:cNvPr id="2" name="Rectángulo 1"/>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Horas de sueño</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2166612138"/>
              </p:ext>
            </p:extLst>
          </p:nvPr>
        </p:nvGraphicFramePr>
        <p:xfrm>
          <a:off x="-410445" y="1778727"/>
          <a:ext cx="5819401" cy="43623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p:cNvGraphicFramePr/>
          <p:nvPr>
            <p:extLst>
              <p:ext uri="{D42A27DB-BD31-4B8C-83A1-F6EECF244321}">
                <p14:modId xmlns:p14="http://schemas.microsoft.com/office/powerpoint/2010/main" val="396645870"/>
              </p:ext>
            </p:extLst>
          </p:nvPr>
        </p:nvGraphicFramePr>
        <p:xfrm>
          <a:off x="4844327" y="1649573"/>
          <a:ext cx="7347673" cy="4714729"/>
        </p:xfrm>
        <a:graphic>
          <a:graphicData uri="http://schemas.openxmlformats.org/drawingml/2006/chart">
            <c:chart xmlns:c="http://schemas.openxmlformats.org/drawingml/2006/chart" xmlns:r="http://schemas.openxmlformats.org/officeDocument/2006/relationships" r:id="rId6"/>
          </a:graphicData>
        </a:graphic>
      </p:graphicFrame>
      <p:pic>
        <p:nvPicPr>
          <p:cNvPr id="4100" name="Picture 4" descr="https://www.ecuavisa.com/sites/default/files/fotos/2018/10/16/_103886249_sleeping_1.jpg"/>
          <p:cNvPicPr>
            <a:picLocks noChangeAspect="1" noChangeArrowheads="1"/>
          </p:cNvPicPr>
          <p:nvPr/>
        </p:nvPicPr>
        <p:blipFill rotWithShape="1">
          <a:blip r:embed="rId7">
            <a:extLst>
              <a:ext uri="{28A0092B-C50C-407E-A947-70E740481C1C}">
                <a14:useLocalDpi xmlns:a14="http://schemas.microsoft.com/office/drawing/2010/main" val="0"/>
              </a:ext>
            </a:extLst>
          </a:blip>
          <a:srcRect t="4053" b="32019"/>
          <a:stretch/>
        </p:blipFill>
        <p:spPr bwMode="auto">
          <a:xfrm>
            <a:off x="8434316" y="287079"/>
            <a:ext cx="3757684" cy="135033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86929" y="6219975"/>
            <a:ext cx="6825760" cy="461665"/>
          </a:xfrm>
          <a:prstGeom prst="rect">
            <a:avLst/>
          </a:prstGeom>
          <a:solidFill>
            <a:srgbClr val="FFE5E5"/>
          </a:solidFill>
        </p:spPr>
        <p:txBody>
          <a:bodyPr wrap="square" rtlCol="0">
            <a:spAutoFit/>
          </a:bodyPr>
          <a:lstStyle/>
          <a:p>
            <a:pPr algn="just"/>
            <a:r>
              <a:rPr lang="es-ES" sz="1200" dirty="0" smtClean="0">
                <a:solidFill>
                  <a:srgbClr val="960000"/>
                </a:solidFill>
              </a:rPr>
              <a:t>Los/las estudiantes están teniendo dificultades para dormir, sobretodo por razones atribuibles a problemas emocionales a partir de la contingencia nacional, lo cual tiene repercusiones en su salud mental.</a:t>
            </a:r>
            <a:endParaRPr lang="es-419" sz="1200" dirty="0">
              <a:solidFill>
                <a:srgbClr val="960000"/>
              </a:solidFill>
            </a:endParaRPr>
          </a:p>
        </p:txBody>
      </p:sp>
    </p:spTree>
    <p:extLst>
      <p:ext uri="{BB962C8B-B14F-4D97-AF65-F5344CB8AC3E}">
        <p14:creationId xmlns:p14="http://schemas.microsoft.com/office/powerpoint/2010/main" val="902761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343251" y="6326303"/>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4"/>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Familiares que residen en regiones</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2134144589"/>
              </p:ext>
            </p:extLst>
          </p:nvPr>
        </p:nvGraphicFramePr>
        <p:xfrm>
          <a:off x="-507048" y="1706842"/>
          <a:ext cx="5513633" cy="42322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p:cNvGraphicFramePr/>
          <p:nvPr>
            <p:extLst>
              <p:ext uri="{D42A27DB-BD31-4B8C-83A1-F6EECF244321}">
                <p14:modId xmlns:p14="http://schemas.microsoft.com/office/powerpoint/2010/main" val="2840537788"/>
              </p:ext>
            </p:extLst>
          </p:nvPr>
        </p:nvGraphicFramePr>
        <p:xfrm>
          <a:off x="5394454" y="1896658"/>
          <a:ext cx="6409677" cy="3023565"/>
        </p:xfrm>
        <a:graphic>
          <a:graphicData uri="http://schemas.openxmlformats.org/drawingml/2006/chart">
            <c:chart xmlns:c="http://schemas.openxmlformats.org/drawingml/2006/chart" xmlns:r="http://schemas.openxmlformats.org/officeDocument/2006/relationships" r:id="rId6"/>
          </a:graphicData>
        </a:graphic>
      </p:graphicFrame>
      <p:pic>
        <p:nvPicPr>
          <p:cNvPr id="5122" name="Picture 2" descr="https://media-cdn.tripadvisor.com/media/photo-s/15/35/33/f3/autobus-de-alsa-en-carretera.jpg"/>
          <p:cNvPicPr>
            <a:picLocks noChangeAspect="1" noChangeArrowheads="1"/>
          </p:cNvPicPr>
          <p:nvPr/>
        </p:nvPicPr>
        <p:blipFill rotWithShape="1">
          <a:blip r:embed="rId7">
            <a:extLst>
              <a:ext uri="{28A0092B-C50C-407E-A947-70E740481C1C}">
                <a14:useLocalDpi xmlns:a14="http://schemas.microsoft.com/office/drawing/2010/main" val="0"/>
              </a:ext>
            </a:extLst>
          </a:blip>
          <a:srcRect t="21885" b="22595"/>
          <a:stretch/>
        </p:blipFill>
        <p:spPr bwMode="auto">
          <a:xfrm>
            <a:off x="8434316" y="290831"/>
            <a:ext cx="3757684" cy="134658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099259" y="5693339"/>
            <a:ext cx="6246760" cy="830997"/>
          </a:xfrm>
          <a:prstGeom prst="rect">
            <a:avLst/>
          </a:prstGeom>
          <a:solidFill>
            <a:srgbClr val="FFE5E5"/>
          </a:solidFill>
        </p:spPr>
        <p:txBody>
          <a:bodyPr wrap="square" rtlCol="0">
            <a:spAutoFit/>
          </a:bodyPr>
          <a:lstStyle/>
          <a:p>
            <a:pPr algn="just"/>
            <a:r>
              <a:rPr lang="es-ES" sz="1200" dirty="0" smtClean="0">
                <a:solidFill>
                  <a:srgbClr val="960000"/>
                </a:solidFill>
              </a:rPr>
              <a:t>Casi un cuarto de los/las estudiantes tiene a su familia fuera de la Región Metropolitana, concentrándose este grupo en la V, IV y VI región. </a:t>
            </a:r>
          </a:p>
          <a:p>
            <a:pPr algn="just"/>
            <a:r>
              <a:rPr lang="es-ES" sz="1200" dirty="0" smtClean="0">
                <a:solidFill>
                  <a:srgbClr val="960000"/>
                </a:solidFill>
              </a:rPr>
              <a:t>Esto significa que hay estudiantes que viajan recurrentemente fuera de Santiago, y que actualmente están con sus familias en regiones.</a:t>
            </a:r>
          </a:p>
        </p:txBody>
      </p:sp>
      <p:sp>
        <p:nvSpPr>
          <p:cNvPr id="8" name="Flecha derecha 7"/>
          <p:cNvSpPr/>
          <p:nvPr/>
        </p:nvSpPr>
        <p:spPr>
          <a:xfrm>
            <a:off x="3808520" y="2627790"/>
            <a:ext cx="1198065" cy="81674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40717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4"/>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Consecuencias de vivir lejos de la familia</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734113893"/>
              </p:ext>
            </p:extLst>
          </p:nvPr>
        </p:nvGraphicFramePr>
        <p:xfrm>
          <a:off x="691547" y="1626782"/>
          <a:ext cx="6368472" cy="4439358"/>
        </p:xfrm>
        <a:graphic>
          <a:graphicData uri="http://schemas.openxmlformats.org/drawingml/2006/chart">
            <c:chart xmlns:c="http://schemas.openxmlformats.org/drawingml/2006/chart" xmlns:r="http://schemas.openxmlformats.org/officeDocument/2006/relationships" r:id="rId5"/>
          </a:graphicData>
        </a:graphic>
      </p:graphicFrame>
      <p:sp>
        <p:nvSpPr>
          <p:cNvPr id="11" name="CuadroTexto 10"/>
          <p:cNvSpPr txBox="1"/>
          <p:nvPr/>
        </p:nvSpPr>
        <p:spPr>
          <a:xfrm>
            <a:off x="9992353" y="1992380"/>
            <a:ext cx="1949554" cy="2185214"/>
          </a:xfrm>
          <a:prstGeom prst="rect">
            <a:avLst/>
          </a:prstGeom>
          <a:solidFill>
            <a:schemeClr val="accent6">
              <a:lumMod val="20000"/>
              <a:lumOff val="80000"/>
            </a:schemeClr>
          </a:solidFill>
        </p:spPr>
        <p:txBody>
          <a:bodyPr wrap="square" rtlCol="0">
            <a:spAutoFit/>
          </a:bodyPr>
          <a:lstStyle/>
          <a:p>
            <a:pPr algn="ctr"/>
            <a:r>
              <a:rPr lang="es-419" sz="1100" i="1" dirty="0" smtClean="0"/>
              <a:t>“En </a:t>
            </a:r>
            <a:r>
              <a:rPr lang="es-419" sz="1100" i="1" dirty="0"/>
              <a:t>estos momentos me encuentro con ellos. Pero </a:t>
            </a:r>
            <a:r>
              <a:rPr lang="es-419" sz="1400" i="1" dirty="0">
                <a:solidFill>
                  <a:srgbClr val="85B962"/>
                </a:solidFill>
              </a:rPr>
              <a:t>no me había dado cuenta del impacto que vivir lejos de ellos provocaba en mí. </a:t>
            </a:r>
            <a:r>
              <a:rPr lang="es-419" sz="1100" i="1" dirty="0"/>
              <a:t>Es solitario y no tenía límites. Pero ahora ya está mejorando todo. Me da mucha ansiedad tener que volver sobre todo porque Santiago está totalmente </a:t>
            </a:r>
            <a:r>
              <a:rPr lang="es-419" sz="1100" i="1" dirty="0" smtClean="0"/>
              <a:t>caótico”</a:t>
            </a:r>
            <a:endParaRPr lang="es-419" sz="1100" i="1" dirty="0"/>
          </a:p>
        </p:txBody>
      </p:sp>
      <p:sp>
        <p:nvSpPr>
          <p:cNvPr id="12" name="CuadroTexto 11"/>
          <p:cNvSpPr txBox="1"/>
          <p:nvPr/>
        </p:nvSpPr>
        <p:spPr>
          <a:xfrm>
            <a:off x="7947808" y="3268917"/>
            <a:ext cx="1794451" cy="477054"/>
          </a:xfrm>
          <a:prstGeom prst="rect">
            <a:avLst/>
          </a:prstGeom>
          <a:solidFill>
            <a:schemeClr val="accent6">
              <a:lumMod val="20000"/>
              <a:lumOff val="80000"/>
            </a:schemeClr>
          </a:solidFill>
        </p:spPr>
        <p:txBody>
          <a:bodyPr wrap="square" rtlCol="0">
            <a:spAutoFit/>
          </a:bodyPr>
          <a:lstStyle/>
          <a:p>
            <a:pPr algn="ctr"/>
            <a:r>
              <a:rPr lang="es-419" sz="1100" i="1" dirty="0" smtClean="0"/>
              <a:t>“</a:t>
            </a:r>
            <a:r>
              <a:rPr lang="es-419" sz="1400" i="1" dirty="0" smtClean="0">
                <a:solidFill>
                  <a:srgbClr val="85B962"/>
                </a:solidFill>
              </a:rPr>
              <a:t>Me </a:t>
            </a:r>
            <a:r>
              <a:rPr lang="es-419" sz="1400" i="1" dirty="0">
                <a:solidFill>
                  <a:srgbClr val="85B962"/>
                </a:solidFill>
              </a:rPr>
              <a:t>preocupa </a:t>
            </a:r>
            <a:r>
              <a:rPr lang="es-419" sz="1100" i="1" dirty="0"/>
              <a:t>que les pase algo a ellos </a:t>
            </a:r>
            <a:r>
              <a:rPr lang="es-419" sz="1100" i="1" dirty="0" smtClean="0"/>
              <a:t>“</a:t>
            </a:r>
            <a:endParaRPr lang="es-419" sz="1100" i="1" dirty="0"/>
          </a:p>
        </p:txBody>
      </p:sp>
      <p:sp>
        <p:nvSpPr>
          <p:cNvPr id="13" name="CuadroTexto 12"/>
          <p:cNvSpPr txBox="1"/>
          <p:nvPr/>
        </p:nvSpPr>
        <p:spPr>
          <a:xfrm>
            <a:off x="7912019" y="1992380"/>
            <a:ext cx="1830242" cy="861774"/>
          </a:xfrm>
          <a:prstGeom prst="rect">
            <a:avLst/>
          </a:prstGeom>
          <a:solidFill>
            <a:schemeClr val="accent1">
              <a:lumMod val="20000"/>
              <a:lumOff val="80000"/>
            </a:schemeClr>
          </a:solidFill>
        </p:spPr>
        <p:txBody>
          <a:bodyPr wrap="square" rtlCol="0">
            <a:spAutoFit/>
          </a:bodyPr>
          <a:lstStyle/>
          <a:p>
            <a:pPr algn="ctr"/>
            <a:r>
              <a:rPr lang="es-419" sz="1100" i="1" dirty="0" smtClean="0"/>
              <a:t>“Antes </a:t>
            </a:r>
            <a:r>
              <a:rPr lang="es-419" sz="1100" i="1" dirty="0"/>
              <a:t>me daba lo mismo, ahora siento mucha angustia, </a:t>
            </a:r>
            <a:r>
              <a:rPr lang="es-419" sz="1400" i="1" dirty="0">
                <a:solidFill>
                  <a:srgbClr val="0070C0"/>
                </a:solidFill>
              </a:rPr>
              <a:t>no quiero separarme de </a:t>
            </a:r>
            <a:r>
              <a:rPr lang="es-419" sz="1400" i="1" dirty="0" smtClean="0">
                <a:solidFill>
                  <a:srgbClr val="0070C0"/>
                </a:solidFill>
              </a:rPr>
              <a:t>ellos</a:t>
            </a:r>
            <a:r>
              <a:rPr lang="es-419" sz="1400" i="1" dirty="0" smtClean="0"/>
              <a:t>”</a:t>
            </a:r>
            <a:endParaRPr lang="es-419" sz="1400" i="1" dirty="0"/>
          </a:p>
        </p:txBody>
      </p:sp>
      <p:sp>
        <p:nvSpPr>
          <p:cNvPr id="14" name="CuadroTexto 13"/>
          <p:cNvSpPr txBox="1"/>
          <p:nvPr/>
        </p:nvSpPr>
        <p:spPr>
          <a:xfrm>
            <a:off x="7912019" y="4295576"/>
            <a:ext cx="4029888" cy="646331"/>
          </a:xfrm>
          <a:prstGeom prst="rect">
            <a:avLst/>
          </a:prstGeom>
          <a:solidFill>
            <a:schemeClr val="accent1">
              <a:lumMod val="20000"/>
              <a:lumOff val="80000"/>
            </a:schemeClr>
          </a:solidFill>
        </p:spPr>
        <p:txBody>
          <a:bodyPr wrap="square" rtlCol="0">
            <a:spAutoFit/>
          </a:bodyPr>
          <a:lstStyle/>
          <a:p>
            <a:pPr algn="ctr"/>
            <a:r>
              <a:rPr lang="es-419" sz="1100" i="1" dirty="0" smtClean="0"/>
              <a:t>“</a:t>
            </a:r>
            <a:r>
              <a:rPr lang="es-419" sz="1400" i="1" dirty="0" smtClean="0">
                <a:solidFill>
                  <a:srgbClr val="0070C0"/>
                </a:solidFill>
              </a:rPr>
              <a:t>Sentirme </a:t>
            </a:r>
            <a:r>
              <a:rPr lang="es-419" sz="1400" i="1" dirty="0">
                <a:solidFill>
                  <a:srgbClr val="0070C0"/>
                </a:solidFill>
              </a:rPr>
              <a:t>sola, </a:t>
            </a:r>
            <a:r>
              <a:rPr lang="es-419" sz="1100" i="1" dirty="0"/>
              <a:t>es difícil estar lejos de casa y sola la mayoría del tiempo. Además me pone nerviosa estar lejos de mi familia, por si necesitan algo o si les pasa algo</a:t>
            </a:r>
            <a:r>
              <a:rPr lang="es-419" sz="1100" i="1" dirty="0" smtClean="0"/>
              <a:t>.”</a:t>
            </a:r>
            <a:endParaRPr lang="es-419" sz="1100" i="1" dirty="0"/>
          </a:p>
        </p:txBody>
      </p:sp>
      <p:pic>
        <p:nvPicPr>
          <p:cNvPr id="6148" name="Picture 4" descr="Linda y elegante familia jugando en un campo Foto gratis"/>
          <p:cNvPicPr>
            <a:picLocks noChangeAspect="1" noChangeArrowheads="1"/>
          </p:cNvPicPr>
          <p:nvPr/>
        </p:nvPicPr>
        <p:blipFill rotWithShape="1">
          <a:blip r:embed="rId6">
            <a:extLst>
              <a:ext uri="{28A0092B-C50C-407E-A947-70E740481C1C}">
                <a14:useLocalDpi xmlns:a14="http://schemas.microsoft.com/office/drawing/2010/main" val="0"/>
              </a:ext>
            </a:extLst>
          </a:blip>
          <a:srcRect l="283" t="21686" r="-283" b="25219"/>
          <a:stretch/>
        </p:blipFill>
        <p:spPr bwMode="auto">
          <a:xfrm>
            <a:off x="8434316" y="297712"/>
            <a:ext cx="3757684" cy="132907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947807" y="5287012"/>
            <a:ext cx="3994099" cy="830997"/>
          </a:xfrm>
          <a:prstGeom prst="rect">
            <a:avLst/>
          </a:prstGeom>
          <a:solidFill>
            <a:srgbClr val="FFE5E5"/>
          </a:solidFill>
        </p:spPr>
        <p:txBody>
          <a:bodyPr wrap="square" rtlCol="0">
            <a:spAutoFit/>
          </a:bodyPr>
          <a:lstStyle/>
          <a:p>
            <a:pPr algn="just"/>
            <a:r>
              <a:rPr lang="es-ES" sz="1200" dirty="0" smtClean="0">
                <a:solidFill>
                  <a:srgbClr val="960000"/>
                </a:solidFill>
              </a:rPr>
              <a:t>Vivir lejos de sus familias es una situación que afecta emocionalmente a la mayoría de los/las estudiantes, sobretodo en contexto de crisis. Esto afecta su salud mental y puede repercutir en su desempeño académico.</a:t>
            </a:r>
            <a:endParaRPr lang="es-419" sz="1200" dirty="0">
              <a:solidFill>
                <a:srgbClr val="960000"/>
              </a:solidFill>
            </a:endParaRPr>
          </a:p>
        </p:txBody>
      </p:sp>
    </p:spTree>
    <p:extLst>
      <p:ext uri="{BB962C8B-B14F-4D97-AF65-F5344CB8AC3E}">
        <p14:creationId xmlns:p14="http://schemas.microsoft.com/office/powerpoint/2010/main" val="1466829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8702" y="6329238"/>
            <a:ext cx="11952272" cy="396066"/>
          </a:xfrm>
          <a:prstGeom prst="rect">
            <a:avLst/>
          </a:prstGeom>
          <a:noFill/>
          <a:ln w="9525">
            <a:noFill/>
            <a:miter lim="800000"/>
            <a:headEnd/>
            <a:tailEnd/>
          </a:ln>
          <a:effectLst/>
        </p:spPr>
      </p:pic>
      <p:grpSp>
        <p:nvGrpSpPr>
          <p:cNvPr id="5" name="4 Grupo"/>
          <p:cNvGrpSpPr/>
          <p:nvPr/>
        </p:nvGrpSpPr>
        <p:grpSpPr>
          <a:xfrm>
            <a:off x="0" y="-1"/>
            <a:ext cx="12192000" cy="2125555"/>
            <a:chOff x="0" y="-1"/>
            <a:chExt cx="12192000" cy="2125555"/>
          </a:xfrm>
        </p:grpSpPr>
        <p:pic>
          <p:nvPicPr>
            <p:cNvPr id="6" name="Picture 5"/>
            <p:cNvPicPr>
              <a:picLocks noChangeAspect="1" noChangeArrowheads="1"/>
            </p:cNvPicPr>
            <p:nvPr/>
          </p:nvPicPr>
          <p:blipFill>
            <a:blip r:embed="rId3"/>
            <a:srcRect/>
            <a:stretch>
              <a:fillRect/>
            </a:stretch>
          </p:blipFill>
          <p:spPr bwMode="auto">
            <a:xfrm>
              <a:off x="0" y="-1"/>
              <a:ext cx="12192000" cy="2125555"/>
            </a:xfrm>
            <a:prstGeom prst="rect">
              <a:avLst/>
            </a:prstGeom>
            <a:noFill/>
            <a:ln w="9525">
              <a:noFill/>
              <a:miter lim="800000"/>
              <a:headEnd/>
              <a:tailEnd/>
            </a:ln>
            <a:effectLst/>
          </p:spPr>
        </p:pic>
        <p:sp>
          <p:nvSpPr>
            <p:cNvPr id="7" name="6 CuadroTexto"/>
            <p:cNvSpPr txBox="1"/>
            <p:nvPr/>
          </p:nvSpPr>
          <p:spPr>
            <a:xfrm>
              <a:off x="1851809" y="653366"/>
              <a:ext cx="6309552" cy="584775"/>
            </a:xfrm>
            <a:prstGeom prst="rect">
              <a:avLst/>
            </a:prstGeom>
            <a:noFill/>
          </p:spPr>
          <p:txBody>
            <a:bodyPr wrap="square" rtlCol="0">
              <a:spAutoFit/>
            </a:bodyPr>
            <a:lstStyle/>
            <a:p>
              <a:endParaRPr lang="es-ES" sz="3200" dirty="0">
                <a:solidFill>
                  <a:schemeClr val="bg1"/>
                </a:solidFill>
                <a:latin typeface="Arial Black" pitchFamily="34" charset="0"/>
              </a:endParaRPr>
            </a:p>
          </p:txBody>
        </p:sp>
      </p:grpSp>
      <p:sp>
        <p:nvSpPr>
          <p:cNvPr id="2" name="Rectángulo 1"/>
          <p:cNvSpPr/>
          <p:nvPr/>
        </p:nvSpPr>
        <p:spPr>
          <a:xfrm>
            <a:off x="1851809" y="591810"/>
            <a:ext cx="6096000" cy="461665"/>
          </a:xfrm>
          <a:prstGeom prst="rect">
            <a:avLst/>
          </a:prstGeom>
        </p:spPr>
        <p:txBody>
          <a:bodyPr>
            <a:spAutoFit/>
          </a:bodyPr>
          <a:lstStyle/>
          <a:p>
            <a:pPr lvl="0">
              <a:spcAft>
                <a:spcPts val="0"/>
              </a:spcAft>
            </a:pPr>
            <a:r>
              <a:rPr lang="es-CL"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Estado de ánimo</a:t>
            </a:r>
            <a:endParaRPr lang="es-419"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3145779196"/>
              </p:ext>
            </p:extLst>
          </p:nvPr>
        </p:nvGraphicFramePr>
        <p:xfrm>
          <a:off x="461819" y="1614509"/>
          <a:ext cx="7610763" cy="5042299"/>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8723083" y="2104858"/>
            <a:ext cx="2078182" cy="307777"/>
          </a:xfrm>
          <a:prstGeom prst="rect">
            <a:avLst/>
          </a:prstGeom>
          <a:noFill/>
        </p:spPr>
        <p:txBody>
          <a:bodyPr wrap="square" rtlCol="0">
            <a:spAutoFit/>
          </a:bodyPr>
          <a:lstStyle/>
          <a:p>
            <a:r>
              <a:rPr lang="es-ES" sz="1400" b="1" dirty="0" smtClean="0">
                <a:solidFill>
                  <a:schemeClr val="bg2">
                    <a:lumMod val="25000"/>
                  </a:schemeClr>
                </a:solidFill>
              </a:rPr>
              <a:t>Otro estado</a:t>
            </a:r>
          </a:p>
        </p:txBody>
      </p:sp>
      <p:pic>
        <p:nvPicPr>
          <p:cNvPr id="12" name="Imagen 11"/>
          <p:cNvPicPr>
            <a:picLocks noChangeAspect="1"/>
          </p:cNvPicPr>
          <p:nvPr/>
        </p:nvPicPr>
        <p:blipFill rotWithShape="1">
          <a:blip r:embed="rId5"/>
          <a:srcRect l="4445" r="2650" b="4715"/>
          <a:stretch/>
        </p:blipFill>
        <p:spPr>
          <a:xfrm>
            <a:off x="8941981" y="2603631"/>
            <a:ext cx="2604978" cy="2418040"/>
          </a:xfrm>
          <a:prstGeom prst="rect">
            <a:avLst/>
          </a:prstGeom>
        </p:spPr>
      </p:pic>
      <p:pic>
        <p:nvPicPr>
          <p:cNvPr id="7170" name="Picture 2" descr="Vista trasera de mujer triste junto a la ventana Foto gratis"/>
          <p:cNvPicPr>
            <a:picLocks noChangeAspect="1" noChangeArrowheads="1"/>
          </p:cNvPicPr>
          <p:nvPr/>
        </p:nvPicPr>
        <p:blipFill rotWithShape="1">
          <a:blip r:embed="rId6">
            <a:extLst>
              <a:ext uri="{28A0092B-C50C-407E-A947-70E740481C1C}">
                <a14:useLocalDpi xmlns:a14="http://schemas.microsoft.com/office/drawing/2010/main" val="0"/>
              </a:ext>
            </a:extLst>
          </a:blip>
          <a:srcRect t="27159" b="19405"/>
          <a:stretch/>
        </p:blipFill>
        <p:spPr bwMode="auto">
          <a:xfrm>
            <a:off x="8434316" y="287080"/>
            <a:ext cx="3757684" cy="133970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8534401" y="5259956"/>
            <a:ext cx="3243468" cy="830997"/>
          </a:xfrm>
          <a:prstGeom prst="rect">
            <a:avLst/>
          </a:prstGeom>
          <a:solidFill>
            <a:srgbClr val="FFE5E5"/>
          </a:solidFill>
        </p:spPr>
        <p:txBody>
          <a:bodyPr wrap="square" rtlCol="0">
            <a:spAutoFit/>
          </a:bodyPr>
          <a:lstStyle/>
          <a:p>
            <a:pPr algn="just"/>
            <a:r>
              <a:rPr lang="es-ES" sz="1200" dirty="0" smtClean="0">
                <a:solidFill>
                  <a:srgbClr val="960000"/>
                </a:solidFill>
              </a:rPr>
              <a:t>Los/las estudiantes se han visto emocionalmente afectados durante la última semana. Más de la mitad de ellos/ellas manifiesta estar preocupado/a, ansioso/a y desanimado/a.</a:t>
            </a:r>
            <a:endParaRPr lang="es-419" sz="1200" dirty="0">
              <a:solidFill>
                <a:srgbClr val="960000"/>
              </a:solidFill>
            </a:endParaRPr>
          </a:p>
        </p:txBody>
      </p:sp>
    </p:spTree>
    <p:extLst>
      <p:ext uri="{BB962C8B-B14F-4D97-AF65-F5344CB8AC3E}">
        <p14:creationId xmlns:p14="http://schemas.microsoft.com/office/powerpoint/2010/main" val="2891162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2497</TotalTime>
  <Words>1850</Words>
  <Application>Microsoft Office PowerPoint</Application>
  <PresentationFormat>Panorámica</PresentationFormat>
  <Paragraphs>105</Paragraphs>
  <Slides>19</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Arial Black</vt:lpstr>
      <vt:lpstr>Calibri</vt:lpstr>
      <vt:lpstr>Calibri Light</vt:lpstr>
      <vt:lpstr>Corbel</vt:lpstr>
      <vt:lpstr>Courier New</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Depletion study of oxytetracycline (OTC) and its metabolite 4-epi-oxytetracycline residues (4-epi-OTC) in claws of broiler chickens by liquid chromatography tandem mass spectrometry (LC-MS/MS)</dc:title>
  <dc:creator>javiera cornejo kelly</dc:creator>
  <cp:lastModifiedBy>Usuario</cp:lastModifiedBy>
  <cp:revision>240</cp:revision>
  <dcterms:created xsi:type="dcterms:W3CDTF">2016-05-15T21:10:13Z</dcterms:created>
  <dcterms:modified xsi:type="dcterms:W3CDTF">2020-01-17T13:47:37Z</dcterms:modified>
</cp:coreProperties>
</file>