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Lst>
  <p:notesMasterIdLst>
    <p:notesMasterId r:id="rId46"/>
  </p:notesMasterIdLst>
  <p:sldIdLst>
    <p:sldId id="256" r:id="rId4"/>
    <p:sldId id="257" r:id="rId5"/>
    <p:sldId id="258" r:id="rId6"/>
    <p:sldId id="268" r:id="rId7"/>
    <p:sldId id="259" r:id="rId8"/>
    <p:sldId id="260" r:id="rId9"/>
    <p:sldId id="261" r:id="rId10"/>
    <p:sldId id="262" r:id="rId11"/>
    <p:sldId id="263" r:id="rId12"/>
    <p:sldId id="264" r:id="rId13"/>
    <p:sldId id="265" r:id="rId14"/>
    <p:sldId id="266" r:id="rId15"/>
    <p:sldId id="267" r:id="rId16"/>
    <p:sldId id="269" r:id="rId17"/>
    <p:sldId id="270" r:id="rId18"/>
    <p:sldId id="271" r:id="rId19"/>
    <p:sldId id="272" r:id="rId20"/>
    <p:sldId id="273" r:id="rId21"/>
    <p:sldId id="274" r:id="rId22"/>
    <p:sldId id="275" r:id="rId23"/>
    <p:sldId id="276" r:id="rId24"/>
    <p:sldId id="277" r:id="rId25"/>
    <p:sldId id="279" r:id="rId26"/>
    <p:sldId id="280" r:id="rId27"/>
    <p:sldId id="281" r:id="rId28"/>
    <p:sldId id="282" r:id="rId29"/>
    <p:sldId id="287" r:id="rId30"/>
    <p:sldId id="283" r:id="rId31"/>
    <p:sldId id="288" r:id="rId32"/>
    <p:sldId id="284" r:id="rId33"/>
    <p:sldId id="285" r:id="rId34"/>
    <p:sldId id="286" r:id="rId35"/>
    <p:sldId id="289" r:id="rId36"/>
    <p:sldId id="290" r:id="rId37"/>
    <p:sldId id="291" r:id="rId38"/>
    <p:sldId id="292" r:id="rId39"/>
    <p:sldId id="293" r:id="rId40"/>
    <p:sldId id="294" r:id="rId41"/>
    <p:sldId id="295" r:id="rId42"/>
    <p:sldId id="296" r:id="rId43"/>
    <p:sldId id="297" r:id="rId44"/>
    <p:sldId id="298" r:id="rId4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76" autoAdjust="0"/>
    <p:restoredTop sz="93593" autoAdjust="0"/>
  </p:normalViewPr>
  <p:slideViewPr>
    <p:cSldViewPr snapToGrid="0">
      <p:cViewPr varScale="1">
        <p:scale>
          <a:sx n="80" d="100"/>
          <a:sy n="80" d="100"/>
        </p:scale>
        <p:origin x="112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slide" Target="slides/slide23.xml" /><Relationship Id="rId39" Type="http://schemas.openxmlformats.org/officeDocument/2006/relationships/slide" Target="slides/slide36.xml" /><Relationship Id="rId3" Type="http://schemas.openxmlformats.org/officeDocument/2006/relationships/slideMaster" Target="slideMasters/slideMaster3.xml" /><Relationship Id="rId21" Type="http://schemas.openxmlformats.org/officeDocument/2006/relationships/slide" Target="slides/slide18.xml" /><Relationship Id="rId34" Type="http://schemas.openxmlformats.org/officeDocument/2006/relationships/slide" Target="slides/slide31.xml" /><Relationship Id="rId42" Type="http://schemas.openxmlformats.org/officeDocument/2006/relationships/slide" Target="slides/slide39.xml" /><Relationship Id="rId47" Type="http://schemas.openxmlformats.org/officeDocument/2006/relationships/presProps" Target="presProps.xml" /><Relationship Id="rId50" Type="http://schemas.openxmlformats.org/officeDocument/2006/relationships/tableStyles" Target="tableStyles.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33" Type="http://schemas.openxmlformats.org/officeDocument/2006/relationships/slide" Target="slides/slide30.xml" /><Relationship Id="rId38" Type="http://schemas.openxmlformats.org/officeDocument/2006/relationships/slide" Target="slides/slide35.xml" /><Relationship Id="rId46" Type="http://schemas.openxmlformats.org/officeDocument/2006/relationships/notesMaster" Target="notesMasters/notesMaster1.xml" /><Relationship Id="rId2" Type="http://schemas.openxmlformats.org/officeDocument/2006/relationships/slideMaster" Target="slideMasters/slideMaster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slide" Target="slides/slide26.xml" /><Relationship Id="rId41" Type="http://schemas.openxmlformats.org/officeDocument/2006/relationships/slide" Target="slides/slide38.xml" /><Relationship Id="rId1" Type="http://schemas.openxmlformats.org/officeDocument/2006/relationships/slideMaster" Target="slideMasters/slideMaster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slide" Target="slides/slide21.xml" /><Relationship Id="rId32" Type="http://schemas.openxmlformats.org/officeDocument/2006/relationships/slide" Target="slides/slide29.xml" /><Relationship Id="rId37" Type="http://schemas.openxmlformats.org/officeDocument/2006/relationships/slide" Target="slides/slide34.xml" /><Relationship Id="rId40" Type="http://schemas.openxmlformats.org/officeDocument/2006/relationships/slide" Target="slides/slide37.xml" /><Relationship Id="rId45" Type="http://schemas.openxmlformats.org/officeDocument/2006/relationships/slide" Target="slides/slide42.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slide" Target="slides/slide25.xml" /><Relationship Id="rId36" Type="http://schemas.openxmlformats.org/officeDocument/2006/relationships/slide" Target="slides/slide33.xml" /><Relationship Id="rId49" Type="http://schemas.openxmlformats.org/officeDocument/2006/relationships/theme" Target="theme/theme1.xml" /><Relationship Id="rId10" Type="http://schemas.openxmlformats.org/officeDocument/2006/relationships/slide" Target="slides/slide7.xml" /><Relationship Id="rId19" Type="http://schemas.openxmlformats.org/officeDocument/2006/relationships/slide" Target="slides/slide16.xml" /><Relationship Id="rId31" Type="http://schemas.openxmlformats.org/officeDocument/2006/relationships/slide" Target="slides/slide28.xml" /><Relationship Id="rId44" Type="http://schemas.openxmlformats.org/officeDocument/2006/relationships/slide" Target="slides/slide41.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slide" Target="slides/slide24.xml" /><Relationship Id="rId30" Type="http://schemas.openxmlformats.org/officeDocument/2006/relationships/slide" Target="slides/slide27.xml" /><Relationship Id="rId35" Type="http://schemas.openxmlformats.org/officeDocument/2006/relationships/slide" Target="slides/slide32.xml" /><Relationship Id="rId43" Type="http://schemas.openxmlformats.org/officeDocument/2006/relationships/slide" Target="slides/slide40.xml" /><Relationship Id="rId48" Type="http://schemas.openxmlformats.org/officeDocument/2006/relationships/viewProps" Target="viewProps.xml" /><Relationship Id="rId8" Type="http://schemas.openxmlformats.org/officeDocument/2006/relationships/slide" Target="slides/slide5.xml" /></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 /><Relationship Id="rId2" Type="http://schemas.microsoft.com/office/2011/relationships/chartColorStyle" Target="colors1.xml" /><Relationship Id="rId1" Type="http://schemas.microsoft.com/office/2011/relationships/chartStyle" Target="style1.xml" /></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 /><Relationship Id="rId2" Type="http://schemas.microsoft.com/office/2011/relationships/chartColorStyle" Target="colors10.xml" /><Relationship Id="rId1" Type="http://schemas.microsoft.com/office/2011/relationships/chartStyle" Target="style10.xml" /></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 /><Relationship Id="rId2" Type="http://schemas.microsoft.com/office/2011/relationships/chartColorStyle" Target="colors11.xml" /><Relationship Id="rId1" Type="http://schemas.microsoft.com/office/2011/relationships/chartStyle" Target="style11.xml" /></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 /><Relationship Id="rId2" Type="http://schemas.microsoft.com/office/2011/relationships/chartColorStyle" Target="colors12.xml" /><Relationship Id="rId1" Type="http://schemas.microsoft.com/office/2011/relationships/chartStyle" Target="style12.xml" /></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 /><Relationship Id="rId2" Type="http://schemas.microsoft.com/office/2011/relationships/chartColorStyle" Target="colors13.xml" /><Relationship Id="rId1" Type="http://schemas.microsoft.com/office/2011/relationships/chartStyle" Target="style13.xml" /></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 /><Relationship Id="rId2" Type="http://schemas.microsoft.com/office/2011/relationships/chartColorStyle" Target="colors14.xml" /><Relationship Id="rId1" Type="http://schemas.microsoft.com/office/2011/relationships/chartStyle" Target="style14.xml" /></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 /><Relationship Id="rId2" Type="http://schemas.microsoft.com/office/2011/relationships/chartColorStyle" Target="colors15.xml" /><Relationship Id="rId1" Type="http://schemas.microsoft.com/office/2011/relationships/chartStyle" Target="style15.xml" /></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 /><Relationship Id="rId2" Type="http://schemas.microsoft.com/office/2011/relationships/chartColorStyle" Target="colors16.xml" /><Relationship Id="rId1" Type="http://schemas.microsoft.com/office/2011/relationships/chartStyle" Target="style16.xml" /></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 /><Relationship Id="rId2" Type="http://schemas.microsoft.com/office/2011/relationships/chartColorStyle" Target="colors2.xml" /><Relationship Id="rId1" Type="http://schemas.microsoft.com/office/2011/relationships/chartStyle" Target="style2.xml" /></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 /><Relationship Id="rId2" Type="http://schemas.microsoft.com/office/2011/relationships/chartColorStyle" Target="colors3.xml" /><Relationship Id="rId1" Type="http://schemas.microsoft.com/office/2011/relationships/chartStyle" Target="style3.xml" /></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 /><Relationship Id="rId2" Type="http://schemas.microsoft.com/office/2011/relationships/chartColorStyle" Target="colors4.xml" /><Relationship Id="rId1" Type="http://schemas.microsoft.com/office/2011/relationships/chartStyle" Target="style4.xml" /></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 /><Relationship Id="rId2" Type="http://schemas.microsoft.com/office/2011/relationships/chartColorStyle" Target="colors5.xml" /><Relationship Id="rId1" Type="http://schemas.microsoft.com/office/2011/relationships/chartStyle" Target="style5.xml" /></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 /><Relationship Id="rId2" Type="http://schemas.microsoft.com/office/2011/relationships/chartColorStyle" Target="colors6.xml" /><Relationship Id="rId1" Type="http://schemas.microsoft.com/office/2011/relationships/chartStyle" Target="style6.xml" /></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 /><Relationship Id="rId2" Type="http://schemas.microsoft.com/office/2011/relationships/chartColorStyle" Target="colors7.xml" /><Relationship Id="rId1" Type="http://schemas.microsoft.com/office/2011/relationships/chartStyle" Target="style7.xml" /></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 /><Relationship Id="rId2" Type="http://schemas.microsoft.com/office/2011/relationships/chartColorStyle" Target="colors8.xml" /><Relationship Id="rId1" Type="http://schemas.microsoft.com/office/2011/relationships/chartStyle" Target="style8.xml" /></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 /><Relationship Id="rId2" Type="http://schemas.microsoft.com/office/2011/relationships/chartColorStyle" Target="colors9.xml" /><Relationship Id="rId1" Type="http://schemas.microsoft.com/office/2011/relationships/chartStyle" Target="style9.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835443771039311"/>
          <c:y val="1.4062499134934847E-2"/>
          <c:w val="0.40918596383788108"/>
          <c:h val="0.8892897459836524"/>
        </c:manualLayout>
      </c:layout>
      <c:pieChart>
        <c:varyColors val="1"/>
        <c:ser>
          <c:idx val="0"/>
          <c:order val="0"/>
          <c:tx>
            <c:strRef>
              <c:f>Hoja1!$B$1</c:f>
              <c:strCache>
                <c:ptCount val="1"/>
                <c:pt idx="0">
                  <c:v>Ventas</c:v>
                </c:pt>
              </c:strCache>
            </c:strRef>
          </c:tx>
          <c:dPt>
            <c:idx val="0"/>
            <c:bubble3D val="0"/>
            <c:spPr>
              <a:solidFill>
                <a:schemeClr val="accent2">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1368-4417-981A-F55E161C3CE4}"/>
              </c:ext>
            </c:extLst>
          </c:dPt>
          <c:dPt>
            <c:idx val="1"/>
            <c:bubble3D val="0"/>
            <c:spPr>
              <a:solidFill>
                <a:schemeClr val="accent2">
                  <a:tint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368-4417-981A-F55E161C3CE4}"/>
              </c:ext>
            </c:extLst>
          </c:dPt>
          <c:dPt>
            <c:idx val="2"/>
            <c:bubble3D val="0"/>
            <c:spPr>
              <a:solidFill>
                <a:schemeClr val="accent2">
                  <a:shade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1368-4417-981A-F55E161C3CE4}"/>
              </c:ext>
            </c:extLst>
          </c:dPt>
          <c:dPt>
            <c:idx val="3"/>
            <c:bubble3D val="0"/>
            <c:spPr>
              <a:solidFill>
                <a:schemeClr val="accent2">
                  <a:shade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368-4417-981A-F55E161C3CE4}"/>
              </c:ext>
            </c:extLst>
          </c:dPt>
          <c:dLbls>
            <c:dLbl>
              <c:idx val="0"/>
              <c:layout>
                <c:manualLayout>
                  <c:x val="1.07842190701167E-2"/>
                  <c:y val="0"/>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tint val="58000"/>
                        </a:schemeClr>
                      </a:solidFill>
                      <a:latin typeface="Modern Love Caps" panose="04070805081001020A01" pitchFamily="82" charset="0"/>
                      <a:ea typeface="+mn-ea"/>
                      <a:cs typeface="+mn-cs"/>
                    </a:defRPr>
                  </a:pPr>
                  <a:endParaRPr lang="es-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1368-4417-981A-F55E161C3CE4}"/>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tint val="86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3-1368-4417-981A-F55E161C3CE4}"/>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hade val="86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4-1368-4417-981A-F55E161C3CE4}"/>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hade val="58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5-1368-4417-981A-F55E161C3CE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Química </c:v>
                </c:pt>
                <c:pt idx="1">
                  <c:v>Química y Farmacia</c:v>
                </c:pt>
                <c:pt idx="2">
                  <c:v>Bioquímica </c:v>
                </c:pt>
                <c:pt idx="3">
                  <c:v>Ingeniería en alimentos</c:v>
                </c:pt>
              </c:strCache>
            </c:strRef>
          </c:cat>
          <c:val>
            <c:numRef>
              <c:f>Hoja1!$B$2:$B$5</c:f>
              <c:numCache>
                <c:formatCode>0.00%</c:formatCode>
                <c:ptCount val="4"/>
                <c:pt idx="0">
                  <c:v>9.7000000000000003E-2</c:v>
                </c:pt>
                <c:pt idx="1">
                  <c:v>0.54800000000000004</c:v>
                </c:pt>
                <c:pt idx="2">
                  <c:v>0.245</c:v>
                </c:pt>
                <c:pt idx="3" formatCode="0%">
                  <c:v>0.11</c:v>
                </c:pt>
              </c:numCache>
            </c:numRef>
          </c:val>
          <c:extLst>
            <c:ext xmlns:c16="http://schemas.microsoft.com/office/drawing/2014/chart" uri="{C3380CC4-5D6E-409C-BE32-E72D297353CC}">
              <c16:uniqueId val="{00000000-1368-4417-981A-F55E161C3CE4}"/>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2">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89F9-4071-9176-84BCECC75A69}"/>
              </c:ext>
            </c:extLst>
          </c:dPt>
          <c:dPt>
            <c:idx val="1"/>
            <c:bubble3D val="0"/>
            <c:spPr>
              <a:solidFill>
                <a:schemeClr val="accent2">
                  <a:tint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9F9-4071-9176-84BCECC75A69}"/>
              </c:ext>
            </c:extLst>
          </c:dPt>
          <c:dPt>
            <c:idx val="2"/>
            <c:bubble3D val="0"/>
            <c:spPr>
              <a:solidFill>
                <a:schemeClr val="accent2">
                  <a:shade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89F9-4071-9176-84BCECC75A69}"/>
              </c:ext>
            </c:extLst>
          </c:dPt>
          <c:dPt>
            <c:idx val="3"/>
            <c:bubble3D val="0"/>
            <c:spPr>
              <a:solidFill>
                <a:schemeClr val="accent2">
                  <a:shade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9F9-4071-9176-84BCECC75A69}"/>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tint val="58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4-89F9-4071-9176-84BCECC75A69}"/>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tint val="86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3-89F9-4071-9176-84BCECC75A69}"/>
                </c:ext>
              </c:extLst>
            </c:dLbl>
            <c:dLbl>
              <c:idx val="2"/>
              <c:layout>
                <c:manualLayout>
                  <c:x val="7.6441263543110483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hade val="86000"/>
                        </a:schemeClr>
                      </a:solidFill>
                      <a:latin typeface="Modern Love Caps" panose="04070805081001020A01" pitchFamily="82" charset="0"/>
                      <a:ea typeface="+mn-ea"/>
                      <a:cs typeface="+mn-cs"/>
                    </a:defRPr>
                  </a:pPr>
                  <a:endParaRPr lang="es-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89F9-4071-9176-84BCECC75A69}"/>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hade val="58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5-89F9-4071-9176-84BCECC75A69}"/>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3"/>
                <c:pt idx="0">
                  <c:v>De acuerdo</c:v>
                </c:pt>
                <c:pt idx="1">
                  <c:v>En desacuerdo</c:v>
                </c:pt>
                <c:pt idx="2">
                  <c:v>Opiniones</c:v>
                </c:pt>
              </c:strCache>
            </c:strRef>
          </c:cat>
          <c:val>
            <c:numRef>
              <c:f>Hoja1!$B$2:$B$5</c:f>
              <c:numCache>
                <c:formatCode>0.00%</c:formatCode>
                <c:ptCount val="4"/>
                <c:pt idx="0">
                  <c:v>0.93500000000000005</c:v>
                </c:pt>
                <c:pt idx="1">
                  <c:v>4.4999999999999998E-2</c:v>
                </c:pt>
                <c:pt idx="2">
                  <c:v>1.9E-2</c:v>
                </c:pt>
              </c:numCache>
            </c:numRef>
          </c:val>
          <c:extLst>
            <c:ext xmlns:c16="http://schemas.microsoft.com/office/drawing/2014/chart" uri="{C3380CC4-5D6E-409C-BE32-E72D297353CC}">
              <c16:uniqueId val="{00000000-89F9-4071-9176-84BCECC75A69}"/>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2">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F6C1-4AAC-B70D-7778E4DF506C}"/>
              </c:ext>
            </c:extLst>
          </c:dPt>
          <c:dPt>
            <c:idx val="1"/>
            <c:bubble3D val="0"/>
            <c:spPr>
              <a:solidFill>
                <a:schemeClr val="accent2">
                  <a:tint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6C1-4AAC-B70D-7778E4DF506C}"/>
              </c:ext>
            </c:extLst>
          </c:dPt>
          <c:dPt>
            <c:idx val="2"/>
            <c:bubble3D val="0"/>
            <c:spPr>
              <a:solidFill>
                <a:schemeClr val="accent2">
                  <a:shade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F6C1-4AAC-B70D-7778E4DF506C}"/>
              </c:ext>
            </c:extLst>
          </c:dPt>
          <c:dPt>
            <c:idx val="3"/>
            <c:bubble3D val="0"/>
            <c:spPr>
              <a:solidFill>
                <a:schemeClr val="accent2">
                  <a:shade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6C1-4AAC-B70D-7778E4DF506C}"/>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tint val="58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2-F6C1-4AAC-B70D-7778E4DF506C}"/>
                </c:ext>
              </c:extLst>
            </c:dLbl>
            <c:dLbl>
              <c:idx val="1"/>
              <c:layout>
                <c:manualLayout>
                  <c:x val="-1.2500000000000001E-2"/>
                  <c:y val="-7.0312495674674236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tint val="86000"/>
                        </a:schemeClr>
                      </a:solidFill>
                      <a:latin typeface="Modern Love Caps" panose="04070805081001020A01" pitchFamily="82" charset="0"/>
                      <a:ea typeface="+mn-ea"/>
                      <a:cs typeface="+mn-cs"/>
                    </a:defRPr>
                  </a:pPr>
                  <a:endParaRPr lang="es-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6C1-4AAC-B70D-7778E4DF506C}"/>
                </c:ext>
              </c:extLst>
            </c:dLbl>
            <c:dLbl>
              <c:idx val="2"/>
              <c:layout>
                <c:manualLayout>
                  <c:x val="0.13125000000000001"/>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hade val="86000"/>
                        </a:schemeClr>
                      </a:solidFill>
                      <a:latin typeface="Modern Love Caps" panose="04070805081001020A01" pitchFamily="82" charset="0"/>
                      <a:ea typeface="+mn-ea"/>
                      <a:cs typeface="+mn-cs"/>
                    </a:defRPr>
                  </a:pPr>
                  <a:endParaRPr lang="es-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F6C1-4AAC-B70D-7778E4DF506C}"/>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hade val="58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5-F6C1-4AAC-B70D-7778E4DF506C}"/>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3"/>
                <c:pt idx="0">
                  <c:v>De acuerdo</c:v>
                </c:pt>
                <c:pt idx="1">
                  <c:v>En desacuerdo</c:v>
                </c:pt>
                <c:pt idx="2">
                  <c:v>Opiniones</c:v>
                </c:pt>
              </c:strCache>
            </c:strRef>
          </c:cat>
          <c:val>
            <c:numRef>
              <c:f>Hoja1!$B$2:$B$5</c:f>
              <c:numCache>
                <c:formatCode>0.00%</c:formatCode>
                <c:ptCount val="4"/>
                <c:pt idx="0">
                  <c:v>0.94799999999999995</c:v>
                </c:pt>
                <c:pt idx="1">
                  <c:v>2.1000000000000001E-2</c:v>
                </c:pt>
                <c:pt idx="2">
                  <c:v>3.1E-2</c:v>
                </c:pt>
              </c:numCache>
            </c:numRef>
          </c:val>
          <c:extLst>
            <c:ext xmlns:c16="http://schemas.microsoft.com/office/drawing/2014/chart" uri="{C3380CC4-5D6E-409C-BE32-E72D297353CC}">
              <c16:uniqueId val="{00000000-F6C1-4AAC-B70D-7778E4DF506C}"/>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2">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D964-4A53-8AA4-2AC5D9C8B00A}"/>
              </c:ext>
            </c:extLst>
          </c:dPt>
          <c:dPt>
            <c:idx val="1"/>
            <c:bubble3D val="0"/>
            <c:spPr>
              <a:solidFill>
                <a:schemeClr val="accent2">
                  <a:tint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964-4A53-8AA4-2AC5D9C8B00A}"/>
              </c:ext>
            </c:extLst>
          </c:dPt>
          <c:dPt>
            <c:idx val="2"/>
            <c:bubble3D val="0"/>
            <c:spPr>
              <a:solidFill>
                <a:schemeClr val="accent2">
                  <a:shade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D964-4A53-8AA4-2AC5D9C8B00A}"/>
              </c:ext>
            </c:extLst>
          </c:dPt>
          <c:dPt>
            <c:idx val="3"/>
            <c:bubble3D val="0"/>
            <c:spPr>
              <a:solidFill>
                <a:schemeClr val="accent2">
                  <a:shade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964-4A53-8AA4-2AC5D9C8B00A}"/>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tint val="58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2-D964-4A53-8AA4-2AC5D9C8B00A}"/>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tint val="86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3-D964-4A53-8AA4-2AC5D9C8B00A}"/>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hade val="86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4-D964-4A53-8AA4-2AC5D9C8B00A}"/>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hade val="58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5-D964-4A53-8AA4-2AC5D9C8B00A}"/>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3"/>
                <c:pt idx="0">
                  <c:v>De acuerdo</c:v>
                </c:pt>
                <c:pt idx="1">
                  <c:v>En desacuerdo</c:v>
                </c:pt>
                <c:pt idx="2">
                  <c:v>Opiniones </c:v>
                </c:pt>
              </c:strCache>
            </c:strRef>
          </c:cat>
          <c:val>
            <c:numRef>
              <c:f>Hoja1!$B$2:$B$5</c:f>
              <c:numCache>
                <c:formatCode>General</c:formatCode>
                <c:ptCount val="4"/>
                <c:pt idx="0">
                  <c:v>8.1999999999999993</c:v>
                </c:pt>
                <c:pt idx="1">
                  <c:v>3.2</c:v>
                </c:pt>
                <c:pt idx="2">
                  <c:v>1.4</c:v>
                </c:pt>
              </c:numCache>
            </c:numRef>
          </c:val>
          <c:extLst>
            <c:ext xmlns:c16="http://schemas.microsoft.com/office/drawing/2014/chart" uri="{C3380CC4-5D6E-409C-BE32-E72D297353CC}">
              <c16:uniqueId val="{00000000-D964-4A53-8AA4-2AC5D9C8B00A}"/>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2">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E72F-4AD2-8241-F5A58941E7A6}"/>
              </c:ext>
            </c:extLst>
          </c:dPt>
          <c:dPt>
            <c:idx val="1"/>
            <c:bubble3D val="0"/>
            <c:spPr>
              <a:solidFill>
                <a:schemeClr val="accent2">
                  <a:tint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72F-4AD2-8241-F5A58941E7A6}"/>
              </c:ext>
            </c:extLst>
          </c:dPt>
          <c:dPt>
            <c:idx val="2"/>
            <c:bubble3D val="0"/>
            <c:spPr>
              <a:solidFill>
                <a:schemeClr val="accent2">
                  <a:shade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E72F-4AD2-8241-F5A58941E7A6}"/>
              </c:ext>
            </c:extLst>
          </c:dPt>
          <c:dPt>
            <c:idx val="3"/>
            <c:bubble3D val="0"/>
            <c:spPr>
              <a:solidFill>
                <a:schemeClr val="accent2">
                  <a:shade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72F-4AD2-8241-F5A58941E7A6}"/>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tint val="58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2-E72F-4AD2-8241-F5A58941E7A6}"/>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tint val="86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3-E72F-4AD2-8241-F5A58941E7A6}"/>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hade val="86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4-E72F-4AD2-8241-F5A58941E7A6}"/>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hade val="58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5-E72F-4AD2-8241-F5A58941E7A6}"/>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3"/>
                <c:pt idx="0">
                  <c:v>De acuerdo</c:v>
                </c:pt>
                <c:pt idx="1">
                  <c:v>En desacuerdo</c:v>
                </c:pt>
                <c:pt idx="2">
                  <c:v>Opiniones</c:v>
                </c:pt>
              </c:strCache>
            </c:strRef>
          </c:cat>
          <c:val>
            <c:numRef>
              <c:f>Hoja1!$B$2:$B$5</c:f>
              <c:numCache>
                <c:formatCode>0%</c:formatCode>
                <c:ptCount val="4"/>
                <c:pt idx="0" formatCode="0.00%">
                  <c:v>0.88500000000000001</c:v>
                </c:pt>
                <c:pt idx="1">
                  <c:v>0.09</c:v>
                </c:pt>
                <c:pt idx="2" formatCode="0.00%">
                  <c:v>2.5000000000000001E-2</c:v>
                </c:pt>
              </c:numCache>
            </c:numRef>
          </c:val>
          <c:extLst>
            <c:ext xmlns:c16="http://schemas.microsoft.com/office/drawing/2014/chart" uri="{C3380CC4-5D6E-409C-BE32-E72D297353CC}">
              <c16:uniqueId val="{00000000-E72F-4AD2-8241-F5A58941E7A6}"/>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2">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9EC6-4ECD-97CB-CAFB88947E1E}"/>
              </c:ext>
            </c:extLst>
          </c:dPt>
          <c:dPt>
            <c:idx val="1"/>
            <c:bubble3D val="0"/>
            <c:spPr>
              <a:solidFill>
                <a:schemeClr val="accent2">
                  <a:tint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EC6-4ECD-97CB-CAFB88947E1E}"/>
              </c:ext>
            </c:extLst>
          </c:dPt>
          <c:dPt>
            <c:idx val="2"/>
            <c:bubble3D val="0"/>
            <c:spPr>
              <a:solidFill>
                <a:schemeClr val="accent2">
                  <a:shade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9EC6-4ECD-97CB-CAFB88947E1E}"/>
              </c:ext>
            </c:extLst>
          </c:dPt>
          <c:dPt>
            <c:idx val="3"/>
            <c:bubble3D val="0"/>
            <c:spPr>
              <a:solidFill>
                <a:schemeClr val="accent2">
                  <a:shade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EC6-4ECD-97CB-CAFB88947E1E}"/>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tint val="58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2-9EC6-4ECD-97CB-CAFB88947E1E}"/>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tint val="86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3-9EC6-4ECD-97CB-CAFB88947E1E}"/>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hade val="86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4-9EC6-4ECD-97CB-CAFB88947E1E}"/>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hade val="58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5-9EC6-4ECD-97CB-CAFB88947E1E}"/>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2"/>
                <c:pt idx="0">
                  <c:v>De acuerdo</c:v>
                </c:pt>
                <c:pt idx="1">
                  <c:v>En desacuerdo</c:v>
                </c:pt>
              </c:strCache>
            </c:strRef>
          </c:cat>
          <c:val>
            <c:numRef>
              <c:f>Hoja1!$B$2:$B$5</c:f>
              <c:numCache>
                <c:formatCode>0.00%</c:formatCode>
                <c:ptCount val="4"/>
                <c:pt idx="0">
                  <c:v>0.76300000000000001</c:v>
                </c:pt>
                <c:pt idx="1">
                  <c:v>0.23699999999999999</c:v>
                </c:pt>
              </c:numCache>
            </c:numRef>
          </c:val>
          <c:extLst>
            <c:ext xmlns:c16="http://schemas.microsoft.com/office/drawing/2014/chart" uri="{C3380CC4-5D6E-409C-BE32-E72D297353CC}">
              <c16:uniqueId val="{00000000-9EC6-4ECD-97CB-CAFB88947E1E}"/>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2083329232283466"/>
          <c:y val="8.8281121537824719E-2"/>
          <c:w val="0.54895853838582676"/>
          <c:h val="0.82343775692435062"/>
        </c:manualLayout>
      </c:layout>
      <c:pieChart>
        <c:varyColors val="1"/>
        <c:ser>
          <c:idx val="0"/>
          <c:order val="0"/>
          <c:tx>
            <c:strRef>
              <c:f>Hoja1!$B$1</c:f>
              <c:strCache>
                <c:ptCount val="1"/>
                <c:pt idx="0">
                  <c:v>Ventas</c:v>
                </c:pt>
              </c:strCache>
            </c:strRef>
          </c:tx>
          <c:dPt>
            <c:idx val="0"/>
            <c:bubble3D val="0"/>
            <c:spPr>
              <a:solidFill>
                <a:schemeClr val="accent2">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0022-4580-9EB2-22B7BA108913}"/>
              </c:ext>
            </c:extLst>
          </c:dPt>
          <c:dPt>
            <c:idx val="1"/>
            <c:bubble3D val="0"/>
            <c:spPr>
              <a:solidFill>
                <a:schemeClr val="accent2">
                  <a:tint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022-4580-9EB2-22B7BA108913}"/>
              </c:ext>
            </c:extLst>
          </c:dPt>
          <c:dPt>
            <c:idx val="2"/>
            <c:bubble3D val="0"/>
            <c:spPr>
              <a:solidFill>
                <a:schemeClr val="accent2">
                  <a:shade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0022-4580-9EB2-22B7BA108913}"/>
              </c:ext>
            </c:extLst>
          </c:dPt>
          <c:dPt>
            <c:idx val="3"/>
            <c:bubble3D val="0"/>
            <c:spPr>
              <a:solidFill>
                <a:schemeClr val="accent2">
                  <a:shade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022-4580-9EB2-22B7BA108913}"/>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tint val="58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2-0022-4580-9EB2-22B7BA108913}"/>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tint val="86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3-0022-4580-9EB2-22B7BA108913}"/>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hade val="86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4-0022-4580-9EB2-22B7BA108913}"/>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hade val="58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5-0022-4580-9EB2-22B7BA108913}"/>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3"/>
                <c:pt idx="0">
                  <c:v>De acuerdo</c:v>
                </c:pt>
                <c:pt idx="1">
                  <c:v>En desacuerdo</c:v>
                </c:pt>
                <c:pt idx="2">
                  <c:v>Opiniones </c:v>
                </c:pt>
              </c:strCache>
            </c:strRef>
          </c:cat>
          <c:val>
            <c:numRef>
              <c:f>Hoja1!$B$2:$B$5</c:f>
              <c:numCache>
                <c:formatCode>0.00%</c:formatCode>
                <c:ptCount val="4"/>
                <c:pt idx="0">
                  <c:v>0.92900000000000005</c:v>
                </c:pt>
                <c:pt idx="1">
                  <c:v>6.4000000000000001E-2</c:v>
                </c:pt>
                <c:pt idx="2">
                  <c:v>6.0000000000000001E-3</c:v>
                </c:pt>
              </c:numCache>
            </c:numRef>
          </c:val>
          <c:extLst>
            <c:ext xmlns:c16="http://schemas.microsoft.com/office/drawing/2014/chart" uri="{C3380CC4-5D6E-409C-BE32-E72D297353CC}">
              <c16:uniqueId val="{00000000-0022-4580-9EB2-22B7BA108913}"/>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2">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03B8-4BE2-8E19-EBCB6895AD22}"/>
              </c:ext>
            </c:extLst>
          </c:dPt>
          <c:dPt>
            <c:idx val="1"/>
            <c:bubble3D val="0"/>
            <c:spPr>
              <a:solidFill>
                <a:schemeClr val="accent2">
                  <a:tint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3B8-4BE2-8E19-EBCB6895AD22}"/>
              </c:ext>
            </c:extLst>
          </c:dPt>
          <c:dPt>
            <c:idx val="2"/>
            <c:bubble3D val="0"/>
            <c:spPr>
              <a:solidFill>
                <a:schemeClr val="accent2">
                  <a:shade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03B8-4BE2-8E19-EBCB6895AD22}"/>
              </c:ext>
            </c:extLst>
          </c:dPt>
          <c:dPt>
            <c:idx val="3"/>
            <c:bubble3D val="0"/>
            <c:spPr>
              <a:solidFill>
                <a:schemeClr val="accent2">
                  <a:shade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3B8-4BE2-8E19-EBCB6895AD22}"/>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tint val="58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2-03B8-4BE2-8E19-EBCB6895AD22}"/>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tint val="86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3-03B8-4BE2-8E19-EBCB6895AD22}"/>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hade val="86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4-03B8-4BE2-8E19-EBCB6895AD22}"/>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hade val="58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5-03B8-4BE2-8E19-EBCB6895AD22}"/>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2"/>
                <c:pt idx="0">
                  <c:v>De acuerdo</c:v>
                </c:pt>
                <c:pt idx="1">
                  <c:v>En desacuerdo</c:v>
                </c:pt>
              </c:strCache>
            </c:strRef>
          </c:cat>
          <c:val>
            <c:numRef>
              <c:f>Hoja1!$B$2:$B$5</c:f>
              <c:numCache>
                <c:formatCode>0.00%</c:formatCode>
                <c:ptCount val="4"/>
                <c:pt idx="0">
                  <c:v>0.88200000000000001</c:v>
                </c:pt>
                <c:pt idx="1">
                  <c:v>0.11799999999999999</c:v>
                </c:pt>
              </c:numCache>
            </c:numRef>
          </c:val>
          <c:extLst>
            <c:ext xmlns:c16="http://schemas.microsoft.com/office/drawing/2014/chart" uri="{C3380CC4-5D6E-409C-BE32-E72D297353CC}">
              <c16:uniqueId val="{00000000-03B8-4BE2-8E19-EBCB6895AD22}"/>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Hoja1!$B$1</c:f>
              <c:strCache>
                <c:ptCount val="1"/>
                <c:pt idx="0">
                  <c:v>Columna1</c:v>
                </c:pt>
              </c:strCache>
            </c:strRef>
          </c:tx>
          <c:dPt>
            <c:idx val="0"/>
            <c:bubble3D val="0"/>
            <c:spPr>
              <a:solidFill>
                <a:schemeClr val="accent2">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11A7-40FD-90B7-AE214BB5F7D6}"/>
              </c:ext>
            </c:extLst>
          </c:dPt>
          <c:dPt>
            <c:idx val="1"/>
            <c:bubble3D val="0"/>
            <c:spPr>
              <a:solidFill>
                <a:schemeClr val="accent2">
                  <a:tint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1A7-40FD-90B7-AE214BB5F7D6}"/>
              </c:ext>
            </c:extLst>
          </c:dPt>
          <c:dPt>
            <c:idx val="2"/>
            <c:bubble3D val="0"/>
            <c:spPr>
              <a:solidFill>
                <a:schemeClr val="accent2">
                  <a:shade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11A7-40FD-90B7-AE214BB5F7D6}"/>
              </c:ext>
            </c:extLst>
          </c:dPt>
          <c:dPt>
            <c:idx val="3"/>
            <c:bubble3D val="0"/>
            <c:spPr>
              <a:solidFill>
                <a:schemeClr val="accent2">
                  <a:shade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1A7-40FD-90B7-AE214BB5F7D6}"/>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tint val="58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2-11A7-40FD-90B7-AE214BB5F7D6}"/>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tint val="86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3-11A7-40FD-90B7-AE214BB5F7D6}"/>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hade val="86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4-11A7-40FD-90B7-AE214BB5F7D6}"/>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hade val="58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5-11A7-40FD-90B7-AE214BB5F7D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Sección 1</c:v>
                </c:pt>
                <c:pt idx="1">
                  <c:v>Sección 2</c:v>
                </c:pt>
                <c:pt idx="2">
                  <c:v>Sección 3</c:v>
                </c:pt>
                <c:pt idx="3">
                  <c:v>Sección 4</c:v>
                </c:pt>
              </c:strCache>
            </c:strRef>
          </c:cat>
          <c:val>
            <c:numRef>
              <c:f>Hoja1!$B$2:$B$5</c:f>
              <c:numCache>
                <c:formatCode>0.00%</c:formatCode>
                <c:ptCount val="4"/>
                <c:pt idx="0">
                  <c:v>0.20599999999999999</c:v>
                </c:pt>
                <c:pt idx="1">
                  <c:v>0.27100000000000002</c:v>
                </c:pt>
                <c:pt idx="2">
                  <c:v>0.252</c:v>
                </c:pt>
                <c:pt idx="3">
                  <c:v>0.27100000000000002</c:v>
                </c:pt>
              </c:numCache>
            </c:numRef>
          </c:val>
          <c:extLst>
            <c:ext xmlns:c16="http://schemas.microsoft.com/office/drawing/2014/chart" uri="{C3380CC4-5D6E-409C-BE32-E72D297353CC}">
              <c16:uniqueId val="{00000000-11A7-40FD-90B7-AE214BB5F7D6}"/>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5165226212856778"/>
          <c:y val="0.13321371385663638"/>
          <c:w val="0.51167272728702218"/>
          <c:h val="0.77650592874057123"/>
        </c:manualLayout>
      </c:layout>
      <c:pieChart>
        <c:varyColors val="1"/>
        <c:ser>
          <c:idx val="0"/>
          <c:order val="0"/>
          <c:tx>
            <c:strRef>
              <c:f>Hoja1!$B$1</c:f>
              <c:strCache>
                <c:ptCount val="1"/>
                <c:pt idx="0">
                  <c:v>Ventas</c:v>
                </c:pt>
              </c:strCache>
            </c:strRef>
          </c:tx>
          <c:dPt>
            <c:idx val="0"/>
            <c:bubble3D val="0"/>
            <c:spPr>
              <a:solidFill>
                <a:schemeClr val="accent2">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A4B8-406F-9471-05B8B2AAE783}"/>
              </c:ext>
            </c:extLst>
          </c:dPt>
          <c:dPt>
            <c:idx val="1"/>
            <c:bubble3D val="0"/>
            <c:spPr>
              <a:solidFill>
                <a:schemeClr val="accent2">
                  <a:tint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4B8-406F-9471-05B8B2AAE783}"/>
              </c:ext>
            </c:extLst>
          </c:dPt>
          <c:dPt>
            <c:idx val="2"/>
            <c:bubble3D val="0"/>
            <c:spPr>
              <a:solidFill>
                <a:schemeClr val="accent2">
                  <a:shade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A4B8-406F-9471-05B8B2AAE783}"/>
              </c:ext>
            </c:extLst>
          </c:dPt>
          <c:dPt>
            <c:idx val="3"/>
            <c:bubble3D val="0"/>
            <c:spPr>
              <a:solidFill>
                <a:schemeClr val="accent2">
                  <a:shade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4B8-406F-9471-05B8B2AAE783}"/>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tint val="58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2-A4B8-406F-9471-05B8B2AAE783}"/>
                </c:ext>
              </c:extLst>
            </c:dLbl>
            <c:dLbl>
              <c:idx val="1"/>
              <c:layout>
                <c:manualLayout>
                  <c:x val="-5.9909530319503079E-2"/>
                  <c:y val="1.0101966224433866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tint val="86000"/>
                        </a:schemeClr>
                      </a:solidFill>
                      <a:latin typeface="Modern Love Caps" panose="04070805081001020A01" pitchFamily="82" charset="0"/>
                      <a:ea typeface="+mn-ea"/>
                      <a:cs typeface="+mn-cs"/>
                    </a:defRPr>
                  </a:pPr>
                  <a:endParaRPr lang="es-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4B8-406F-9471-05B8B2AAE783}"/>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hade val="86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4-A4B8-406F-9471-05B8B2AAE783}"/>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hade val="58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5-A4B8-406F-9471-05B8B2AAE783}"/>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3"/>
                <c:pt idx="0">
                  <c:v>De acuerdo</c:v>
                </c:pt>
                <c:pt idx="1">
                  <c:v>En desacuerdo</c:v>
                </c:pt>
                <c:pt idx="2">
                  <c:v>opinión</c:v>
                </c:pt>
              </c:strCache>
            </c:strRef>
          </c:cat>
          <c:val>
            <c:numRef>
              <c:f>Hoja1!$B$2:$B$5</c:f>
              <c:numCache>
                <c:formatCode>0.00%</c:formatCode>
                <c:ptCount val="4"/>
                <c:pt idx="0">
                  <c:v>0.95499999999999996</c:v>
                </c:pt>
                <c:pt idx="1">
                  <c:v>3.9E-2</c:v>
                </c:pt>
                <c:pt idx="2">
                  <c:v>6.0000000000000001E-3</c:v>
                </c:pt>
              </c:numCache>
            </c:numRef>
          </c:val>
          <c:extLst>
            <c:ext xmlns:c16="http://schemas.microsoft.com/office/drawing/2014/chart" uri="{C3380CC4-5D6E-409C-BE32-E72D297353CC}">
              <c16:uniqueId val="{00000000-A4B8-406F-9471-05B8B2AAE783}"/>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Hoja1!$B$1</c:f>
              <c:strCache>
                <c:ptCount val="1"/>
                <c:pt idx="0">
                  <c:v>Ventas</c:v>
                </c:pt>
              </c:strCache>
            </c:strRef>
          </c:tx>
          <c:explosion val="1"/>
          <c:dPt>
            <c:idx val="0"/>
            <c:bubble3D val="0"/>
            <c:spPr>
              <a:solidFill>
                <a:schemeClr val="accent2">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FC3F-40E2-9C0B-F2FDA7B9D354}"/>
              </c:ext>
            </c:extLst>
          </c:dPt>
          <c:dPt>
            <c:idx val="1"/>
            <c:bubble3D val="0"/>
            <c:spPr>
              <a:solidFill>
                <a:schemeClr val="accent2">
                  <a:tint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C3F-40E2-9C0B-F2FDA7B9D354}"/>
              </c:ext>
            </c:extLst>
          </c:dPt>
          <c:dPt>
            <c:idx val="2"/>
            <c:bubble3D val="0"/>
            <c:spPr>
              <a:solidFill>
                <a:schemeClr val="accent2">
                  <a:shade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C3F-40E2-9C0B-F2FDA7B9D354}"/>
              </c:ext>
            </c:extLst>
          </c:dPt>
          <c:dPt>
            <c:idx val="3"/>
            <c:bubble3D val="0"/>
            <c:spPr>
              <a:solidFill>
                <a:schemeClr val="accent2">
                  <a:shade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FC3F-40E2-9C0B-F2FDA7B9D354}"/>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tint val="58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4-FC3F-40E2-9C0B-F2FDA7B9D354}"/>
                </c:ext>
              </c:extLst>
            </c:dLbl>
            <c:dLbl>
              <c:idx val="1"/>
              <c:layout>
                <c:manualLayout>
                  <c:x val="-8.2812499999999997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tint val="86000"/>
                        </a:schemeClr>
                      </a:solidFill>
                      <a:latin typeface="Modern Love Caps" panose="04070805081001020A01" pitchFamily="82" charset="0"/>
                      <a:ea typeface="+mn-ea"/>
                      <a:cs typeface="+mn-cs"/>
                    </a:defRPr>
                  </a:pPr>
                  <a:endParaRPr lang="es-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C3F-40E2-9C0B-F2FDA7B9D354}"/>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hade val="86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5-FC3F-40E2-9C0B-F2FDA7B9D354}"/>
                </c:ext>
              </c:extLst>
            </c:dLbl>
            <c:dLbl>
              <c:idx val="3"/>
              <c:layout>
                <c:manualLayout>
                  <c:x val="0.10625"/>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hade val="58000"/>
                        </a:schemeClr>
                      </a:solidFill>
                      <a:latin typeface="Modern Love Caps" panose="04070805081001020A01" pitchFamily="82" charset="0"/>
                      <a:ea typeface="+mn-ea"/>
                      <a:cs typeface="+mn-cs"/>
                    </a:defRPr>
                  </a:pPr>
                  <a:endParaRPr lang="es-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FC3F-40E2-9C0B-F2FDA7B9D354}"/>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De acuerdo</c:v>
                </c:pt>
                <c:pt idx="1">
                  <c:v>En desacuerdo</c:v>
                </c:pt>
                <c:pt idx="2">
                  <c:v>Opinión</c:v>
                </c:pt>
                <c:pt idx="3">
                  <c:v>No aplica</c:v>
                </c:pt>
              </c:strCache>
            </c:strRef>
          </c:cat>
          <c:val>
            <c:numRef>
              <c:f>Hoja1!$B$2:$B$5</c:f>
              <c:numCache>
                <c:formatCode>0.00%</c:formatCode>
                <c:ptCount val="4"/>
                <c:pt idx="0">
                  <c:v>0.96099999999999997</c:v>
                </c:pt>
                <c:pt idx="1">
                  <c:v>2.5999999999999999E-2</c:v>
                </c:pt>
                <c:pt idx="2">
                  <c:v>6.0000000000000001E-3</c:v>
                </c:pt>
                <c:pt idx="3">
                  <c:v>6.0000000000000001E-3</c:v>
                </c:pt>
              </c:numCache>
            </c:numRef>
          </c:val>
          <c:extLst>
            <c:ext xmlns:c16="http://schemas.microsoft.com/office/drawing/2014/chart" uri="{C3380CC4-5D6E-409C-BE32-E72D297353CC}">
              <c16:uniqueId val="{00000000-FC3F-40E2-9C0B-F2FDA7B9D354}"/>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2">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8FBF-4B33-AEF2-241FDBB2BB64}"/>
              </c:ext>
            </c:extLst>
          </c:dPt>
          <c:dPt>
            <c:idx val="1"/>
            <c:bubble3D val="0"/>
            <c:spPr>
              <a:solidFill>
                <a:schemeClr val="accent2">
                  <a:tint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FBF-4B33-AEF2-241FDBB2BB64}"/>
              </c:ext>
            </c:extLst>
          </c:dPt>
          <c:dPt>
            <c:idx val="2"/>
            <c:bubble3D val="0"/>
            <c:spPr>
              <a:solidFill>
                <a:schemeClr val="accent2">
                  <a:shade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8FBF-4B33-AEF2-241FDBB2BB64}"/>
              </c:ext>
            </c:extLst>
          </c:dPt>
          <c:dPt>
            <c:idx val="3"/>
            <c:bubble3D val="0"/>
            <c:spPr>
              <a:solidFill>
                <a:schemeClr val="accent2">
                  <a:shade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FBF-4B33-AEF2-241FDBB2BB64}"/>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tint val="58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2-8FBF-4B33-AEF2-241FDBB2BB64}"/>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tint val="86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3-8FBF-4B33-AEF2-241FDBB2BB64}"/>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hade val="86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4-8FBF-4B33-AEF2-241FDBB2BB64}"/>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hade val="58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5-8FBF-4B33-AEF2-241FDBB2BB64}"/>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3"/>
                <c:pt idx="0">
                  <c:v>De acuerdo</c:v>
                </c:pt>
                <c:pt idx="1">
                  <c:v>En desacuerdo</c:v>
                </c:pt>
                <c:pt idx="2">
                  <c:v>Opiniones</c:v>
                </c:pt>
              </c:strCache>
            </c:strRef>
          </c:cat>
          <c:val>
            <c:numRef>
              <c:f>Hoja1!$B$2:$B$5</c:f>
              <c:numCache>
                <c:formatCode>0%</c:formatCode>
                <c:ptCount val="4"/>
                <c:pt idx="0" formatCode="0.00%">
                  <c:v>0.748</c:v>
                </c:pt>
                <c:pt idx="1">
                  <c:v>0.11</c:v>
                </c:pt>
                <c:pt idx="2" formatCode="0.00%">
                  <c:v>0.14199999999999999</c:v>
                </c:pt>
              </c:numCache>
            </c:numRef>
          </c:val>
          <c:extLst>
            <c:ext xmlns:c16="http://schemas.microsoft.com/office/drawing/2014/chart" uri="{C3380CC4-5D6E-409C-BE32-E72D297353CC}">
              <c16:uniqueId val="{00000000-8FBF-4B33-AEF2-241FDBB2BB64}"/>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2">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1B58-4947-861A-9B07F3D6D6E1}"/>
              </c:ext>
            </c:extLst>
          </c:dPt>
          <c:dPt>
            <c:idx val="1"/>
            <c:bubble3D val="0"/>
            <c:spPr>
              <a:solidFill>
                <a:schemeClr val="accent2">
                  <a:tint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B58-4947-861A-9B07F3D6D6E1}"/>
              </c:ext>
            </c:extLst>
          </c:dPt>
          <c:dPt>
            <c:idx val="2"/>
            <c:bubble3D val="0"/>
            <c:spPr>
              <a:solidFill>
                <a:schemeClr val="accent2">
                  <a:shade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1B58-4947-861A-9B07F3D6D6E1}"/>
              </c:ext>
            </c:extLst>
          </c:dPt>
          <c:dPt>
            <c:idx val="3"/>
            <c:bubble3D val="0"/>
            <c:spPr>
              <a:solidFill>
                <a:schemeClr val="accent2">
                  <a:shade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B58-4947-861A-9B07F3D6D6E1}"/>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tint val="58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2-1B58-4947-861A-9B07F3D6D6E1}"/>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tint val="86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3-1B58-4947-861A-9B07F3D6D6E1}"/>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hade val="86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4-1B58-4947-861A-9B07F3D6D6E1}"/>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hade val="58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5-1B58-4947-861A-9B07F3D6D6E1}"/>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2"/>
                <c:pt idx="0">
                  <c:v>De acuerdo</c:v>
                </c:pt>
                <c:pt idx="1">
                  <c:v>En desacuerdo</c:v>
                </c:pt>
              </c:strCache>
            </c:strRef>
          </c:cat>
          <c:val>
            <c:numRef>
              <c:f>Hoja1!$B$2:$B$5</c:f>
              <c:numCache>
                <c:formatCode>0.00%</c:formatCode>
                <c:ptCount val="4"/>
                <c:pt idx="0">
                  <c:v>0.91600000000000004</c:v>
                </c:pt>
                <c:pt idx="1">
                  <c:v>8.4000000000000005E-2</c:v>
                </c:pt>
              </c:numCache>
            </c:numRef>
          </c:val>
          <c:extLst>
            <c:ext xmlns:c16="http://schemas.microsoft.com/office/drawing/2014/chart" uri="{C3380CC4-5D6E-409C-BE32-E72D297353CC}">
              <c16:uniqueId val="{00000000-1B58-4947-861A-9B07F3D6D6E1}"/>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2">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A998-4A04-869D-5AED0CF83861}"/>
              </c:ext>
            </c:extLst>
          </c:dPt>
          <c:dPt>
            <c:idx val="1"/>
            <c:bubble3D val="0"/>
            <c:spPr>
              <a:solidFill>
                <a:schemeClr val="accent2">
                  <a:tint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998-4A04-869D-5AED0CF83861}"/>
              </c:ext>
            </c:extLst>
          </c:dPt>
          <c:dPt>
            <c:idx val="2"/>
            <c:bubble3D val="0"/>
            <c:spPr>
              <a:solidFill>
                <a:schemeClr val="accent2">
                  <a:shade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A998-4A04-869D-5AED0CF83861}"/>
              </c:ext>
            </c:extLst>
          </c:dPt>
          <c:dPt>
            <c:idx val="3"/>
            <c:bubble3D val="0"/>
            <c:spPr>
              <a:solidFill>
                <a:schemeClr val="accent2">
                  <a:shade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998-4A04-869D-5AED0CF83861}"/>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tint val="58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4-A998-4A04-869D-5AED0CF83861}"/>
                </c:ext>
              </c:extLst>
            </c:dLbl>
            <c:dLbl>
              <c:idx val="1"/>
              <c:layout>
                <c:manualLayout>
                  <c:x val="1.4452745922149169E-2"/>
                  <c:y val="-2.756100313370776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tint val="86000"/>
                        </a:schemeClr>
                      </a:solidFill>
                      <a:latin typeface="Modern Love Caps" panose="04070805081001020A01" pitchFamily="82" charset="0"/>
                      <a:ea typeface="+mn-ea"/>
                      <a:cs typeface="+mn-cs"/>
                    </a:defRPr>
                  </a:pPr>
                  <a:endParaRPr lang="es-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998-4A04-869D-5AED0CF83861}"/>
                </c:ext>
              </c:extLst>
            </c:dLbl>
            <c:dLbl>
              <c:idx val="2"/>
              <c:layout>
                <c:manualLayout>
                  <c:x val="8.1296695812089273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hade val="86000"/>
                        </a:schemeClr>
                      </a:solidFill>
                      <a:latin typeface="Modern Love Caps" panose="04070805081001020A01" pitchFamily="82" charset="0"/>
                      <a:ea typeface="+mn-ea"/>
                      <a:cs typeface="+mn-cs"/>
                    </a:defRPr>
                  </a:pPr>
                  <a:endParaRPr lang="es-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A998-4A04-869D-5AED0CF83861}"/>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hade val="58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5-A998-4A04-869D-5AED0CF83861}"/>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3"/>
                <c:pt idx="0">
                  <c:v>De acuerdo</c:v>
                </c:pt>
                <c:pt idx="1">
                  <c:v>En desacuerdo</c:v>
                </c:pt>
                <c:pt idx="2">
                  <c:v>Opiniones</c:v>
                </c:pt>
              </c:strCache>
            </c:strRef>
          </c:cat>
          <c:val>
            <c:numRef>
              <c:f>Hoja1!$B$2:$B$5</c:f>
              <c:numCache>
                <c:formatCode>0.00%</c:formatCode>
                <c:ptCount val="4"/>
                <c:pt idx="0">
                  <c:v>0.93600000000000005</c:v>
                </c:pt>
                <c:pt idx="1">
                  <c:v>1.9E-2</c:v>
                </c:pt>
                <c:pt idx="2">
                  <c:v>4.4999999999999998E-2</c:v>
                </c:pt>
              </c:numCache>
            </c:numRef>
          </c:val>
          <c:extLst>
            <c:ext xmlns:c16="http://schemas.microsoft.com/office/drawing/2014/chart" uri="{C3380CC4-5D6E-409C-BE32-E72D297353CC}">
              <c16:uniqueId val="{00000000-A998-4A04-869D-5AED0CF83861}"/>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2">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4A01-4BA2-B265-D720757C70C5}"/>
              </c:ext>
            </c:extLst>
          </c:dPt>
          <c:dPt>
            <c:idx val="1"/>
            <c:bubble3D val="0"/>
            <c:spPr>
              <a:solidFill>
                <a:schemeClr val="accent2">
                  <a:tint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A01-4BA2-B265-D720757C70C5}"/>
              </c:ext>
            </c:extLst>
          </c:dPt>
          <c:dPt>
            <c:idx val="2"/>
            <c:bubble3D val="0"/>
            <c:spPr>
              <a:solidFill>
                <a:schemeClr val="accent2">
                  <a:shade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4A01-4BA2-B265-D720757C70C5}"/>
              </c:ext>
            </c:extLst>
          </c:dPt>
          <c:dPt>
            <c:idx val="3"/>
            <c:bubble3D val="0"/>
            <c:spPr>
              <a:solidFill>
                <a:schemeClr val="accent2">
                  <a:shade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A01-4BA2-B265-D720757C70C5}"/>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tint val="58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2-4A01-4BA2-B265-D720757C70C5}"/>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tint val="86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3-4A01-4BA2-B265-D720757C70C5}"/>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hade val="86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4-4A01-4BA2-B265-D720757C70C5}"/>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hade val="58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5-4A01-4BA2-B265-D720757C70C5}"/>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3"/>
                <c:pt idx="0">
                  <c:v>De acuerdo</c:v>
                </c:pt>
                <c:pt idx="1">
                  <c:v>En desacuerdo</c:v>
                </c:pt>
                <c:pt idx="2">
                  <c:v>Opiniones </c:v>
                </c:pt>
              </c:strCache>
            </c:strRef>
          </c:cat>
          <c:val>
            <c:numRef>
              <c:f>Hoja1!$B$2:$B$5</c:f>
              <c:numCache>
                <c:formatCode>0.00%</c:formatCode>
                <c:ptCount val="4"/>
                <c:pt idx="0">
                  <c:v>0.89700000000000002</c:v>
                </c:pt>
                <c:pt idx="1">
                  <c:v>7.0999999999999994E-2</c:v>
                </c:pt>
                <c:pt idx="2">
                  <c:v>3.2000000000000001E-2</c:v>
                </c:pt>
              </c:numCache>
            </c:numRef>
          </c:val>
          <c:extLst>
            <c:ext xmlns:c16="http://schemas.microsoft.com/office/drawing/2014/chart" uri="{C3380CC4-5D6E-409C-BE32-E72D297353CC}">
              <c16:uniqueId val="{00000000-4A01-4BA2-B265-D720757C70C5}"/>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2">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BAE-42A8-9835-6822D189259D}"/>
              </c:ext>
            </c:extLst>
          </c:dPt>
          <c:dPt>
            <c:idx val="1"/>
            <c:bubble3D val="0"/>
            <c:spPr>
              <a:solidFill>
                <a:schemeClr val="accent2">
                  <a:tint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EBAE-42A8-9835-6822D189259D}"/>
              </c:ext>
            </c:extLst>
          </c:dPt>
          <c:dPt>
            <c:idx val="2"/>
            <c:bubble3D val="0"/>
            <c:spPr>
              <a:solidFill>
                <a:schemeClr val="accent2">
                  <a:shade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EBAE-42A8-9835-6822D189259D}"/>
              </c:ext>
            </c:extLst>
          </c:dPt>
          <c:dPt>
            <c:idx val="3"/>
            <c:bubble3D val="0"/>
            <c:spPr>
              <a:solidFill>
                <a:schemeClr val="accent2">
                  <a:shade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BAE-42A8-9835-6822D189259D}"/>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tint val="58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3-EBAE-42A8-9835-6822D189259D}"/>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tint val="86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4-EBAE-42A8-9835-6822D189259D}"/>
                </c:ext>
              </c:extLst>
            </c:dLbl>
            <c:dLbl>
              <c:idx val="2"/>
              <c:layout>
                <c:manualLayout>
                  <c:x val="7.955267869807546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hade val="86000"/>
                        </a:schemeClr>
                      </a:solidFill>
                      <a:latin typeface="Modern Love Caps" panose="04070805081001020A01" pitchFamily="82" charset="0"/>
                      <a:ea typeface="+mn-ea"/>
                      <a:cs typeface="+mn-cs"/>
                    </a:defRPr>
                  </a:pPr>
                  <a:endParaRPr lang="es-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EBAE-42A8-9835-6822D189259D}"/>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hade val="58000"/>
                        </a:schemeClr>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extLst>
                <c:ext xmlns:c16="http://schemas.microsoft.com/office/drawing/2014/chart" uri="{C3380CC4-5D6E-409C-BE32-E72D297353CC}">
                  <c16:uniqueId val="{00000005-EBAE-42A8-9835-6822D189259D}"/>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odern Love Caps" panose="04070805081001020A01" pitchFamily="82" charset="0"/>
                    <a:ea typeface="+mn-ea"/>
                    <a:cs typeface="+mn-cs"/>
                  </a:defRPr>
                </a:pPr>
                <a:endParaRPr lang="es-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3"/>
                <c:pt idx="0">
                  <c:v>De acuerdo</c:v>
                </c:pt>
                <c:pt idx="1">
                  <c:v>En desacuerdo</c:v>
                </c:pt>
                <c:pt idx="2">
                  <c:v>Opinión</c:v>
                </c:pt>
              </c:strCache>
            </c:strRef>
          </c:cat>
          <c:val>
            <c:numRef>
              <c:f>Hoja1!$B$2:$B$5</c:f>
              <c:numCache>
                <c:formatCode>0.00%</c:formatCode>
                <c:ptCount val="4"/>
                <c:pt idx="0">
                  <c:v>0.96199999999999997</c:v>
                </c:pt>
                <c:pt idx="1">
                  <c:v>3.2000000000000001E-2</c:v>
                </c:pt>
                <c:pt idx="2">
                  <c:v>6.0000000000000001E-3</c:v>
                </c:pt>
              </c:numCache>
            </c:numRef>
          </c:val>
          <c:extLst>
            <c:ext xmlns:c16="http://schemas.microsoft.com/office/drawing/2014/chart" uri="{C3380CC4-5D6E-409C-BE32-E72D297353CC}">
              <c16:uniqueId val="{00000000-EBAE-42A8-9835-6822D189259D}"/>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colors10.xml><?xml version="1.0" encoding="utf-8"?>
<cs:colorStyle xmlns:cs="http://schemas.microsoft.com/office/drawing/2012/chartStyle" xmlns:a="http://schemas.openxmlformats.org/drawingml/2006/main" meth="withinLinearReversed" id="22">
  <a:schemeClr val="accent2"/>
</cs:colorStyle>
</file>

<file path=ppt/charts/colors11.xml><?xml version="1.0" encoding="utf-8"?>
<cs:colorStyle xmlns:cs="http://schemas.microsoft.com/office/drawing/2012/chartStyle" xmlns:a="http://schemas.openxmlformats.org/drawingml/2006/main" meth="withinLinearReversed" id="22">
  <a:schemeClr val="accent2"/>
</cs:colorStyle>
</file>

<file path=ppt/charts/colors12.xml><?xml version="1.0" encoding="utf-8"?>
<cs:colorStyle xmlns:cs="http://schemas.microsoft.com/office/drawing/2012/chartStyle" xmlns:a="http://schemas.openxmlformats.org/drawingml/2006/main" meth="withinLinearReversed" id="22">
  <a:schemeClr val="accent2"/>
</cs:colorStyle>
</file>

<file path=ppt/charts/colors13.xml><?xml version="1.0" encoding="utf-8"?>
<cs:colorStyle xmlns:cs="http://schemas.microsoft.com/office/drawing/2012/chartStyle" xmlns:a="http://schemas.openxmlformats.org/drawingml/2006/main" meth="withinLinearReversed" id="22">
  <a:schemeClr val="accent2"/>
</cs:colorStyle>
</file>

<file path=ppt/charts/colors14.xml><?xml version="1.0" encoding="utf-8"?>
<cs:colorStyle xmlns:cs="http://schemas.microsoft.com/office/drawing/2012/chartStyle" xmlns:a="http://schemas.openxmlformats.org/drawingml/2006/main" meth="withinLinearReversed" id="22">
  <a:schemeClr val="accent2"/>
</cs:colorStyle>
</file>

<file path=ppt/charts/colors15.xml><?xml version="1.0" encoding="utf-8"?>
<cs:colorStyle xmlns:cs="http://schemas.microsoft.com/office/drawing/2012/chartStyle" xmlns:a="http://schemas.openxmlformats.org/drawingml/2006/main" meth="withinLinearReversed" id="22">
  <a:schemeClr val="accent2"/>
</cs:colorStyle>
</file>

<file path=ppt/charts/colors16.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colors3.xml><?xml version="1.0" encoding="utf-8"?>
<cs:colorStyle xmlns:cs="http://schemas.microsoft.com/office/drawing/2012/chartStyle" xmlns:a="http://schemas.openxmlformats.org/drawingml/2006/main" meth="withinLinearReversed" id="22">
  <a:schemeClr val="accent2"/>
</cs:colorStyle>
</file>

<file path=ppt/charts/colors4.xml><?xml version="1.0" encoding="utf-8"?>
<cs:colorStyle xmlns:cs="http://schemas.microsoft.com/office/drawing/2012/chartStyle" xmlns:a="http://schemas.openxmlformats.org/drawingml/2006/main" meth="withinLinearReversed" id="22">
  <a:schemeClr val="accent2"/>
</cs:colorStyle>
</file>

<file path=ppt/charts/colors5.xml><?xml version="1.0" encoding="utf-8"?>
<cs:colorStyle xmlns:cs="http://schemas.microsoft.com/office/drawing/2012/chartStyle" xmlns:a="http://schemas.openxmlformats.org/drawingml/2006/main" meth="withinLinearReversed" id="22">
  <a:schemeClr val="accent2"/>
</cs:colorStyle>
</file>

<file path=ppt/charts/colors6.xml><?xml version="1.0" encoding="utf-8"?>
<cs:colorStyle xmlns:cs="http://schemas.microsoft.com/office/drawing/2012/chartStyle" xmlns:a="http://schemas.openxmlformats.org/drawingml/2006/main" meth="withinLinearReversed" id="22">
  <a:schemeClr val="accent2"/>
</cs:colorStyle>
</file>

<file path=ppt/charts/colors7.xml><?xml version="1.0" encoding="utf-8"?>
<cs:colorStyle xmlns:cs="http://schemas.microsoft.com/office/drawing/2012/chartStyle" xmlns:a="http://schemas.openxmlformats.org/drawingml/2006/main" meth="withinLinearReversed" id="22">
  <a:schemeClr val="accent2"/>
</cs:colorStyle>
</file>

<file path=ppt/charts/colors8.xml><?xml version="1.0" encoding="utf-8"?>
<cs:colorStyle xmlns:cs="http://schemas.microsoft.com/office/drawing/2012/chartStyle" xmlns:a="http://schemas.openxmlformats.org/drawingml/2006/main" meth="withinLinearReversed" id="22">
  <a:schemeClr val="accent2"/>
</cs:colorStyle>
</file>

<file path=ppt/charts/colors9.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23E582-2659-4E4B-B448-8519FA97DA9A}" type="datetimeFigureOut">
              <a:rPr lang="es-CL" smtClean="0"/>
              <a:t>03-07-2021</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C46D4-E168-4E0E-B7CE-83BD39F498FF}" type="slidenum">
              <a:rPr lang="es-CL" smtClean="0"/>
              <a:t>‹Nº›</a:t>
            </a:fld>
            <a:endParaRPr lang="es-CL"/>
          </a:p>
        </p:txBody>
      </p:sp>
    </p:spTree>
    <p:extLst>
      <p:ext uri="{BB962C8B-B14F-4D97-AF65-F5344CB8AC3E}">
        <p14:creationId xmlns:p14="http://schemas.microsoft.com/office/powerpoint/2010/main" val="3741932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B26C46D4-E168-4E0E-B7CE-83BD39F498FF}" type="slidenum">
              <a:rPr lang="es-CL" smtClean="0"/>
              <a:t>14</a:t>
            </a:fld>
            <a:endParaRPr lang="es-CL"/>
          </a:p>
        </p:txBody>
      </p:sp>
    </p:spTree>
    <p:extLst>
      <p:ext uri="{BB962C8B-B14F-4D97-AF65-F5344CB8AC3E}">
        <p14:creationId xmlns:p14="http://schemas.microsoft.com/office/powerpoint/2010/main" val="3333292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es-ES"/>
              <a:t>Haga clic para modificar el estilo de título del patrón</a:t>
            </a:r>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es-ES"/>
              <a:t>Haga clic para modificar el estilo de subtítulo del patrón</a:t>
            </a:r>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F4682BA1-5996-4B37-90EB-002BD61ED229}" type="slidenum">
              <a:rPr lang="es-CL" smtClean="0"/>
              <a:t>‹Nº›</a:t>
            </a:fld>
            <a:endParaRPr lang="es-CL"/>
          </a:p>
        </p:txBody>
      </p:sp>
    </p:spTree>
    <p:extLst>
      <p:ext uri="{BB962C8B-B14F-4D97-AF65-F5344CB8AC3E}">
        <p14:creationId xmlns:p14="http://schemas.microsoft.com/office/powerpoint/2010/main" val="55758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pPr lvl="0"/>
            <a:r>
              <a:rPr lang="es-ES"/>
              <a:t>Haga clic para modificar los estilos de texto del patrón</a:t>
            </a: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F4682BA1-5996-4B37-90EB-002BD61ED229}" type="slidenum">
              <a:rPr lang="es-CL" smtClean="0"/>
              <a:t>‹Nº›</a:t>
            </a:fld>
            <a:endParaRPr lang="es-CL"/>
          </a:p>
        </p:txBody>
      </p:sp>
    </p:spTree>
    <p:extLst>
      <p:ext uri="{BB962C8B-B14F-4D97-AF65-F5344CB8AC3E}">
        <p14:creationId xmlns:p14="http://schemas.microsoft.com/office/powerpoint/2010/main" val="1494495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es-ES"/>
              <a:t>Haga clic para modificar el estilo de título del patrón</a:t>
            </a:r>
            <a:endParaRPr/>
          </a:p>
        </p:txBody>
      </p:sp>
      <p:sp>
        <p:nvSpPr>
          <p:cNvPr id="56" name="Google Shape;56;p14"/>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es-ES"/>
              <a:t>Haga clic para modificar el estilo de subtítulo del patrón</a:t>
            </a:r>
            <a:endParaRPr/>
          </a:p>
        </p:txBody>
      </p:sp>
      <p:sp>
        <p:nvSpPr>
          <p:cNvPr id="57" name="Google Shape;57;p1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212572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s-ES"/>
              <a:t>Haga clic para modificar el estilo de título del patrón</a:t>
            </a:r>
            <a:endParaRPr/>
          </a:p>
        </p:txBody>
      </p:sp>
      <p:sp>
        <p:nvSpPr>
          <p:cNvPr id="60" name="Google Shape;60;p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326015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63" name="Google Shape;63;p16"/>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pPr lvl="0"/>
            <a:r>
              <a:rPr lang="es-ES"/>
              <a:t>Haga clic para modificar los estilos de texto del patrón</a:t>
            </a:r>
          </a:p>
        </p:txBody>
      </p:sp>
      <p:sp>
        <p:nvSpPr>
          <p:cNvPr id="64" name="Google Shape;64;p1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222558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67" name="Google Shape;67;p17"/>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pPr lvl="0"/>
            <a:r>
              <a:rPr lang="es-ES"/>
              <a:t>Haga clic para modificar los estilos de texto del patrón</a:t>
            </a:r>
          </a:p>
        </p:txBody>
      </p:sp>
      <p:sp>
        <p:nvSpPr>
          <p:cNvPr id="68" name="Google Shape;68;p17"/>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pPr lvl="0"/>
            <a:r>
              <a:rPr lang="es-ES"/>
              <a:t>Haga clic para modificar los estilos de texto del patrón</a:t>
            </a:r>
          </a:p>
        </p:txBody>
      </p:sp>
      <p:sp>
        <p:nvSpPr>
          <p:cNvPr id="69" name="Google Shape;69;p1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3325873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a:t>Haga clic para modificar el estilo de título del patrón</a:t>
            </a:r>
            <a:endParaRPr/>
          </a:p>
        </p:txBody>
      </p:sp>
      <p:sp>
        <p:nvSpPr>
          <p:cNvPr id="72" name="Google Shape;72;p1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1492667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s-ES"/>
              <a:t>Haga clic para modificar el estilo de título del patrón</a:t>
            </a:r>
            <a:endParaRPr/>
          </a:p>
        </p:txBody>
      </p:sp>
      <p:sp>
        <p:nvSpPr>
          <p:cNvPr id="75" name="Google Shape;75;p19"/>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Char char="●"/>
              <a:defRPr sz="1600"/>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pPr lvl="0"/>
            <a:r>
              <a:rPr lang="es-ES"/>
              <a:t>Haga clic para modificar los estilos de texto del patrón</a:t>
            </a:r>
          </a:p>
        </p:txBody>
      </p:sp>
      <p:sp>
        <p:nvSpPr>
          <p:cNvPr id="76" name="Google Shape;76;p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2354133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es-ES"/>
              <a:t>Haga clic para modificar el estilo de título del patrón</a:t>
            </a:r>
            <a:endParaRPr/>
          </a:p>
        </p:txBody>
      </p:sp>
      <p:sp>
        <p:nvSpPr>
          <p:cNvPr id="79" name="Google Shape;79;p2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2656311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0"/>
        <p:cNvGrpSpPr/>
        <p:nvPr/>
      </p:nvGrpSpPr>
      <p:grpSpPr>
        <a:xfrm>
          <a:off x="0" y="0"/>
          <a:ext cx="0" cy="0"/>
          <a:chOff x="0" y="0"/>
          <a:chExt cx="0" cy="0"/>
        </a:xfrm>
      </p:grpSpPr>
      <p:sp>
        <p:nvSpPr>
          <p:cNvPr id="81" name="Google Shape;81;p2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2" name="Google Shape;82;p21"/>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5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s-ES"/>
              <a:t>Haga clic para modificar el estilo de título del patrón</a:t>
            </a:r>
            <a:endParaRPr/>
          </a:p>
        </p:txBody>
      </p:sp>
      <p:sp>
        <p:nvSpPr>
          <p:cNvPr id="83" name="Google Shape;83;p21"/>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s-ES"/>
              <a:t>Haga clic para modificar el estilo de subtítulo del patrón</a:t>
            </a:r>
            <a:endParaRPr/>
          </a:p>
        </p:txBody>
      </p:sp>
      <p:sp>
        <p:nvSpPr>
          <p:cNvPr id="84" name="Google Shape;84;p21"/>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pPr lvl="0"/>
            <a:r>
              <a:rPr lang="es-ES"/>
              <a:t>Haga clic para modificar los estilos de texto del patrón</a:t>
            </a:r>
          </a:p>
        </p:txBody>
      </p:sp>
      <p:sp>
        <p:nvSpPr>
          <p:cNvPr id="85" name="Google Shape;85;p2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1519201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rtl="0">
              <a:lnSpc>
                <a:spcPct val="100000"/>
              </a:lnSpc>
              <a:spcBef>
                <a:spcPts val="0"/>
              </a:spcBef>
              <a:spcAft>
                <a:spcPts val="0"/>
              </a:spcAft>
              <a:buSzPts val="1800"/>
              <a:buNone/>
              <a:defRPr/>
            </a:lvl1pPr>
          </a:lstStyle>
          <a:p>
            <a:pPr lvl="0"/>
            <a:r>
              <a:rPr lang="es-ES"/>
              <a:t>Haga clic para modificar los estilos de texto del patrón</a:t>
            </a:r>
          </a:p>
        </p:txBody>
      </p:sp>
      <p:sp>
        <p:nvSpPr>
          <p:cNvPr id="88" name="Google Shape;88;p2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1990322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s-ES"/>
              <a:t>Haga clic para modificar el estilo de título del patrón</a:t>
            </a:r>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F4682BA1-5996-4B37-90EB-002BD61ED229}" type="slidenum">
              <a:rPr lang="es-CL" smtClean="0"/>
              <a:t>‹Nº›</a:t>
            </a:fld>
            <a:endParaRPr lang="es-CL"/>
          </a:p>
        </p:txBody>
      </p:sp>
    </p:spTree>
    <p:extLst>
      <p:ext uri="{BB962C8B-B14F-4D97-AF65-F5344CB8AC3E}">
        <p14:creationId xmlns:p14="http://schemas.microsoft.com/office/powerpoint/2010/main" val="24536158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1" name="Google Shape;91;p23"/>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rtl="0">
              <a:spcBef>
                <a:spcPts val="0"/>
              </a:spcBef>
              <a:spcAft>
                <a:spcPts val="0"/>
              </a:spcAft>
              <a:buSzPts val="1800"/>
              <a:buChar char="●"/>
              <a:defRPr/>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pPr lvl="0"/>
            <a:r>
              <a:rPr lang="es-ES"/>
              <a:t>Haga clic para modificar los estilos de texto del patrón</a:t>
            </a:r>
          </a:p>
        </p:txBody>
      </p:sp>
      <p:sp>
        <p:nvSpPr>
          <p:cNvPr id="92" name="Google Shape;92;p2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737034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1915595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98"/>
        <p:cNvGrpSpPr/>
        <p:nvPr/>
      </p:nvGrpSpPr>
      <p:grpSpPr>
        <a:xfrm>
          <a:off x="0" y="0"/>
          <a:ext cx="0" cy="0"/>
          <a:chOff x="0" y="0"/>
          <a:chExt cx="0" cy="0"/>
        </a:xfrm>
      </p:grpSpPr>
    </p:spTree>
    <p:extLst>
      <p:ext uri="{BB962C8B-B14F-4D97-AF65-F5344CB8AC3E}">
        <p14:creationId xmlns:p14="http://schemas.microsoft.com/office/powerpoint/2010/main" val="4172772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s-ES"/>
              <a:t>Haga clic para modificar el estilo de título del patrón</a:t>
            </a:r>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es-ES"/>
              <a:t>Haga clic para modificar los estilos de texto del patrón</a:t>
            </a: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F4682BA1-5996-4B37-90EB-002BD61ED229}" type="slidenum">
              <a:rPr lang="es-CL" smtClean="0"/>
              <a:t>‹Nº›</a:t>
            </a:fld>
            <a:endParaRPr lang="es-CL"/>
          </a:p>
        </p:txBody>
      </p:sp>
    </p:spTree>
    <p:extLst>
      <p:ext uri="{BB962C8B-B14F-4D97-AF65-F5344CB8AC3E}">
        <p14:creationId xmlns:p14="http://schemas.microsoft.com/office/powerpoint/2010/main" val="1229641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s-ES"/>
              <a:t>Haga clic para modificar el estilo de título del patrón</a:t>
            </a:r>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s-ES"/>
              <a:t>Haga clic para modificar los estilos de texto del patrón</a:t>
            </a: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s-ES"/>
              <a:t>Haga clic para modificar los estilos de texto del patrón</a:t>
            </a: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F4682BA1-5996-4B37-90EB-002BD61ED229}" type="slidenum">
              <a:rPr lang="es-CL" smtClean="0"/>
              <a:t>‹Nº›</a:t>
            </a:fld>
            <a:endParaRPr lang="es-CL"/>
          </a:p>
        </p:txBody>
      </p:sp>
    </p:spTree>
    <p:extLst>
      <p:ext uri="{BB962C8B-B14F-4D97-AF65-F5344CB8AC3E}">
        <p14:creationId xmlns:p14="http://schemas.microsoft.com/office/powerpoint/2010/main" val="1681562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s-ES"/>
              <a:t>Haga clic para modificar el estilo de título del patrón</a:t>
            </a:r>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F4682BA1-5996-4B37-90EB-002BD61ED229}" type="slidenum">
              <a:rPr lang="es-CL" smtClean="0"/>
              <a:t>‹Nº›</a:t>
            </a:fld>
            <a:endParaRPr lang="es-CL"/>
          </a:p>
        </p:txBody>
      </p:sp>
    </p:spTree>
    <p:extLst>
      <p:ext uri="{BB962C8B-B14F-4D97-AF65-F5344CB8AC3E}">
        <p14:creationId xmlns:p14="http://schemas.microsoft.com/office/powerpoint/2010/main" val="3156124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es-ES"/>
              <a:t>Haga clic para modificar el estilo de título del patrón</a:t>
            </a:r>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s-ES"/>
              <a:t>Haga clic para modificar los estilos de texto del patrón</a:t>
            </a: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F4682BA1-5996-4B37-90EB-002BD61ED229}" type="slidenum">
              <a:rPr lang="es-CL" smtClean="0"/>
              <a:t>‹Nº›</a:t>
            </a:fld>
            <a:endParaRPr lang="es-CL"/>
          </a:p>
        </p:txBody>
      </p:sp>
    </p:spTree>
    <p:extLst>
      <p:ext uri="{BB962C8B-B14F-4D97-AF65-F5344CB8AC3E}">
        <p14:creationId xmlns:p14="http://schemas.microsoft.com/office/powerpoint/2010/main" val="282482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s-ES"/>
              <a:t>Haga clic para modificar el estilo de título del patrón</a:t>
            </a:r>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F4682BA1-5996-4B37-90EB-002BD61ED229}" type="slidenum">
              <a:rPr lang="es-CL" smtClean="0"/>
              <a:t>‹Nº›</a:t>
            </a:fld>
            <a:endParaRPr lang="es-CL"/>
          </a:p>
        </p:txBody>
      </p:sp>
    </p:spTree>
    <p:extLst>
      <p:ext uri="{BB962C8B-B14F-4D97-AF65-F5344CB8AC3E}">
        <p14:creationId xmlns:p14="http://schemas.microsoft.com/office/powerpoint/2010/main" val="56478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r>
              <a:rPr lang="es-ES"/>
              <a:t>Haga clic para modificar el estilo de título del patrón</a:t>
            </a:r>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es-ES"/>
              <a:t>Haga clic para modificar el estilo de subtítulo del patrón</a:t>
            </a:r>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es-ES"/>
              <a:t>Haga clic para modificar los estilos de texto del patrón</a:t>
            </a: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F4682BA1-5996-4B37-90EB-002BD61ED229}" type="slidenum">
              <a:rPr lang="es-CL" smtClean="0"/>
              <a:t>‹Nº›</a:t>
            </a:fld>
            <a:endParaRPr lang="es-CL"/>
          </a:p>
        </p:txBody>
      </p:sp>
    </p:spTree>
    <p:extLst>
      <p:ext uri="{BB962C8B-B14F-4D97-AF65-F5344CB8AC3E}">
        <p14:creationId xmlns:p14="http://schemas.microsoft.com/office/powerpoint/2010/main" val="186923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pPr lvl="0"/>
            <a:r>
              <a:rPr lang="es-ES"/>
              <a:t>Haga clic para modificar los estilos de texto del patrón</a:t>
            </a: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F4682BA1-5996-4B37-90EB-002BD61ED229}" type="slidenum">
              <a:rPr lang="es-CL" smtClean="0"/>
              <a:t>‹Nº›</a:t>
            </a:fld>
            <a:endParaRPr lang="es-CL"/>
          </a:p>
        </p:txBody>
      </p:sp>
    </p:spTree>
    <p:extLst>
      <p:ext uri="{BB962C8B-B14F-4D97-AF65-F5344CB8AC3E}">
        <p14:creationId xmlns:p14="http://schemas.microsoft.com/office/powerpoint/2010/main" val="1073370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image" Target="../media/image1.jpg"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theme" Target="../theme/theme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 /><Relationship Id="rId13" Type="http://schemas.openxmlformats.org/officeDocument/2006/relationships/image" Target="../media/image1.jpg" /><Relationship Id="rId3" Type="http://schemas.openxmlformats.org/officeDocument/2006/relationships/slideLayout" Target="../slideLayouts/slideLayout13.xml" /><Relationship Id="rId7" Type="http://schemas.openxmlformats.org/officeDocument/2006/relationships/slideLayout" Target="../slideLayouts/slideLayout17.xml" /><Relationship Id="rId12" Type="http://schemas.openxmlformats.org/officeDocument/2006/relationships/theme" Target="../theme/theme2.xml" /><Relationship Id="rId2" Type="http://schemas.openxmlformats.org/officeDocument/2006/relationships/slideLayout" Target="../slideLayouts/slideLayout12.xml" /><Relationship Id="rId1" Type="http://schemas.openxmlformats.org/officeDocument/2006/relationships/slideLayout" Target="../slideLayouts/slideLayout11.xml" /><Relationship Id="rId6" Type="http://schemas.openxmlformats.org/officeDocument/2006/relationships/slideLayout" Target="../slideLayouts/slideLayout16.xml" /><Relationship Id="rId11" Type="http://schemas.openxmlformats.org/officeDocument/2006/relationships/slideLayout" Target="../slideLayouts/slideLayout21.xml" /><Relationship Id="rId5" Type="http://schemas.openxmlformats.org/officeDocument/2006/relationships/slideLayout" Target="../slideLayouts/slideLayout15.xml" /><Relationship Id="rId10" Type="http://schemas.openxmlformats.org/officeDocument/2006/relationships/slideLayout" Target="../slideLayouts/slideLayout20.xml" /><Relationship Id="rId4" Type="http://schemas.openxmlformats.org/officeDocument/2006/relationships/slideLayout" Target="../slideLayouts/slideLayout14.xml" /><Relationship Id="rId9" Type="http://schemas.openxmlformats.org/officeDocument/2006/relationships/slideLayout" Target="../slideLayouts/slideLayout19.xml" /></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theme" Target="../theme/theme3.xml" /><Relationship Id="rId1" Type="http://schemas.openxmlformats.org/officeDocument/2006/relationships/slideLayout" Target="../slideLayouts/slideLayout22.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F4682BA1-5996-4B37-90EB-002BD61ED229}" type="slidenum">
              <a:rPr lang="es-CL" smtClean="0"/>
              <a:t>‹Nº›</a:t>
            </a:fld>
            <a:endParaRPr lang="es-CL"/>
          </a:p>
        </p:txBody>
      </p:sp>
    </p:spTree>
    <p:extLst>
      <p:ext uri="{BB962C8B-B14F-4D97-AF65-F5344CB8AC3E}">
        <p14:creationId xmlns:p14="http://schemas.microsoft.com/office/powerpoint/2010/main" val="184232917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rtl="0">
              <a:buNone/>
              <a:defRPr sz="1333">
                <a:solidFill>
                  <a:schemeClr val="dk2"/>
                </a:solidFill>
              </a:defRPr>
            </a:lvl1pPr>
            <a:lvl2pPr lvl="1" algn="r" rtl="0">
              <a:buNone/>
              <a:defRPr sz="1333">
                <a:solidFill>
                  <a:schemeClr val="dk2"/>
                </a:solidFill>
              </a:defRPr>
            </a:lvl2pPr>
            <a:lvl3pPr lvl="2" algn="r" rtl="0">
              <a:buNone/>
              <a:defRPr sz="1333">
                <a:solidFill>
                  <a:schemeClr val="dk2"/>
                </a:solidFill>
              </a:defRPr>
            </a:lvl3pPr>
            <a:lvl4pPr lvl="3" algn="r" rtl="0">
              <a:buNone/>
              <a:defRPr sz="1333">
                <a:solidFill>
                  <a:schemeClr val="dk2"/>
                </a:solidFill>
              </a:defRPr>
            </a:lvl4pPr>
            <a:lvl5pPr lvl="4" algn="r" rtl="0">
              <a:buNone/>
              <a:defRPr sz="1333">
                <a:solidFill>
                  <a:schemeClr val="dk2"/>
                </a:solidFill>
              </a:defRPr>
            </a:lvl5pPr>
            <a:lvl6pPr lvl="5" algn="r" rtl="0">
              <a:buNone/>
              <a:defRPr sz="1333">
                <a:solidFill>
                  <a:schemeClr val="dk2"/>
                </a:solidFill>
              </a:defRPr>
            </a:lvl6pPr>
            <a:lvl7pPr lvl="6" algn="r" rtl="0">
              <a:buNone/>
              <a:defRPr sz="1333">
                <a:solidFill>
                  <a:schemeClr val="dk2"/>
                </a:solidFill>
              </a:defRPr>
            </a:lvl7pPr>
            <a:lvl8pPr lvl="7" algn="r" rtl="0">
              <a:buNone/>
              <a:defRPr sz="1333">
                <a:solidFill>
                  <a:schemeClr val="dk2"/>
                </a:solidFill>
              </a:defRPr>
            </a:lvl8pPr>
            <a:lvl9pPr lvl="8" algn="r" rtl="0">
              <a:buNone/>
              <a:defRPr sz="1333">
                <a:solidFill>
                  <a:schemeClr val="dk2"/>
                </a:solidFill>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3333151542"/>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Shape 95"/>
        <p:cNvGrpSpPr/>
        <p:nvPr/>
      </p:nvGrpSpPr>
      <p:grpSpPr>
        <a:xfrm>
          <a:off x="0" y="0"/>
          <a:ext cx="0" cy="0"/>
          <a:chOff x="0" y="0"/>
          <a:chExt cx="0" cy="0"/>
        </a:xfrm>
      </p:grpSpPr>
      <p:sp>
        <p:nvSpPr>
          <p:cNvPr id="96" name="Google Shape;96;p25"/>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97" name="Google Shape;97;p25"/>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2578918649"/>
      </p:ext>
    </p:extLst>
  </p:cSld>
  <p:clrMap bg1="lt1" tx1="dk1" bg2="dk2" tx2="lt2" accent1="accent1" accent2="accent2" accent3="accent3" accent4="accent4" accent5="accent5" accent6="accent6" hlink="hlink" folHlink="folHlink"/>
  <p:sldLayoutIdLst>
    <p:sldLayoutId id="2147483685"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1.xml" /><Relationship Id="rId4" Type="http://schemas.openxmlformats.org/officeDocument/2006/relationships/image" Target="../media/image4.png" /></Relationships>
</file>

<file path=ppt/slides/_rels/slide10.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1.xml" /></Relationships>
</file>

<file path=ppt/slides/_rels/slide11.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1.xml" /></Relationships>
</file>

<file path=ppt/slides/_rels/slide12.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3.xml" /></Relationships>
</file>

<file path=ppt/slides/_rels/slide13.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Relationship Id="rId3" Type="http://schemas.openxmlformats.org/officeDocument/2006/relationships/chart" Target="../charts/chart1.xml" /><Relationship Id="rId2" Type="http://schemas.openxmlformats.org/officeDocument/2006/relationships/notesSlide" Target="../notesSlides/notesSlide1.xml"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Relationship Id="rId2" Type="http://schemas.openxmlformats.org/officeDocument/2006/relationships/chart" Target="../charts/chart2.xml" /><Relationship Id="rId1" Type="http://schemas.openxmlformats.org/officeDocument/2006/relationships/slideLayout" Target="../slideLayouts/slideLayout5.xml" /></Relationships>
</file>

<file path=ppt/slides/_rels/slide16.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image" Target="../media/image21.png" /><Relationship Id="rId1" Type="http://schemas.openxmlformats.org/officeDocument/2006/relationships/slideLayout" Target="../slideLayouts/slideLayout5.xml" /></Relationships>
</file>

<file path=ppt/slides/_rels/slide17.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image" Target="../media/image23.png" /><Relationship Id="rId1" Type="http://schemas.openxmlformats.org/officeDocument/2006/relationships/slideLayout" Target="../slideLayouts/slideLayout21.xml" /></Relationships>
</file>

<file path=ppt/slides/_rels/slide18.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image" Target="../media/image25.png" /><Relationship Id="rId1" Type="http://schemas.openxmlformats.org/officeDocument/2006/relationships/slideLayout" Target="../slideLayouts/slideLayout21.xml" /></Relationships>
</file>

<file path=ppt/slides/_rels/slide19.xml.rels><?xml version="1.0" encoding="UTF-8" standalone="yes"?>
<Relationships xmlns="http://schemas.openxmlformats.org/package/2006/relationships"><Relationship Id="rId3" Type="http://schemas.openxmlformats.org/officeDocument/2006/relationships/image" Target="../media/image28.png" /><Relationship Id="rId2" Type="http://schemas.openxmlformats.org/officeDocument/2006/relationships/image" Target="../media/image27.png" /><Relationship Id="rId1" Type="http://schemas.openxmlformats.org/officeDocument/2006/relationships/slideLayout" Target="../slideLayouts/slideLayout21.xml" /></Relationships>
</file>

<file path=ppt/slides/_rels/slide2.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3.xml" /></Relationships>
</file>

<file path=ppt/slides/_rels/slide20.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image" Target="../media/image29.png" /><Relationship Id="rId1" Type="http://schemas.openxmlformats.org/officeDocument/2006/relationships/slideLayout" Target="../slideLayouts/slideLayout21.xml" /></Relationships>
</file>

<file path=ppt/slides/_rels/slide21.xml.rels><?xml version="1.0" encoding="UTF-8" standalone="yes"?>
<Relationships xmlns="http://schemas.openxmlformats.org/package/2006/relationships"><Relationship Id="rId3" Type="http://schemas.openxmlformats.org/officeDocument/2006/relationships/image" Target="../media/image32.png" /><Relationship Id="rId2" Type="http://schemas.openxmlformats.org/officeDocument/2006/relationships/image" Target="../media/image31.png" /><Relationship Id="rId1" Type="http://schemas.openxmlformats.org/officeDocument/2006/relationships/slideLayout" Target="../slideLayouts/slideLayout21.xml" /></Relationships>
</file>

<file path=ppt/slides/_rels/slide22.xml.rels><?xml version="1.0" encoding="UTF-8" standalone="yes"?>
<Relationships xmlns="http://schemas.openxmlformats.org/package/2006/relationships"><Relationship Id="rId2" Type="http://schemas.openxmlformats.org/officeDocument/2006/relationships/image" Target="../media/image33.png" /><Relationship Id="rId1" Type="http://schemas.openxmlformats.org/officeDocument/2006/relationships/slideLayout" Target="../slideLayouts/slideLayout21.xml" /></Relationships>
</file>

<file path=ppt/slides/_rels/slide23.xml.rels><?xml version="1.0" encoding="UTF-8" standalone="yes"?>
<Relationships xmlns="http://schemas.openxmlformats.org/package/2006/relationships"><Relationship Id="rId3" Type="http://schemas.openxmlformats.org/officeDocument/2006/relationships/chart" Target="../charts/chart3.xml" /><Relationship Id="rId2" Type="http://schemas.openxmlformats.org/officeDocument/2006/relationships/image" Target="../media/image34.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chart" Target="../charts/chart4.xml" /><Relationship Id="rId2" Type="http://schemas.openxmlformats.org/officeDocument/2006/relationships/image" Target="../media/image35.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chart" Target="../charts/chart5.xml" /><Relationship Id="rId2" Type="http://schemas.openxmlformats.org/officeDocument/2006/relationships/image" Target="../media/image36.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3.xml" /></Relationships>
</file>

<file path=ppt/slides/_rels/slide30.xml.rels><?xml version="1.0" encoding="UTF-8" standalone="yes"?>
<Relationships xmlns="http://schemas.openxmlformats.org/package/2006/relationships"><Relationship Id="rId3" Type="http://schemas.openxmlformats.org/officeDocument/2006/relationships/chart" Target="../charts/chart6.xml" /><Relationship Id="rId2" Type="http://schemas.openxmlformats.org/officeDocument/2006/relationships/image" Target="../media/image37.png" /><Relationship Id="rId1" Type="http://schemas.openxmlformats.org/officeDocument/2006/relationships/slideLayout" Target="../slideLayouts/slideLayout3.xml" /></Relationships>
</file>

<file path=ppt/slides/_rels/slide31.xml.rels><?xml version="1.0" encoding="UTF-8" standalone="yes"?>
<Relationships xmlns="http://schemas.openxmlformats.org/package/2006/relationships"><Relationship Id="rId3" Type="http://schemas.openxmlformats.org/officeDocument/2006/relationships/chart" Target="../charts/chart7.xml" /><Relationship Id="rId2" Type="http://schemas.openxmlformats.org/officeDocument/2006/relationships/image" Target="../media/image38.png" /><Relationship Id="rId1" Type="http://schemas.openxmlformats.org/officeDocument/2006/relationships/slideLayout" Target="../slideLayouts/slideLayout3.xml" /></Relationships>
</file>

<file path=ppt/slides/_rels/slide32.xml.rels><?xml version="1.0" encoding="UTF-8" standalone="yes"?>
<Relationships xmlns="http://schemas.openxmlformats.org/package/2006/relationships"><Relationship Id="rId3" Type="http://schemas.openxmlformats.org/officeDocument/2006/relationships/chart" Target="../charts/chart8.xml" /><Relationship Id="rId2" Type="http://schemas.openxmlformats.org/officeDocument/2006/relationships/image" Target="../media/image39.png" /><Relationship Id="rId1" Type="http://schemas.openxmlformats.org/officeDocument/2006/relationships/slideLayout" Target="../slideLayouts/slideLayout3.xml" /></Relationships>
</file>

<file path=ppt/slides/_rels/slide33.xml.rels><?xml version="1.0" encoding="UTF-8" standalone="yes"?>
<Relationships xmlns="http://schemas.openxmlformats.org/package/2006/relationships"><Relationship Id="rId3" Type="http://schemas.openxmlformats.org/officeDocument/2006/relationships/chart" Target="../charts/chart9.xml" /><Relationship Id="rId2" Type="http://schemas.openxmlformats.org/officeDocument/2006/relationships/image" Target="../media/image40.png" /><Relationship Id="rId1" Type="http://schemas.openxmlformats.org/officeDocument/2006/relationships/slideLayout" Target="../slideLayouts/slideLayout3.xml" /></Relationships>
</file>

<file path=ppt/slides/_rels/slide34.xml.rels><?xml version="1.0" encoding="UTF-8" standalone="yes"?>
<Relationships xmlns="http://schemas.openxmlformats.org/package/2006/relationships"><Relationship Id="rId3" Type="http://schemas.openxmlformats.org/officeDocument/2006/relationships/chart" Target="../charts/chart10.xml" /><Relationship Id="rId2" Type="http://schemas.openxmlformats.org/officeDocument/2006/relationships/image" Target="../media/image41.png" /><Relationship Id="rId1" Type="http://schemas.openxmlformats.org/officeDocument/2006/relationships/slideLayout" Target="../slideLayouts/slideLayout3.xml" /></Relationships>
</file>

<file path=ppt/slides/_rels/slide35.xml.rels><?xml version="1.0" encoding="UTF-8" standalone="yes"?>
<Relationships xmlns="http://schemas.openxmlformats.org/package/2006/relationships"><Relationship Id="rId3" Type="http://schemas.openxmlformats.org/officeDocument/2006/relationships/chart" Target="../charts/chart11.xml" /><Relationship Id="rId2" Type="http://schemas.openxmlformats.org/officeDocument/2006/relationships/image" Target="../media/image42.png" /><Relationship Id="rId1" Type="http://schemas.openxmlformats.org/officeDocument/2006/relationships/slideLayout" Target="../slideLayouts/slideLayout3.xml" /></Relationships>
</file>

<file path=ppt/slides/_rels/slide36.xml.rels><?xml version="1.0" encoding="UTF-8" standalone="yes"?>
<Relationships xmlns="http://schemas.openxmlformats.org/package/2006/relationships"><Relationship Id="rId3" Type="http://schemas.openxmlformats.org/officeDocument/2006/relationships/chart" Target="../charts/chart12.xml" /><Relationship Id="rId2" Type="http://schemas.openxmlformats.org/officeDocument/2006/relationships/image" Target="../media/image43.png" /><Relationship Id="rId1" Type="http://schemas.openxmlformats.org/officeDocument/2006/relationships/slideLayout" Target="../slideLayouts/slideLayout3.xml" /></Relationships>
</file>

<file path=ppt/slides/_rels/slide37.xml.rels><?xml version="1.0" encoding="UTF-8" standalone="yes"?>
<Relationships xmlns="http://schemas.openxmlformats.org/package/2006/relationships"><Relationship Id="rId3" Type="http://schemas.openxmlformats.org/officeDocument/2006/relationships/chart" Target="../charts/chart13.xml" /><Relationship Id="rId2" Type="http://schemas.openxmlformats.org/officeDocument/2006/relationships/image" Target="../media/image44.png" /><Relationship Id="rId1" Type="http://schemas.openxmlformats.org/officeDocument/2006/relationships/slideLayout" Target="../slideLayouts/slideLayout3.xml" /></Relationships>
</file>

<file path=ppt/slides/_rels/slide38.xml.rels><?xml version="1.0" encoding="UTF-8" standalone="yes"?>
<Relationships xmlns="http://schemas.openxmlformats.org/package/2006/relationships"><Relationship Id="rId3" Type="http://schemas.openxmlformats.org/officeDocument/2006/relationships/chart" Target="../charts/chart14.xml" /><Relationship Id="rId2" Type="http://schemas.openxmlformats.org/officeDocument/2006/relationships/image" Target="../media/image45.png" /><Relationship Id="rId1" Type="http://schemas.openxmlformats.org/officeDocument/2006/relationships/slideLayout" Target="../slideLayouts/slideLayout3.xml" /></Relationships>
</file>

<file path=ppt/slides/_rels/slide39.xml.rels><?xml version="1.0" encoding="UTF-8" standalone="yes"?>
<Relationships xmlns="http://schemas.openxmlformats.org/package/2006/relationships"><Relationship Id="rId3" Type="http://schemas.openxmlformats.org/officeDocument/2006/relationships/chart" Target="../charts/chart15.xml" /><Relationship Id="rId2" Type="http://schemas.openxmlformats.org/officeDocument/2006/relationships/image" Target="../media/image46.png"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22.xml" /></Relationships>
</file>

<file path=ppt/slides/_rels/slide40.xml.rels><?xml version="1.0" encoding="UTF-8" standalone="yes"?>
<Relationships xmlns="http://schemas.openxmlformats.org/package/2006/relationships"><Relationship Id="rId2" Type="http://schemas.openxmlformats.org/officeDocument/2006/relationships/chart" Target="../charts/chart16.xml" /><Relationship Id="rId1" Type="http://schemas.openxmlformats.org/officeDocument/2006/relationships/slideLayout" Target="../slideLayouts/slideLayout3.xml" /></Relationships>
</file>

<file path=ppt/slides/_rels/slide41.xml.rels><?xml version="1.0" encoding="UTF-8" standalone="yes"?>
<Relationships xmlns="http://schemas.openxmlformats.org/package/2006/relationships"><Relationship Id="rId3" Type="http://schemas.openxmlformats.org/officeDocument/2006/relationships/image" Target="../media/image48.png" /><Relationship Id="rId2" Type="http://schemas.openxmlformats.org/officeDocument/2006/relationships/image" Target="../media/image47.png" /><Relationship Id="rId1" Type="http://schemas.openxmlformats.org/officeDocument/2006/relationships/slideLayout" Target="../slideLayouts/slideLayout3.xml" /></Relationships>
</file>

<file path=ppt/slides/_rels/slide42.xml.rels><?xml version="1.0" encoding="UTF-8" standalone="yes"?>
<Relationships xmlns="http://schemas.openxmlformats.org/package/2006/relationships"><Relationship Id="rId2" Type="http://schemas.openxmlformats.org/officeDocument/2006/relationships/image" Target="../media/image49.png"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Layout" Target="../slideLayouts/slideLayout3.xml" /><Relationship Id="rId4" Type="http://schemas.openxmlformats.org/officeDocument/2006/relationships/image" Target="../media/image12.png" /></Relationships>
</file>

<file path=ppt/slides/_rels/slide6.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1.xml" /></Relationships>
</file>

<file path=ppt/slides/_rels/slide8.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1.xml" /></Relationships>
</file>

<file path=ppt/slides/_rels/slide9.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3EED634-8A07-43A9-8200-A7D392CBD1E0}"/>
              </a:ext>
            </a:extLst>
          </p:cNvPr>
          <p:cNvPicPr>
            <a:picLocks noChangeAspect="1"/>
          </p:cNvPicPr>
          <p:nvPr/>
        </p:nvPicPr>
        <p:blipFill>
          <a:blip r:embed="rId2"/>
          <a:stretch>
            <a:fillRect/>
          </a:stretch>
        </p:blipFill>
        <p:spPr>
          <a:xfrm>
            <a:off x="482887" y="933116"/>
            <a:ext cx="6215864" cy="4991768"/>
          </a:xfrm>
          <a:prstGeom prst="rect">
            <a:avLst/>
          </a:prstGeom>
        </p:spPr>
      </p:pic>
      <p:pic>
        <p:nvPicPr>
          <p:cNvPr id="7" name="Imagen 6">
            <a:extLst>
              <a:ext uri="{FF2B5EF4-FFF2-40B4-BE49-F238E27FC236}">
                <a16:creationId xmlns:a16="http://schemas.microsoft.com/office/drawing/2014/main" id="{0F909549-A09A-4761-B7A7-7EC9703B63EE}"/>
              </a:ext>
            </a:extLst>
          </p:cNvPr>
          <p:cNvPicPr>
            <a:picLocks noChangeAspect="1"/>
          </p:cNvPicPr>
          <p:nvPr/>
        </p:nvPicPr>
        <p:blipFill>
          <a:blip r:embed="rId3"/>
          <a:stretch>
            <a:fillRect/>
          </a:stretch>
        </p:blipFill>
        <p:spPr>
          <a:xfrm>
            <a:off x="6507219" y="1347104"/>
            <a:ext cx="5129975" cy="4163792"/>
          </a:xfrm>
          <a:prstGeom prst="rect">
            <a:avLst/>
          </a:prstGeom>
        </p:spPr>
      </p:pic>
      <p:pic>
        <p:nvPicPr>
          <p:cNvPr id="8" name="Imagen 7">
            <a:extLst>
              <a:ext uri="{FF2B5EF4-FFF2-40B4-BE49-F238E27FC236}">
                <a16:creationId xmlns:a16="http://schemas.microsoft.com/office/drawing/2014/main" id="{43FCC0DB-12B0-4CA1-A7E4-AE336D69441A}"/>
              </a:ext>
            </a:extLst>
          </p:cNvPr>
          <p:cNvPicPr>
            <a:picLocks noChangeAspect="1"/>
          </p:cNvPicPr>
          <p:nvPr/>
        </p:nvPicPr>
        <p:blipFill>
          <a:blip r:embed="rId4"/>
          <a:stretch>
            <a:fillRect/>
          </a:stretch>
        </p:blipFill>
        <p:spPr>
          <a:xfrm>
            <a:off x="7274345" y="1987656"/>
            <a:ext cx="3420978" cy="2882688"/>
          </a:xfrm>
          <a:prstGeom prst="rect">
            <a:avLst/>
          </a:prstGeom>
        </p:spPr>
      </p:pic>
      <p:sp>
        <p:nvSpPr>
          <p:cNvPr id="9" name="CuadroTexto 8">
            <a:extLst>
              <a:ext uri="{FF2B5EF4-FFF2-40B4-BE49-F238E27FC236}">
                <a16:creationId xmlns:a16="http://schemas.microsoft.com/office/drawing/2014/main" id="{EE01CDFA-741F-4E1B-8418-0B2C0098C483}"/>
              </a:ext>
            </a:extLst>
          </p:cNvPr>
          <p:cNvSpPr txBox="1"/>
          <p:nvPr/>
        </p:nvSpPr>
        <p:spPr>
          <a:xfrm>
            <a:off x="6873411" y="2184238"/>
            <a:ext cx="4643919" cy="2893100"/>
          </a:xfrm>
          <a:prstGeom prst="rect">
            <a:avLst/>
          </a:prstGeom>
          <a:noFill/>
          <a:ln>
            <a:noFill/>
          </a:ln>
        </p:spPr>
        <p:txBody>
          <a:bodyPr wrap="square" rtlCol="0">
            <a:spAutoFit/>
          </a:bodyPr>
          <a:lstStyle/>
          <a:p>
            <a:pPr algn="ctr"/>
            <a:r>
              <a:rPr lang="es-MX" sz="2800" dirty="0">
                <a:solidFill>
                  <a:schemeClr val="accent2">
                    <a:lumMod val="60000"/>
                    <a:lumOff val="40000"/>
                  </a:schemeClr>
                </a:solidFill>
                <a:latin typeface="Modern Love Grunge" panose="04070805081005020601" pitchFamily="82" charset="0"/>
              </a:rPr>
              <a:t>RESULTADOS DE ESTUDIO ANALÍTICO DE LAS PREFERENCIAS ESTUDIANTILES RESPECTO A LA ASAMBLEA MECHONA AUTOCONVOCADA</a:t>
            </a:r>
            <a:endParaRPr lang="es-CL" sz="2800" dirty="0">
              <a:solidFill>
                <a:schemeClr val="accent2">
                  <a:lumMod val="60000"/>
                  <a:lumOff val="40000"/>
                </a:schemeClr>
              </a:solidFill>
              <a:latin typeface="Modern Love Grunge" panose="04070805081005020601" pitchFamily="82" charset="0"/>
            </a:endParaRPr>
          </a:p>
          <a:p>
            <a:endParaRPr lang="es-CL" dirty="0"/>
          </a:p>
        </p:txBody>
      </p:sp>
    </p:spTree>
    <p:extLst>
      <p:ext uri="{BB962C8B-B14F-4D97-AF65-F5344CB8AC3E}">
        <p14:creationId xmlns:p14="http://schemas.microsoft.com/office/powerpoint/2010/main" val="3880096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FE5F577-BA6C-4710-8780-EE3385B63D27}"/>
              </a:ext>
            </a:extLst>
          </p:cNvPr>
          <p:cNvPicPr>
            <a:picLocks noChangeAspect="1"/>
          </p:cNvPicPr>
          <p:nvPr/>
        </p:nvPicPr>
        <p:blipFill>
          <a:blip r:embed="rId2"/>
          <a:stretch>
            <a:fillRect/>
          </a:stretch>
        </p:blipFill>
        <p:spPr>
          <a:xfrm>
            <a:off x="1223282" y="556811"/>
            <a:ext cx="9745435" cy="5744377"/>
          </a:xfrm>
          <a:prstGeom prst="rect">
            <a:avLst/>
          </a:prstGeom>
        </p:spPr>
      </p:pic>
    </p:spTree>
    <p:extLst>
      <p:ext uri="{BB962C8B-B14F-4D97-AF65-F5344CB8AC3E}">
        <p14:creationId xmlns:p14="http://schemas.microsoft.com/office/powerpoint/2010/main" val="640711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17D0633-C78B-4435-975D-C508F5C0C9F9}"/>
              </a:ext>
            </a:extLst>
          </p:cNvPr>
          <p:cNvPicPr>
            <a:picLocks noChangeAspect="1"/>
          </p:cNvPicPr>
          <p:nvPr/>
        </p:nvPicPr>
        <p:blipFill>
          <a:blip r:embed="rId2"/>
          <a:stretch>
            <a:fillRect/>
          </a:stretch>
        </p:blipFill>
        <p:spPr>
          <a:xfrm>
            <a:off x="1670098" y="0"/>
            <a:ext cx="8851804" cy="6858000"/>
          </a:xfrm>
          <a:prstGeom prst="rect">
            <a:avLst/>
          </a:prstGeom>
        </p:spPr>
      </p:pic>
    </p:spTree>
    <p:extLst>
      <p:ext uri="{BB962C8B-B14F-4D97-AF65-F5344CB8AC3E}">
        <p14:creationId xmlns:p14="http://schemas.microsoft.com/office/powerpoint/2010/main" val="493578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E41890-9BAA-4070-ACB9-DA57D57D2BDC}"/>
              </a:ext>
            </a:extLst>
          </p:cNvPr>
          <p:cNvSpPr>
            <a:spLocks noGrp="1"/>
          </p:cNvSpPr>
          <p:nvPr>
            <p:ph type="title"/>
          </p:nvPr>
        </p:nvSpPr>
        <p:spPr/>
        <p:txBody>
          <a:bodyPr/>
          <a:lstStyle/>
          <a:p>
            <a:pPr algn="ctr"/>
            <a:r>
              <a:rPr lang="es-CL" sz="4000" dirty="0">
                <a:solidFill>
                  <a:schemeClr val="accent2">
                    <a:lumMod val="60000"/>
                    <a:lumOff val="40000"/>
                  </a:schemeClr>
                </a:solidFill>
                <a:latin typeface="Modern Love Grunge" panose="04070805081005020601" pitchFamily="82" charset="0"/>
              </a:rPr>
              <a:t>Opiniones escritas en el acta</a:t>
            </a:r>
          </a:p>
        </p:txBody>
      </p:sp>
      <p:pic>
        <p:nvPicPr>
          <p:cNvPr id="5" name="Imagen 4">
            <a:extLst>
              <a:ext uri="{FF2B5EF4-FFF2-40B4-BE49-F238E27FC236}">
                <a16:creationId xmlns:a16="http://schemas.microsoft.com/office/drawing/2014/main" id="{80C2CB89-71A3-4211-84AF-5CDC3FF9761C}"/>
              </a:ext>
            </a:extLst>
          </p:cNvPr>
          <p:cNvPicPr>
            <a:picLocks noChangeAspect="1"/>
          </p:cNvPicPr>
          <p:nvPr/>
        </p:nvPicPr>
        <p:blipFill>
          <a:blip r:embed="rId2"/>
          <a:stretch>
            <a:fillRect/>
          </a:stretch>
        </p:blipFill>
        <p:spPr>
          <a:xfrm>
            <a:off x="1180414" y="2565762"/>
            <a:ext cx="9831172" cy="2219635"/>
          </a:xfrm>
          <a:prstGeom prst="rect">
            <a:avLst/>
          </a:prstGeom>
        </p:spPr>
      </p:pic>
    </p:spTree>
    <p:extLst>
      <p:ext uri="{BB962C8B-B14F-4D97-AF65-F5344CB8AC3E}">
        <p14:creationId xmlns:p14="http://schemas.microsoft.com/office/powerpoint/2010/main" val="1790657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569D3C9-B572-4999-B001-9619E67B5BFF}"/>
              </a:ext>
            </a:extLst>
          </p:cNvPr>
          <p:cNvPicPr>
            <a:picLocks noChangeAspect="1"/>
          </p:cNvPicPr>
          <p:nvPr/>
        </p:nvPicPr>
        <p:blipFill>
          <a:blip r:embed="rId2"/>
          <a:stretch>
            <a:fillRect/>
          </a:stretch>
        </p:blipFill>
        <p:spPr>
          <a:xfrm>
            <a:off x="1456542" y="69813"/>
            <a:ext cx="9269678" cy="6711685"/>
          </a:xfrm>
          <a:prstGeom prst="rect">
            <a:avLst/>
          </a:prstGeom>
        </p:spPr>
      </p:pic>
    </p:spTree>
    <p:extLst>
      <p:ext uri="{BB962C8B-B14F-4D97-AF65-F5344CB8AC3E}">
        <p14:creationId xmlns:p14="http://schemas.microsoft.com/office/powerpoint/2010/main" val="3928540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8CADCD-D30D-4A0A-A7BB-C5DAE614CE9B}"/>
              </a:ext>
            </a:extLst>
          </p:cNvPr>
          <p:cNvSpPr>
            <a:spLocks noGrp="1"/>
          </p:cNvSpPr>
          <p:nvPr>
            <p:ph type="title"/>
          </p:nvPr>
        </p:nvSpPr>
        <p:spPr>
          <a:xfrm>
            <a:off x="415599" y="182401"/>
            <a:ext cx="11360800" cy="763600"/>
          </a:xfrm>
        </p:spPr>
        <p:txBody>
          <a:bodyPr/>
          <a:lstStyle/>
          <a:p>
            <a:pPr algn="ctr"/>
            <a:r>
              <a:rPr lang="es-CL" sz="4000" dirty="0">
                <a:solidFill>
                  <a:schemeClr val="accent2">
                    <a:lumMod val="60000"/>
                    <a:lumOff val="40000"/>
                  </a:schemeClr>
                </a:solidFill>
                <a:latin typeface="Modern Love Grunge" panose="04070805081005020601" pitchFamily="82" charset="0"/>
              </a:rPr>
              <a:t>Resultados encuesta </a:t>
            </a:r>
          </a:p>
        </p:txBody>
      </p:sp>
      <p:graphicFrame>
        <p:nvGraphicFramePr>
          <p:cNvPr id="9" name="Gráfico 8">
            <a:extLst>
              <a:ext uri="{FF2B5EF4-FFF2-40B4-BE49-F238E27FC236}">
                <a16:creationId xmlns:a16="http://schemas.microsoft.com/office/drawing/2014/main" id="{A6A4289B-EF86-49C5-8871-E68F7919B9BD}"/>
              </a:ext>
            </a:extLst>
          </p:cNvPr>
          <p:cNvGraphicFramePr/>
          <p:nvPr>
            <p:extLst>
              <p:ext uri="{D42A27DB-BD31-4B8C-83A1-F6EECF244321}">
                <p14:modId xmlns:p14="http://schemas.microsoft.com/office/powerpoint/2010/main" val="3175454585"/>
              </p:ext>
            </p:extLst>
          </p:nvPr>
        </p:nvGraphicFramePr>
        <p:xfrm>
          <a:off x="3014898" y="1279608"/>
          <a:ext cx="9847207" cy="5789488"/>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a:extLst>
              <a:ext uri="{FF2B5EF4-FFF2-40B4-BE49-F238E27FC236}">
                <a16:creationId xmlns:a16="http://schemas.microsoft.com/office/drawing/2014/main" id="{318E592B-6F67-4638-AE42-C3ACB3E38090}"/>
              </a:ext>
            </a:extLst>
          </p:cNvPr>
          <p:cNvSpPr txBox="1"/>
          <p:nvPr/>
        </p:nvSpPr>
        <p:spPr>
          <a:xfrm>
            <a:off x="554804" y="3343355"/>
            <a:ext cx="3698696" cy="830997"/>
          </a:xfrm>
          <a:prstGeom prst="rect">
            <a:avLst/>
          </a:prstGeom>
          <a:noFill/>
        </p:spPr>
        <p:txBody>
          <a:bodyPr wrap="square" rtlCol="0">
            <a:spAutoFit/>
          </a:bodyPr>
          <a:lstStyle/>
          <a:p>
            <a:pPr algn="ctr"/>
            <a:r>
              <a:rPr lang="es-CL" sz="4800" dirty="0">
                <a:solidFill>
                  <a:schemeClr val="accent2">
                    <a:lumMod val="60000"/>
                    <a:lumOff val="40000"/>
                  </a:schemeClr>
                </a:solidFill>
                <a:latin typeface="Modern Love Caps" panose="04070805081001020A01" pitchFamily="82" charset="0"/>
              </a:rPr>
              <a:t>carrera</a:t>
            </a:r>
          </a:p>
        </p:txBody>
      </p:sp>
      <p:sp>
        <p:nvSpPr>
          <p:cNvPr id="4" name="CuadroTexto 3">
            <a:extLst>
              <a:ext uri="{FF2B5EF4-FFF2-40B4-BE49-F238E27FC236}">
                <a16:creationId xmlns:a16="http://schemas.microsoft.com/office/drawing/2014/main" id="{14C4035B-A440-4DE6-A971-1478AB64B0BA}"/>
              </a:ext>
            </a:extLst>
          </p:cNvPr>
          <p:cNvSpPr txBox="1"/>
          <p:nvPr/>
        </p:nvSpPr>
        <p:spPr>
          <a:xfrm>
            <a:off x="1577310" y="2162540"/>
            <a:ext cx="2875175" cy="461665"/>
          </a:xfrm>
          <a:prstGeom prst="rect">
            <a:avLst/>
          </a:prstGeom>
          <a:noFill/>
        </p:spPr>
        <p:txBody>
          <a:bodyPr wrap="square" rtlCol="0">
            <a:spAutoFit/>
          </a:bodyPr>
          <a:lstStyle/>
          <a:p>
            <a:r>
              <a:rPr lang="es-CL" sz="2400" dirty="0">
                <a:solidFill>
                  <a:schemeClr val="bg1"/>
                </a:solidFill>
              </a:rPr>
              <a:t>Renata </a:t>
            </a:r>
          </a:p>
        </p:txBody>
      </p:sp>
      <p:sp>
        <p:nvSpPr>
          <p:cNvPr id="5" name="CuadroTexto 4">
            <a:extLst>
              <a:ext uri="{FF2B5EF4-FFF2-40B4-BE49-F238E27FC236}">
                <a16:creationId xmlns:a16="http://schemas.microsoft.com/office/drawing/2014/main" id="{3B32413A-B4C3-4E22-AC44-9E896A9FA4C4}"/>
              </a:ext>
            </a:extLst>
          </p:cNvPr>
          <p:cNvSpPr txBox="1"/>
          <p:nvPr/>
        </p:nvSpPr>
        <p:spPr>
          <a:xfrm>
            <a:off x="848412" y="1159497"/>
            <a:ext cx="3504486" cy="523220"/>
          </a:xfrm>
          <a:prstGeom prst="rect">
            <a:avLst/>
          </a:prstGeom>
          <a:noFill/>
        </p:spPr>
        <p:txBody>
          <a:bodyPr wrap="none" rtlCol="0">
            <a:spAutoFit/>
          </a:bodyPr>
          <a:lstStyle/>
          <a:p>
            <a:r>
              <a:rPr lang="es-CL" sz="2800" dirty="0">
                <a:solidFill>
                  <a:schemeClr val="bg1"/>
                </a:solidFill>
              </a:rPr>
              <a:t>Introducción Amparo</a:t>
            </a:r>
          </a:p>
        </p:txBody>
      </p:sp>
      <p:sp>
        <p:nvSpPr>
          <p:cNvPr id="6" name="CuadroTexto 5">
            <a:extLst>
              <a:ext uri="{FF2B5EF4-FFF2-40B4-BE49-F238E27FC236}">
                <a16:creationId xmlns:a16="http://schemas.microsoft.com/office/drawing/2014/main" id="{66EE35ED-0103-4F81-8C30-B963941A1E4D}"/>
              </a:ext>
            </a:extLst>
          </p:cNvPr>
          <p:cNvSpPr txBox="1"/>
          <p:nvPr/>
        </p:nvSpPr>
        <p:spPr>
          <a:xfrm>
            <a:off x="678180" y="5562600"/>
            <a:ext cx="383438" cy="307777"/>
          </a:xfrm>
          <a:prstGeom prst="rect">
            <a:avLst/>
          </a:prstGeom>
          <a:noFill/>
        </p:spPr>
        <p:txBody>
          <a:bodyPr wrap="none" rtlCol="0">
            <a:spAutoFit/>
          </a:bodyPr>
          <a:lstStyle/>
          <a:p>
            <a:r>
              <a:rPr lang="es-CL" dirty="0">
                <a:solidFill>
                  <a:schemeClr val="bg1"/>
                </a:solidFill>
              </a:rPr>
              <a:t>14</a:t>
            </a:r>
          </a:p>
        </p:txBody>
      </p:sp>
    </p:spTree>
    <p:extLst>
      <p:ext uri="{BB962C8B-B14F-4D97-AF65-F5344CB8AC3E}">
        <p14:creationId xmlns:p14="http://schemas.microsoft.com/office/powerpoint/2010/main" val="3766712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C63A9A-5D7A-4446-90A6-DE5B99D9D2F8}"/>
              </a:ext>
            </a:extLst>
          </p:cNvPr>
          <p:cNvSpPr>
            <a:spLocks noGrp="1"/>
          </p:cNvSpPr>
          <p:nvPr>
            <p:ph type="title"/>
          </p:nvPr>
        </p:nvSpPr>
        <p:spPr>
          <a:xfrm>
            <a:off x="415600" y="562544"/>
            <a:ext cx="11360800" cy="763600"/>
          </a:xfrm>
        </p:spPr>
        <p:txBody>
          <a:bodyPr/>
          <a:lstStyle/>
          <a:p>
            <a:pPr algn="ctr"/>
            <a:r>
              <a:rPr lang="es-CL" sz="4400" dirty="0">
                <a:solidFill>
                  <a:schemeClr val="accent2">
                    <a:lumMod val="60000"/>
                    <a:lumOff val="40000"/>
                  </a:schemeClr>
                </a:solidFill>
                <a:latin typeface="Modern Love Grunge" panose="04070805081005020601" pitchFamily="82" charset="0"/>
              </a:rPr>
              <a:t>Sección</a:t>
            </a:r>
            <a:r>
              <a:rPr lang="es-CL" sz="4000" dirty="0">
                <a:solidFill>
                  <a:schemeClr val="accent2">
                    <a:lumMod val="60000"/>
                    <a:lumOff val="40000"/>
                  </a:schemeClr>
                </a:solidFill>
                <a:latin typeface="Modern Love Grunge" panose="04070805081005020601" pitchFamily="82" charset="0"/>
              </a:rPr>
              <a:t> </a:t>
            </a:r>
          </a:p>
        </p:txBody>
      </p:sp>
      <p:graphicFrame>
        <p:nvGraphicFramePr>
          <p:cNvPr id="5" name="Gráfico 4">
            <a:extLst>
              <a:ext uri="{FF2B5EF4-FFF2-40B4-BE49-F238E27FC236}">
                <a16:creationId xmlns:a16="http://schemas.microsoft.com/office/drawing/2014/main" id="{1216B652-31A1-4570-BB46-6C6E85344988}"/>
              </a:ext>
            </a:extLst>
          </p:cNvPr>
          <p:cNvGraphicFramePr/>
          <p:nvPr>
            <p:extLst>
              <p:ext uri="{D42A27DB-BD31-4B8C-83A1-F6EECF244321}">
                <p14:modId xmlns:p14="http://schemas.microsoft.com/office/powerpoint/2010/main" val="3387577212"/>
              </p:ext>
            </p:extLst>
          </p:nvPr>
        </p:nvGraphicFramePr>
        <p:xfrm>
          <a:off x="2032000" y="1192278"/>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a:extLst>
              <a:ext uri="{FF2B5EF4-FFF2-40B4-BE49-F238E27FC236}">
                <a16:creationId xmlns:a16="http://schemas.microsoft.com/office/drawing/2014/main" id="{FF60CC7C-91D5-43C5-AAD4-BFE1134DBE86}"/>
              </a:ext>
            </a:extLst>
          </p:cNvPr>
          <p:cNvSpPr txBox="1"/>
          <p:nvPr/>
        </p:nvSpPr>
        <p:spPr>
          <a:xfrm>
            <a:off x="970961" y="1084082"/>
            <a:ext cx="2139884" cy="307777"/>
          </a:xfrm>
          <a:prstGeom prst="rect">
            <a:avLst/>
          </a:prstGeom>
          <a:noFill/>
        </p:spPr>
        <p:txBody>
          <a:bodyPr wrap="square" rtlCol="0">
            <a:spAutoFit/>
          </a:bodyPr>
          <a:lstStyle/>
          <a:p>
            <a:r>
              <a:rPr lang="es-CL" dirty="0">
                <a:solidFill>
                  <a:schemeClr val="bg1"/>
                </a:solidFill>
              </a:rPr>
              <a:t>Renata</a:t>
            </a:r>
          </a:p>
        </p:txBody>
      </p:sp>
      <p:sp>
        <p:nvSpPr>
          <p:cNvPr id="4" name="CuadroTexto 3">
            <a:extLst>
              <a:ext uri="{FF2B5EF4-FFF2-40B4-BE49-F238E27FC236}">
                <a16:creationId xmlns:a16="http://schemas.microsoft.com/office/drawing/2014/main" id="{CD6B1D74-77E3-49DB-9FA3-0BAFE971F402}"/>
              </a:ext>
            </a:extLst>
          </p:cNvPr>
          <p:cNvSpPr txBox="1"/>
          <p:nvPr/>
        </p:nvSpPr>
        <p:spPr>
          <a:xfrm>
            <a:off x="487680" y="5478780"/>
            <a:ext cx="383438" cy="307777"/>
          </a:xfrm>
          <a:prstGeom prst="rect">
            <a:avLst/>
          </a:prstGeom>
          <a:noFill/>
        </p:spPr>
        <p:txBody>
          <a:bodyPr wrap="none" rtlCol="0">
            <a:spAutoFit/>
          </a:bodyPr>
          <a:lstStyle/>
          <a:p>
            <a:r>
              <a:rPr lang="es-CL" dirty="0">
                <a:solidFill>
                  <a:schemeClr val="bg1"/>
                </a:solidFill>
              </a:rPr>
              <a:t>15</a:t>
            </a:r>
          </a:p>
        </p:txBody>
      </p:sp>
    </p:spTree>
    <p:extLst>
      <p:ext uri="{BB962C8B-B14F-4D97-AF65-F5344CB8AC3E}">
        <p14:creationId xmlns:p14="http://schemas.microsoft.com/office/powerpoint/2010/main" val="4179138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CFEBAE-40E1-4D2A-8980-D176E5951F6E}"/>
              </a:ext>
            </a:extLst>
          </p:cNvPr>
          <p:cNvSpPr>
            <a:spLocks noGrp="1"/>
          </p:cNvSpPr>
          <p:nvPr>
            <p:ph type="title"/>
          </p:nvPr>
        </p:nvSpPr>
        <p:spPr>
          <a:xfrm>
            <a:off x="415600" y="315964"/>
            <a:ext cx="11360800" cy="763600"/>
          </a:xfrm>
        </p:spPr>
        <p:txBody>
          <a:bodyPr/>
          <a:lstStyle/>
          <a:p>
            <a:pPr algn="ctr"/>
            <a:r>
              <a:rPr lang="es-CL" sz="4000" dirty="0">
                <a:solidFill>
                  <a:schemeClr val="accent2">
                    <a:lumMod val="60000"/>
                    <a:lumOff val="40000"/>
                  </a:schemeClr>
                </a:solidFill>
                <a:latin typeface="Modern Love Grunge" panose="04070805081005020601" pitchFamily="82" charset="0"/>
              </a:rPr>
              <a:t>Preguntas</a:t>
            </a:r>
          </a:p>
        </p:txBody>
      </p:sp>
      <p:pic>
        <p:nvPicPr>
          <p:cNvPr id="1026" name="Picture 2" descr="Gráfico de las respuestas de Formularios. Título de la pregunta: Las dudas que hacemos como alumnos hacia los profesores a través de correos directos, suelen verse aplazadas en el tiempo y terminan siendo respondidas con semanas de desfase, afectando al proceso de aprendizaje.. Número de respuestas: 155&amp;nbsp;respuestas.">
            <a:extLst>
              <a:ext uri="{FF2B5EF4-FFF2-40B4-BE49-F238E27FC236}">
                <a16:creationId xmlns:a16="http://schemas.microsoft.com/office/drawing/2014/main" id="{AD9D4A84-06AA-4E7C-B658-92EA0E759B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1246973"/>
            <a:ext cx="5734050" cy="2905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áfico de respuestas de formularios. Título de la pregunta: En Técnicas de Laboratorio Químico a la Profesora Maria Baez no se le escucha muy bien por lo que es difícil comprender la clase.. Número de respuestas: 155 respuestas.">
            <a:extLst>
              <a:ext uri="{FF2B5EF4-FFF2-40B4-BE49-F238E27FC236}">
                <a16:creationId xmlns:a16="http://schemas.microsoft.com/office/drawing/2014/main" id="{E9CF5789-7F9C-455E-BEEA-6F866B1DE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636911"/>
            <a:ext cx="5734050" cy="290512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E2709A6A-A4BD-4FC2-80AD-9014EA57EA83}"/>
              </a:ext>
            </a:extLst>
          </p:cNvPr>
          <p:cNvSpPr txBox="1"/>
          <p:nvPr/>
        </p:nvSpPr>
        <p:spPr>
          <a:xfrm>
            <a:off x="8210746" y="1781666"/>
            <a:ext cx="1310326" cy="461665"/>
          </a:xfrm>
          <a:prstGeom prst="rect">
            <a:avLst/>
          </a:prstGeom>
          <a:noFill/>
        </p:spPr>
        <p:txBody>
          <a:bodyPr wrap="square" rtlCol="0">
            <a:spAutoFit/>
          </a:bodyPr>
          <a:lstStyle/>
          <a:p>
            <a:r>
              <a:rPr lang="es-CL" sz="2400" dirty="0">
                <a:solidFill>
                  <a:schemeClr val="bg1"/>
                </a:solidFill>
              </a:rPr>
              <a:t>Renata</a:t>
            </a:r>
          </a:p>
        </p:txBody>
      </p:sp>
      <p:sp>
        <p:nvSpPr>
          <p:cNvPr id="4" name="CuadroTexto 3">
            <a:extLst>
              <a:ext uri="{FF2B5EF4-FFF2-40B4-BE49-F238E27FC236}">
                <a16:creationId xmlns:a16="http://schemas.microsoft.com/office/drawing/2014/main" id="{7602803A-2724-4AAE-BE94-62F47EEF7759}"/>
              </a:ext>
            </a:extLst>
          </p:cNvPr>
          <p:cNvSpPr txBox="1"/>
          <p:nvPr/>
        </p:nvSpPr>
        <p:spPr>
          <a:xfrm>
            <a:off x="243840" y="5707380"/>
            <a:ext cx="383438" cy="307777"/>
          </a:xfrm>
          <a:prstGeom prst="rect">
            <a:avLst/>
          </a:prstGeom>
          <a:noFill/>
        </p:spPr>
        <p:txBody>
          <a:bodyPr wrap="none" rtlCol="0">
            <a:spAutoFit/>
          </a:bodyPr>
          <a:lstStyle/>
          <a:p>
            <a:r>
              <a:rPr lang="es-CL" dirty="0">
                <a:solidFill>
                  <a:schemeClr val="bg1"/>
                </a:solidFill>
              </a:rPr>
              <a:t>16</a:t>
            </a:r>
          </a:p>
        </p:txBody>
      </p:sp>
    </p:spTree>
    <p:extLst>
      <p:ext uri="{BB962C8B-B14F-4D97-AF65-F5344CB8AC3E}">
        <p14:creationId xmlns:p14="http://schemas.microsoft.com/office/powerpoint/2010/main" val="2233791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ráfico de respuestas de formularios. Título de la pregunta: El profesor René Contreras ha tenido muchos problemas de comunicación con los alumnos que pertenecen a su sección en mecánica, dentro de ellos se puede apreciar la demora en la revisión de pruebas, demora en entrega de notas, respuestas a correos, etc.. Número de respuestas: 155 respuestas.">
            <a:extLst>
              <a:ext uri="{FF2B5EF4-FFF2-40B4-BE49-F238E27FC236}">
                <a16:creationId xmlns:a16="http://schemas.microsoft.com/office/drawing/2014/main" id="{8AB9F322-F77F-46CA-A243-563528B456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092" y="248483"/>
            <a:ext cx="5969687" cy="30245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BDDC5DF-D942-4FCA-99BB-AD334FAEF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732" y="3429000"/>
            <a:ext cx="5969687" cy="3024509"/>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F9E8367D-495C-42E5-B4E4-D88A6DE5079A}"/>
              </a:ext>
            </a:extLst>
          </p:cNvPr>
          <p:cNvSpPr txBox="1"/>
          <p:nvPr/>
        </p:nvSpPr>
        <p:spPr>
          <a:xfrm>
            <a:off x="6655324" y="669303"/>
            <a:ext cx="1383712" cy="523220"/>
          </a:xfrm>
          <a:prstGeom prst="rect">
            <a:avLst/>
          </a:prstGeom>
          <a:noFill/>
        </p:spPr>
        <p:txBody>
          <a:bodyPr wrap="none" rtlCol="0">
            <a:spAutoFit/>
          </a:bodyPr>
          <a:lstStyle/>
          <a:p>
            <a:r>
              <a:rPr lang="es-CL" sz="2800" dirty="0">
                <a:solidFill>
                  <a:schemeClr val="bg1"/>
                </a:solidFill>
              </a:rPr>
              <a:t>Tomás </a:t>
            </a:r>
          </a:p>
        </p:txBody>
      </p:sp>
      <p:sp>
        <p:nvSpPr>
          <p:cNvPr id="3" name="CuadroTexto 2">
            <a:extLst>
              <a:ext uri="{FF2B5EF4-FFF2-40B4-BE49-F238E27FC236}">
                <a16:creationId xmlns:a16="http://schemas.microsoft.com/office/drawing/2014/main" id="{7A637678-DF2B-4EA2-9153-D2FEBEADFA14}"/>
              </a:ext>
            </a:extLst>
          </p:cNvPr>
          <p:cNvSpPr txBox="1"/>
          <p:nvPr/>
        </p:nvSpPr>
        <p:spPr>
          <a:xfrm>
            <a:off x="662940" y="6301740"/>
            <a:ext cx="383438" cy="307777"/>
          </a:xfrm>
          <a:prstGeom prst="rect">
            <a:avLst/>
          </a:prstGeom>
          <a:noFill/>
        </p:spPr>
        <p:txBody>
          <a:bodyPr wrap="none" rtlCol="0">
            <a:spAutoFit/>
          </a:bodyPr>
          <a:lstStyle/>
          <a:p>
            <a:r>
              <a:rPr lang="es-CL" dirty="0">
                <a:solidFill>
                  <a:schemeClr val="bg1"/>
                </a:solidFill>
              </a:rPr>
              <a:t>17</a:t>
            </a:r>
          </a:p>
        </p:txBody>
      </p:sp>
    </p:spTree>
    <p:extLst>
      <p:ext uri="{BB962C8B-B14F-4D97-AF65-F5344CB8AC3E}">
        <p14:creationId xmlns:p14="http://schemas.microsoft.com/office/powerpoint/2010/main" val="599423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ráfico de respuestas de formularios. Título de la pregunta: Con respecto a evaluaciones, a algunas personas les revisaron mal el laboratorio 2 de mecánica hace más de un mes y el profesor aún no envía respuestas. (sección 4). Número de respuestas: 123 respuestas.">
            <a:extLst>
              <a:ext uri="{FF2B5EF4-FFF2-40B4-BE49-F238E27FC236}">
                <a16:creationId xmlns:a16="http://schemas.microsoft.com/office/drawing/2014/main" id="{11AAC0C6-E3B2-4B70-8D20-6BD496CEA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4" y="451956"/>
            <a:ext cx="6071079" cy="30758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ráfico de respuestas de formularios. Título de la pregunta: Diferencia de condiciones al momento de rendir evaluaciones con alto porcentaje de nota.(dificultades de internet, domesticas, etc).. Número de respuestas: 155 respuestas.">
            <a:extLst>
              <a:ext uri="{FF2B5EF4-FFF2-40B4-BE49-F238E27FC236}">
                <a16:creationId xmlns:a16="http://schemas.microsoft.com/office/drawing/2014/main" id="{D70764FC-4B7A-41A4-90CF-D5204E6FE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29000"/>
            <a:ext cx="6071079" cy="302658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0B473B94-C420-4E2F-ADA2-51680F84C627}"/>
              </a:ext>
            </a:extLst>
          </p:cNvPr>
          <p:cNvSpPr txBox="1"/>
          <p:nvPr/>
        </p:nvSpPr>
        <p:spPr>
          <a:xfrm>
            <a:off x="7421880" y="1440180"/>
            <a:ext cx="925253" cy="523220"/>
          </a:xfrm>
          <a:prstGeom prst="rect">
            <a:avLst/>
          </a:prstGeom>
          <a:noFill/>
        </p:spPr>
        <p:txBody>
          <a:bodyPr wrap="none" rtlCol="0">
            <a:spAutoFit/>
          </a:bodyPr>
          <a:lstStyle/>
          <a:p>
            <a:r>
              <a:rPr lang="es-CL" sz="2800" dirty="0">
                <a:solidFill>
                  <a:schemeClr val="bg1"/>
                </a:solidFill>
              </a:rPr>
              <a:t>Fran</a:t>
            </a:r>
          </a:p>
        </p:txBody>
      </p:sp>
      <p:sp>
        <p:nvSpPr>
          <p:cNvPr id="3" name="CuadroTexto 2">
            <a:extLst>
              <a:ext uri="{FF2B5EF4-FFF2-40B4-BE49-F238E27FC236}">
                <a16:creationId xmlns:a16="http://schemas.microsoft.com/office/drawing/2014/main" id="{BDBBAE7D-50A7-40C9-9215-3B0A2B23ED4E}"/>
              </a:ext>
            </a:extLst>
          </p:cNvPr>
          <p:cNvSpPr txBox="1"/>
          <p:nvPr/>
        </p:nvSpPr>
        <p:spPr>
          <a:xfrm>
            <a:off x="83820" y="6385560"/>
            <a:ext cx="383438" cy="307777"/>
          </a:xfrm>
          <a:prstGeom prst="rect">
            <a:avLst/>
          </a:prstGeom>
          <a:noFill/>
        </p:spPr>
        <p:txBody>
          <a:bodyPr wrap="none" rtlCol="0">
            <a:spAutoFit/>
          </a:bodyPr>
          <a:lstStyle/>
          <a:p>
            <a:r>
              <a:rPr lang="es-CL" dirty="0">
                <a:solidFill>
                  <a:schemeClr val="bg1"/>
                </a:solidFill>
              </a:rPr>
              <a:t>18</a:t>
            </a:r>
          </a:p>
        </p:txBody>
      </p:sp>
    </p:spTree>
    <p:extLst>
      <p:ext uri="{BB962C8B-B14F-4D97-AF65-F5344CB8AC3E}">
        <p14:creationId xmlns:p14="http://schemas.microsoft.com/office/powerpoint/2010/main" val="586571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ráfico de respuestas de formularios. Título de la pregunta: El trato alumno/profesor no es el deseado (desde ambos lados). Considere 1 como no es problema y 7 como problema urgente.. Número de respuestas: 155 respuestas.">
            <a:extLst>
              <a:ext uri="{FF2B5EF4-FFF2-40B4-BE49-F238E27FC236}">
                <a16:creationId xmlns:a16="http://schemas.microsoft.com/office/drawing/2014/main" id="{4342883F-CFAB-493F-B83F-7115D27CE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52" y="336372"/>
            <a:ext cx="6104138" cy="30926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ráfico de las respuestas de Formularios. Título de la pregunta: Es común que en la plataforma de u-cursos no siempre se logra ver un manejo efectivo en cuanto a entrega de material docente por parte de los profesores (desorden de interfaz), por lo que no se aprovecha totalmente el apoyo que nos entregan.. Número de respuestas: 155&amp;nbsp;respuestas.">
            <a:extLst>
              <a:ext uri="{FF2B5EF4-FFF2-40B4-BE49-F238E27FC236}">
                <a16:creationId xmlns:a16="http://schemas.microsoft.com/office/drawing/2014/main" id="{5D4E8813-E623-4815-BB89-D8C2A726A3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6062" y="3557016"/>
            <a:ext cx="6104138" cy="309262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BC405B32-453A-4955-BFE0-5FE75ACBBB61}"/>
              </a:ext>
            </a:extLst>
          </p:cNvPr>
          <p:cNvSpPr txBox="1"/>
          <p:nvPr/>
        </p:nvSpPr>
        <p:spPr>
          <a:xfrm>
            <a:off x="7848600" y="2057400"/>
            <a:ext cx="2651688" cy="461665"/>
          </a:xfrm>
          <a:prstGeom prst="rect">
            <a:avLst/>
          </a:prstGeom>
          <a:noFill/>
        </p:spPr>
        <p:txBody>
          <a:bodyPr wrap="none" rtlCol="0">
            <a:spAutoFit/>
          </a:bodyPr>
          <a:lstStyle/>
          <a:p>
            <a:r>
              <a:rPr lang="es-CL" sz="2400" dirty="0">
                <a:solidFill>
                  <a:schemeClr val="bg1"/>
                </a:solidFill>
              </a:rPr>
              <a:t>Benjamín Negrete</a:t>
            </a:r>
          </a:p>
        </p:txBody>
      </p:sp>
    </p:spTree>
    <p:extLst>
      <p:ext uri="{BB962C8B-B14F-4D97-AF65-F5344CB8AC3E}">
        <p14:creationId xmlns:p14="http://schemas.microsoft.com/office/powerpoint/2010/main" val="350099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9E96D2-A5BE-475B-B208-B002BEBDBE1C}"/>
              </a:ext>
            </a:extLst>
          </p:cNvPr>
          <p:cNvSpPr>
            <a:spLocks noGrp="1"/>
          </p:cNvSpPr>
          <p:nvPr>
            <p:ph type="title"/>
          </p:nvPr>
        </p:nvSpPr>
        <p:spPr>
          <a:xfrm>
            <a:off x="415600" y="500899"/>
            <a:ext cx="11360800" cy="763600"/>
          </a:xfrm>
        </p:spPr>
        <p:txBody>
          <a:bodyPr/>
          <a:lstStyle/>
          <a:p>
            <a:pPr algn="ctr"/>
            <a:r>
              <a:rPr lang="es-CL" sz="6000" dirty="0">
                <a:solidFill>
                  <a:schemeClr val="accent2">
                    <a:lumMod val="60000"/>
                    <a:lumOff val="40000"/>
                  </a:schemeClr>
                </a:solidFill>
                <a:latin typeface="Modern Love Grunge" panose="04070805081005020601" pitchFamily="82" charset="0"/>
              </a:rPr>
              <a:t>Temas a tratar</a:t>
            </a:r>
          </a:p>
        </p:txBody>
      </p:sp>
      <p:sp>
        <p:nvSpPr>
          <p:cNvPr id="3" name="Marcador de texto 2">
            <a:extLst>
              <a:ext uri="{FF2B5EF4-FFF2-40B4-BE49-F238E27FC236}">
                <a16:creationId xmlns:a16="http://schemas.microsoft.com/office/drawing/2014/main" id="{CEFB26E1-056D-4003-892B-FF2669C826C2}"/>
              </a:ext>
            </a:extLst>
          </p:cNvPr>
          <p:cNvSpPr>
            <a:spLocks noGrp="1"/>
          </p:cNvSpPr>
          <p:nvPr>
            <p:ph type="body" idx="1"/>
          </p:nvPr>
        </p:nvSpPr>
        <p:spPr>
          <a:xfrm>
            <a:off x="329377" y="1801901"/>
            <a:ext cx="11533245" cy="4555200"/>
          </a:xfrm>
        </p:spPr>
        <p:txBody>
          <a:bodyPr/>
          <a:lstStyle/>
          <a:p>
            <a:pPr algn="just"/>
            <a:r>
              <a:rPr lang="es-CL" sz="2800" dirty="0">
                <a:latin typeface="Modern Love Caps" panose="04070805081001020A01" pitchFamily="82" charset="0"/>
              </a:rPr>
              <a:t>¿cómo nació esta instancia? ¿quién lo organizó? ¿quiénes son los delegados?</a:t>
            </a:r>
          </a:p>
          <a:p>
            <a:pPr algn="just"/>
            <a:r>
              <a:rPr lang="es-CL" sz="2800" dirty="0">
                <a:latin typeface="Modern Love Caps" panose="04070805081001020A01" pitchFamily="82" charset="0"/>
              </a:rPr>
              <a:t>Dudas </a:t>
            </a:r>
          </a:p>
          <a:p>
            <a:pPr algn="just"/>
            <a:r>
              <a:rPr lang="es-CL" sz="2800" dirty="0">
                <a:latin typeface="Modern Love Caps" panose="04070805081001020A01" pitchFamily="82" charset="0"/>
              </a:rPr>
              <a:t>Resumen asamblea autoconvocada sección 2</a:t>
            </a:r>
          </a:p>
          <a:p>
            <a:pPr algn="just"/>
            <a:r>
              <a:rPr lang="es-CL" sz="2800" dirty="0">
                <a:latin typeface="Modern Love Caps" panose="04070805081001020A01" pitchFamily="82" charset="0"/>
              </a:rPr>
              <a:t>Acta asamblea mechona </a:t>
            </a:r>
          </a:p>
          <a:p>
            <a:pPr algn="just"/>
            <a:r>
              <a:rPr lang="es-CL" sz="2800" dirty="0">
                <a:latin typeface="Modern Love Caps" panose="04070805081001020A01" pitchFamily="82" charset="0"/>
              </a:rPr>
              <a:t>Resultados encuesta “</a:t>
            </a:r>
            <a:r>
              <a:rPr lang="es-MX" sz="2800" dirty="0">
                <a:latin typeface="Modern Love Caps" panose="04070805081001020A01" pitchFamily="82" charset="0"/>
              </a:rPr>
              <a:t>Estudio analítico de las preferencias estudiantiles</a:t>
            </a:r>
            <a:r>
              <a:rPr lang="es-CL" sz="2800" dirty="0">
                <a:latin typeface="Modern Love Caps" panose="04070805081001020A01" pitchFamily="82" charset="0"/>
              </a:rPr>
              <a:t>”</a:t>
            </a:r>
          </a:p>
          <a:p>
            <a:pPr algn="just"/>
            <a:r>
              <a:rPr lang="es-CL" sz="2800" dirty="0">
                <a:latin typeface="Modern Love Caps" panose="04070805081001020A01" pitchFamily="82" charset="0"/>
              </a:rPr>
              <a:t>Presentación de gráficos</a:t>
            </a:r>
          </a:p>
          <a:p>
            <a:pPr algn="just"/>
            <a:r>
              <a:rPr lang="es-CL" sz="2800" dirty="0">
                <a:latin typeface="Modern Love Caps" panose="04070805081001020A01" pitchFamily="82" charset="0"/>
              </a:rPr>
              <a:t>Problemáticas más urgentes </a:t>
            </a:r>
          </a:p>
          <a:p>
            <a:pPr algn="just"/>
            <a:r>
              <a:rPr lang="es-CL" sz="2800" dirty="0">
                <a:latin typeface="Modern Love Caps" panose="04070805081001020A01" pitchFamily="82" charset="0"/>
              </a:rPr>
              <a:t>Espacio abierto al dialogo </a:t>
            </a:r>
          </a:p>
          <a:p>
            <a:endParaRPr lang="es-CL" dirty="0">
              <a:latin typeface="Modern Love Caps" panose="04070805081001020A01" pitchFamily="82" charset="0"/>
            </a:endParaRPr>
          </a:p>
        </p:txBody>
      </p:sp>
      <p:pic>
        <p:nvPicPr>
          <p:cNvPr id="4" name="Imagen 3">
            <a:extLst>
              <a:ext uri="{FF2B5EF4-FFF2-40B4-BE49-F238E27FC236}">
                <a16:creationId xmlns:a16="http://schemas.microsoft.com/office/drawing/2014/main" id="{6FB122C3-BA95-4B87-BAE2-3B939E361D05}"/>
              </a:ext>
            </a:extLst>
          </p:cNvPr>
          <p:cNvPicPr>
            <a:picLocks noChangeAspect="1"/>
          </p:cNvPicPr>
          <p:nvPr/>
        </p:nvPicPr>
        <p:blipFill>
          <a:blip r:embed="rId2"/>
          <a:stretch>
            <a:fillRect/>
          </a:stretch>
        </p:blipFill>
        <p:spPr>
          <a:xfrm>
            <a:off x="2558312" y="685329"/>
            <a:ext cx="499915" cy="579170"/>
          </a:xfrm>
          <a:prstGeom prst="rect">
            <a:avLst/>
          </a:prstGeom>
        </p:spPr>
      </p:pic>
    </p:spTree>
    <p:extLst>
      <p:ext uri="{BB962C8B-B14F-4D97-AF65-F5344CB8AC3E}">
        <p14:creationId xmlns:p14="http://schemas.microsoft.com/office/powerpoint/2010/main" val="143579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ráfico de las respuestas de Formularios. Título de la pregunta: Hay problemas con el tiempo de desarrollo de las evaluaciones en ramos como Química General I y Técnicas de Laboratorio Químico.. Número de respuestas: 155&amp;nbsp;respuestas.">
            <a:extLst>
              <a:ext uri="{FF2B5EF4-FFF2-40B4-BE49-F238E27FC236}">
                <a16:creationId xmlns:a16="http://schemas.microsoft.com/office/drawing/2014/main" id="{9B9E5933-B903-4F10-8DA6-086FFF47F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52" y="367194"/>
            <a:ext cx="6043302" cy="306180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ráfico de las respuestas de Formularios. Título de la pregunta: En Técnicas de Laboratorio Químico podríamos tratar de cambiar la plataforma a donde se suben las videograbaciones de las clases además de pedir si es posible que las clases de Técnicas de Laboratorio Químico sean subidas correspondiente a cada sección, ya que se está subiendo una misma clase para las 4 secciones y las instancias de dudas, conversaciones, preguntas y demás varían dependiendo de la sección.. Número de respuestas: 155&amp;nbsp;respuestas.">
            <a:extLst>
              <a:ext uri="{FF2B5EF4-FFF2-40B4-BE49-F238E27FC236}">
                <a16:creationId xmlns:a16="http://schemas.microsoft.com/office/drawing/2014/main" id="{51F4A263-EA4E-46C8-8E98-E79E4175F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965" y="3429000"/>
            <a:ext cx="6043302" cy="306180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7720B459-3A06-4E7E-90F8-7A787E9D8E28}"/>
              </a:ext>
            </a:extLst>
          </p:cNvPr>
          <p:cNvSpPr txBox="1"/>
          <p:nvPr/>
        </p:nvSpPr>
        <p:spPr>
          <a:xfrm>
            <a:off x="7124700" y="1104900"/>
            <a:ext cx="2647950" cy="523220"/>
          </a:xfrm>
          <a:prstGeom prst="rect">
            <a:avLst/>
          </a:prstGeom>
          <a:noFill/>
        </p:spPr>
        <p:txBody>
          <a:bodyPr wrap="square" rtlCol="0">
            <a:spAutoFit/>
          </a:bodyPr>
          <a:lstStyle/>
          <a:p>
            <a:r>
              <a:rPr lang="es-CL" sz="2800" dirty="0">
                <a:solidFill>
                  <a:schemeClr val="bg1"/>
                </a:solidFill>
              </a:rPr>
              <a:t>Nicolás</a:t>
            </a:r>
            <a:endParaRPr lang="es-CL" sz="2000" dirty="0">
              <a:solidFill>
                <a:schemeClr val="bg1"/>
              </a:solidFill>
            </a:endParaRPr>
          </a:p>
        </p:txBody>
      </p:sp>
    </p:spTree>
    <p:extLst>
      <p:ext uri="{BB962C8B-B14F-4D97-AF65-F5344CB8AC3E}">
        <p14:creationId xmlns:p14="http://schemas.microsoft.com/office/powerpoint/2010/main" val="4145060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áfico de las respuestas de Formularios. Título de la pregunta: Evaluaciones de laboratorios de Mecánica no tienen el peso correspondiente al trabajo realizado.. Número de respuestas: 155&amp;nbsp;respuestas.">
            <a:extLst>
              <a:ext uri="{FF2B5EF4-FFF2-40B4-BE49-F238E27FC236}">
                <a16:creationId xmlns:a16="http://schemas.microsoft.com/office/drawing/2014/main" id="{EE74BD35-1BB6-4636-836F-D6CCF19D15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612" y="523875"/>
            <a:ext cx="6093677" cy="29051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ráfico de las respuestas de Formularios. Título de la pregunta: En la prueba A1 de Química General I, la evaluación fue publicada en dos partes, una se hizo durante un periodo y luego de 30 minutos se hizo la otra parte de la prueba. Esto pareció bastante complejo ya que costó mucho la organización de tiempo respecto a cada pregunta.. Número de respuestas: 155&amp;nbsp;respuestas.">
            <a:extLst>
              <a:ext uri="{FF2B5EF4-FFF2-40B4-BE49-F238E27FC236}">
                <a16:creationId xmlns:a16="http://schemas.microsoft.com/office/drawing/2014/main" id="{CC2D6060-47A8-4414-B651-11CB6BBE2D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3312" y="3543300"/>
            <a:ext cx="6093676" cy="290512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C4BCDF4B-2171-4BD9-B5F0-2D06DE9A06FD}"/>
              </a:ext>
            </a:extLst>
          </p:cNvPr>
          <p:cNvSpPr txBox="1"/>
          <p:nvPr/>
        </p:nvSpPr>
        <p:spPr>
          <a:xfrm>
            <a:off x="7715250" y="1619250"/>
            <a:ext cx="2209800" cy="400110"/>
          </a:xfrm>
          <a:prstGeom prst="rect">
            <a:avLst/>
          </a:prstGeom>
          <a:noFill/>
        </p:spPr>
        <p:txBody>
          <a:bodyPr wrap="square" rtlCol="0">
            <a:spAutoFit/>
          </a:bodyPr>
          <a:lstStyle/>
          <a:p>
            <a:r>
              <a:rPr lang="es-CL" sz="2000" dirty="0">
                <a:solidFill>
                  <a:schemeClr val="bg1"/>
                </a:solidFill>
              </a:rPr>
              <a:t>Nicolás</a:t>
            </a:r>
            <a:endParaRPr lang="es-CL" dirty="0">
              <a:solidFill>
                <a:schemeClr val="bg1"/>
              </a:solidFill>
            </a:endParaRPr>
          </a:p>
        </p:txBody>
      </p:sp>
    </p:spTree>
    <p:extLst>
      <p:ext uri="{BB962C8B-B14F-4D97-AF65-F5344CB8AC3E}">
        <p14:creationId xmlns:p14="http://schemas.microsoft.com/office/powerpoint/2010/main" val="3068296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ráfico de las respuestas de Formularios. Título de la pregunta: En los controles de Química General I, el tipo de desarrollo de los ejercicios que son más complejos no es conforme al tiempo que es entregado para resolverlos.. Número de respuestas: 155&amp;nbsp;respuestas.">
            <a:extLst>
              <a:ext uri="{FF2B5EF4-FFF2-40B4-BE49-F238E27FC236}">
                <a16:creationId xmlns:a16="http://schemas.microsoft.com/office/drawing/2014/main" id="{A928B169-5E99-4D56-A22D-23BB0B3795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0132" y="1394382"/>
            <a:ext cx="8031736" cy="406923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19C1AC7-9980-4178-8D75-A777CD689FED}"/>
              </a:ext>
            </a:extLst>
          </p:cNvPr>
          <p:cNvSpPr txBox="1"/>
          <p:nvPr/>
        </p:nvSpPr>
        <p:spPr>
          <a:xfrm>
            <a:off x="7191375" y="809607"/>
            <a:ext cx="1005403" cy="584775"/>
          </a:xfrm>
          <a:prstGeom prst="rect">
            <a:avLst/>
          </a:prstGeom>
          <a:noFill/>
        </p:spPr>
        <p:txBody>
          <a:bodyPr wrap="none" rtlCol="0">
            <a:spAutoFit/>
          </a:bodyPr>
          <a:lstStyle/>
          <a:p>
            <a:r>
              <a:rPr lang="es-CL" sz="3200" dirty="0">
                <a:solidFill>
                  <a:schemeClr val="bg1"/>
                </a:solidFill>
              </a:rPr>
              <a:t>Nico</a:t>
            </a:r>
            <a:endParaRPr lang="es-CL" dirty="0">
              <a:solidFill>
                <a:schemeClr val="bg1"/>
              </a:solidFill>
            </a:endParaRPr>
          </a:p>
        </p:txBody>
      </p:sp>
    </p:spTree>
    <p:extLst>
      <p:ext uri="{BB962C8B-B14F-4D97-AF65-F5344CB8AC3E}">
        <p14:creationId xmlns:p14="http://schemas.microsoft.com/office/powerpoint/2010/main" val="1512163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0682EF04-E9B6-4292-A8F5-0C9EF6236A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222" y="196441"/>
            <a:ext cx="6512170" cy="19097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Gráfico 4">
            <a:extLst>
              <a:ext uri="{FF2B5EF4-FFF2-40B4-BE49-F238E27FC236}">
                <a16:creationId xmlns:a16="http://schemas.microsoft.com/office/drawing/2014/main" id="{292E3C39-6FBE-46EE-A482-5C927A3C012A}"/>
              </a:ext>
            </a:extLst>
          </p:cNvPr>
          <p:cNvGraphicFramePr/>
          <p:nvPr>
            <p:extLst>
              <p:ext uri="{D42A27DB-BD31-4B8C-83A1-F6EECF244321}">
                <p14:modId xmlns:p14="http://schemas.microsoft.com/office/powerpoint/2010/main" val="4182837717"/>
              </p:ext>
            </p:extLst>
          </p:nvPr>
        </p:nvGraphicFramePr>
        <p:xfrm>
          <a:off x="-234114" y="2106203"/>
          <a:ext cx="7313009" cy="4751797"/>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a:extLst>
              <a:ext uri="{FF2B5EF4-FFF2-40B4-BE49-F238E27FC236}">
                <a16:creationId xmlns:a16="http://schemas.microsoft.com/office/drawing/2014/main" id="{6169E7C8-A9E3-4538-BD33-0FA99B6ECB23}"/>
              </a:ext>
            </a:extLst>
          </p:cNvPr>
          <p:cNvSpPr txBox="1"/>
          <p:nvPr/>
        </p:nvSpPr>
        <p:spPr>
          <a:xfrm>
            <a:off x="6096000" y="3231135"/>
            <a:ext cx="5496674" cy="1938992"/>
          </a:xfrm>
          <a:prstGeom prst="rect">
            <a:avLst/>
          </a:prstGeom>
          <a:noFill/>
        </p:spPr>
        <p:txBody>
          <a:bodyPr wrap="square" rtlCol="0">
            <a:spAutoFit/>
          </a:bodyPr>
          <a:lstStyle/>
          <a:p>
            <a:pPr algn="just"/>
            <a:r>
              <a:rPr lang="es-MX" sz="2400" dirty="0">
                <a:solidFill>
                  <a:schemeClr val="accent2">
                    <a:lumMod val="40000"/>
                    <a:lumOff val="60000"/>
                  </a:schemeClr>
                </a:solidFill>
                <a:latin typeface="MV Boli" panose="02000500030200090000" pitchFamily="2" charset="0"/>
                <a:cs typeface="MV Boli" panose="02000500030200090000" pitchFamily="2" charset="0"/>
              </a:rPr>
              <a:t>Opinión: Que el profesor incentive la participación a través de plataformas digitales como Kahoot, mentimeter, encuestas del zoom, entre otras</a:t>
            </a:r>
            <a:r>
              <a:rPr lang="es-MX" dirty="0">
                <a:solidFill>
                  <a:schemeClr val="accent2">
                    <a:lumMod val="40000"/>
                    <a:lumOff val="60000"/>
                  </a:schemeClr>
                </a:solidFill>
                <a:latin typeface="MV Boli" panose="02000500030200090000" pitchFamily="2" charset="0"/>
                <a:cs typeface="MV Boli" panose="02000500030200090000" pitchFamily="2" charset="0"/>
              </a:rPr>
              <a:t>.</a:t>
            </a:r>
            <a:endParaRPr lang="es-CL" dirty="0">
              <a:solidFill>
                <a:schemeClr val="accent2">
                  <a:lumMod val="40000"/>
                  <a:lumOff val="60000"/>
                </a:schemeClr>
              </a:solidFill>
              <a:latin typeface="MV Boli" panose="02000500030200090000" pitchFamily="2" charset="0"/>
              <a:cs typeface="MV Boli" panose="02000500030200090000" pitchFamily="2" charset="0"/>
            </a:endParaRPr>
          </a:p>
        </p:txBody>
      </p:sp>
      <p:sp>
        <p:nvSpPr>
          <p:cNvPr id="2" name="CuadroTexto 1">
            <a:extLst>
              <a:ext uri="{FF2B5EF4-FFF2-40B4-BE49-F238E27FC236}">
                <a16:creationId xmlns:a16="http://schemas.microsoft.com/office/drawing/2014/main" id="{11E11FF1-8DE1-475F-B10C-EA61A880E437}"/>
              </a:ext>
            </a:extLst>
          </p:cNvPr>
          <p:cNvSpPr txBox="1"/>
          <p:nvPr/>
        </p:nvSpPr>
        <p:spPr>
          <a:xfrm>
            <a:off x="8124825" y="1235485"/>
            <a:ext cx="2524125" cy="461665"/>
          </a:xfrm>
          <a:prstGeom prst="rect">
            <a:avLst/>
          </a:prstGeom>
          <a:noFill/>
        </p:spPr>
        <p:txBody>
          <a:bodyPr wrap="square" rtlCol="0">
            <a:spAutoFit/>
          </a:bodyPr>
          <a:lstStyle/>
          <a:p>
            <a:r>
              <a:rPr lang="es-CL" sz="2400" dirty="0">
                <a:solidFill>
                  <a:schemeClr val="bg1"/>
                </a:solidFill>
              </a:rPr>
              <a:t>Renata</a:t>
            </a:r>
            <a:endParaRPr lang="es-CL" dirty="0">
              <a:solidFill>
                <a:schemeClr val="bg1"/>
              </a:solidFill>
            </a:endParaRPr>
          </a:p>
        </p:txBody>
      </p:sp>
    </p:spTree>
    <p:extLst>
      <p:ext uri="{BB962C8B-B14F-4D97-AF65-F5344CB8AC3E}">
        <p14:creationId xmlns:p14="http://schemas.microsoft.com/office/powerpoint/2010/main" val="1420771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5EA4BF3C-A783-4E45-92EE-48D280A476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8439" y="264850"/>
            <a:ext cx="5948101" cy="20393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Gráfico 4">
            <a:extLst>
              <a:ext uri="{FF2B5EF4-FFF2-40B4-BE49-F238E27FC236}">
                <a16:creationId xmlns:a16="http://schemas.microsoft.com/office/drawing/2014/main" id="{7D8DB6E6-E44A-4E13-97A0-57D447E77245}"/>
              </a:ext>
            </a:extLst>
          </p:cNvPr>
          <p:cNvGraphicFramePr/>
          <p:nvPr>
            <p:extLst>
              <p:ext uri="{D42A27DB-BD31-4B8C-83A1-F6EECF244321}">
                <p14:modId xmlns:p14="http://schemas.microsoft.com/office/powerpoint/2010/main" val="672397433"/>
              </p:ext>
            </p:extLst>
          </p:nvPr>
        </p:nvGraphicFramePr>
        <p:xfrm>
          <a:off x="6224108" y="2366815"/>
          <a:ext cx="6367625" cy="4443097"/>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a:extLst>
              <a:ext uri="{FF2B5EF4-FFF2-40B4-BE49-F238E27FC236}">
                <a16:creationId xmlns:a16="http://schemas.microsoft.com/office/drawing/2014/main" id="{0E6DCD2E-5DE6-49BA-A6B4-D205D5C5C06A}"/>
              </a:ext>
            </a:extLst>
          </p:cNvPr>
          <p:cNvSpPr txBox="1"/>
          <p:nvPr/>
        </p:nvSpPr>
        <p:spPr>
          <a:xfrm>
            <a:off x="400692" y="2366815"/>
            <a:ext cx="5695308" cy="2554545"/>
          </a:xfrm>
          <a:prstGeom prst="rect">
            <a:avLst/>
          </a:prstGeom>
          <a:noFill/>
        </p:spPr>
        <p:txBody>
          <a:bodyPr wrap="square" rtlCol="0">
            <a:spAutoFit/>
          </a:bodyPr>
          <a:lstStyle/>
          <a:p>
            <a:pPr algn="just"/>
            <a:r>
              <a:rPr lang="es-MX" sz="3200" dirty="0">
                <a:solidFill>
                  <a:schemeClr val="accent2">
                    <a:lumMod val="40000"/>
                    <a:lumOff val="60000"/>
                  </a:schemeClr>
                </a:solidFill>
                <a:latin typeface="MV Boli" panose="02000500030200090000" pitchFamily="2" charset="0"/>
                <a:cs typeface="MV Boli" panose="02000500030200090000" pitchFamily="2" charset="0"/>
              </a:rPr>
              <a:t>Opinión: Hay profesores que se les escapa de las manos este punto, dado a la cantidad de dudas y quejas que reciben.</a:t>
            </a:r>
          </a:p>
        </p:txBody>
      </p:sp>
      <p:sp>
        <p:nvSpPr>
          <p:cNvPr id="4" name="CuadroTexto 3">
            <a:extLst>
              <a:ext uri="{FF2B5EF4-FFF2-40B4-BE49-F238E27FC236}">
                <a16:creationId xmlns:a16="http://schemas.microsoft.com/office/drawing/2014/main" id="{A4D17013-1D52-49D6-B0CE-3EA39EA69AF3}"/>
              </a:ext>
            </a:extLst>
          </p:cNvPr>
          <p:cNvSpPr txBox="1"/>
          <p:nvPr/>
        </p:nvSpPr>
        <p:spPr>
          <a:xfrm>
            <a:off x="981075" y="1371600"/>
            <a:ext cx="1332416" cy="461665"/>
          </a:xfrm>
          <a:prstGeom prst="rect">
            <a:avLst/>
          </a:prstGeom>
          <a:noFill/>
        </p:spPr>
        <p:txBody>
          <a:bodyPr wrap="none" rtlCol="0">
            <a:spAutoFit/>
          </a:bodyPr>
          <a:lstStyle/>
          <a:p>
            <a:r>
              <a:rPr lang="es-CL" sz="2400" dirty="0">
                <a:solidFill>
                  <a:schemeClr val="bg1"/>
                </a:solidFill>
              </a:rPr>
              <a:t>Amanda</a:t>
            </a:r>
            <a:endParaRPr lang="es-CL" dirty="0">
              <a:solidFill>
                <a:schemeClr val="bg1"/>
              </a:solidFill>
            </a:endParaRPr>
          </a:p>
        </p:txBody>
      </p:sp>
    </p:spTree>
    <p:extLst>
      <p:ext uri="{BB962C8B-B14F-4D97-AF65-F5344CB8AC3E}">
        <p14:creationId xmlns:p14="http://schemas.microsoft.com/office/powerpoint/2010/main" val="3771829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75C19270-D520-497A-9690-79597513C1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8975" y="324908"/>
            <a:ext cx="5734050" cy="11144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Gráfico 4">
            <a:extLst>
              <a:ext uri="{FF2B5EF4-FFF2-40B4-BE49-F238E27FC236}">
                <a16:creationId xmlns:a16="http://schemas.microsoft.com/office/drawing/2014/main" id="{FE16AFF6-85DF-42BC-9D86-0AC525FC08E3}"/>
              </a:ext>
            </a:extLst>
          </p:cNvPr>
          <p:cNvGraphicFramePr/>
          <p:nvPr>
            <p:extLst>
              <p:ext uri="{D42A27DB-BD31-4B8C-83A1-F6EECF244321}">
                <p14:modId xmlns:p14="http://schemas.microsoft.com/office/powerpoint/2010/main" val="3602082996"/>
              </p:ext>
            </p:extLst>
          </p:nvPr>
        </p:nvGraphicFramePr>
        <p:xfrm>
          <a:off x="3228975" y="1552349"/>
          <a:ext cx="6177051"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E33C8434-B9A0-4CD5-B759-EF3A3D8173B5}"/>
              </a:ext>
            </a:extLst>
          </p:cNvPr>
          <p:cNvSpPr txBox="1"/>
          <p:nvPr/>
        </p:nvSpPr>
        <p:spPr>
          <a:xfrm>
            <a:off x="754144" y="2516957"/>
            <a:ext cx="2063385" cy="523220"/>
          </a:xfrm>
          <a:prstGeom prst="rect">
            <a:avLst/>
          </a:prstGeom>
          <a:noFill/>
        </p:spPr>
        <p:txBody>
          <a:bodyPr wrap="none" rtlCol="0">
            <a:spAutoFit/>
          </a:bodyPr>
          <a:lstStyle/>
          <a:p>
            <a:r>
              <a:rPr lang="es-CL" sz="2800" dirty="0">
                <a:solidFill>
                  <a:schemeClr val="bg1"/>
                </a:solidFill>
              </a:rPr>
              <a:t>Alicia Calvo</a:t>
            </a:r>
          </a:p>
        </p:txBody>
      </p:sp>
    </p:spTree>
    <p:extLst>
      <p:ext uri="{BB962C8B-B14F-4D97-AF65-F5344CB8AC3E}">
        <p14:creationId xmlns:p14="http://schemas.microsoft.com/office/powerpoint/2010/main" val="4193300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8A7FABBA-83DE-4305-B18B-A95BF2B05DD4}"/>
              </a:ext>
            </a:extLst>
          </p:cNvPr>
          <p:cNvSpPr txBox="1"/>
          <p:nvPr/>
        </p:nvSpPr>
        <p:spPr>
          <a:xfrm>
            <a:off x="1148994" y="766732"/>
            <a:ext cx="9894012" cy="5324535"/>
          </a:xfrm>
          <a:prstGeom prst="rect">
            <a:avLst/>
          </a:prstGeom>
          <a:noFill/>
        </p:spPr>
        <p:txBody>
          <a:bodyPr wrap="square" numCol="2" rtlCol="0">
            <a:spAutoFit/>
          </a:bodyPr>
          <a:lstStyle/>
          <a:p>
            <a:r>
              <a:rPr lang="es-MX" sz="2000" dirty="0">
                <a:solidFill>
                  <a:schemeClr val="tx1"/>
                </a:solidFill>
                <a:latin typeface="MV Boli" panose="02000500030200090000" pitchFamily="2" charset="0"/>
                <a:cs typeface="MV Boli" panose="02000500030200090000" pitchFamily="2" charset="0"/>
              </a:rPr>
              <a:t>-Podríamos preguntar antes de comprar un micrófono, tal vez el problema es el computador. Si es que se conversa con ella preguntando el problema y ahí estaría de acuerdo si es que el problema es el micrófono nosotros aportar</a:t>
            </a:r>
          </a:p>
          <a:p>
            <a:endParaRPr lang="es-MX" sz="2000" dirty="0">
              <a:solidFill>
                <a:schemeClr val="tx1"/>
              </a:solidFill>
              <a:latin typeface="MV Boli" panose="02000500030200090000" pitchFamily="2" charset="0"/>
              <a:cs typeface="MV Boli" panose="02000500030200090000" pitchFamily="2" charset="0"/>
            </a:endParaRPr>
          </a:p>
          <a:p>
            <a:r>
              <a:rPr lang="es-MX" sz="2000" dirty="0">
                <a:solidFill>
                  <a:schemeClr val="tx1"/>
                </a:solidFill>
                <a:latin typeface="MV Boli" panose="02000500030200090000" pitchFamily="2" charset="0"/>
                <a:cs typeface="MV Boli" panose="02000500030200090000" pitchFamily="2" charset="0"/>
              </a:rPr>
              <a:t>-Estoy de acuerdo, pero en la posible solución, intentar que la universidad haga algo.</a:t>
            </a:r>
          </a:p>
          <a:p>
            <a:endParaRPr lang="es-MX" sz="2000" dirty="0">
              <a:solidFill>
                <a:schemeClr val="tx1"/>
              </a:solidFill>
              <a:latin typeface="MV Boli" panose="02000500030200090000" pitchFamily="2" charset="0"/>
              <a:cs typeface="MV Boli" panose="02000500030200090000" pitchFamily="2" charset="0"/>
            </a:endParaRPr>
          </a:p>
          <a:p>
            <a:r>
              <a:rPr lang="es-MX" sz="2000" dirty="0">
                <a:solidFill>
                  <a:schemeClr val="tx1"/>
                </a:solidFill>
                <a:latin typeface="MV Boli" panose="02000500030200090000" pitchFamily="2" charset="0"/>
                <a:cs typeface="MV Boli" panose="02000500030200090000" pitchFamily="2" charset="0"/>
              </a:rPr>
              <a:t>-Tal vez hay que ver cual es realmente el problema, si ella tiene en mala posición el micrófono y si hay algún otro factor que no sea el micrófono el que impida que se comprenda bien cuando habla</a:t>
            </a:r>
          </a:p>
          <a:p>
            <a:endParaRPr lang="es-MX" sz="2000" dirty="0">
              <a:solidFill>
                <a:schemeClr val="tx1"/>
              </a:solidFill>
              <a:latin typeface="MV Boli" panose="02000500030200090000" pitchFamily="2" charset="0"/>
              <a:cs typeface="MV Boli" panose="02000500030200090000" pitchFamily="2" charset="0"/>
            </a:endParaRPr>
          </a:p>
          <a:p>
            <a:r>
              <a:rPr lang="es-MX" sz="2000" dirty="0">
                <a:solidFill>
                  <a:schemeClr val="tx1"/>
                </a:solidFill>
                <a:latin typeface="MV Boli" panose="02000500030200090000" pitchFamily="2" charset="0"/>
                <a:cs typeface="MV Boli" panose="02000500030200090000" pitchFamily="2" charset="0"/>
              </a:rPr>
              <a:t>-Los recursos con que los profes realizan las clases deberían ser financiados por parte de la universidad, propongo que se hable esto con CEFAQ pero que el financiamiento no salga por parte del alumnado</a:t>
            </a:r>
          </a:p>
          <a:p>
            <a:endParaRPr lang="es-MX" sz="2000" dirty="0">
              <a:solidFill>
                <a:schemeClr val="tx1"/>
              </a:solidFill>
              <a:latin typeface="MV Boli" panose="02000500030200090000" pitchFamily="2" charset="0"/>
              <a:cs typeface="MV Boli" panose="02000500030200090000" pitchFamily="2" charset="0"/>
            </a:endParaRPr>
          </a:p>
          <a:p>
            <a:r>
              <a:rPr lang="es-MX" sz="2000" dirty="0">
                <a:solidFill>
                  <a:schemeClr val="tx1"/>
                </a:solidFill>
                <a:latin typeface="MV Boli" panose="02000500030200090000" pitchFamily="2" charset="0"/>
                <a:cs typeface="MV Boli" panose="02000500030200090000" pitchFamily="2" charset="0"/>
              </a:rPr>
              <a:t>-Es deber de la universidad proporcionar los implementos necesarios a cada profesor.</a:t>
            </a:r>
          </a:p>
          <a:p>
            <a:endParaRPr lang="es-MX" sz="2000" dirty="0">
              <a:solidFill>
                <a:schemeClr val="tx1"/>
              </a:solidFill>
              <a:latin typeface="MV Boli" panose="02000500030200090000" pitchFamily="2" charset="0"/>
              <a:cs typeface="MV Boli" panose="02000500030200090000" pitchFamily="2" charset="0"/>
            </a:endParaRPr>
          </a:p>
          <a:p>
            <a:r>
              <a:rPr lang="es-MX" sz="2000" dirty="0">
                <a:solidFill>
                  <a:schemeClr val="tx1"/>
                </a:solidFill>
                <a:latin typeface="MV Boli" panose="02000500030200090000" pitchFamily="2" charset="0"/>
                <a:cs typeface="MV Boli" panose="02000500030200090000" pitchFamily="2" charset="0"/>
              </a:rPr>
              <a:t>-Buscar otra solución, no es nuestra responsabilidad comprarle audífonos a la profesora.</a:t>
            </a:r>
          </a:p>
        </p:txBody>
      </p:sp>
      <p:sp>
        <p:nvSpPr>
          <p:cNvPr id="2" name="CuadroTexto 1">
            <a:extLst>
              <a:ext uri="{FF2B5EF4-FFF2-40B4-BE49-F238E27FC236}">
                <a16:creationId xmlns:a16="http://schemas.microsoft.com/office/drawing/2014/main" id="{98911558-01FD-40AC-AAA3-E633742FC062}"/>
              </a:ext>
            </a:extLst>
          </p:cNvPr>
          <p:cNvSpPr txBox="1"/>
          <p:nvPr/>
        </p:nvSpPr>
        <p:spPr>
          <a:xfrm>
            <a:off x="8880049" y="348792"/>
            <a:ext cx="2162957" cy="523220"/>
          </a:xfrm>
          <a:prstGeom prst="rect">
            <a:avLst/>
          </a:prstGeom>
          <a:noFill/>
        </p:spPr>
        <p:txBody>
          <a:bodyPr wrap="square" rtlCol="0">
            <a:spAutoFit/>
          </a:bodyPr>
          <a:lstStyle/>
          <a:p>
            <a:r>
              <a:rPr lang="es-CL" sz="1400" dirty="0">
                <a:solidFill>
                  <a:schemeClr val="bg1"/>
                </a:solidFill>
              </a:rPr>
              <a:t>Alicia Calvo</a:t>
            </a:r>
          </a:p>
          <a:p>
            <a:endParaRPr lang="es-CL" dirty="0"/>
          </a:p>
        </p:txBody>
      </p:sp>
    </p:spTree>
    <p:extLst>
      <p:ext uri="{BB962C8B-B14F-4D97-AF65-F5344CB8AC3E}">
        <p14:creationId xmlns:p14="http://schemas.microsoft.com/office/powerpoint/2010/main" val="1054317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C86AAEE9-49DD-4E15-8567-7B6533826F9E}"/>
              </a:ext>
            </a:extLst>
          </p:cNvPr>
          <p:cNvSpPr>
            <a:spLocks noGrp="1"/>
          </p:cNvSpPr>
          <p:nvPr>
            <p:ph type="body" idx="1"/>
          </p:nvPr>
        </p:nvSpPr>
        <p:spPr>
          <a:xfrm>
            <a:off x="415600" y="1151400"/>
            <a:ext cx="11360800" cy="4555200"/>
          </a:xfrm>
        </p:spPr>
        <p:txBody>
          <a:bodyPr numCol="2"/>
          <a:lstStyle/>
          <a:p>
            <a:pPr marL="152396" indent="0">
              <a:buNone/>
            </a:pPr>
            <a:r>
              <a:rPr lang="es-MX" sz="2000" dirty="0">
                <a:latin typeface="MV Boli" panose="02000500030200090000" pitchFamily="2" charset="0"/>
                <a:cs typeface="MV Boli" panose="02000500030200090000" pitchFamily="2" charset="0"/>
              </a:rPr>
              <a:t>-Se que no es problema comprarle audífonos entre todos, pero igual considero que la universidad debería hacerse cargo de las dificultades de cada profesor al momento de realizar la clase</a:t>
            </a:r>
          </a:p>
          <a:p>
            <a:pPr marL="152396" indent="0">
              <a:buNone/>
            </a:pPr>
            <a:r>
              <a:rPr lang="es-MX" sz="2000" dirty="0">
                <a:latin typeface="MV Boli" panose="02000500030200090000" pitchFamily="2" charset="0"/>
                <a:cs typeface="MV Boli" panose="02000500030200090000" pitchFamily="2" charset="0"/>
              </a:rPr>
              <a:t>-Es responsabilidad de la facultad asegurarse de que sus docentes tengan los recursos necesarios para el desarrollo de sus clases ya sean en formato presencial u online.</a:t>
            </a:r>
          </a:p>
          <a:p>
            <a:pPr marL="152396" indent="0">
              <a:buNone/>
            </a:pPr>
            <a:r>
              <a:rPr lang="es-MX" sz="2000" dirty="0">
                <a:latin typeface="MV Boli" panose="02000500030200090000" pitchFamily="2" charset="0"/>
                <a:cs typeface="MV Boli" panose="02000500030200090000" pitchFamily="2" charset="0"/>
              </a:rPr>
              <a:t>-Pedirlo a la universidad.</a:t>
            </a:r>
          </a:p>
          <a:p>
            <a:pPr marL="152396" indent="0">
              <a:buNone/>
            </a:pPr>
            <a:r>
              <a:rPr lang="es-MX" sz="2000" dirty="0">
                <a:latin typeface="MV Boli" panose="02000500030200090000" pitchFamily="2" charset="0"/>
                <a:cs typeface="MV Boli" panose="02000500030200090000" pitchFamily="2" charset="0"/>
              </a:rPr>
              <a:t>-Creo que en este caso quien debe hacerse cargo es la profesora, pues es su responsabilidad como docente asegurar las condiciones adecuadas para realizar su clase. En caso de no existir una respuesta positiva por parte de la docente, se debe escalar el problema con la coordinadora del curso.</a:t>
            </a:r>
          </a:p>
          <a:p>
            <a:pPr marL="152396" indent="0">
              <a:buNone/>
            </a:pPr>
            <a:endParaRPr lang="es-CL" dirty="0"/>
          </a:p>
        </p:txBody>
      </p:sp>
      <p:sp>
        <p:nvSpPr>
          <p:cNvPr id="2" name="CuadroTexto 1">
            <a:extLst>
              <a:ext uri="{FF2B5EF4-FFF2-40B4-BE49-F238E27FC236}">
                <a16:creationId xmlns:a16="http://schemas.microsoft.com/office/drawing/2014/main" id="{516B51FD-E8EC-4F2D-9687-1757EBB1C2CE}"/>
              </a:ext>
            </a:extLst>
          </p:cNvPr>
          <p:cNvSpPr txBox="1"/>
          <p:nvPr/>
        </p:nvSpPr>
        <p:spPr>
          <a:xfrm>
            <a:off x="8927184" y="4308049"/>
            <a:ext cx="1122423" cy="523220"/>
          </a:xfrm>
          <a:prstGeom prst="rect">
            <a:avLst/>
          </a:prstGeom>
          <a:noFill/>
        </p:spPr>
        <p:txBody>
          <a:bodyPr wrap="none" rtlCol="0">
            <a:spAutoFit/>
          </a:bodyPr>
          <a:lstStyle/>
          <a:p>
            <a:r>
              <a:rPr lang="es-CL" sz="1400" dirty="0">
                <a:solidFill>
                  <a:schemeClr val="bg1"/>
                </a:solidFill>
              </a:rPr>
              <a:t>Alicia Calvo</a:t>
            </a:r>
          </a:p>
          <a:p>
            <a:endParaRPr lang="es-CL" dirty="0"/>
          </a:p>
        </p:txBody>
      </p:sp>
    </p:spTree>
    <p:extLst>
      <p:ext uri="{BB962C8B-B14F-4D97-AF65-F5344CB8AC3E}">
        <p14:creationId xmlns:p14="http://schemas.microsoft.com/office/powerpoint/2010/main" val="2295796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FC22D6-7840-49F1-A6FA-20DB34921A95}"/>
              </a:ext>
            </a:extLst>
          </p:cNvPr>
          <p:cNvSpPr txBox="1"/>
          <p:nvPr/>
        </p:nvSpPr>
        <p:spPr>
          <a:xfrm>
            <a:off x="517132" y="1536174"/>
            <a:ext cx="11157735" cy="3785652"/>
          </a:xfrm>
          <a:prstGeom prst="rect">
            <a:avLst/>
          </a:prstGeom>
          <a:noFill/>
        </p:spPr>
        <p:txBody>
          <a:bodyPr wrap="square" numCol="2" rtlCol="0">
            <a:spAutoFit/>
          </a:bodyPr>
          <a:lstStyle/>
          <a:p>
            <a:r>
              <a:rPr lang="es-MX" sz="2000" dirty="0">
                <a:solidFill>
                  <a:schemeClr val="tx1"/>
                </a:solidFill>
                <a:latin typeface="MV Boli" panose="02000500030200090000" pitchFamily="2" charset="0"/>
                <a:cs typeface="MV Boli" panose="02000500030200090000" pitchFamily="2" charset="0"/>
              </a:rPr>
              <a:t>-Sinceramente, no sé por qué la colocan explícitamente a ella siendo que son como 3 profes las que tienen el problema </a:t>
            </a:r>
            <a:r>
              <a:rPr lang="es-MX" sz="2000" dirty="0" err="1">
                <a:solidFill>
                  <a:schemeClr val="tx1"/>
                </a:solidFill>
                <a:latin typeface="MV Boli" panose="02000500030200090000" pitchFamily="2" charset="0"/>
                <a:cs typeface="MV Boli" panose="02000500030200090000" pitchFamily="2" charset="0"/>
              </a:rPr>
              <a:t>jsjsjsjs</a:t>
            </a:r>
            <a:r>
              <a:rPr lang="es-MX" sz="2000" dirty="0">
                <a:solidFill>
                  <a:schemeClr val="tx1"/>
                </a:solidFill>
                <a:latin typeface="MV Boli" panose="02000500030200090000" pitchFamily="2" charset="0"/>
                <a:cs typeface="MV Boli" panose="02000500030200090000" pitchFamily="2" charset="0"/>
              </a:rPr>
              <a:t>. De igual forma, al parecer una de ellas tiene ese problema con el </a:t>
            </a:r>
            <a:r>
              <a:rPr lang="es-MX" sz="2000" dirty="0" err="1">
                <a:solidFill>
                  <a:schemeClr val="tx1"/>
                </a:solidFill>
                <a:latin typeface="MV Boli" panose="02000500030200090000" pitchFamily="2" charset="0"/>
                <a:cs typeface="MV Boli" panose="02000500030200090000" pitchFamily="2" charset="0"/>
              </a:rPr>
              <a:t>compu</a:t>
            </a:r>
            <a:r>
              <a:rPr lang="es-MX" sz="2000" dirty="0">
                <a:solidFill>
                  <a:schemeClr val="tx1"/>
                </a:solidFill>
                <a:latin typeface="MV Boli" panose="02000500030200090000" pitchFamily="2" charset="0"/>
                <a:cs typeface="MV Boli" panose="02000500030200090000" pitchFamily="2" charset="0"/>
              </a:rPr>
              <a:t> y no con el micro y una colecta, considerando aquello, se hace un poco más complicado.</a:t>
            </a:r>
          </a:p>
          <a:p>
            <a:r>
              <a:rPr lang="es-MX" sz="2000" dirty="0">
                <a:solidFill>
                  <a:schemeClr val="tx1"/>
                </a:solidFill>
                <a:latin typeface="MV Boli" panose="02000500030200090000" pitchFamily="2" charset="0"/>
                <a:cs typeface="MV Boli" panose="02000500030200090000" pitchFamily="2" charset="0"/>
              </a:rPr>
              <a:t>-Podrían primero hablar con la profesora directamente para ver si es un problema de Internet o efectivamente son sus audífonos, también puede ser que la sala donde hace la clase tenga mucho eco, ruido ambiental, </a:t>
            </a:r>
            <a:r>
              <a:rPr lang="es-MX" sz="2000" dirty="0" err="1">
                <a:solidFill>
                  <a:schemeClr val="tx1"/>
                </a:solidFill>
                <a:latin typeface="MV Boli" panose="02000500030200090000" pitchFamily="2" charset="0"/>
                <a:cs typeface="MV Boli" panose="02000500030200090000" pitchFamily="2" charset="0"/>
              </a:rPr>
              <a:t>etc</a:t>
            </a:r>
            <a:endParaRPr lang="es-MX" sz="2000" dirty="0">
              <a:solidFill>
                <a:schemeClr val="tx1"/>
              </a:solidFill>
              <a:latin typeface="MV Boli" panose="02000500030200090000" pitchFamily="2" charset="0"/>
              <a:cs typeface="MV Boli" panose="02000500030200090000" pitchFamily="2" charset="0"/>
            </a:endParaRPr>
          </a:p>
          <a:p>
            <a:r>
              <a:rPr lang="es-MX" sz="2000" dirty="0">
                <a:solidFill>
                  <a:schemeClr val="tx1"/>
                </a:solidFill>
                <a:latin typeface="MV Boli" panose="02000500030200090000" pitchFamily="2" charset="0"/>
                <a:cs typeface="MV Boli" panose="02000500030200090000" pitchFamily="2" charset="0"/>
              </a:rPr>
              <a:t>-La Universidad debería encargarse de eso, no los estudiantes y docentes.</a:t>
            </a:r>
          </a:p>
          <a:p>
            <a:r>
              <a:rPr lang="es-MX" sz="2000" dirty="0">
                <a:solidFill>
                  <a:schemeClr val="tx1"/>
                </a:solidFill>
                <a:latin typeface="MV Boli" panose="02000500030200090000" pitchFamily="2" charset="0"/>
                <a:cs typeface="MV Boli" panose="02000500030200090000" pitchFamily="2" charset="0"/>
              </a:rPr>
              <a:t>se debería comprar un micrófono a la profesora para arreglar el problema que tiene pero esto debería venir por parte de la universidad</a:t>
            </a:r>
          </a:p>
          <a:p>
            <a:r>
              <a:rPr lang="es-MX" sz="2000" dirty="0">
                <a:solidFill>
                  <a:schemeClr val="tx1"/>
                </a:solidFill>
                <a:latin typeface="MV Boli" panose="02000500030200090000" pitchFamily="2" charset="0"/>
                <a:cs typeface="MV Boli" panose="02000500030200090000" pitchFamily="2" charset="0"/>
              </a:rPr>
              <a:t>-Personalmente no me gusta esta opción, nosotros pagamos para que las clases sean de calidad, por lo tanto siento que a la universidad le corresponde hacerse cargo, podemos dar a conocer esto e insistir de buena forma para solucionar el problema</a:t>
            </a:r>
          </a:p>
        </p:txBody>
      </p:sp>
      <p:sp>
        <p:nvSpPr>
          <p:cNvPr id="2" name="CuadroTexto 1">
            <a:extLst>
              <a:ext uri="{FF2B5EF4-FFF2-40B4-BE49-F238E27FC236}">
                <a16:creationId xmlns:a16="http://schemas.microsoft.com/office/drawing/2014/main" id="{23B39F63-DEF7-4125-9B86-950C5FFD9C68}"/>
              </a:ext>
            </a:extLst>
          </p:cNvPr>
          <p:cNvSpPr txBox="1"/>
          <p:nvPr/>
        </p:nvSpPr>
        <p:spPr>
          <a:xfrm>
            <a:off x="8107052" y="6052008"/>
            <a:ext cx="1122423" cy="523220"/>
          </a:xfrm>
          <a:prstGeom prst="rect">
            <a:avLst/>
          </a:prstGeom>
          <a:noFill/>
        </p:spPr>
        <p:txBody>
          <a:bodyPr wrap="none" rtlCol="0">
            <a:spAutoFit/>
          </a:bodyPr>
          <a:lstStyle/>
          <a:p>
            <a:r>
              <a:rPr lang="es-CL" sz="1400" dirty="0">
                <a:solidFill>
                  <a:schemeClr val="bg1"/>
                </a:solidFill>
              </a:rPr>
              <a:t>Alicia Calvo</a:t>
            </a:r>
          </a:p>
          <a:p>
            <a:endParaRPr lang="es-CL" dirty="0"/>
          </a:p>
        </p:txBody>
      </p:sp>
    </p:spTree>
    <p:extLst>
      <p:ext uri="{BB962C8B-B14F-4D97-AF65-F5344CB8AC3E}">
        <p14:creationId xmlns:p14="http://schemas.microsoft.com/office/powerpoint/2010/main" val="2690207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CDD9140C-4CEF-490C-9341-EA2397483B18}"/>
              </a:ext>
            </a:extLst>
          </p:cNvPr>
          <p:cNvSpPr>
            <a:spLocks noGrp="1"/>
          </p:cNvSpPr>
          <p:nvPr>
            <p:ph type="body" idx="1"/>
          </p:nvPr>
        </p:nvSpPr>
        <p:spPr>
          <a:xfrm>
            <a:off x="329377" y="1269505"/>
            <a:ext cx="11533245" cy="3672365"/>
          </a:xfrm>
        </p:spPr>
        <p:txBody>
          <a:bodyPr numCol="2"/>
          <a:lstStyle/>
          <a:p>
            <a:pPr marL="152396" indent="0">
              <a:buNone/>
            </a:pPr>
            <a:r>
              <a:rPr lang="es-MX" sz="2000" dirty="0">
                <a:latin typeface="MV Boli" panose="02000500030200090000" pitchFamily="2" charset="0"/>
                <a:cs typeface="MV Boli" panose="02000500030200090000" pitchFamily="2" charset="0"/>
              </a:rPr>
              <a:t>-Debería la U proporcionar el material necesario y de calidad a los profes. No nosotros</a:t>
            </a:r>
          </a:p>
          <a:p>
            <a:pPr marL="152396" indent="0">
              <a:buNone/>
            </a:pPr>
            <a:r>
              <a:rPr lang="es-MX" sz="2000" dirty="0">
                <a:latin typeface="MV Boli" panose="02000500030200090000" pitchFamily="2" charset="0"/>
                <a:cs typeface="MV Boli" panose="02000500030200090000" pitchFamily="2" charset="0"/>
              </a:rPr>
              <a:t>-Estoy de acuerdo, pero primero se podría conversar con la profesora para intentar conocer el verdadero problema:)</a:t>
            </a:r>
          </a:p>
          <a:p>
            <a:pPr marL="152396" indent="0">
              <a:buNone/>
            </a:pPr>
            <a:r>
              <a:rPr lang="es-MX" sz="2000" dirty="0">
                <a:latin typeface="MV Boli" panose="02000500030200090000" pitchFamily="2" charset="0"/>
                <a:cs typeface="MV Boli" panose="02000500030200090000" pitchFamily="2" charset="0"/>
              </a:rPr>
              <a:t>-Preguntar si el problema es del micrófono, ya que si es de Internet no hay mucho que hacer.</a:t>
            </a:r>
          </a:p>
          <a:p>
            <a:pPr marL="152396" indent="0">
              <a:buNone/>
            </a:pPr>
            <a:r>
              <a:rPr lang="es-MX" sz="2000" dirty="0">
                <a:latin typeface="MV Boli" panose="02000500030200090000" pitchFamily="2" charset="0"/>
                <a:cs typeface="MV Boli" panose="02000500030200090000" pitchFamily="2" charset="0"/>
              </a:rPr>
              <a:t>-Creo que es una buena idea pero creo que no es responsabilidad del alumnado solucionar un problema que la universidad debería solucionar, el seguir pagando lo mismo que en clases presenciales debería bastar para que la universidad invierta en ayudas para los profesores, como el internet de la profesora Ahumada de TLQ.</a:t>
            </a:r>
          </a:p>
          <a:p>
            <a:pPr marL="152396" indent="0">
              <a:buNone/>
            </a:pPr>
            <a:r>
              <a:rPr lang="es-MX" sz="2000" dirty="0">
                <a:latin typeface="MV Boli" panose="02000500030200090000" pitchFamily="2" charset="0"/>
                <a:cs typeface="MV Boli" panose="02000500030200090000" pitchFamily="2" charset="0"/>
              </a:rPr>
              <a:t>-Conversar bien cual es el problema (micrófono, computador, internet, </a:t>
            </a:r>
            <a:r>
              <a:rPr lang="es-MX" sz="2000" dirty="0" err="1">
                <a:latin typeface="MV Boli" panose="02000500030200090000" pitchFamily="2" charset="0"/>
                <a:cs typeface="MV Boli" panose="02000500030200090000" pitchFamily="2" charset="0"/>
              </a:rPr>
              <a:t>etc</a:t>
            </a:r>
            <a:r>
              <a:rPr lang="es-MX" sz="2000" dirty="0">
                <a:latin typeface="MV Boli" panose="02000500030200090000" pitchFamily="2" charset="0"/>
                <a:cs typeface="MV Boli" panose="02000500030200090000" pitchFamily="2" charset="0"/>
              </a:rPr>
              <a:t>)</a:t>
            </a:r>
          </a:p>
          <a:p>
            <a:pPr marL="152396" indent="0">
              <a:buNone/>
            </a:pPr>
            <a:r>
              <a:rPr lang="es-MX" sz="2000" dirty="0">
                <a:latin typeface="MV Boli" panose="02000500030200090000" pitchFamily="2" charset="0"/>
                <a:cs typeface="MV Boli" panose="02000500030200090000" pitchFamily="2" charset="0"/>
              </a:rPr>
              <a:t>-Yo creo que la universidad se tiene que hacer cargo de eso y no los alumnos.</a:t>
            </a:r>
          </a:p>
          <a:p>
            <a:pPr marL="152396" indent="0">
              <a:buNone/>
            </a:pPr>
            <a:r>
              <a:rPr lang="es-MX" sz="2000" dirty="0">
                <a:latin typeface="MV Boli" panose="02000500030200090000" pitchFamily="2" charset="0"/>
                <a:cs typeface="MV Boli" panose="02000500030200090000" pitchFamily="2" charset="0"/>
              </a:rPr>
              <a:t>la universidad debería responder por un nuevo micrófono para la profesora, no el alumnado.</a:t>
            </a:r>
          </a:p>
          <a:p>
            <a:pPr marL="152396" indent="0">
              <a:buNone/>
            </a:pPr>
            <a:endParaRPr lang="es-CL" dirty="0"/>
          </a:p>
        </p:txBody>
      </p:sp>
      <p:sp>
        <p:nvSpPr>
          <p:cNvPr id="2" name="CuadroTexto 1">
            <a:extLst>
              <a:ext uri="{FF2B5EF4-FFF2-40B4-BE49-F238E27FC236}">
                <a16:creationId xmlns:a16="http://schemas.microsoft.com/office/drawing/2014/main" id="{57D7526B-22D5-4046-97F1-C536A4091BCB}"/>
              </a:ext>
            </a:extLst>
          </p:cNvPr>
          <p:cNvSpPr txBox="1"/>
          <p:nvPr/>
        </p:nvSpPr>
        <p:spPr>
          <a:xfrm>
            <a:off x="8342721" y="5986021"/>
            <a:ext cx="1122423" cy="523220"/>
          </a:xfrm>
          <a:prstGeom prst="rect">
            <a:avLst/>
          </a:prstGeom>
          <a:noFill/>
        </p:spPr>
        <p:txBody>
          <a:bodyPr wrap="none" rtlCol="0">
            <a:spAutoFit/>
          </a:bodyPr>
          <a:lstStyle/>
          <a:p>
            <a:r>
              <a:rPr lang="es-CL" sz="1400" dirty="0">
                <a:solidFill>
                  <a:schemeClr val="bg1"/>
                </a:solidFill>
              </a:rPr>
              <a:t>Alicia Calvo</a:t>
            </a:r>
          </a:p>
          <a:p>
            <a:endParaRPr lang="es-CL" dirty="0"/>
          </a:p>
        </p:txBody>
      </p:sp>
    </p:spTree>
    <p:extLst>
      <p:ext uri="{BB962C8B-B14F-4D97-AF65-F5344CB8AC3E}">
        <p14:creationId xmlns:p14="http://schemas.microsoft.com/office/powerpoint/2010/main" val="292158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30E12-8C60-4999-BE53-8DB8DDB520C5}"/>
              </a:ext>
            </a:extLst>
          </p:cNvPr>
          <p:cNvSpPr>
            <a:spLocks noGrp="1"/>
          </p:cNvSpPr>
          <p:nvPr>
            <p:ph type="title"/>
          </p:nvPr>
        </p:nvSpPr>
        <p:spPr>
          <a:xfrm>
            <a:off x="415599" y="551344"/>
            <a:ext cx="11360800" cy="763600"/>
          </a:xfrm>
        </p:spPr>
        <p:txBody>
          <a:bodyPr/>
          <a:lstStyle/>
          <a:p>
            <a:pPr algn="ctr"/>
            <a:r>
              <a:rPr lang="es-CL" sz="4000" dirty="0">
                <a:solidFill>
                  <a:schemeClr val="accent2">
                    <a:lumMod val="60000"/>
                    <a:lumOff val="40000"/>
                  </a:schemeClr>
                </a:solidFill>
                <a:latin typeface="Modern Love Grunge" panose="04070805081005020601" pitchFamily="82" charset="0"/>
              </a:rPr>
              <a:t>¿Quiénes organizaron esto?</a:t>
            </a:r>
          </a:p>
        </p:txBody>
      </p:sp>
      <p:sp>
        <p:nvSpPr>
          <p:cNvPr id="3" name="Marcador de texto 2">
            <a:extLst>
              <a:ext uri="{FF2B5EF4-FFF2-40B4-BE49-F238E27FC236}">
                <a16:creationId xmlns:a16="http://schemas.microsoft.com/office/drawing/2014/main" id="{E1C4D038-304C-4887-9D82-74B05A7E317F}"/>
              </a:ext>
            </a:extLst>
          </p:cNvPr>
          <p:cNvSpPr>
            <a:spLocks noGrp="1"/>
          </p:cNvSpPr>
          <p:nvPr>
            <p:ph type="body" idx="1"/>
          </p:nvPr>
        </p:nvSpPr>
        <p:spPr>
          <a:xfrm>
            <a:off x="415600" y="1536633"/>
            <a:ext cx="11360800" cy="1607259"/>
          </a:xfrm>
        </p:spPr>
        <p:txBody>
          <a:bodyPr/>
          <a:lstStyle/>
          <a:p>
            <a:pPr algn="just"/>
            <a:r>
              <a:rPr lang="es-CL" sz="2800" dirty="0">
                <a:latin typeface="Modern Love Caps" panose="04070805081001020A01" pitchFamily="82" charset="0"/>
              </a:rPr>
              <a:t>Los estudiantes que comenzaron con esta iniciativa son Santiago </a:t>
            </a:r>
            <a:r>
              <a:rPr lang="es-CL" sz="2800" dirty="0" err="1">
                <a:latin typeface="Modern Love Caps" panose="04070805081001020A01" pitchFamily="82" charset="0"/>
              </a:rPr>
              <a:t>súarez</a:t>
            </a:r>
            <a:r>
              <a:rPr lang="es-CL" sz="2800" dirty="0">
                <a:latin typeface="Modern Love Caps" panose="04070805081001020A01" pitchFamily="82" charset="0"/>
              </a:rPr>
              <a:t> (</a:t>
            </a:r>
            <a:r>
              <a:rPr lang="es-CL" sz="2800" dirty="0" err="1">
                <a:latin typeface="Modern Love Caps" panose="04070805081001020A01" pitchFamily="82" charset="0"/>
              </a:rPr>
              <a:t>ia</a:t>
            </a:r>
            <a:r>
              <a:rPr lang="es-CL" sz="2800" dirty="0">
                <a:latin typeface="Modern Love Caps" panose="04070805081001020A01" pitchFamily="82" charset="0"/>
              </a:rPr>
              <a:t>), amparo </a:t>
            </a:r>
            <a:r>
              <a:rPr lang="es-CL" sz="2800" dirty="0" err="1">
                <a:latin typeface="Modern Love Caps" panose="04070805081001020A01" pitchFamily="82" charset="0"/>
              </a:rPr>
              <a:t>barraza</a:t>
            </a:r>
            <a:r>
              <a:rPr lang="es-CL" sz="2800" dirty="0">
                <a:latin typeface="Modern Love Caps" panose="04070805081001020A01" pitchFamily="82" charset="0"/>
              </a:rPr>
              <a:t> (QYF), patricio bustos (</a:t>
            </a:r>
            <a:r>
              <a:rPr lang="es-CL" sz="2800" dirty="0" err="1">
                <a:latin typeface="Modern Love Caps" panose="04070805081001020A01" pitchFamily="82" charset="0"/>
              </a:rPr>
              <a:t>qyf</a:t>
            </a:r>
            <a:r>
              <a:rPr lang="es-CL" sz="2800" dirty="0">
                <a:latin typeface="Modern Love Caps" panose="04070805081001020A01" pitchFamily="82" charset="0"/>
              </a:rPr>
              <a:t>), Ignacia </a:t>
            </a:r>
            <a:r>
              <a:rPr lang="es-CL" sz="2800" dirty="0" err="1">
                <a:latin typeface="Modern Love Caps" panose="04070805081001020A01" pitchFamily="82" charset="0"/>
              </a:rPr>
              <a:t>ñunez</a:t>
            </a:r>
            <a:r>
              <a:rPr lang="es-CL" sz="2800" dirty="0">
                <a:latin typeface="Modern Love Caps" panose="04070805081001020A01" pitchFamily="82" charset="0"/>
              </a:rPr>
              <a:t> (</a:t>
            </a:r>
            <a:r>
              <a:rPr lang="es-CL" sz="2800" dirty="0" err="1">
                <a:latin typeface="Modern Love Caps" panose="04070805081001020A01" pitchFamily="82" charset="0"/>
              </a:rPr>
              <a:t>ia</a:t>
            </a:r>
            <a:r>
              <a:rPr lang="es-CL" sz="2800" dirty="0">
                <a:latin typeface="Modern Love Caps" panose="04070805081001020A01" pitchFamily="82" charset="0"/>
              </a:rPr>
              <a:t>) y </a:t>
            </a:r>
            <a:r>
              <a:rPr lang="es-CL" sz="2800" dirty="0" err="1">
                <a:latin typeface="Modern Love Caps" panose="04070805081001020A01" pitchFamily="82" charset="0"/>
              </a:rPr>
              <a:t>thaís</a:t>
            </a:r>
            <a:r>
              <a:rPr lang="es-CL" sz="2800" dirty="0">
                <a:latin typeface="Modern Love Caps" panose="04070805081001020A01" pitchFamily="82" charset="0"/>
              </a:rPr>
              <a:t> López (</a:t>
            </a:r>
            <a:r>
              <a:rPr lang="es-CL" sz="2800" dirty="0" err="1">
                <a:latin typeface="Modern Love Caps" panose="04070805081001020A01" pitchFamily="82" charset="0"/>
              </a:rPr>
              <a:t>ia</a:t>
            </a:r>
            <a:r>
              <a:rPr lang="es-CL" sz="2800" dirty="0">
                <a:latin typeface="Modern Love Caps" panose="04070805081001020A01" pitchFamily="82" charset="0"/>
              </a:rPr>
              <a:t>). </a:t>
            </a:r>
          </a:p>
          <a:p>
            <a:pPr marL="152396" indent="0" algn="ctr">
              <a:buNone/>
            </a:pPr>
            <a:endParaRPr lang="es-CL" sz="2800" dirty="0">
              <a:latin typeface="Modern Love Caps" panose="04070805081001020A01" pitchFamily="82" charset="0"/>
            </a:endParaRPr>
          </a:p>
        </p:txBody>
      </p:sp>
      <p:pic>
        <p:nvPicPr>
          <p:cNvPr id="9" name="Imagen 8">
            <a:extLst>
              <a:ext uri="{FF2B5EF4-FFF2-40B4-BE49-F238E27FC236}">
                <a16:creationId xmlns:a16="http://schemas.microsoft.com/office/drawing/2014/main" id="{58EAF45F-B229-4A97-A098-DDD6CC6954BC}"/>
              </a:ext>
            </a:extLst>
          </p:cNvPr>
          <p:cNvPicPr>
            <a:picLocks noChangeAspect="1"/>
          </p:cNvPicPr>
          <p:nvPr/>
        </p:nvPicPr>
        <p:blipFill>
          <a:blip r:embed="rId2"/>
          <a:stretch>
            <a:fillRect/>
          </a:stretch>
        </p:blipFill>
        <p:spPr>
          <a:xfrm>
            <a:off x="5507396" y="2844793"/>
            <a:ext cx="3889585" cy="3572566"/>
          </a:xfrm>
          <a:prstGeom prst="rect">
            <a:avLst/>
          </a:prstGeom>
        </p:spPr>
      </p:pic>
      <p:pic>
        <p:nvPicPr>
          <p:cNvPr id="10" name="Imagen 9">
            <a:extLst>
              <a:ext uri="{FF2B5EF4-FFF2-40B4-BE49-F238E27FC236}">
                <a16:creationId xmlns:a16="http://schemas.microsoft.com/office/drawing/2014/main" id="{6EA1103C-33F1-4214-AF98-C33331534C40}"/>
              </a:ext>
            </a:extLst>
          </p:cNvPr>
          <p:cNvPicPr>
            <a:picLocks noChangeAspect="1"/>
          </p:cNvPicPr>
          <p:nvPr/>
        </p:nvPicPr>
        <p:blipFill>
          <a:blip r:embed="rId3"/>
          <a:stretch>
            <a:fillRect/>
          </a:stretch>
        </p:blipFill>
        <p:spPr>
          <a:xfrm>
            <a:off x="1961172" y="510202"/>
            <a:ext cx="646232" cy="804742"/>
          </a:xfrm>
          <a:prstGeom prst="rect">
            <a:avLst/>
          </a:prstGeom>
        </p:spPr>
      </p:pic>
    </p:spTree>
    <p:extLst>
      <p:ext uri="{BB962C8B-B14F-4D97-AF65-F5344CB8AC3E}">
        <p14:creationId xmlns:p14="http://schemas.microsoft.com/office/powerpoint/2010/main" val="3169420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3E548734-DF12-417F-AEC5-B29C65154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2085" y="208745"/>
            <a:ext cx="7327830" cy="16919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áfico 5">
            <a:extLst>
              <a:ext uri="{FF2B5EF4-FFF2-40B4-BE49-F238E27FC236}">
                <a16:creationId xmlns:a16="http://schemas.microsoft.com/office/drawing/2014/main" id="{31F1156F-CC7E-47E9-B9B2-64244F5FB20D}"/>
              </a:ext>
            </a:extLst>
          </p:cNvPr>
          <p:cNvGraphicFramePr/>
          <p:nvPr>
            <p:extLst>
              <p:ext uri="{D42A27DB-BD31-4B8C-83A1-F6EECF244321}">
                <p14:modId xmlns:p14="http://schemas.microsoft.com/office/powerpoint/2010/main" val="3427503211"/>
              </p:ext>
            </p:extLst>
          </p:nvPr>
        </p:nvGraphicFramePr>
        <p:xfrm>
          <a:off x="2597079" y="1989925"/>
          <a:ext cx="7327830" cy="4659330"/>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3F88BDFA-E7F4-4FA7-9291-97E94426CD41}"/>
              </a:ext>
            </a:extLst>
          </p:cNvPr>
          <p:cNvSpPr txBox="1"/>
          <p:nvPr/>
        </p:nvSpPr>
        <p:spPr>
          <a:xfrm>
            <a:off x="9201150" y="3543300"/>
            <a:ext cx="1847850" cy="461665"/>
          </a:xfrm>
          <a:prstGeom prst="rect">
            <a:avLst/>
          </a:prstGeom>
          <a:noFill/>
        </p:spPr>
        <p:txBody>
          <a:bodyPr wrap="square" rtlCol="0">
            <a:spAutoFit/>
          </a:bodyPr>
          <a:lstStyle/>
          <a:p>
            <a:r>
              <a:rPr lang="es-CL" sz="2400" dirty="0">
                <a:solidFill>
                  <a:schemeClr val="bg1"/>
                </a:solidFill>
              </a:rPr>
              <a:t>Benjamín</a:t>
            </a:r>
            <a:endParaRPr lang="es-CL" dirty="0">
              <a:solidFill>
                <a:schemeClr val="bg1"/>
              </a:solidFill>
            </a:endParaRPr>
          </a:p>
        </p:txBody>
      </p:sp>
    </p:spTree>
    <p:extLst>
      <p:ext uri="{BB962C8B-B14F-4D97-AF65-F5344CB8AC3E}">
        <p14:creationId xmlns:p14="http://schemas.microsoft.com/office/powerpoint/2010/main" val="191032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D252A744-BB14-4DDD-AB62-BCE25CBA07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59" y="288160"/>
            <a:ext cx="6202703" cy="17461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áfico 5">
            <a:extLst>
              <a:ext uri="{FF2B5EF4-FFF2-40B4-BE49-F238E27FC236}">
                <a16:creationId xmlns:a16="http://schemas.microsoft.com/office/drawing/2014/main" id="{F7D0A769-6E27-48D9-97CF-B3AB116DF4DC}"/>
              </a:ext>
            </a:extLst>
          </p:cNvPr>
          <p:cNvGraphicFramePr/>
          <p:nvPr>
            <p:extLst>
              <p:ext uri="{D42A27DB-BD31-4B8C-83A1-F6EECF244321}">
                <p14:modId xmlns:p14="http://schemas.microsoft.com/office/powerpoint/2010/main" val="671022022"/>
              </p:ext>
            </p:extLst>
          </p:nvPr>
        </p:nvGraphicFramePr>
        <p:xfrm>
          <a:off x="9283" y="2250040"/>
          <a:ext cx="6616254" cy="4607960"/>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F962B4CF-7CB7-420F-9B0C-52707560C855}"/>
              </a:ext>
            </a:extLst>
          </p:cNvPr>
          <p:cNvSpPr txBox="1"/>
          <p:nvPr/>
        </p:nvSpPr>
        <p:spPr>
          <a:xfrm>
            <a:off x="6905530" y="770563"/>
            <a:ext cx="4921321" cy="5970865"/>
          </a:xfrm>
          <a:prstGeom prst="rect">
            <a:avLst/>
          </a:prstGeom>
          <a:noFill/>
        </p:spPr>
        <p:txBody>
          <a:bodyPr wrap="square" rtlCol="0">
            <a:spAutoFit/>
          </a:bodyPr>
          <a:lstStyle/>
          <a:p>
            <a:pPr rtl="0">
              <a:spcBef>
                <a:spcPts val="0"/>
              </a:spcBef>
              <a:spcAft>
                <a:spcPts val="0"/>
              </a:spcAft>
            </a:pPr>
            <a:r>
              <a:rPr lang="es-MX" sz="1800" b="0" i="0" u="none" strike="noStrike" dirty="0">
                <a:solidFill>
                  <a:schemeClr val="tx1"/>
                </a:solidFill>
                <a:effectLst/>
                <a:latin typeface="MV Boli" panose="02000500030200090000" pitchFamily="2" charset="0"/>
                <a:cs typeface="MV Boli" panose="02000500030200090000" pitchFamily="2" charset="0"/>
              </a:rPr>
              <a:t>Opiniones: </a:t>
            </a:r>
          </a:p>
          <a:p>
            <a:pPr rtl="0">
              <a:spcBef>
                <a:spcPts val="0"/>
              </a:spcBef>
              <a:spcAft>
                <a:spcPts val="0"/>
              </a:spcAft>
            </a:pPr>
            <a:r>
              <a:rPr lang="es-MX" sz="1800" dirty="0">
                <a:solidFill>
                  <a:schemeClr val="tx1"/>
                </a:solidFill>
                <a:latin typeface="MV Boli" panose="02000500030200090000" pitchFamily="2" charset="0"/>
                <a:cs typeface="MV Boli" panose="02000500030200090000" pitchFamily="2" charset="0"/>
              </a:rPr>
              <a:t>-</a:t>
            </a:r>
            <a:r>
              <a:rPr lang="es-MX" sz="1800" b="0" i="0" u="none" strike="noStrike" dirty="0">
                <a:solidFill>
                  <a:schemeClr val="tx1"/>
                </a:solidFill>
                <a:effectLst/>
                <a:latin typeface="MV Boli" panose="02000500030200090000" pitchFamily="2" charset="0"/>
                <a:cs typeface="MV Boli" panose="02000500030200090000" pitchFamily="2" charset="0"/>
              </a:rPr>
              <a:t>Somos alumnos, no deberíamos entrar de esa forma en las plataformas de los profes, eso debería ser organizado por el profe Reyes</a:t>
            </a:r>
            <a:endParaRPr lang="es-MX" b="0" dirty="0">
              <a:solidFill>
                <a:schemeClr val="tx1"/>
              </a:solidFill>
              <a:effectLst/>
              <a:latin typeface="MV Boli" panose="02000500030200090000" pitchFamily="2" charset="0"/>
              <a:cs typeface="MV Boli" panose="02000500030200090000" pitchFamily="2" charset="0"/>
            </a:endParaRPr>
          </a:p>
          <a:p>
            <a:pPr rtl="0">
              <a:spcBef>
                <a:spcPts val="0"/>
              </a:spcBef>
              <a:spcAft>
                <a:spcPts val="0"/>
              </a:spcAft>
            </a:pPr>
            <a:br>
              <a:rPr lang="es-MX" b="0" dirty="0">
                <a:solidFill>
                  <a:schemeClr val="tx1"/>
                </a:solidFill>
                <a:effectLst/>
                <a:latin typeface="MV Boli" panose="02000500030200090000" pitchFamily="2" charset="0"/>
                <a:cs typeface="MV Boli" panose="02000500030200090000" pitchFamily="2" charset="0"/>
              </a:rPr>
            </a:br>
            <a:r>
              <a:rPr lang="es-MX" b="0" dirty="0">
                <a:solidFill>
                  <a:schemeClr val="tx1"/>
                </a:solidFill>
                <a:effectLst/>
                <a:latin typeface="MV Boli" panose="02000500030200090000" pitchFamily="2" charset="0"/>
                <a:cs typeface="MV Boli" panose="02000500030200090000" pitchFamily="2" charset="0"/>
              </a:rPr>
              <a:t>-</a:t>
            </a:r>
            <a:r>
              <a:rPr lang="es-MX" sz="1800" b="0" i="0" u="none" strike="noStrike" dirty="0">
                <a:solidFill>
                  <a:schemeClr val="tx1"/>
                </a:solidFill>
                <a:effectLst/>
                <a:latin typeface="MV Boli" panose="02000500030200090000" pitchFamily="2" charset="0"/>
                <a:cs typeface="MV Boli" panose="02000500030200090000" pitchFamily="2" charset="0"/>
              </a:rPr>
              <a:t>Establecer plazos límites para que entregue la corrección de las evaluaciones.</a:t>
            </a:r>
            <a:endParaRPr lang="es-MX" b="0" dirty="0">
              <a:solidFill>
                <a:schemeClr val="tx1"/>
              </a:solidFill>
              <a:effectLst/>
              <a:latin typeface="MV Boli" panose="02000500030200090000" pitchFamily="2" charset="0"/>
              <a:cs typeface="MV Boli" panose="02000500030200090000" pitchFamily="2" charset="0"/>
            </a:endParaRPr>
          </a:p>
          <a:p>
            <a:pPr rtl="0">
              <a:spcBef>
                <a:spcPts val="0"/>
              </a:spcBef>
              <a:spcAft>
                <a:spcPts val="0"/>
              </a:spcAft>
            </a:pPr>
            <a:br>
              <a:rPr lang="es-MX" b="0" dirty="0">
                <a:solidFill>
                  <a:schemeClr val="tx1"/>
                </a:solidFill>
                <a:effectLst/>
                <a:latin typeface="MV Boli" panose="02000500030200090000" pitchFamily="2" charset="0"/>
                <a:cs typeface="MV Boli" panose="02000500030200090000" pitchFamily="2" charset="0"/>
              </a:rPr>
            </a:br>
            <a:r>
              <a:rPr lang="es-MX" b="0" dirty="0">
                <a:solidFill>
                  <a:schemeClr val="tx1"/>
                </a:solidFill>
                <a:effectLst/>
                <a:latin typeface="MV Boli" panose="02000500030200090000" pitchFamily="2" charset="0"/>
                <a:cs typeface="MV Boli" panose="02000500030200090000" pitchFamily="2" charset="0"/>
              </a:rPr>
              <a:t>-</a:t>
            </a:r>
            <a:r>
              <a:rPr lang="es-MX" sz="1800" b="0" i="0" u="none" strike="noStrike" dirty="0">
                <a:solidFill>
                  <a:schemeClr val="tx1"/>
                </a:solidFill>
                <a:effectLst/>
                <a:latin typeface="MV Boli" panose="02000500030200090000" pitchFamily="2" charset="0"/>
                <a:cs typeface="MV Boli" panose="02000500030200090000" pitchFamily="2" charset="0"/>
              </a:rPr>
              <a:t>Debería haber alguien que brinde ayuda a estos profesores, pero no el alumno, contratar a alguien que brinde el apoyo necesario a estos profesores.</a:t>
            </a:r>
            <a:endParaRPr lang="es-MX" b="0" dirty="0">
              <a:solidFill>
                <a:schemeClr val="tx1"/>
              </a:solidFill>
              <a:effectLst/>
              <a:latin typeface="MV Boli" panose="02000500030200090000" pitchFamily="2" charset="0"/>
              <a:cs typeface="MV Boli" panose="02000500030200090000" pitchFamily="2" charset="0"/>
            </a:endParaRPr>
          </a:p>
          <a:p>
            <a:pPr rtl="0">
              <a:spcBef>
                <a:spcPts val="0"/>
              </a:spcBef>
              <a:spcAft>
                <a:spcPts val="0"/>
              </a:spcAft>
            </a:pPr>
            <a:br>
              <a:rPr lang="es-MX" b="0" dirty="0">
                <a:solidFill>
                  <a:schemeClr val="tx1"/>
                </a:solidFill>
                <a:effectLst/>
                <a:latin typeface="MV Boli" panose="02000500030200090000" pitchFamily="2" charset="0"/>
                <a:cs typeface="MV Boli" panose="02000500030200090000" pitchFamily="2" charset="0"/>
              </a:rPr>
            </a:br>
            <a:r>
              <a:rPr lang="es-MX" b="0" dirty="0">
                <a:solidFill>
                  <a:schemeClr val="tx1"/>
                </a:solidFill>
                <a:effectLst/>
                <a:latin typeface="MV Boli" panose="02000500030200090000" pitchFamily="2" charset="0"/>
                <a:cs typeface="MV Boli" panose="02000500030200090000" pitchFamily="2" charset="0"/>
              </a:rPr>
              <a:t>-</a:t>
            </a:r>
            <a:r>
              <a:rPr lang="es-MX" sz="1800" b="0" i="0" u="none" strike="noStrike" dirty="0">
                <a:solidFill>
                  <a:schemeClr val="tx1"/>
                </a:solidFill>
                <a:effectLst/>
                <a:latin typeface="MV Boli" panose="02000500030200090000" pitchFamily="2" charset="0"/>
                <a:cs typeface="MV Boli" panose="02000500030200090000" pitchFamily="2" charset="0"/>
              </a:rPr>
              <a:t>no lo tengo de profe</a:t>
            </a:r>
            <a:endParaRPr lang="es-MX" b="0" dirty="0">
              <a:solidFill>
                <a:schemeClr val="tx1"/>
              </a:solidFill>
              <a:effectLst/>
              <a:latin typeface="MV Boli" panose="02000500030200090000" pitchFamily="2" charset="0"/>
              <a:cs typeface="MV Boli" panose="02000500030200090000" pitchFamily="2" charset="0"/>
            </a:endParaRPr>
          </a:p>
          <a:p>
            <a:pPr rtl="0">
              <a:spcBef>
                <a:spcPts val="0"/>
              </a:spcBef>
              <a:spcAft>
                <a:spcPts val="0"/>
              </a:spcAft>
            </a:pPr>
            <a:br>
              <a:rPr lang="es-MX" b="0" dirty="0">
                <a:solidFill>
                  <a:schemeClr val="tx1"/>
                </a:solidFill>
                <a:effectLst/>
                <a:latin typeface="MV Boli" panose="02000500030200090000" pitchFamily="2" charset="0"/>
                <a:cs typeface="MV Boli" panose="02000500030200090000" pitchFamily="2" charset="0"/>
              </a:rPr>
            </a:br>
            <a:r>
              <a:rPr lang="es-MX" b="0" dirty="0">
                <a:solidFill>
                  <a:schemeClr val="tx1"/>
                </a:solidFill>
                <a:effectLst/>
                <a:latin typeface="MV Boli" panose="02000500030200090000" pitchFamily="2" charset="0"/>
                <a:cs typeface="MV Boli" panose="02000500030200090000" pitchFamily="2" charset="0"/>
              </a:rPr>
              <a:t>-</a:t>
            </a:r>
            <a:r>
              <a:rPr lang="es-MX" sz="1800" b="0" i="0" u="none" strike="noStrike" dirty="0">
                <a:solidFill>
                  <a:schemeClr val="tx1"/>
                </a:solidFill>
                <a:effectLst/>
                <a:latin typeface="MV Boli" panose="02000500030200090000" pitchFamily="2" charset="0"/>
                <a:cs typeface="MV Boli" panose="02000500030200090000" pitchFamily="2" charset="0"/>
              </a:rPr>
              <a:t>No tengo noción</a:t>
            </a:r>
            <a:endParaRPr lang="es-MX" b="0" dirty="0">
              <a:solidFill>
                <a:schemeClr val="tx1"/>
              </a:solidFill>
              <a:effectLst/>
              <a:latin typeface="MV Boli" panose="02000500030200090000" pitchFamily="2" charset="0"/>
              <a:cs typeface="MV Boli" panose="02000500030200090000" pitchFamily="2" charset="0"/>
            </a:endParaRPr>
          </a:p>
          <a:p>
            <a:pPr rtl="0">
              <a:spcBef>
                <a:spcPts val="0"/>
              </a:spcBef>
              <a:spcAft>
                <a:spcPts val="0"/>
              </a:spcAft>
            </a:pPr>
            <a:br>
              <a:rPr lang="es-MX" b="0" dirty="0">
                <a:solidFill>
                  <a:schemeClr val="tx1"/>
                </a:solidFill>
                <a:effectLst/>
                <a:latin typeface="MV Boli" panose="02000500030200090000" pitchFamily="2" charset="0"/>
                <a:cs typeface="MV Boli" panose="02000500030200090000" pitchFamily="2" charset="0"/>
              </a:rPr>
            </a:br>
            <a:r>
              <a:rPr lang="es-MX" b="0" dirty="0">
                <a:solidFill>
                  <a:schemeClr val="tx1"/>
                </a:solidFill>
                <a:effectLst/>
                <a:latin typeface="MV Boli" panose="02000500030200090000" pitchFamily="2" charset="0"/>
                <a:cs typeface="MV Boli" panose="02000500030200090000" pitchFamily="2" charset="0"/>
              </a:rPr>
              <a:t>-</a:t>
            </a:r>
            <a:r>
              <a:rPr lang="es-MX" sz="1800" b="0" i="0" u="none" strike="noStrike" dirty="0">
                <a:solidFill>
                  <a:schemeClr val="tx1"/>
                </a:solidFill>
                <a:effectLst/>
                <a:latin typeface="MV Boli" panose="02000500030200090000" pitchFamily="2" charset="0"/>
                <a:cs typeface="MV Boli" panose="02000500030200090000" pitchFamily="2" charset="0"/>
              </a:rPr>
              <a:t>No aplica (sección 2)</a:t>
            </a:r>
            <a:endParaRPr lang="es-MX" b="0" dirty="0">
              <a:solidFill>
                <a:schemeClr val="tx1"/>
              </a:solidFill>
              <a:effectLst/>
              <a:latin typeface="MV Boli" panose="02000500030200090000" pitchFamily="2" charset="0"/>
              <a:cs typeface="MV Boli" panose="02000500030200090000" pitchFamily="2" charset="0"/>
            </a:endParaRPr>
          </a:p>
          <a:p>
            <a:pPr rtl="0">
              <a:spcBef>
                <a:spcPts val="0"/>
              </a:spcBef>
              <a:spcAft>
                <a:spcPts val="0"/>
              </a:spcAft>
            </a:pPr>
            <a:br>
              <a:rPr lang="es-MX" b="0" dirty="0">
                <a:solidFill>
                  <a:schemeClr val="tx1"/>
                </a:solidFill>
                <a:effectLst/>
                <a:latin typeface="MV Boli" panose="02000500030200090000" pitchFamily="2" charset="0"/>
                <a:cs typeface="MV Boli" panose="02000500030200090000" pitchFamily="2" charset="0"/>
              </a:rPr>
            </a:br>
            <a:r>
              <a:rPr lang="es-MX" b="0" dirty="0">
                <a:solidFill>
                  <a:schemeClr val="tx1"/>
                </a:solidFill>
                <a:effectLst/>
                <a:latin typeface="MV Boli" panose="02000500030200090000" pitchFamily="2" charset="0"/>
                <a:cs typeface="MV Boli" panose="02000500030200090000" pitchFamily="2" charset="0"/>
              </a:rPr>
              <a:t>-</a:t>
            </a:r>
            <a:r>
              <a:rPr lang="es-MX" sz="1800" b="0" i="0" u="none" strike="noStrike" dirty="0">
                <a:solidFill>
                  <a:schemeClr val="tx1"/>
                </a:solidFill>
                <a:effectLst/>
                <a:latin typeface="MV Boli" panose="02000500030200090000" pitchFamily="2" charset="0"/>
                <a:cs typeface="MV Boli" panose="02000500030200090000" pitchFamily="2" charset="0"/>
              </a:rPr>
              <a:t>n/a</a:t>
            </a:r>
            <a:endParaRPr lang="es-MX" b="0" dirty="0">
              <a:solidFill>
                <a:schemeClr val="tx1"/>
              </a:solidFill>
              <a:effectLst/>
              <a:latin typeface="MV Boli" panose="02000500030200090000" pitchFamily="2" charset="0"/>
              <a:cs typeface="MV Boli" panose="02000500030200090000" pitchFamily="2" charset="0"/>
            </a:endParaRPr>
          </a:p>
          <a:p>
            <a:br>
              <a:rPr lang="es-MX" dirty="0"/>
            </a:br>
            <a:endParaRPr lang="es-CL" dirty="0"/>
          </a:p>
        </p:txBody>
      </p:sp>
      <p:sp>
        <p:nvSpPr>
          <p:cNvPr id="3" name="CuadroTexto 2">
            <a:extLst>
              <a:ext uri="{FF2B5EF4-FFF2-40B4-BE49-F238E27FC236}">
                <a16:creationId xmlns:a16="http://schemas.microsoft.com/office/drawing/2014/main" id="{75A6AEB3-B91A-401E-A1E3-61446D8E5345}"/>
              </a:ext>
            </a:extLst>
          </p:cNvPr>
          <p:cNvSpPr txBox="1"/>
          <p:nvPr/>
        </p:nvSpPr>
        <p:spPr>
          <a:xfrm>
            <a:off x="6905530" y="288160"/>
            <a:ext cx="2095500" cy="461665"/>
          </a:xfrm>
          <a:prstGeom prst="rect">
            <a:avLst/>
          </a:prstGeom>
          <a:noFill/>
        </p:spPr>
        <p:txBody>
          <a:bodyPr wrap="square" rtlCol="0">
            <a:spAutoFit/>
          </a:bodyPr>
          <a:lstStyle/>
          <a:p>
            <a:r>
              <a:rPr lang="es-CL" sz="2400" dirty="0">
                <a:solidFill>
                  <a:schemeClr val="bg1"/>
                </a:solidFill>
              </a:rPr>
              <a:t>Tomás </a:t>
            </a:r>
          </a:p>
        </p:txBody>
      </p:sp>
    </p:spTree>
    <p:extLst>
      <p:ext uri="{BB962C8B-B14F-4D97-AF65-F5344CB8AC3E}">
        <p14:creationId xmlns:p14="http://schemas.microsoft.com/office/powerpoint/2010/main" val="95966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E03F66B3-65DA-438F-B728-A9488986F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9289" y="263865"/>
            <a:ext cx="6552023" cy="16676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Gráfico 6">
            <a:extLst>
              <a:ext uri="{FF2B5EF4-FFF2-40B4-BE49-F238E27FC236}">
                <a16:creationId xmlns:a16="http://schemas.microsoft.com/office/drawing/2014/main" id="{1C57B3F0-0E83-4AA5-B5CC-3B954A94CE8A}"/>
              </a:ext>
            </a:extLst>
          </p:cNvPr>
          <p:cNvGraphicFramePr/>
          <p:nvPr>
            <p:extLst>
              <p:ext uri="{D42A27DB-BD31-4B8C-83A1-F6EECF244321}">
                <p14:modId xmlns:p14="http://schemas.microsoft.com/office/powerpoint/2010/main" val="1525780485"/>
              </p:ext>
            </p:extLst>
          </p:nvPr>
        </p:nvGraphicFramePr>
        <p:xfrm>
          <a:off x="5106558" y="2147773"/>
          <a:ext cx="7317483" cy="4602347"/>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9FDB9152-B2DB-45B0-9DF9-428D462E69D2}"/>
              </a:ext>
            </a:extLst>
          </p:cNvPr>
          <p:cNvSpPr txBox="1"/>
          <p:nvPr/>
        </p:nvSpPr>
        <p:spPr>
          <a:xfrm>
            <a:off x="421241" y="263865"/>
            <a:ext cx="4561725" cy="6786473"/>
          </a:xfrm>
          <a:prstGeom prst="rect">
            <a:avLst/>
          </a:prstGeom>
          <a:noFill/>
        </p:spPr>
        <p:txBody>
          <a:bodyPr wrap="square" rtlCol="0">
            <a:spAutoFit/>
          </a:bodyPr>
          <a:lstStyle/>
          <a:p>
            <a:pPr algn="just" rtl="0">
              <a:spcBef>
                <a:spcPts val="0"/>
              </a:spcBef>
              <a:spcAft>
                <a:spcPts val="0"/>
              </a:spcAft>
            </a:pPr>
            <a:r>
              <a:rPr lang="es-MX" sz="1500" b="0" i="0" u="none" strike="noStrike" dirty="0">
                <a:solidFill>
                  <a:schemeClr val="tx1"/>
                </a:solidFill>
                <a:effectLst/>
                <a:latin typeface="MV Boli" panose="02000500030200090000" pitchFamily="2" charset="0"/>
                <a:cs typeface="MV Boli" panose="02000500030200090000" pitchFamily="2" charset="0"/>
              </a:rPr>
              <a:t>-Las pruebas recuperativas se den, en la medida de lo permitido por la autoridad sanitaria, de manera presencial, con aforo reducido, igual que la </a:t>
            </a:r>
            <a:r>
              <a:rPr lang="es-MX" sz="1500" b="0" i="0" u="none" strike="noStrike" dirty="0" err="1">
                <a:solidFill>
                  <a:schemeClr val="tx1"/>
                </a:solidFill>
                <a:effectLst/>
                <a:latin typeface="MV Boli" panose="02000500030200090000" pitchFamily="2" charset="0"/>
                <a:cs typeface="MV Boli" panose="02000500030200090000" pitchFamily="2" charset="0"/>
              </a:rPr>
              <a:t>pdt</a:t>
            </a:r>
            <a:r>
              <a:rPr lang="es-MX" sz="1500" b="0" i="0" u="none" strike="noStrike" dirty="0">
                <a:solidFill>
                  <a:schemeClr val="tx1"/>
                </a:solidFill>
                <a:effectLst/>
                <a:latin typeface="MV Boli" panose="02000500030200090000" pitchFamily="2" charset="0"/>
                <a:cs typeface="MV Boli" panose="02000500030200090000" pitchFamily="2" charset="0"/>
              </a:rPr>
              <a:t>.</a:t>
            </a:r>
            <a:endParaRPr lang="es-MX" sz="1500" b="0" dirty="0">
              <a:solidFill>
                <a:schemeClr val="tx1"/>
              </a:solidFill>
              <a:effectLst/>
              <a:latin typeface="MV Boli" panose="02000500030200090000" pitchFamily="2" charset="0"/>
              <a:cs typeface="MV Boli" panose="02000500030200090000" pitchFamily="2" charset="0"/>
            </a:endParaRPr>
          </a:p>
          <a:p>
            <a:pPr algn="just" rtl="0">
              <a:spcBef>
                <a:spcPts val="0"/>
              </a:spcBef>
              <a:spcAft>
                <a:spcPts val="0"/>
              </a:spcAft>
            </a:pPr>
            <a:br>
              <a:rPr lang="es-MX" sz="1500" b="0" dirty="0">
                <a:solidFill>
                  <a:schemeClr val="tx1"/>
                </a:solidFill>
                <a:effectLst/>
                <a:latin typeface="MV Boli" panose="02000500030200090000" pitchFamily="2" charset="0"/>
                <a:cs typeface="MV Boli" panose="02000500030200090000" pitchFamily="2" charset="0"/>
              </a:rPr>
            </a:br>
            <a:r>
              <a:rPr lang="es-MX" sz="1500" b="0" dirty="0">
                <a:solidFill>
                  <a:schemeClr val="tx1"/>
                </a:solidFill>
                <a:effectLst/>
                <a:latin typeface="MV Boli" panose="02000500030200090000" pitchFamily="2" charset="0"/>
                <a:cs typeface="MV Boli" panose="02000500030200090000" pitchFamily="2" charset="0"/>
              </a:rPr>
              <a:t>-</a:t>
            </a:r>
            <a:r>
              <a:rPr lang="es-MX" sz="1500" b="0" i="0" u="none" strike="noStrike" dirty="0">
                <a:solidFill>
                  <a:schemeClr val="tx1"/>
                </a:solidFill>
                <a:effectLst/>
                <a:latin typeface="MV Boli" panose="02000500030200090000" pitchFamily="2" charset="0"/>
                <a:cs typeface="MV Boli" panose="02000500030200090000" pitchFamily="2" charset="0"/>
              </a:rPr>
              <a:t>Los problemas de conexión no creo que sea el problema, ya que el perder internet durante la prueba no impide que esta se pueda completar y/o pedir consideración en esos casos específicos con los profesores. Pero si estoy de acuerdo que es poco tiempo en relación a las preguntas.</a:t>
            </a:r>
            <a:endParaRPr lang="es-MX" sz="1500" b="0" dirty="0">
              <a:solidFill>
                <a:schemeClr val="tx1"/>
              </a:solidFill>
              <a:effectLst/>
              <a:latin typeface="MV Boli" panose="02000500030200090000" pitchFamily="2" charset="0"/>
              <a:cs typeface="MV Boli" panose="02000500030200090000" pitchFamily="2" charset="0"/>
            </a:endParaRPr>
          </a:p>
          <a:p>
            <a:pPr algn="just" rtl="0">
              <a:spcBef>
                <a:spcPts val="0"/>
              </a:spcBef>
              <a:spcAft>
                <a:spcPts val="0"/>
              </a:spcAft>
            </a:pPr>
            <a:br>
              <a:rPr lang="es-MX" sz="1500" b="0" dirty="0">
                <a:solidFill>
                  <a:schemeClr val="tx1"/>
                </a:solidFill>
                <a:effectLst/>
                <a:latin typeface="MV Boli" panose="02000500030200090000" pitchFamily="2" charset="0"/>
                <a:cs typeface="MV Boli" panose="02000500030200090000" pitchFamily="2" charset="0"/>
              </a:rPr>
            </a:br>
            <a:r>
              <a:rPr lang="es-MX" sz="1500" b="0" dirty="0">
                <a:solidFill>
                  <a:schemeClr val="tx1"/>
                </a:solidFill>
                <a:effectLst/>
                <a:latin typeface="MV Boli" panose="02000500030200090000" pitchFamily="2" charset="0"/>
                <a:cs typeface="MV Boli" panose="02000500030200090000" pitchFamily="2" charset="0"/>
              </a:rPr>
              <a:t>-</a:t>
            </a:r>
            <a:r>
              <a:rPr lang="es-MX" sz="1500" b="0" i="0" u="none" strike="noStrike" dirty="0">
                <a:solidFill>
                  <a:schemeClr val="tx1"/>
                </a:solidFill>
                <a:effectLst/>
                <a:latin typeface="MV Boli" panose="02000500030200090000" pitchFamily="2" charset="0"/>
                <a:cs typeface="MV Boli" panose="02000500030200090000" pitchFamily="2" charset="0"/>
              </a:rPr>
              <a:t>Estoy de acuerdo en que estos ramos necesitan un opción más de tiempo, pero no se puede utilizar como argumento los problemas de conexión, ya que estos pueden aparecer en cualquier ramo pero están haciendo énfasis en solo dos. Más que por temas de conexión hay que decir que se necesita más tiempo.</a:t>
            </a:r>
            <a:endParaRPr lang="es-MX" sz="1500" b="0" dirty="0">
              <a:solidFill>
                <a:schemeClr val="tx1"/>
              </a:solidFill>
              <a:effectLst/>
              <a:latin typeface="MV Boli" panose="02000500030200090000" pitchFamily="2" charset="0"/>
              <a:cs typeface="MV Boli" panose="02000500030200090000" pitchFamily="2" charset="0"/>
            </a:endParaRPr>
          </a:p>
          <a:p>
            <a:pPr algn="just" rtl="0">
              <a:spcBef>
                <a:spcPts val="0"/>
              </a:spcBef>
              <a:spcAft>
                <a:spcPts val="0"/>
              </a:spcAft>
            </a:pPr>
            <a:br>
              <a:rPr lang="es-MX" sz="1500" b="0" dirty="0">
                <a:solidFill>
                  <a:schemeClr val="tx1"/>
                </a:solidFill>
                <a:effectLst/>
                <a:latin typeface="MV Boli" panose="02000500030200090000" pitchFamily="2" charset="0"/>
                <a:cs typeface="MV Boli" panose="02000500030200090000" pitchFamily="2" charset="0"/>
              </a:rPr>
            </a:br>
            <a:r>
              <a:rPr lang="es-MX" sz="1500" b="0" dirty="0">
                <a:solidFill>
                  <a:schemeClr val="tx1"/>
                </a:solidFill>
                <a:effectLst/>
                <a:latin typeface="MV Boli" panose="02000500030200090000" pitchFamily="2" charset="0"/>
                <a:cs typeface="MV Boli" panose="02000500030200090000" pitchFamily="2" charset="0"/>
              </a:rPr>
              <a:t>-</a:t>
            </a:r>
            <a:r>
              <a:rPr lang="es-MX" sz="1500" b="0" i="0" u="none" strike="noStrike" dirty="0">
                <a:solidFill>
                  <a:schemeClr val="tx1"/>
                </a:solidFill>
                <a:effectLst/>
                <a:latin typeface="MV Boli" panose="02000500030200090000" pitchFamily="2" charset="0"/>
                <a:cs typeface="MV Boli" panose="02000500030200090000" pitchFamily="2" charset="0"/>
              </a:rPr>
              <a:t>El problema más que el tiempo es el tipo de ejercicio que ponen, que es difícil de resolver el en tiempo indicado</a:t>
            </a:r>
            <a:endParaRPr lang="es-MX" sz="1500" b="0" dirty="0">
              <a:solidFill>
                <a:schemeClr val="tx1"/>
              </a:solidFill>
              <a:effectLst/>
              <a:latin typeface="MV Boli" panose="02000500030200090000" pitchFamily="2" charset="0"/>
              <a:cs typeface="MV Boli" panose="02000500030200090000" pitchFamily="2" charset="0"/>
            </a:endParaRPr>
          </a:p>
          <a:p>
            <a:pPr algn="just" rtl="0">
              <a:spcBef>
                <a:spcPts val="0"/>
              </a:spcBef>
              <a:spcAft>
                <a:spcPts val="0"/>
              </a:spcAft>
            </a:pPr>
            <a:br>
              <a:rPr lang="es-MX" sz="1500" b="0" dirty="0">
                <a:solidFill>
                  <a:schemeClr val="tx1"/>
                </a:solidFill>
                <a:effectLst/>
                <a:latin typeface="MV Boli" panose="02000500030200090000" pitchFamily="2" charset="0"/>
                <a:cs typeface="MV Boli" panose="02000500030200090000" pitchFamily="2" charset="0"/>
              </a:rPr>
            </a:br>
            <a:r>
              <a:rPr lang="es-MX" sz="1500" b="0" dirty="0">
                <a:solidFill>
                  <a:schemeClr val="tx1"/>
                </a:solidFill>
                <a:effectLst/>
                <a:latin typeface="MV Boli" panose="02000500030200090000" pitchFamily="2" charset="0"/>
                <a:cs typeface="MV Boli" panose="02000500030200090000" pitchFamily="2" charset="0"/>
              </a:rPr>
              <a:t>-</a:t>
            </a:r>
            <a:r>
              <a:rPr lang="es-MX" sz="1500" b="0" i="0" u="none" strike="noStrike" dirty="0">
                <a:solidFill>
                  <a:schemeClr val="tx1"/>
                </a:solidFill>
                <a:effectLst/>
                <a:latin typeface="MV Boli" panose="02000500030200090000" pitchFamily="2" charset="0"/>
                <a:cs typeface="MV Boli" panose="02000500030200090000" pitchFamily="2" charset="0"/>
              </a:rPr>
              <a:t>Escribir el tiempo utilizado para el desarrollo de cada pregunta y que según esas estadísticas los profesores puedan calcular cual es la media</a:t>
            </a:r>
            <a:endParaRPr lang="es-MX" sz="1500" b="0" dirty="0">
              <a:solidFill>
                <a:schemeClr val="tx1"/>
              </a:solidFill>
              <a:effectLst/>
              <a:latin typeface="MV Boli" panose="02000500030200090000" pitchFamily="2" charset="0"/>
              <a:cs typeface="MV Boli" panose="02000500030200090000" pitchFamily="2" charset="0"/>
            </a:endParaRPr>
          </a:p>
          <a:p>
            <a:br>
              <a:rPr lang="es-MX" sz="1500" dirty="0"/>
            </a:br>
            <a:endParaRPr lang="es-CL" sz="1500" dirty="0"/>
          </a:p>
        </p:txBody>
      </p:sp>
      <p:sp>
        <p:nvSpPr>
          <p:cNvPr id="2" name="CuadroTexto 1">
            <a:extLst>
              <a:ext uri="{FF2B5EF4-FFF2-40B4-BE49-F238E27FC236}">
                <a16:creationId xmlns:a16="http://schemas.microsoft.com/office/drawing/2014/main" id="{DB359E46-A94D-498D-878A-0B10A8FA0BE5}"/>
              </a:ext>
            </a:extLst>
          </p:cNvPr>
          <p:cNvSpPr txBox="1"/>
          <p:nvPr/>
        </p:nvSpPr>
        <p:spPr>
          <a:xfrm>
            <a:off x="5394039" y="2552700"/>
            <a:ext cx="1109599" cy="1200329"/>
          </a:xfrm>
          <a:prstGeom prst="rect">
            <a:avLst/>
          </a:prstGeom>
          <a:noFill/>
        </p:spPr>
        <p:txBody>
          <a:bodyPr wrap="none" rtlCol="0">
            <a:spAutoFit/>
          </a:bodyPr>
          <a:lstStyle/>
          <a:p>
            <a:r>
              <a:rPr lang="es-CL" sz="2400" dirty="0">
                <a:solidFill>
                  <a:schemeClr val="bg1"/>
                </a:solidFill>
              </a:rPr>
              <a:t>Monse</a:t>
            </a:r>
          </a:p>
          <a:p>
            <a:r>
              <a:rPr lang="es-CL" sz="2400" dirty="0" err="1">
                <a:solidFill>
                  <a:schemeClr val="bg1"/>
                </a:solidFill>
              </a:rPr>
              <a:t>Isi</a:t>
            </a:r>
            <a:endParaRPr lang="es-CL" sz="2400" dirty="0">
              <a:solidFill>
                <a:schemeClr val="bg1"/>
              </a:solidFill>
            </a:endParaRPr>
          </a:p>
          <a:p>
            <a:r>
              <a:rPr lang="es-CL" sz="2400" dirty="0">
                <a:solidFill>
                  <a:schemeClr val="bg1"/>
                </a:solidFill>
              </a:rPr>
              <a:t>Benja</a:t>
            </a:r>
          </a:p>
        </p:txBody>
      </p:sp>
    </p:spTree>
    <p:extLst>
      <p:ext uri="{BB962C8B-B14F-4D97-AF65-F5344CB8AC3E}">
        <p14:creationId xmlns:p14="http://schemas.microsoft.com/office/powerpoint/2010/main" val="795980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EF8FF3E1-5A9B-4743-A5A0-7525CC111D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73" y="293668"/>
            <a:ext cx="6239805" cy="16584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Gráfico 6">
            <a:extLst>
              <a:ext uri="{FF2B5EF4-FFF2-40B4-BE49-F238E27FC236}">
                <a16:creationId xmlns:a16="http://schemas.microsoft.com/office/drawing/2014/main" id="{874520A7-8836-4082-88ED-8E057BC26574}"/>
              </a:ext>
            </a:extLst>
          </p:cNvPr>
          <p:cNvGraphicFramePr/>
          <p:nvPr>
            <p:extLst>
              <p:ext uri="{D42A27DB-BD31-4B8C-83A1-F6EECF244321}">
                <p14:modId xmlns:p14="http://schemas.microsoft.com/office/powerpoint/2010/main" val="1985081303"/>
              </p:ext>
            </p:extLst>
          </p:nvPr>
        </p:nvGraphicFramePr>
        <p:xfrm>
          <a:off x="-160399" y="2152436"/>
          <a:ext cx="7116548" cy="4705564"/>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6BED2873-06D6-4EBF-BC4A-4AC119833498}"/>
              </a:ext>
            </a:extLst>
          </p:cNvPr>
          <p:cNvSpPr txBox="1"/>
          <p:nvPr/>
        </p:nvSpPr>
        <p:spPr>
          <a:xfrm>
            <a:off x="6517778" y="3058668"/>
            <a:ext cx="5065159" cy="1446550"/>
          </a:xfrm>
          <a:prstGeom prst="rect">
            <a:avLst/>
          </a:prstGeom>
          <a:noFill/>
        </p:spPr>
        <p:txBody>
          <a:bodyPr wrap="square" rtlCol="0">
            <a:spAutoFit/>
          </a:bodyPr>
          <a:lstStyle/>
          <a:p>
            <a:pPr algn="just" rtl="0">
              <a:spcBef>
                <a:spcPts val="0"/>
              </a:spcBef>
              <a:spcAft>
                <a:spcPts val="0"/>
              </a:spcAft>
            </a:pPr>
            <a:r>
              <a:rPr lang="es-MX" sz="2000" b="0" i="0" dirty="0">
                <a:solidFill>
                  <a:schemeClr val="tx1"/>
                </a:solidFill>
                <a:effectLst/>
                <a:latin typeface="MV Boli" panose="02000500030200090000" pitchFamily="2" charset="0"/>
                <a:cs typeface="MV Boli" panose="02000500030200090000" pitchFamily="2" charset="0"/>
              </a:rPr>
              <a:t>Opiniones: No sé realmente cómo podrían ayudar los estudiantes con esta situación…</a:t>
            </a:r>
            <a:endParaRPr lang="es-MX" sz="2000" b="0" dirty="0">
              <a:solidFill>
                <a:schemeClr val="tx1"/>
              </a:solidFill>
              <a:effectLst/>
              <a:latin typeface="MV Boli" panose="02000500030200090000" pitchFamily="2" charset="0"/>
              <a:cs typeface="MV Boli" panose="02000500030200090000" pitchFamily="2" charset="0"/>
            </a:endParaRPr>
          </a:p>
          <a:p>
            <a:br>
              <a:rPr lang="es-MX" dirty="0"/>
            </a:br>
            <a:endParaRPr lang="es-CL" dirty="0"/>
          </a:p>
        </p:txBody>
      </p:sp>
      <p:sp>
        <p:nvSpPr>
          <p:cNvPr id="2" name="CuadroTexto 1">
            <a:extLst>
              <a:ext uri="{FF2B5EF4-FFF2-40B4-BE49-F238E27FC236}">
                <a16:creationId xmlns:a16="http://schemas.microsoft.com/office/drawing/2014/main" id="{BBAC4404-D648-49DB-A706-1155CC852BB3}"/>
              </a:ext>
            </a:extLst>
          </p:cNvPr>
          <p:cNvSpPr txBox="1"/>
          <p:nvPr/>
        </p:nvSpPr>
        <p:spPr>
          <a:xfrm>
            <a:off x="7524750" y="1657350"/>
            <a:ext cx="1524776" cy="523220"/>
          </a:xfrm>
          <a:prstGeom prst="rect">
            <a:avLst/>
          </a:prstGeom>
          <a:noFill/>
        </p:spPr>
        <p:txBody>
          <a:bodyPr wrap="none" rtlCol="0">
            <a:spAutoFit/>
          </a:bodyPr>
          <a:lstStyle/>
          <a:p>
            <a:r>
              <a:rPr lang="es-CL" sz="2800" dirty="0">
                <a:solidFill>
                  <a:schemeClr val="bg1"/>
                </a:solidFill>
              </a:rPr>
              <a:t>Amanda</a:t>
            </a:r>
            <a:endParaRPr lang="es-CL" dirty="0">
              <a:solidFill>
                <a:schemeClr val="bg1"/>
              </a:solidFill>
            </a:endParaRPr>
          </a:p>
        </p:txBody>
      </p:sp>
    </p:spTree>
    <p:extLst>
      <p:ext uri="{BB962C8B-B14F-4D97-AF65-F5344CB8AC3E}">
        <p14:creationId xmlns:p14="http://schemas.microsoft.com/office/powerpoint/2010/main" val="3481288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0B39581-B526-45AD-9992-AD52E4ACA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3659" y="262859"/>
            <a:ext cx="6510926" cy="21867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Gráfico 3">
            <a:extLst>
              <a:ext uri="{FF2B5EF4-FFF2-40B4-BE49-F238E27FC236}">
                <a16:creationId xmlns:a16="http://schemas.microsoft.com/office/drawing/2014/main" id="{EE0E9320-5369-4812-AD8E-661CD4F30DF2}"/>
              </a:ext>
            </a:extLst>
          </p:cNvPr>
          <p:cNvGraphicFramePr/>
          <p:nvPr>
            <p:extLst>
              <p:ext uri="{D42A27DB-BD31-4B8C-83A1-F6EECF244321}">
                <p14:modId xmlns:p14="http://schemas.microsoft.com/office/powerpoint/2010/main" val="2378973474"/>
              </p:ext>
            </p:extLst>
          </p:nvPr>
        </p:nvGraphicFramePr>
        <p:xfrm>
          <a:off x="5380234" y="2470935"/>
          <a:ext cx="6811766" cy="4387065"/>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a:extLst>
              <a:ext uri="{FF2B5EF4-FFF2-40B4-BE49-F238E27FC236}">
                <a16:creationId xmlns:a16="http://schemas.microsoft.com/office/drawing/2014/main" id="{8F3A9970-AC36-4372-B914-30088DF91B70}"/>
              </a:ext>
            </a:extLst>
          </p:cNvPr>
          <p:cNvSpPr txBox="1"/>
          <p:nvPr/>
        </p:nvSpPr>
        <p:spPr>
          <a:xfrm>
            <a:off x="195209" y="1833937"/>
            <a:ext cx="5082283" cy="4124206"/>
          </a:xfrm>
          <a:prstGeom prst="rect">
            <a:avLst/>
          </a:prstGeom>
          <a:noFill/>
        </p:spPr>
        <p:txBody>
          <a:bodyPr wrap="square" rtlCol="0">
            <a:spAutoFit/>
          </a:bodyPr>
          <a:lstStyle/>
          <a:p>
            <a:pPr algn="just" rtl="0">
              <a:spcBef>
                <a:spcPts val="0"/>
              </a:spcBef>
              <a:spcAft>
                <a:spcPts val="0"/>
              </a:spcAft>
            </a:pPr>
            <a:r>
              <a:rPr lang="es-CL" sz="1800" dirty="0">
                <a:solidFill>
                  <a:schemeClr val="bg2"/>
                </a:solidFill>
                <a:latin typeface="MV Boli" panose="02000500030200090000" pitchFamily="2" charset="0"/>
                <a:cs typeface="MV Boli" panose="02000500030200090000" pitchFamily="2" charset="0"/>
              </a:rPr>
              <a:t>Opiniones: </a:t>
            </a:r>
          </a:p>
          <a:p>
            <a:pPr algn="just" rtl="0">
              <a:spcBef>
                <a:spcPts val="0"/>
              </a:spcBef>
              <a:spcAft>
                <a:spcPts val="0"/>
              </a:spcAft>
            </a:pPr>
            <a:r>
              <a:rPr lang="es-MX" sz="1800" b="0" i="0" u="none" strike="noStrike" dirty="0">
                <a:solidFill>
                  <a:schemeClr val="bg2"/>
                </a:solidFill>
                <a:effectLst/>
                <a:latin typeface="MV Boli" panose="02000500030200090000" pitchFamily="2" charset="0"/>
                <a:cs typeface="MV Boli" panose="02000500030200090000" pitchFamily="2" charset="0"/>
              </a:rPr>
              <a:t>-No es estrictamente necesario</a:t>
            </a:r>
          </a:p>
          <a:p>
            <a:pPr algn="just" rtl="0">
              <a:spcBef>
                <a:spcPts val="0"/>
              </a:spcBef>
              <a:spcAft>
                <a:spcPts val="0"/>
              </a:spcAft>
            </a:pPr>
            <a:endParaRPr lang="es-MX" sz="1800" b="0" dirty="0">
              <a:solidFill>
                <a:schemeClr val="bg2"/>
              </a:solidFill>
              <a:effectLst/>
              <a:latin typeface="MV Boli" panose="02000500030200090000" pitchFamily="2" charset="0"/>
              <a:cs typeface="MV Boli" panose="02000500030200090000" pitchFamily="2" charset="0"/>
            </a:endParaRPr>
          </a:p>
          <a:p>
            <a:pPr algn="just" rtl="0">
              <a:spcBef>
                <a:spcPts val="0"/>
              </a:spcBef>
              <a:spcAft>
                <a:spcPts val="0"/>
              </a:spcAft>
            </a:pPr>
            <a:r>
              <a:rPr lang="es-MX" sz="1800" b="0" i="0" u="none" strike="noStrike" dirty="0">
                <a:solidFill>
                  <a:schemeClr val="bg2"/>
                </a:solidFill>
                <a:effectLst/>
                <a:latin typeface="MV Boli" panose="02000500030200090000" pitchFamily="2" charset="0"/>
                <a:cs typeface="MV Boli" panose="02000500030200090000" pitchFamily="2" charset="0"/>
              </a:rPr>
              <a:t>-Considerando que quieren que los profes cambien la plataforma, ¿por qué el delegado grabaría las clases? .-.  Sería mejor tener solo una de las dos opciones, tipo que los profes suban los videos a otra plataforma y por sección o, por otro lado, que los delegados graben. </a:t>
            </a:r>
          </a:p>
          <a:p>
            <a:pPr algn="just" rtl="0">
              <a:spcBef>
                <a:spcPts val="0"/>
              </a:spcBef>
              <a:spcAft>
                <a:spcPts val="0"/>
              </a:spcAft>
            </a:pPr>
            <a:endParaRPr lang="es-MX" sz="1800" b="0" dirty="0">
              <a:solidFill>
                <a:schemeClr val="bg2"/>
              </a:solidFill>
              <a:effectLst/>
              <a:latin typeface="MV Boli" panose="02000500030200090000" pitchFamily="2" charset="0"/>
              <a:cs typeface="MV Boli" panose="02000500030200090000" pitchFamily="2" charset="0"/>
            </a:endParaRPr>
          </a:p>
          <a:p>
            <a:pPr algn="just" rtl="0">
              <a:spcBef>
                <a:spcPts val="0"/>
              </a:spcBef>
              <a:spcAft>
                <a:spcPts val="0"/>
              </a:spcAft>
            </a:pPr>
            <a:r>
              <a:rPr lang="es-MX" sz="1800" b="0" i="0" u="none" strike="noStrike" dirty="0">
                <a:solidFill>
                  <a:schemeClr val="bg2"/>
                </a:solidFill>
                <a:effectLst/>
                <a:latin typeface="MV Boli" panose="02000500030200090000" pitchFamily="2" charset="0"/>
                <a:cs typeface="MV Boli" panose="02000500030200090000" pitchFamily="2" charset="0"/>
              </a:rPr>
              <a:t>-Que se suban las clases a YouTube (como en los demás ramos)</a:t>
            </a:r>
            <a:endParaRPr lang="es-MX" sz="1800" b="0" dirty="0">
              <a:solidFill>
                <a:schemeClr val="bg2"/>
              </a:solidFill>
              <a:effectLst/>
              <a:latin typeface="MV Boli" panose="02000500030200090000" pitchFamily="2" charset="0"/>
              <a:cs typeface="MV Boli" panose="02000500030200090000" pitchFamily="2" charset="0"/>
            </a:endParaRPr>
          </a:p>
          <a:p>
            <a:br>
              <a:rPr lang="es-MX" dirty="0"/>
            </a:br>
            <a:endParaRPr lang="es-CL" dirty="0"/>
          </a:p>
        </p:txBody>
      </p:sp>
      <p:sp>
        <p:nvSpPr>
          <p:cNvPr id="3" name="CuadroTexto 2">
            <a:extLst>
              <a:ext uri="{FF2B5EF4-FFF2-40B4-BE49-F238E27FC236}">
                <a16:creationId xmlns:a16="http://schemas.microsoft.com/office/drawing/2014/main" id="{C04E43A3-ACDA-4B60-9C8A-50F06ACFB11B}"/>
              </a:ext>
            </a:extLst>
          </p:cNvPr>
          <p:cNvSpPr txBox="1"/>
          <p:nvPr/>
        </p:nvSpPr>
        <p:spPr>
          <a:xfrm>
            <a:off x="1429670" y="5898986"/>
            <a:ext cx="595035" cy="584775"/>
          </a:xfrm>
          <a:prstGeom prst="rect">
            <a:avLst/>
          </a:prstGeom>
          <a:noFill/>
        </p:spPr>
        <p:txBody>
          <a:bodyPr wrap="none" rtlCol="0">
            <a:spAutoFit/>
          </a:bodyPr>
          <a:lstStyle/>
          <a:p>
            <a:r>
              <a:rPr lang="es-CL" sz="3200" dirty="0" err="1">
                <a:solidFill>
                  <a:schemeClr val="bg1"/>
                </a:solidFill>
              </a:rPr>
              <a:t>Isi</a:t>
            </a:r>
            <a:endParaRPr lang="es-CL" dirty="0">
              <a:solidFill>
                <a:schemeClr val="bg1"/>
              </a:solidFill>
            </a:endParaRPr>
          </a:p>
        </p:txBody>
      </p:sp>
      <p:sp>
        <p:nvSpPr>
          <p:cNvPr id="6" name="CuadroTexto 5">
            <a:extLst>
              <a:ext uri="{FF2B5EF4-FFF2-40B4-BE49-F238E27FC236}">
                <a16:creationId xmlns:a16="http://schemas.microsoft.com/office/drawing/2014/main" id="{0075BCB9-8440-4602-8D55-E5621D651547}"/>
              </a:ext>
            </a:extLst>
          </p:cNvPr>
          <p:cNvSpPr txBox="1"/>
          <p:nvPr/>
        </p:nvSpPr>
        <p:spPr>
          <a:xfrm>
            <a:off x="2373593" y="5979489"/>
            <a:ext cx="5910540" cy="461665"/>
          </a:xfrm>
          <a:prstGeom prst="rect">
            <a:avLst/>
          </a:prstGeom>
          <a:noFill/>
        </p:spPr>
        <p:txBody>
          <a:bodyPr wrap="square" rtlCol="0">
            <a:spAutoFit/>
          </a:bodyPr>
          <a:lstStyle/>
          <a:p>
            <a:r>
              <a:rPr lang="es-CL" sz="2400" dirty="0">
                <a:solidFill>
                  <a:schemeClr val="bg1"/>
                </a:solidFill>
              </a:rPr>
              <a:t>Incluir lo de subir los </a:t>
            </a:r>
            <a:r>
              <a:rPr lang="es-CL" sz="2400" dirty="0" err="1">
                <a:solidFill>
                  <a:schemeClr val="bg1"/>
                </a:solidFill>
              </a:rPr>
              <a:t>ppt’s</a:t>
            </a:r>
            <a:r>
              <a:rPr lang="es-CL" sz="2400" dirty="0">
                <a:solidFill>
                  <a:schemeClr val="bg1"/>
                </a:solidFill>
              </a:rPr>
              <a:t> en vez de </a:t>
            </a:r>
            <a:r>
              <a:rPr lang="es-CL" sz="2400" dirty="0" err="1">
                <a:solidFill>
                  <a:schemeClr val="bg1"/>
                </a:solidFill>
              </a:rPr>
              <a:t>pdf</a:t>
            </a:r>
            <a:endParaRPr lang="es-CL" sz="2400" dirty="0">
              <a:solidFill>
                <a:schemeClr val="bg1"/>
              </a:solidFill>
            </a:endParaRPr>
          </a:p>
        </p:txBody>
      </p:sp>
    </p:spTree>
    <p:extLst>
      <p:ext uri="{BB962C8B-B14F-4D97-AF65-F5344CB8AC3E}">
        <p14:creationId xmlns:p14="http://schemas.microsoft.com/office/powerpoint/2010/main" val="3945281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9C7BC10-623B-4BAA-BCBC-213EC3DC6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318285"/>
            <a:ext cx="5734050" cy="11049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áfico 5">
            <a:extLst>
              <a:ext uri="{FF2B5EF4-FFF2-40B4-BE49-F238E27FC236}">
                <a16:creationId xmlns:a16="http://schemas.microsoft.com/office/drawing/2014/main" id="{81475C8C-D38B-4D12-9C2E-B89450D876A5}"/>
              </a:ext>
            </a:extLst>
          </p:cNvPr>
          <p:cNvGraphicFramePr/>
          <p:nvPr>
            <p:extLst>
              <p:ext uri="{D42A27DB-BD31-4B8C-83A1-F6EECF244321}">
                <p14:modId xmlns:p14="http://schemas.microsoft.com/office/powerpoint/2010/main" val="115087056"/>
              </p:ext>
            </p:extLst>
          </p:nvPr>
        </p:nvGraphicFramePr>
        <p:xfrm>
          <a:off x="-721474" y="1423185"/>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F4DC4BAA-176B-4863-8BE1-418C13E69040}"/>
              </a:ext>
            </a:extLst>
          </p:cNvPr>
          <p:cNvSpPr txBox="1"/>
          <p:nvPr/>
        </p:nvSpPr>
        <p:spPr>
          <a:xfrm>
            <a:off x="6308332" y="2321959"/>
            <a:ext cx="5332288" cy="2739211"/>
          </a:xfrm>
          <a:prstGeom prst="rect">
            <a:avLst/>
          </a:prstGeom>
          <a:noFill/>
        </p:spPr>
        <p:txBody>
          <a:bodyPr wrap="square" rtlCol="0">
            <a:spAutoFit/>
          </a:bodyPr>
          <a:lstStyle/>
          <a:p>
            <a:pPr algn="just" rtl="0">
              <a:spcBef>
                <a:spcPts val="0"/>
              </a:spcBef>
              <a:spcAft>
                <a:spcPts val="0"/>
              </a:spcAft>
            </a:pPr>
            <a:r>
              <a:rPr lang="es-MX" sz="2400" b="0" i="0" u="none" strike="noStrike" dirty="0">
                <a:solidFill>
                  <a:schemeClr val="bg2"/>
                </a:solidFill>
                <a:effectLst/>
                <a:latin typeface="MV Boli" panose="02000500030200090000" pitchFamily="2" charset="0"/>
                <a:cs typeface="MV Boli" panose="02000500030200090000" pitchFamily="2" charset="0"/>
              </a:rPr>
              <a:t>Opiniones: Es necesario, que los profesores tengan un tiempo límite para corregir evaluaciones, para poder tener nuestras notas al día y no estar a la deriva por ese tiempo de atraso.</a:t>
            </a:r>
            <a:endParaRPr lang="es-MX" sz="2400" b="0" dirty="0">
              <a:solidFill>
                <a:schemeClr val="bg2"/>
              </a:solidFill>
              <a:effectLst/>
              <a:latin typeface="MV Boli" panose="02000500030200090000" pitchFamily="2" charset="0"/>
              <a:cs typeface="MV Boli" panose="02000500030200090000" pitchFamily="2" charset="0"/>
            </a:endParaRPr>
          </a:p>
          <a:p>
            <a:br>
              <a:rPr lang="es-MX" dirty="0"/>
            </a:br>
            <a:endParaRPr lang="es-CL" dirty="0"/>
          </a:p>
        </p:txBody>
      </p:sp>
      <p:sp>
        <p:nvSpPr>
          <p:cNvPr id="3" name="CuadroTexto 2">
            <a:extLst>
              <a:ext uri="{FF2B5EF4-FFF2-40B4-BE49-F238E27FC236}">
                <a16:creationId xmlns:a16="http://schemas.microsoft.com/office/drawing/2014/main" id="{BE720E4A-78B3-4767-9DB4-0A78171136CC}"/>
              </a:ext>
            </a:extLst>
          </p:cNvPr>
          <p:cNvSpPr txBox="1"/>
          <p:nvPr/>
        </p:nvSpPr>
        <p:spPr>
          <a:xfrm>
            <a:off x="7515225" y="874695"/>
            <a:ext cx="3162300" cy="461665"/>
          </a:xfrm>
          <a:prstGeom prst="rect">
            <a:avLst/>
          </a:prstGeom>
          <a:noFill/>
        </p:spPr>
        <p:txBody>
          <a:bodyPr wrap="square" rtlCol="0">
            <a:spAutoFit/>
          </a:bodyPr>
          <a:lstStyle/>
          <a:p>
            <a:r>
              <a:rPr lang="es-CL" sz="2400" dirty="0">
                <a:solidFill>
                  <a:schemeClr val="bg1"/>
                </a:solidFill>
              </a:rPr>
              <a:t>Alicia</a:t>
            </a:r>
          </a:p>
        </p:txBody>
      </p:sp>
    </p:spTree>
    <p:extLst>
      <p:ext uri="{BB962C8B-B14F-4D97-AF65-F5344CB8AC3E}">
        <p14:creationId xmlns:p14="http://schemas.microsoft.com/office/powerpoint/2010/main" val="670925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374FF15D-0C5D-422D-9FBF-F6F0E38076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79382"/>
            <a:ext cx="5734050" cy="15525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áfico 5">
            <a:extLst>
              <a:ext uri="{FF2B5EF4-FFF2-40B4-BE49-F238E27FC236}">
                <a16:creationId xmlns:a16="http://schemas.microsoft.com/office/drawing/2014/main" id="{6E3952D1-933C-46CB-A8C1-AB68017F58FE}"/>
              </a:ext>
            </a:extLst>
          </p:cNvPr>
          <p:cNvGraphicFramePr/>
          <p:nvPr>
            <p:extLst>
              <p:ext uri="{D42A27DB-BD31-4B8C-83A1-F6EECF244321}">
                <p14:modId xmlns:p14="http://schemas.microsoft.com/office/powerpoint/2010/main" val="1735564198"/>
              </p:ext>
            </p:extLst>
          </p:nvPr>
        </p:nvGraphicFramePr>
        <p:xfrm>
          <a:off x="4899025" y="1831957"/>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F815AE3D-79B2-439C-B436-282227F1042D}"/>
              </a:ext>
            </a:extLst>
          </p:cNvPr>
          <p:cNvSpPr txBox="1"/>
          <p:nvPr/>
        </p:nvSpPr>
        <p:spPr>
          <a:xfrm>
            <a:off x="410966" y="2198670"/>
            <a:ext cx="4488059" cy="3077766"/>
          </a:xfrm>
          <a:prstGeom prst="rect">
            <a:avLst/>
          </a:prstGeom>
          <a:noFill/>
        </p:spPr>
        <p:txBody>
          <a:bodyPr wrap="square" rtlCol="0">
            <a:spAutoFit/>
          </a:bodyPr>
          <a:lstStyle/>
          <a:p>
            <a:pPr algn="just" rtl="0">
              <a:spcBef>
                <a:spcPts val="0"/>
              </a:spcBef>
              <a:spcAft>
                <a:spcPts val="0"/>
              </a:spcAft>
            </a:pPr>
            <a:r>
              <a:rPr lang="es-MX" sz="2000" b="0" i="0" u="none" strike="noStrike" dirty="0">
                <a:solidFill>
                  <a:schemeClr val="bg2"/>
                </a:solidFill>
                <a:effectLst/>
                <a:latin typeface="MV Boli" panose="02000500030200090000" pitchFamily="2" charset="0"/>
                <a:cs typeface="MV Boli" panose="02000500030200090000" pitchFamily="2" charset="0"/>
              </a:rPr>
              <a:t>Opiniones:</a:t>
            </a:r>
          </a:p>
          <a:p>
            <a:pPr algn="just" rtl="0">
              <a:spcBef>
                <a:spcPts val="0"/>
              </a:spcBef>
              <a:spcAft>
                <a:spcPts val="0"/>
              </a:spcAft>
            </a:pPr>
            <a:r>
              <a:rPr lang="es-MX" sz="2000" b="0" i="0" u="none" strike="noStrike" dirty="0">
                <a:solidFill>
                  <a:schemeClr val="bg2"/>
                </a:solidFill>
                <a:effectLst/>
                <a:latin typeface="MV Boli" panose="02000500030200090000" pitchFamily="2" charset="0"/>
                <a:cs typeface="MV Boli" panose="02000500030200090000" pitchFamily="2" charset="0"/>
              </a:rPr>
              <a:t>-De acuerdo con esto, pero no creo que se llegue a acuerdo, ya que estas ponderaciones, la mayoría de las veces, se llevan repitiendo por años, e inevitablemente las pruebas A tendrán más ponderación que cualquier otra evaluación. </a:t>
            </a:r>
            <a:endParaRPr lang="es-MX" sz="2000" b="0" dirty="0">
              <a:solidFill>
                <a:schemeClr val="bg2"/>
              </a:solidFill>
              <a:effectLst/>
              <a:latin typeface="MV Boli" panose="02000500030200090000" pitchFamily="2" charset="0"/>
              <a:cs typeface="MV Boli" panose="02000500030200090000" pitchFamily="2" charset="0"/>
            </a:endParaRPr>
          </a:p>
          <a:p>
            <a:pPr algn="just" rtl="0" fontAlgn="base">
              <a:spcBef>
                <a:spcPts val="0"/>
              </a:spcBef>
              <a:spcAft>
                <a:spcPts val="0"/>
              </a:spcAft>
            </a:pPr>
            <a:r>
              <a:rPr lang="es-MX" sz="2000" b="0" i="0" strike="noStrike" dirty="0">
                <a:solidFill>
                  <a:schemeClr val="bg2"/>
                </a:solidFill>
                <a:effectLst/>
                <a:latin typeface="MV Boli" panose="02000500030200090000" pitchFamily="2" charset="0"/>
                <a:cs typeface="MV Boli" panose="02000500030200090000" pitchFamily="2" charset="0"/>
              </a:rPr>
              <a:t>-Ni en desacuerdo ni en acuerdo</a:t>
            </a:r>
          </a:p>
          <a:p>
            <a:endParaRPr lang="es-CL" dirty="0"/>
          </a:p>
        </p:txBody>
      </p:sp>
      <p:sp>
        <p:nvSpPr>
          <p:cNvPr id="2" name="CuadroTexto 1">
            <a:extLst>
              <a:ext uri="{FF2B5EF4-FFF2-40B4-BE49-F238E27FC236}">
                <a16:creationId xmlns:a16="http://schemas.microsoft.com/office/drawing/2014/main" id="{8C76120D-3F67-442B-B5D0-2EB7ADE603E0}"/>
              </a:ext>
            </a:extLst>
          </p:cNvPr>
          <p:cNvSpPr txBox="1"/>
          <p:nvPr/>
        </p:nvSpPr>
        <p:spPr>
          <a:xfrm>
            <a:off x="1057275" y="1119899"/>
            <a:ext cx="3429000" cy="461665"/>
          </a:xfrm>
          <a:prstGeom prst="rect">
            <a:avLst/>
          </a:prstGeom>
          <a:noFill/>
        </p:spPr>
        <p:txBody>
          <a:bodyPr wrap="square" rtlCol="0">
            <a:spAutoFit/>
          </a:bodyPr>
          <a:lstStyle/>
          <a:p>
            <a:r>
              <a:rPr lang="es-CL" sz="2400" dirty="0">
                <a:solidFill>
                  <a:schemeClr val="bg1"/>
                </a:solidFill>
              </a:rPr>
              <a:t>Monse</a:t>
            </a:r>
            <a:endParaRPr lang="es-CL" dirty="0">
              <a:solidFill>
                <a:schemeClr val="bg1"/>
              </a:solidFill>
            </a:endParaRPr>
          </a:p>
        </p:txBody>
      </p:sp>
    </p:spTree>
    <p:extLst>
      <p:ext uri="{BB962C8B-B14F-4D97-AF65-F5344CB8AC3E}">
        <p14:creationId xmlns:p14="http://schemas.microsoft.com/office/powerpoint/2010/main" val="1298351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37E7BDC4-7FD3-4B97-8195-71C93A94A8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60" y="195578"/>
            <a:ext cx="7035443" cy="16646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áfico 5">
            <a:extLst>
              <a:ext uri="{FF2B5EF4-FFF2-40B4-BE49-F238E27FC236}">
                <a16:creationId xmlns:a16="http://schemas.microsoft.com/office/drawing/2014/main" id="{779F0070-AFDA-4C71-B8F1-5CD2F4353CF9}"/>
              </a:ext>
            </a:extLst>
          </p:cNvPr>
          <p:cNvGraphicFramePr/>
          <p:nvPr>
            <p:extLst>
              <p:ext uri="{D42A27DB-BD31-4B8C-83A1-F6EECF244321}">
                <p14:modId xmlns:p14="http://schemas.microsoft.com/office/powerpoint/2010/main" val="1700981495"/>
              </p:ext>
            </p:extLst>
          </p:nvPr>
        </p:nvGraphicFramePr>
        <p:xfrm>
          <a:off x="238660" y="1860206"/>
          <a:ext cx="7584612" cy="5033862"/>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4E2030A7-F771-46C3-9367-4D239327D681}"/>
              </a:ext>
            </a:extLst>
          </p:cNvPr>
          <p:cNvSpPr txBox="1"/>
          <p:nvPr/>
        </p:nvSpPr>
        <p:spPr>
          <a:xfrm>
            <a:off x="7274103" y="503433"/>
            <a:ext cx="4756934" cy="6494085"/>
          </a:xfrm>
          <a:prstGeom prst="rect">
            <a:avLst/>
          </a:prstGeom>
          <a:noFill/>
        </p:spPr>
        <p:txBody>
          <a:bodyPr wrap="square" rtlCol="0">
            <a:spAutoFit/>
          </a:bodyPr>
          <a:lstStyle/>
          <a:p>
            <a:pPr algn="just" rtl="0">
              <a:spcBef>
                <a:spcPts val="0"/>
              </a:spcBef>
              <a:spcAft>
                <a:spcPts val="0"/>
              </a:spcAft>
            </a:pPr>
            <a:r>
              <a:rPr lang="es-MX" sz="2000" b="0" i="0" u="none" strike="noStrike" dirty="0">
                <a:solidFill>
                  <a:schemeClr val="bg2"/>
                </a:solidFill>
                <a:effectLst/>
                <a:latin typeface="MV Boli" panose="02000500030200090000" pitchFamily="2" charset="0"/>
                <a:cs typeface="MV Boli" panose="02000500030200090000" pitchFamily="2" charset="0"/>
              </a:rPr>
              <a:t>-Hubiera sido relevante este punto si se hubiera hablado a principios de año, ya vamos a terminar el semestre y no se puede hacer mucho. Además recalcar que los profes no tienen la culpa de eso y no pueden hacer mucho al respecto, capaz que ser un poco más flexibles pero sería eso nomás </a:t>
            </a:r>
            <a:r>
              <a:rPr lang="es-MX" sz="2000" b="0" i="0" u="none" strike="noStrike" dirty="0" err="1">
                <a:solidFill>
                  <a:schemeClr val="bg2"/>
                </a:solidFill>
                <a:effectLst/>
                <a:latin typeface="MV Boli" panose="02000500030200090000" pitchFamily="2" charset="0"/>
                <a:cs typeface="MV Boli" panose="02000500030200090000" pitchFamily="2" charset="0"/>
              </a:rPr>
              <a:t>uwu</a:t>
            </a:r>
            <a:endParaRPr lang="es-MX" sz="1600" b="0" dirty="0">
              <a:solidFill>
                <a:schemeClr val="bg2"/>
              </a:solidFill>
              <a:effectLst/>
              <a:latin typeface="MV Boli" panose="02000500030200090000" pitchFamily="2" charset="0"/>
              <a:cs typeface="MV Boli" panose="02000500030200090000" pitchFamily="2" charset="0"/>
            </a:endParaRPr>
          </a:p>
          <a:p>
            <a:pPr algn="just" rtl="0">
              <a:spcBef>
                <a:spcPts val="0"/>
              </a:spcBef>
              <a:spcAft>
                <a:spcPts val="0"/>
              </a:spcAft>
            </a:pPr>
            <a:br>
              <a:rPr lang="es-MX" sz="1600" b="0" dirty="0">
                <a:solidFill>
                  <a:schemeClr val="bg2"/>
                </a:solidFill>
                <a:effectLst/>
                <a:latin typeface="MV Boli" panose="02000500030200090000" pitchFamily="2" charset="0"/>
                <a:cs typeface="MV Boli" panose="02000500030200090000" pitchFamily="2" charset="0"/>
              </a:rPr>
            </a:br>
            <a:r>
              <a:rPr lang="es-MX" sz="1600" b="0" dirty="0">
                <a:solidFill>
                  <a:schemeClr val="bg2"/>
                </a:solidFill>
                <a:effectLst/>
                <a:latin typeface="MV Boli" panose="02000500030200090000" pitchFamily="2" charset="0"/>
                <a:cs typeface="MV Boli" panose="02000500030200090000" pitchFamily="2" charset="0"/>
              </a:rPr>
              <a:t>-</a:t>
            </a:r>
            <a:r>
              <a:rPr lang="es-MX" sz="2000" b="0" i="0" u="none" strike="noStrike" dirty="0">
                <a:solidFill>
                  <a:schemeClr val="bg2"/>
                </a:solidFill>
                <a:effectLst/>
                <a:latin typeface="MV Boli" panose="02000500030200090000" pitchFamily="2" charset="0"/>
                <a:cs typeface="MV Boli" panose="02000500030200090000" pitchFamily="2" charset="0"/>
              </a:rPr>
              <a:t>De acuerdo, otra solución podría ser evaluaciones presenciales para quienes quieran. </a:t>
            </a:r>
            <a:endParaRPr lang="es-MX" sz="1600" b="0" dirty="0">
              <a:solidFill>
                <a:schemeClr val="bg2"/>
              </a:solidFill>
              <a:effectLst/>
              <a:latin typeface="MV Boli" panose="02000500030200090000" pitchFamily="2" charset="0"/>
              <a:cs typeface="MV Boli" panose="02000500030200090000" pitchFamily="2" charset="0"/>
            </a:endParaRPr>
          </a:p>
          <a:p>
            <a:pPr algn="just" rtl="0">
              <a:spcBef>
                <a:spcPts val="0"/>
              </a:spcBef>
              <a:spcAft>
                <a:spcPts val="0"/>
              </a:spcAft>
            </a:pPr>
            <a:br>
              <a:rPr lang="es-MX" sz="1600" b="0" dirty="0">
                <a:solidFill>
                  <a:schemeClr val="bg2"/>
                </a:solidFill>
                <a:effectLst/>
                <a:latin typeface="MV Boli" panose="02000500030200090000" pitchFamily="2" charset="0"/>
                <a:cs typeface="MV Boli" panose="02000500030200090000" pitchFamily="2" charset="0"/>
              </a:rPr>
            </a:br>
            <a:r>
              <a:rPr lang="es-MX" sz="1600" b="0" dirty="0">
                <a:solidFill>
                  <a:schemeClr val="bg2"/>
                </a:solidFill>
                <a:effectLst/>
                <a:latin typeface="MV Boli" panose="02000500030200090000" pitchFamily="2" charset="0"/>
                <a:cs typeface="MV Boli" panose="02000500030200090000" pitchFamily="2" charset="0"/>
              </a:rPr>
              <a:t>-</a:t>
            </a:r>
            <a:r>
              <a:rPr lang="es-MX" sz="2000" b="0" i="0" u="none" strike="noStrike" dirty="0">
                <a:solidFill>
                  <a:schemeClr val="bg2"/>
                </a:solidFill>
                <a:effectLst/>
                <a:latin typeface="MV Boli" panose="02000500030200090000" pitchFamily="2" charset="0"/>
                <a:cs typeface="MV Boli" panose="02000500030200090000" pitchFamily="2" charset="0"/>
              </a:rPr>
              <a:t>Así mismo dar un plazo de días para rendir la prueba, he visto que así lo hacen en muchas universidades .</a:t>
            </a:r>
            <a:endParaRPr lang="es-MX" sz="1600" b="0" dirty="0">
              <a:solidFill>
                <a:schemeClr val="bg2"/>
              </a:solidFill>
              <a:effectLst/>
              <a:latin typeface="MV Boli" panose="02000500030200090000" pitchFamily="2" charset="0"/>
              <a:cs typeface="MV Boli" panose="02000500030200090000" pitchFamily="2" charset="0"/>
            </a:endParaRPr>
          </a:p>
          <a:p>
            <a:pPr algn="just" rtl="0">
              <a:spcBef>
                <a:spcPts val="0"/>
              </a:spcBef>
              <a:spcAft>
                <a:spcPts val="0"/>
              </a:spcAft>
            </a:pPr>
            <a:br>
              <a:rPr lang="es-MX" sz="1600" b="0" dirty="0">
                <a:solidFill>
                  <a:schemeClr val="bg2"/>
                </a:solidFill>
                <a:effectLst/>
                <a:latin typeface="MV Boli" panose="02000500030200090000" pitchFamily="2" charset="0"/>
                <a:cs typeface="MV Boli" panose="02000500030200090000" pitchFamily="2" charset="0"/>
              </a:rPr>
            </a:br>
            <a:r>
              <a:rPr lang="es-MX" sz="1600" b="0" dirty="0">
                <a:solidFill>
                  <a:schemeClr val="bg2"/>
                </a:solidFill>
                <a:effectLst/>
                <a:latin typeface="MV Boli" panose="02000500030200090000" pitchFamily="2" charset="0"/>
                <a:cs typeface="MV Boli" panose="02000500030200090000" pitchFamily="2" charset="0"/>
              </a:rPr>
              <a:t>-</a:t>
            </a:r>
            <a:r>
              <a:rPr lang="es-MX" sz="2000" b="0" i="0" u="none" strike="noStrike" dirty="0">
                <a:solidFill>
                  <a:schemeClr val="bg2"/>
                </a:solidFill>
                <a:effectLst/>
                <a:latin typeface="MV Boli" panose="02000500030200090000" pitchFamily="2" charset="0"/>
                <a:cs typeface="MV Boli" panose="02000500030200090000" pitchFamily="2" charset="0"/>
              </a:rPr>
              <a:t>Mandar como evidencia en cada caso los problemas correspondientes </a:t>
            </a:r>
            <a:endParaRPr lang="es-MX" sz="1600" b="0" dirty="0">
              <a:solidFill>
                <a:schemeClr val="bg2"/>
              </a:solidFill>
              <a:effectLst/>
              <a:latin typeface="MV Boli" panose="02000500030200090000" pitchFamily="2" charset="0"/>
              <a:cs typeface="MV Boli" panose="02000500030200090000" pitchFamily="2" charset="0"/>
            </a:endParaRPr>
          </a:p>
          <a:p>
            <a:br>
              <a:rPr lang="es-MX" b="0" dirty="0">
                <a:effectLst/>
              </a:rPr>
            </a:br>
            <a:endParaRPr lang="es-CL" dirty="0"/>
          </a:p>
        </p:txBody>
      </p:sp>
      <p:sp>
        <p:nvSpPr>
          <p:cNvPr id="2" name="CuadroTexto 1">
            <a:extLst>
              <a:ext uri="{FF2B5EF4-FFF2-40B4-BE49-F238E27FC236}">
                <a16:creationId xmlns:a16="http://schemas.microsoft.com/office/drawing/2014/main" id="{99DA019E-4638-4B68-9CEF-11CF71C8D272}"/>
              </a:ext>
            </a:extLst>
          </p:cNvPr>
          <p:cNvSpPr txBox="1"/>
          <p:nvPr/>
        </p:nvSpPr>
        <p:spPr>
          <a:xfrm>
            <a:off x="371475" y="3001614"/>
            <a:ext cx="3114675" cy="523220"/>
          </a:xfrm>
          <a:prstGeom prst="rect">
            <a:avLst/>
          </a:prstGeom>
          <a:noFill/>
        </p:spPr>
        <p:txBody>
          <a:bodyPr wrap="square" rtlCol="0">
            <a:spAutoFit/>
          </a:bodyPr>
          <a:lstStyle/>
          <a:p>
            <a:r>
              <a:rPr lang="es-CL" sz="2800" dirty="0" err="1">
                <a:solidFill>
                  <a:schemeClr val="bg1"/>
                </a:solidFill>
              </a:rPr>
              <a:t>Benjamin</a:t>
            </a:r>
            <a:endParaRPr lang="es-CL" sz="2800" dirty="0">
              <a:solidFill>
                <a:schemeClr val="bg1"/>
              </a:solidFill>
            </a:endParaRPr>
          </a:p>
        </p:txBody>
      </p:sp>
    </p:spTree>
    <p:extLst>
      <p:ext uri="{BB962C8B-B14F-4D97-AF65-F5344CB8AC3E}">
        <p14:creationId xmlns:p14="http://schemas.microsoft.com/office/powerpoint/2010/main" val="2849541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C6E827BD-F43F-49F6-8915-E04714AEF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958" y="404626"/>
            <a:ext cx="6120083" cy="18604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áfico 5">
            <a:extLst>
              <a:ext uri="{FF2B5EF4-FFF2-40B4-BE49-F238E27FC236}">
                <a16:creationId xmlns:a16="http://schemas.microsoft.com/office/drawing/2014/main" id="{EA3E5996-B411-4DAE-89C3-C6CBAD64C0F7}"/>
              </a:ext>
            </a:extLst>
          </p:cNvPr>
          <p:cNvGraphicFramePr/>
          <p:nvPr>
            <p:extLst>
              <p:ext uri="{D42A27DB-BD31-4B8C-83A1-F6EECF244321}">
                <p14:modId xmlns:p14="http://schemas.microsoft.com/office/powerpoint/2010/main" val="2156630064"/>
              </p:ext>
            </p:extLst>
          </p:nvPr>
        </p:nvGraphicFramePr>
        <p:xfrm>
          <a:off x="2483491" y="2178121"/>
          <a:ext cx="7225016" cy="4489332"/>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CDD1F70F-1EB8-48CF-BA6B-A93D7A820027}"/>
              </a:ext>
            </a:extLst>
          </p:cNvPr>
          <p:cNvSpPr txBox="1"/>
          <p:nvPr/>
        </p:nvSpPr>
        <p:spPr>
          <a:xfrm>
            <a:off x="752475" y="3705225"/>
            <a:ext cx="3105150" cy="461665"/>
          </a:xfrm>
          <a:prstGeom prst="rect">
            <a:avLst/>
          </a:prstGeom>
          <a:noFill/>
        </p:spPr>
        <p:txBody>
          <a:bodyPr wrap="square" rtlCol="0">
            <a:spAutoFit/>
          </a:bodyPr>
          <a:lstStyle/>
          <a:p>
            <a:r>
              <a:rPr lang="es-CL" sz="2400" dirty="0" err="1">
                <a:solidFill>
                  <a:schemeClr val="bg1"/>
                </a:solidFill>
              </a:rPr>
              <a:t>Inox</a:t>
            </a:r>
            <a:endParaRPr lang="es-CL" sz="2400" dirty="0">
              <a:solidFill>
                <a:schemeClr val="bg1"/>
              </a:solidFill>
            </a:endParaRPr>
          </a:p>
        </p:txBody>
      </p:sp>
    </p:spTree>
    <p:extLst>
      <p:ext uri="{BB962C8B-B14F-4D97-AF65-F5344CB8AC3E}">
        <p14:creationId xmlns:p14="http://schemas.microsoft.com/office/powerpoint/2010/main" val="2550000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75313DAF-3C66-46D6-8D6A-C8D728FCF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1353" y="381428"/>
            <a:ext cx="5734050" cy="1143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áfico 5">
            <a:extLst>
              <a:ext uri="{FF2B5EF4-FFF2-40B4-BE49-F238E27FC236}">
                <a16:creationId xmlns:a16="http://schemas.microsoft.com/office/drawing/2014/main" id="{584E22A2-8A0E-4363-B4A3-379B6330B69F}"/>
              </a:ext>
            </a:extLst>
          </p:cNvPr>
          <p:cNvGraphicFramePr/>
          <p:nvPr>
            <p:extLst>
              <p:ext uri="{D42A27DB-BD31-4B8C-83A1-F6EECF244321}">
                <p14:modId xmlns:p14="http://schemas.microsoft.com/office/powerpoint/2010/main" val="2746752859"/>
              </p:ext>
            </p:extLst>
          </p:nvPr>
        </p:nvGraphicFramePr>
        <p:xfrm>
          <a:off x="4806022" y="1524428"/>
          <a:ext cx="7862014" cy="5268407"/>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E0F53739-E965-4AB7-9B94-93B6B7CF7630}"/>
              </a:ext>
            </a:extLst>
          </p:cNvPr>
          <p:cNvSpPr txBox="1"/>
          <p:nvPr/>
        </p:nvSpPr>
        <p:spPr>
          <a:xfrm>
            <a:off x="554804" y="2958302"/>
            <a:ext cx="4982967" cy="1200329"/>
          </a:xfrm>
          <a:prstGeom prst="rect">
            <a:avLst/>
          </a:prstGeom>
          <a:noFill/>
        </p:spPr>
        <p:txBody>
          <a:bodyPr wrap="square" rtlCol="0">
            <a:spAutoFit/>
          </a:bodyPr>
          <a:lstStyle/>
          <a:p>
            <a:pPr algn="just"/>
            <a:r>
              <a:rPr lang="es-CL" sz="2400" dirty="0">
                <a:solidFill>
                  <a:schemeClr val="bg2"/>
                </a:solidFill>
                <a:latin typeface="MV Boli" panose="02000500030200090000" pitchFamily="2" charset="0"/>
                <a:cs typeface="MV Boli" panose="02000500030200090000" pitchFamily="2" charset="0"/>
              </a:rPr>
              <a:t>Opiniones: </a:t>
            </a:r>
          </a:p>
          <a:p>
            <a:pPr algn="just"/>
            <a:r>
              <a:rPr lang="es-MX" sz="2400" b="0" i="0" u="none" strike="noStrike" dirty="0">
                <a:solidFill>
                  <a:schemeClr val="bg2"/>
                </a:solidFill>
                <a:effectLst/>
                <a:latin typeface="MV Boli" panose="02000500030200090000" pitchFamily="2" charset="0"/>
                <a:cs typeface="MV Boli" panose="02000500030200090000" pitchFamily="2" charset="0"/>
              </a:rPr>
              <a:t>También que se considere un tiempo para revisar las pregunta </a:t>
            </a:r>
            <a:endParaRPr lang="es-CL" sz="1800" dirty="0">
              <a:solidFill>
                <a:schemeClr val="bg2"/>
              </a:solidFill>
              <a:latin typeface="MV Boli" panose="02000500030200090000" pitchFamily="2" charset="0"/>
              <a:cs typeface="MV Boli" panose="02000500030200090000" pitchFamily="2" charset="0"/>
            </a:endParaRPr>
          </a:p>
        </p:txBody>
      </p:sp>
      <p:sp>
        <p:nvSpPr>
          <p:cNvPr id="2" name="CuadroTexto 1">
            <a:extLst>
              <a:ext uri="{FF2B5EF4-FFF2-40B4-BE49-F238E27FC236}">
                <a16:creationId xmlns:a16="http://schemas.microsoft.com/office/drawing/2014/main" id="{38329C97-362B-4404-AF8C-77D2BDF23A32}"/>
              </a:ext>
            </a:extLst>
          </p:cNvPr>
          <p:cNvSpPr txBox="1"/>
          <p:nvPr/>
        </p:nvSpPr>
        <p:spPr>
          <a:xfrm>
            <a:off x="990600" y="1876425"/>
            <a:ext cx="2924175" cy="584775"/>
          </a:xfrm>
          <a:prstGeom prst="rect">
            <a:avLst/>
          </a:prstGeom>
          <a:noFill/>
        </p:spPr>
        <p:txBody>
          <a:bodyPr wrap="square" rtlCol="0">
            <a:spAutoFit/>
          </a:bodyPr>
          <a:lstStyle/>
          <a:p>
            <a:r>
              <a:rPr lang="es-CL" sz="3200" dirty="0">
                <a:solidFill>
                  <a:schemeClr val="bg1"/>
                </a:solidFill>
              </a:rPr>
              <a:t>Nico</a:t>
            </a:r>
          </a:p>
        </p:txBody>
      </p:sp>
    </p:spTree>
    <p:extLst>
      <p:ext uri="{BB962C8B-B14F-4D97-AF65-F5344CB8AC3E}">
        <p14:creationId xmlns:p14="http://schemas.microsoft.com/office/powerpoint/2010/main" val="3839801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7DD48C5E-907C-42A5-8F3A-0511EB918CC9}"/>
              </a:ext>
            </a:extLst>
          </p:cNvPr>
          <p:cNvPicPr>
            <a:picLocks noChangeAspect="1"/>
          </p:cNvPicPr>
          <p:nvPr/>
        </p:nvPicPr>
        <p:blipFill>
          <a:blip r:embed="rId2"/>
          <a:stretch>
            <a:fillRect/>
          </a:stretch>
        </p:blipFill>
        <p:spPr>
          <a:xfrm>
            <a:off x="3913439" y="3824250"/>
            <a:ext cx="4365114" cy="4109060"/>
          </a:xfrm>
          <a:prstGeom prst="rect">
            <a:avLst/>
          </a:prstGeom>
        </p:spPr>
      </p:pic>
      <p:pic>
        <p:nvPicPr>
          <p:cNvPr id="8" name="Imagen 7">
            <a:extLst>
              <a:ext uri="{FF2B5EF4-FFF2-40B4-BE49-F238E27FC236}">
                <a16:creationId xmlns:a16="http://schemas.microsoft.com/office/drawing/2014/main" id="{B8FC2676-F05C-4903-BBEA-FD802FD55634}"/>
              </a:ext>
            </a:extLst>
          </p:cNvPr>
          <p:cNvPicPr>
            <a:picLocks noChangeAspect="1"/>
          </p:cNvPicPr>
          <p:nvPr/>
        </p:nvPicPr>
        <p:blipFill>
          <a:blip r:embed="rId3"/>
          <a:stretch>
            <a:fillRect/>
          </a:stretch>
        </p:blipFill>
        <p:spPr>
          <a:xfrm>
            <a:off x="1938705" y="344514"/>
            <a:ext cx="670618" cy="804742"/>
          </a:xfrm>
          <a:prstGeom prst="rect">
            <a:avLst/>
          </a:prstGeom>
        </p:spPr>
      </p:pic>
      <p:graphicFrame>
        <p:nvGraphicFramePr>
          <p:cNvPr id="10" name="Tabla 11">
            <a:extLst>
              <a:ext uri="{FF2B5EF4-FFF2-40B4-BE49-F238E27FC236}">
                <a16:creationId xmlns:a16="http://schemas.microsoft.com/office/drawing/2014/main" id="{2F2F45FF-6083-4F38-90B9-8806FCFFDD3D}"/>
              </a:ext>
            </a:extLst>
          </p:cNvPr>
          <p:cNvGraphicFramePr>
            <a:graphicFrameLocks noGrp="1"/>
          </p:cNvGraphicFramePr>
          <p:nvPr>
            <p:extLst>
              <p:ext uri="{D42A27DB-BD31-4B8C-83A1-F6EECF244321}">
                <p14:modId xmlns:p14="http://schemas.microsoft.com/office/powerpoint/2010/main" val="1137820105"/>
              </p:ext>
            </p:extLst>
          </p:nvPr>
        </p:nvGraphicFramePr>
        <p:xfrm>
          <a:off x="1160618" y="1283379"/>
          <a:ext cx="9870756" cy="2540871"/>
        </p:xfrm>
        <a:graphic>
          <a:graphicData uri="http://schemas.openxmlformats.org/drawingml/2006/table">
            <a:tbl>
              <a:tblPr firstRow="1" bandRow="1"/>
              <a:tblGrid>
                <a:gridCol w="2467689">
                  <a:extLst>
                    <a:ext uri="{9D8B030D-6E8A-4147-A177-3AD203B41FA5}">
                      <a16:colId xmlns:a16="http://schemas.microsoft.com/office/drawing/2014/main" val="3285388763"/>
                    </a:ext>
                  </a:extLst>
                </a:gridCol>
                <a:gridCol w="2467689">
                  <a:extLst>
                    <a:ext uri="{9D8B030D-6E8A-4147-A177-3AD203B41FA5}">
                      <a16:colId xmlns:a16="http://schemas.microsoft.com/office/drawing/2014/main" val="4060596448"/>
                    </a:ext>
                  </a:extLst>
                </a:gridCol>
                <a:gridCol w="2467689">
                  <a:extLst>
                    <a:ext uri="{9D8B030D-6E8A-4147-A177-3AD203B41FA5}">
                      <a16:colId xmlns:a16="http://schemas.microsoft.com/office/drawing/2014/main" val="1817600933"/>
                    </a:ext>
                  </a:extLst>
                </a:gridCol>
                <a:gridCol w="2467689">
                  <a:extLst>
                    <a:ext uri="{9D8B030D-6E8A-4147-A177-3AD203B41FA5}">
                      <a16:colId xmlns:a16="http://schemas.microsoft.com/office/drawing/2014/main" val="2879469649"/>
                    </a:ext>
                  </a:extLst>
                </a:gridCol>
              </a:tblGrid>
              <a:tr h="355442">
                <a:tc>
                  <a:txBody>
                    <a:bodyPr/>
                    <a:lstStyle>
                      <a:lvl1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9pPr>
                    </a:lstStyle>
                    <a:p>
                      <a:pPr algn="ctr"/>
                      <a:r>
                        <a:rPr lang="es-CL" dirty="0">
                          <a:solidFill>
                            <a:schemeClr val="bg1"/>
                          </a:solidFill>
                          <a:latin typeface="Modern Love Caps" panose="04070805081001020A01" pitchFamily="82" charset="0"/>
                        </a:rPr>
                        <a:t>Sección 1</a:t>
                      </a:r>
                    </a:p>
                  </a:txBody>
                  <a:tcPr>
                    <a:lnL>
                      <a:noFill/>
                    </a:lnL>
                    <a:lnR>
                      <a:noFill/>
                    </a:lnR>
                    <a:lnT w="12700" cmpd="sng">
                      <a:solidFill>
                        <a:srgbClr val="EA9999"/>
                      </a:solidFill>
                    </a:lnT>
                    <a:lnB w="12700" cmpd="sng">
                      <a:solidFill>
                        <a:srgbClr val="EA9999"/>
                      </a:solidFill>
                    </a:lnB>
                    <a:lnTlToBr w="12700" cmpd="sng">
                      <a:noFill/>
                      <a:prstDash val="solid"/>
                    </a:lnTlToBr>
                    <a:lnBlToTr w="12700" cmpd="sng">
                      <a:noFill/>
                      <a:prstDash val="solid"/>
                    </a:lnBlToTr>
                    <a:noFill/>
                  </a:tcPr>
                </a:tc>
                <a:tc>
                  <a:txBody>
                    <a:bodyPr/>
                    <a:lstStyle>
                      <a:lvl1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9pPr>
                    </a:lstStyle>
                    <a:p>
                      <a:pPr algn="ctr"/>
                      <a:r>
                        <a:rPr lang="es-CL" dirty="0">
                          <a:solidFill>
                            <a:schemeClr val="bg1"/>
                          </a:solidFill>
                          <a:latin typeface="Modern Love Caps" panose="04070805081001020A01" pitchFamily="82" charset="0"/>
                        </a:rPr>
                        <a:t>Sección 2</a:t>
                      </a:r>
                    </a:p>
                  </a:txBody>
                  <a:tcPr>
                    <a:lnL>
                      <a:noFill/>
                    </a:lnL>
                    <a:lnR>
                      <a:noFill/>
                    </a:lnR>
                    <a:lnT w="12700" cmpd="sng">
                      <a:solidFill>
                        <a:srgbClr val="EA9999"/>
                      </a:solidFill>
                    </a:lnT>
                    <a:lnB w="12700" cmpd="sng">
                      <a:solidFill>
                        <a:srgbClr val="EA9999"/>
                      </a:solidFill>
                    </a:lnB>
                    <a:lnTlToBr w="12700" cmpd="sng">
                      <a:noFill/>
                      <a:prstDash val="solid"/>
                    </a:lnTlToBr>
                    <a:lnBlToTr w="12700" cmpd="sng">
                      <a:noFill/>
                      <a:prstDash val="solid"/>
                    </a:lnBlToTr>
                    <a:noFill/>
                  </a:tcPr>
                </a:tc>
                <a:tc>
                  <a:txBody>
                    <a:bodyPr/>
                    <a:lstStyle>
                      <a:lvl1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9pPr>
                    </a:lstStyle>
                    <a:p>
                      <a:pPr algn="ctr"/>
                      <a:r>
                        <a:rPr lang="es-CL" dirty="0">
                          <a:solidFill>
                            <a:schemeClr val="bg1"/>
                          </a:solidFill>
                          <a:latin typeface="Modern Love Caps" panose="04070805081001020A01" pitchFamily="82" charset="0"/>
                        </a:rPr>
                        <a:t>Sección 3</a:t>
                      </a:r>
                    </a:p>
                  </a:txBody>
                  <a:tcPr>
                    <a:lnL>
                      <a:noFill/>
                    </a:lnL>
                    <a:lnR>
                      <a:noFill/>
                    </a:lnR>
                    <a:lnT w="12700" cmpd="sng">
                      <a:solidFill>
                        <a:srgbClr val="EA9999"/>
                      </a:solidFill>
                    </a:lnT>
                    <a:lnB w="12700" cmpd="sng">
                      <a:solidFill>
                        <a:srgbClr val="EA9999"/>
                      </a:solidFill>
                    </a:lnB>
                    <a:lnTlToBr w="12700" cmpd="sng">
                      <a:noFill/>
                      <a:prstDash val="solid"/>
                    </a:lnTlToBr>
                    <a:lnBlToTr w="12700" cmpd="sng">
                      <a:noFill/>
                      <a:prstDash val="solid"/>
                    </a:lnBlToTr>
                    <a:noFill/>
                  </a:tcPr>
                </a:tc>
                <a:tc>
                  <a:txBody>
                    <a:bodyPr/>
                    <a:lstStyle>
                      <a:lvl1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867" b="1" i="0" u="none" strike="noStrike" cap="none">
                          <a:solidFill>
                            <a:schemeClr val="tx1"/>
                          </a:solidFill>
                          <a:latin typeface="Arial"/>
                          <a:sym typeface="Arial"/>
                        </a:defRPr>
                      </a:lvl9pPr>
                    </a:lstStyle>
                    <a:p>
                      <a:pPr algn="ctr"/>
                      <a:r>
                        <a:rPr lang="es-CL" dirty="0">
                          <a:solidFill>
                            <a:schemeClr val="bg1"/>
                          </a:solidFill>
                          <a:latin typeface="Modern Love Caps" panose="04070805081001020A01" pitchFamily="82" charset="0"/>
                        </a:rPr>
                        <a:t>Sección 4</a:t>
                      </a:r>
                    </a:p>
                  </a:txBody>
                  <a:tcPr>
                    <a:lnL>
                      <a:noFill/>
                    </a:lnL>
                    <a:lnR>
                      <a:noFill/>
                    </a:lnR>
                    <a:lnT w="12700" cmpd="sng">
                      <a:solidFill>
                        <a:srgbClr val="EA9999"/>
                      </a:solidFill>
                    </a:lnT>
                    <a:lnB w="12700" cmpd="sng">
                      <a:solidFill>
                        <a:srgbClr val="EA9999"/>
                      </a:solidFill>
                    </a:lnB>
                    <a:lnTlToBr w="12700" cmpd="sng">
                      <a:noFill/>
                      <a:prstDash val="solid"/>
                    </a:lnTlToBr>
                    <a:lnBlToTr w="12700" cmpd="sng">
                      <a:noFill/>
                      <a:prstDash val="solid"/>
                    </a:lnBlToTr>
                    <a:noFill/>
                  </a:tcPr>
                </a:tc>
                <a:extLst>
                  <a:ext uri="{0D108BD9-81ED-4DB2-BD59-A6C34878D82A}">
                    <a16:rowId xmlns:a16="http://schemas.microsoft.com/office/drawing/2014/main" val="3978966128"/>
                  </a:ext>
                </a:extLst>
              </a:tr>
              <a:tr h="559255">
                <a:tc>
                  <a:txBody>
                    <a:bodyPr/>
                    <a:lstStyle>
                      <a:lvl1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algn="ctr"/>
                      <a:r>
                        <a:rPr lang="es-CL" dirty="0">
                          <a:solidFill>
                            <a:schemeClr val="bg1"/>
                          </a:solidFill>
                          <a:latin typeface="Modern Love Caps" panose="04070805081001020A01" pitchFamily="82" charset="0"/>
                        </a:rPr>
                        <a:t>Antonia Espinoza </a:t>
                      </a:r>
                    </a:p>
                  </a:txBody>
                  <a:tcPr>
                    <a:lnL>
                      <a:noFill/>
                    </a:lnL>
                    <a:lnR>
                      <a:noFill/>
                    </a:lnR>
                    <a:lnT w="12700" cmpd="sng">
                      <a:solidFill>
                        <a:srgbClr val="EA9999"/>
                      </a:solidFill>
                    </a:lnT>
                    <a:lnB>
                      <a:noFill/>
                    </a:lnB>
                    <a:lnTlToBr w="12700" cmpd="sng">
                      <a:noFill/>
                      <a:prstDash val="solid"/>
                    </a:lnTlToBr>
                    <a:lnBlToTr w="12700" cmpd="sng">
                      <a:noFill/>
                      <a:prstDash val="solid"/>
                    </a:lnBlToTr>
                    <a:solidFill>
                      <a:srgbClr val="EA9999">
                        <a:alpha val="20000"/>
                      </a:srgbClr>
                    </a:solidFill>
                  </a:tcPr>
                </a:tc>
                <a:tc>
                  <a:txBody>
                    <a:bodyPr/>
                    <a:lstStyle>
                      <a:lvl1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algn="ctr"/>
                      <a:r>
                        <a:rPr lang="es-CL" dirty="0">
                          <a:solidFill>
                            <a:schemeClr val="bg1"/>
                          </a:solidFill>
                          <a:latin typeface="Modern Love Caps" panose="04070805081001020A01" pitchFamily="82" charset="0"/>
                        </a:rPr>
                        <a:t>Renata Morales</a:t>
                      </a:r>
                    </a:p>
                  </a:txBody>
                  <a:tcPr>
                    <a:lnL>
                      <a:noFill/>
                    </a:lnL>
                    <a:lnR>
                      <a:noFill/>
                    </a:lnR>
                    <a:lnT w="12700" cmpd="sng">
                      <a:solidFill>
                        <a:srgbClr val="EA9999"/>
                      </a:solidFill>
                    </a:lnT>
                    <a:lnB>
                      <a:noFill/>
                    </a:lnB>
                    <a:lnTlToBr w="12700" cmpd="sng">
                      <a:noFill/>
                      <a:prstDash val="solid"/>
                    </a:lnTlToBr>
                    <a:lnBlToTr w="12700" cmpd="sng">
                      <a:noFill/>
                      <a:prstDash val="solid"/>
                    </a:lnBlToTr>
                    <a:solidFill>
                      <a:srgbClr val="EA9999">
                        <a:alpha val="20000"/>
                      </a:srgbClr>
                    </a:solidFill>
                  </a:tcPr>
                </a:tc>
                <a:tc>
                  <a:txBody>
                    <a:bodyPr/>
                    <a:lstStyle>
                      <a:lvl1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algn="ctr"/>
                      <a:r>
                        <a:rPr lang="es-CL" dirty="0">
                          <a:solidFill>
                            <a:schemeClr val="bg1"/>
                          </a:solidFill>
                          <a:latin typeface="Modern Love Caps" panose="04070805081001020A01" pitchFamily="82" charset="0"/>
                        </a:rPr>
                        <a:t>Vicente Fuenzalida </a:t>
                      </a:r>
                    </a:p>
                  </a:txBody>
                  <a:tcPr>
                    <a:lnL>
                      <a:noFill/>
                    </a:lnL>
                    <a:lnR>
                      <a:noFill/>
                    </a:lnR>
                    <a:lnT w="12700" cmpd="sng">
                      <a:solidFill>
                        <a:srgbClr val="EA9999"/>
                      </a:solidFill>
                    </a:lnT>
                    <a:lnB>
                      <a:noFill/>
                    </a:lnB>
                    <a:lnTlToBr w="12700" cmpd="sng">
                      <a:noFill/>
                      <a:prstDash val="solid"/>
                    </a:lnTlToBr>
                    <a:lnBlToTr w="12700" cmpd="sng">
                      <a:noFill/>
                      <a:prstDash val="solid"/>
                    </a:lnBlToTr>
                    <a:solidFill>
                      <a:srgbClr val="EA9999">
                        <a:alpha val="20000"/>
                      </a:srgbClr>
                    </a:solidFill>
                  </a:tcPr>
                </a:tc>
                <a:tc>
                  <a:txBody>
                    <a:bodyPr/>
                    <a:lstStyle>
                      <a:lvl1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algn="ctr"/>
                      <a:r>
                        <a:rPr lang="es-CL" dirty="0">
                          <a:solidFill>
                            <a:schemeClr val="bg1"/>
                          </a:solidFill>
                          <a:latin typeface="Modern Love Caps" panose="04070805081001020A01" pitchFamily="82" charset="0"/>
                        </a:rPr>
                        <a:t>Amanda Arévalo</a:t>
                      </a:r>
                    </a:p>
                  </a:txBody>
                  <a:tcPr>
                    <a:lnL>
                      <a:noFill/>
                    </a:lnL>
                    <a:lnR>
                      <a:noFill/>
                    </a:lnR>
                    <a:lnT w="12700" cmpd="sng">
                      <a:solidFill>
                        <a:srgbClr val="EA9999"/>
                      </a:solidFill>
                    </a:lnT>
                    <a:lnB>
                      <a:noFill/>
                    </a:lnB>
                    <a:lnTlToBr w="12700" cmpd="sng">
                      <a:noFill/>
                      <a:prstDash val="solid"/>
                    </a:lnTlToBr>
                    <a:lnBlToTr w="12700" cmpd="sng">
                      <a:noFill/>
                      <a:prstDash val="solid"/>
                    </a:lnBlToTr>
                    <a:solidFill>
                      <a:srgbClr val="EA9999">
                        <a:alpha val="20000"/>
                      </a:srgbClr>
                    </a:solidFill>
                  </a:tcPr>
                </a:tc>
                <a:extLst>
                  <a:ext uri="{0D108BD9-81ED-4DB2-BD59-A6C34878D82A}">
                    <a16:rowId xmlns:a16="http://schemas.microsoft.com/office/drawing/2014/main" val="2834989592"/>
                  </a:ext>
                </a:extLst>
              </a:tr>
              <a:tr h="462937">
                <a:tc>
                  <a:txBody>
                    <a:bodyPr/>
                    <a:lstStyle>
                      <a:lvl1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algn="ctr"/>
                      <a:r>
                        <a:rPr lang="es-CL" dirty="0">
                          <a:solidFill>
                            <a:schemeClr val="bg1"/>
                          </a:solidFill>
                          <a:latin typeface="Modern Love Caps" panose="04070805081001020A01" pitchFamily="82" charset="0"/>
                        </a:rPr>
                        <a:t>Nikolas Knoop</a:t>
                      </a:r>
                    </a:p>
                  </a:txBody>
                  <a:tcPr>
                    <a:lnL>
                      <a:noFill/>
                    </a:lnL>
                    <a:lnR>
                      <a:noFill/>
                    </a:lnR>
                    <a:lnT>
                      <a:noFill/>
                    </a:lnT>
                    <a:lnB>
                      <a:noFill/>
                    </a:lnB>
                    <a:lnTlToBr w="12700" cmpd="sng">
                      <a:noFill/>
                      <a:prstDash val="solid"/>
                    </a:lnTlToBr>
                    <a:lnBlToTr w="12700" cmpd="sng">
                      <a:noFill/>
                      <a:prstDash val="solid"/>
                    </a:lnBlToTr>
                    <a:noFill/>
                  </a:tcPr>
                </a:tc>
                <a:tc>
                  <a:txBody>
                    <a:bodyPr/>
                    <a:lstStyle>
                      <a:lvl1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algn="ctr"/>
                      <a:r>
                        <a:rPr lang="es-CL" dirty="0">
                          <a:solidFill>
                            <a:schemeClr val="bg1"/>
                          </a:solidFill>
                          <a:latin typeface="Modern Love Caps" panose="04070805081001020A01" pitchFamily="82" charset="0"/>
                        </a:rPr>
                        <a:t>Benjamín Negrete</a:t>
                      </a:r>
                    </a:p>
                  </a:txBody>
                  <a:tcPr>
                    <a:lnL>
                      <a:noFill/>
                    </a:lnL>
                    <a:lnR>
                      <a:noFill/>
                    </a:lnR>
                    <a:lnT>
                      <a:noFill/>
                    </a:lnT>
                    <a:lnB>
                      <a:noFill/>
                    </a:lnB>
                    <a:lnTlToBr w="12700" cmpd="sng">
                      <a:noFill/>
                      <a:prstDash val="solid"/>
                    </a:lnTlToBr>
                    <a:lnBlToTr w="12700" cmpd="sng">
                      <a:noFill/>
                      <a:prstDash val="solid"/>
                    </a:lnBlToTr>
                    <a:noFill/>
                  </a:tcPr>
                </a:tc>
                <a:tc>
                  <a:txBody>
                    <a:bodyPr/>
                    <a:lstStyle>
                      <a:lvl1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algn="ctr"/>
                      <a:r>
                        <a:rPr lang="es-CL" dirty="0">
                          <a:solidFill>
                            <a:schemeClr val="bg1"/>
                          </a:solidFill>
                          <a:latin typeface="Modern Love Caps" panose="04070805081001020A01" pitchFamily="82" charset="0"/>
                        </a:rPr>
                        <a:t>Joaquín Inostroza</a:t>
                      </a:r>
                    </a:p>
                  </a:txBody>
                  <a:tcPr>
                    <a:lnL>
                      <a:noFill/>
                    </a:lnL>
                    <a:lnR>
                      <a:noFill/>
                    </a:lnR>
                    <a:lnT>
                      <a:noFill/>
                    </a:lnT>
                    <a:lnB>
                      <a:noFill/>
                    </a:lnB>
                    <a:lnTlToBr w="12700" cmpd="sng">
                      <a:noFill/>
                      <a:prstDash val="solid"/>
                    </a:lnTlToBr>
                    <a:lnBlToTr w="12700" cmpd="sng">
                      <a:noFill/>
                      <a:prstDash val="solid"/>
                    </a:lnBlToTr>
                    <a:noFill/>
                  </a:tcPr>
                </a:tc>
                <a:tc>
                  <a:txBody>
                    <a:bodyPr/>
                    <a:lstStyle>
                      <a:lvl1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algn="ctr"/>
                      <a:r>
                        <a:rPr lang="es-CL" dirty="0">
                          <a:solidFill>
                            <a:schemeClr val="bg1"/>
                          </a:solidFill>
                          <a:latin typeface="Modern Love Caps" panose="04070805081001020A01" pitchFamily="82" charset="0"/>
                        </a:rPr>
                        <a:t>Alicia Calvo</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01352199"/>
                  </a:ext>
                </a:extLst>
              </a:tr>
              <a:tr h="355442">
                <a:tc>
                  <a:txBody>
                    <a:bodyPr/>
                    <a:lstStyle>
                      <a:lvl1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algn="ctr"/>
                      <a:r>
                        <a:rPr lang="es-CL" dirty="0">
                          <a:solidFill>
                            <a:schemeClr val="bg1"/>
                          </a:solidFill>
                          <a:latin typeface="Modern Love Caps" panose="04070805081001020A01" pitchFamily="82" charset="0"/>
                        </a:rPr>
                        <a:t>Valentina Andrade</a:t>
                      </a:r>
                    </a:p>
                  </a:txBody>
                  <a:tcPr>
                    <a:lnL>
                      <a:noFill/>
                    </a:lnL>
                    <a:lnR>
                      <a:noFill/>
                    </a:lnR>
                    <a:lnT>
                      <a:noFill/>
                    </a:lnT>
                    <a:lnB>
                      <a:noFill/>
                    </a:lnB>
                    <a:lnTlToBr w="12700" cmpd="sng">
                      <a:noFill/>
                      <a:prstDash val="solid"/>
                    </a:lnTlToBr>
                    <a:lnBlToTr w="12700" cmpd="sng">
                      <a:noFill/>
                      <a:prstDash val="solid"/>
                    </a:lnBlToTr>
                    <a:solidFill>
                      <a:srgbClr val="EA9999">
                        <a:alpha val="20000"/>
                      </a:srgbClr>
                    </a:solidFill>
                  </a:tcPr>
                </a:tc>
                <a:tc>
                  <a:txBody>
                    <a:bodyPr/>
                    <a:lstStyle>
                      <a:lvl1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algn="ctr"/>
                      <a:r>
                        <a:rPr lang="es-CL" dirty="0">
                          <a:solidFill>
                            <a:schemeClr val="bg1"/>
                          </a:solidFill>
                          <a:latin typeface="Modern Love Caps" panose="04070805081001020A01" pitchFamily="82" charset="0"/>
                        </a:rPr>
                        <a:t>Isidora Blondell</a:t>
                      </a:r>
                    </a:p>
                  </a:txBody>
                  <a:tcPr>
                    <a:lnL>
                      <a:noFill/>
                    </a:lnL>
                    <a:lnR>
                      <a:noFill/>
                    </a:lnR>
                    <a:lnT>
                      <a:noFill/>
                    </a:lnT>
                    <a:lnB>
                      <a:noFill/>
                    </a:lnB>
                    <a:lnTlToBr w="12700" cmpd="sng">
                      <a:noFill/>
                      <a:prstDash val="solid"/>
                    </a:lnTlToBr>
                    <a:lnBlToTr w="12700" cmpd="sng">
                      <a:noFill/>
                      <a:prstDash val="solid"/>
                    </a:lnBlToTr>
                    <a:solidFill>
                      <a:srgbClr val="EA9999">
                        <a:alpha val="20000"/>
                      </a:srgbClr>
                    </a:solidFill>
                  </a:tcPr>
                </a:tc>
                <a:tc>
                  <a:txBody>
                    <a:bodyPr/>
                    <a:lstStyle>
                      <a:lvl1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algn="ctr"/>
                      <a:r>
                        <a:rPr lang="es-CL" dirty="0">
                          <a:solidFill>
                            <a:schemeClr val="bg1"/>
                          </a:solidFill>
                          <a:latin typeface="Modern Love Caps" panose="04070805081001020A01" pitchFamily="82" charset="0"/>
                        </a:rPr>
                        <a:t>Máximo Venegas</a:t>
                      </a:r>
                    </a:p>
                  </a:txBody>
                  <a:tcPr>
                    <a:lnL>
                      <a:noFill/>
                    </a:lnL>
                    <a:lnR>
                      <a:noFill/>
                    </a:lnR>
                    <a:lnT>
                      <a:noFill/>
                    </a:lnT>
                    <a:lnB>
                      <a:noFill/>
                    </a:lnB>
                    <a:lnTlToBr w="12700" cmpd="sng">
                      <a:noFill/>
                      <a:prstDash val="solid"/>
                    </a:lnTlToBr>
                    <a:lnBlToTr w="12700" cmpd="sng">
                      <a:noFill/>
                      <a:prstDash val="solid"/>
                    </a:lnBlToTr>
                    <a:solidFill>
                      <a:srgbClr val="EA9999">
                        <a:alpha val="20000"/>
                      </a:srgbClr>
                    </a:solidFill>
                  </a:tcPr>
                </a:tc>
                <a:tc>
                  <a:txBody>
                    <a:bodyPr/>
                    <a:lstStyle>
                      <a:lvl1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algn="ctr"/>
                      <a:r>
                        <a:rPr lang="es-CL" dirty="0">
                          <a:solidFill>
                            <a:schemeClr val="bg1"/>
                          </a:solidFill>
                          <a:latin typeface="Modern Love Caps" panose="04070805081001020A01" pitchFamily="82" charset="0"/>
                        </a:rPr>
                        <a:t>Tomás Morales</a:t>
                      </a:r>
                    </a:p>
                  </a:txBody>
                  <a:tcPr>
                    <a:lnL>
                      <a:noFill/>
                    </a:lnL>
                    <a:lnR>
                      <a:noFill/>
                    </a:lnR>
                    <a:lnT>
                      <a:noFill/>
                    </a:lnT>
                    <a:lnB>
                      <a:noFill/>
                    </a:lnB>
                    <a:lnTlToBr w="12700" cmpd="sng">
                      <a:noFill/>
                      <a:prstDash val="solid"/>
                    </a:lnTlToBr>
                    <a:lnBlToTr w="12700" cmpd="sng">
                      <a:noFill/>
                      <a:prstDash val="solid"/>
                    </a:lnBlToTr>
                    <a:solidFill>
                      <a:srgbClr val="EA9999">
                        <a:alpha val="20000"/>
                      </a:srgbClr>
                    </a:solidFill>
                  </a:tcPr>
                </a:tc>
                <a:extLst>
                  <a:ext uri="{0D108BD9-81ED-4DB2-BD59-A6C34878D82A}">
                    <a16:rowId xmlns:a16="http://schemas.microsoft.com/office/drawing/2014/main" val="1561776964"/>
                  </a:ext>
                </a:extLst>
              </a:tr>
              <a:tr h="390727">
                <a:tc>
                  <a:txBody>
                    <a:bodyPr/>
                    <a:lstStyle>
                      <a:lvl1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algn="ctr"/>
                      <a:endParaRPr lang="es-CL">
                        <a:solidFill>
                          <a:schemeClr val="bg1"/>
                        </a:solidFill>
                        <a:latin typeface="Modern Love Caps" panose="04070805081001020A01" pitchFamily="82"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algn="ctr"/>
                      <a:r>
                        <a:rPr lang="es-CL" dirty="0">
                          <a:solidFill>
                            <a:schemeClr val="bg1"/>
                          </a:solidFill>
                          <a:latin typeface="Modern Love Caps" panose="04070805081001020A01" pitchFamily="82" charset="0"/>
                        </a:rPr>
                        <a:t>Monserrat Parraguez</a:t>
                      </a:r>
                    </a:p>
                  </a:txBody>
                  <a:tcPr>
                    <a:lnL>
                      <a:noFill/>
                    </a:lnL>
                    <a:lnR>
                      <a:noFill/>
                    </a:lnR>
                    <a:lnT>
                      <a:noFill/>
                    </a:lnT>
                    <a:lnB>
                      <a:noFill/>
                    </a:lnB>
                    <a:lnTlToBr w="12700" cmpd="sng">
                      <a:noFill/>
                      <a:prstDash val="solid"/>
                    </a:lnTlToBr>
                    <a:lnBlToTr w="12700" cmpd="sng">
                      <a:noFill/>
                      <a:prstDash val="solid"/>
                    </a:lnBlToTr>
                    <a:noFill/>
                  </a:tcPr>
                </a:tc>
                <a:tc>
                  <a:txBody>
                    <a:bodyPr/>
                    <a:lstStyle>
                      <a:lvl1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algn="ctr"/>
                      <a:endParaRPr lang="es-CL">
                        <a:solidFill>
                          <a:schemeClr val="bg1"/>
                        </a:solidFill>
                        <a:latin typeface="Modern Love Caps" panose="04070805081001020A01" pitchFamily="82"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algn="ctr"/>
                      <a:r>
                        <a:rPr lang="es-CL" dirty="0">
                          <a:solidFill>
                            <a:schemeClr val="bg1"/>
                          </a:solidFill>
                          <a:latin typeface="Modern Love Caps" panose="04070805081001020A01" pitchFamily="82" charset="0"/>
                        </a:rPr>
                        <a:t>Francisca Oyarzún</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60223809"/>
                  </a:ext>
                </a:extLst>
              </a:tr>
              <a:tr h="355442">
                <a:tc>
                  <a:txBody>
                    <a:bodyPr/>
                    <a:lstStyle>
                      <a:lvl1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algn="ctr"/>
                      <a:endParaRPr lang="es-CL">
                        <a:solidFill>
                          <a:schemeClr val="bg1"/>
                        </a:solidFill>
                        <a:latin typeface="Modern Love Caps" panose="04070805081001020A01" pitchFamily="82" charset="0"/>
                      </a:endParaRPr>
                    </a:p>
                  </a:txBody>
                  <a:tcPr>
                    <a:lnL>
                      <a:noFill/>
                    </a:lnL>
                    <a:lnR>
                      <a:noFill/>
                    </a:lnR>
                    <a:lnT>
                      <a:noFill/>
                    </a:lnT>
                    <a:lnB w="12700" cmpd="sng">
                      <a:solidFill>
                        <a:srgbClr val="EA9999"/>
                      </a:solidFill>
                    </a:lnB>
                    <a:lnTlToBr w="12700" cmpd="sng">
                      <a:noFill/>
                      <a:prstDash val="solid"/>
                    </a:lnTlToBr>
                    <a:lnBlToTr w="12700" cmpd="sng">
                      <a:noFill/>
                      <a:prstDash val="solid"/>
                    </a:lnBlToTr>
                    <a:solidFill>
                      <a:srgbClr val="EA9999">
                        <a:alpha val="20000"/>
                      </a:srgbClr>
                    </a:solidFill>
                  </a:tcPr>
                </a:tc>
                <a:tc>
                  <a:txBody>
                    <a:bodyPr/>
                    <a:lstStyle>
                      <a:lvl1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algn="ctr"/>
                      <a:r>
                        <a:rPr lang="es-CL" dirty="0">
                          <a:solidFill>
                            <a:schemeClr val="bg1"/>
                          </a:solidFill>
                          <a:latin typeface="Modern Love Caps" panose="04070805081001020A01" pitchFamily="82" charset="0"/>
                        </a:rPr>
                        <a:t>Valentina Pérez</a:t>
                      </a:r>
                    </a:p>
                  </a:txBody>
                  <a:tcPr>
                    <a:lnL>
                      <a:noFill/>
                    </a:lnL>
                    <a:lnR>
                      <a:noFill/>
                    </a:lnR>
                    <a:lnT>
                      <a:noFill/>
                    </a:lnT>
                    <a:lnB w="12700" cmpd="sng">
                      <a:solidFill>
                        <a:srgbClr val="EA9999"/>
                      </a:solidFill>
                    </a:lnB>
                    <a:lnTlToBr w="12700" cmpd="sng">
                      <a:noFill/>
                      <a:prstDash val="solid"/>
                    </a:lnTlToBr>
                    <a:lnBlToTr w="12700" cmpd="sng">
                      <a:noFill/>
                      <a:prstDash val="solid"/>
                    </a:lnBlToTr>
                    <a:solidFill>
                      <a:srgbClr val="EA9999">
                        <a:alpha val="20000"/>
                      </a:srgbClr>
                    </a:solidFill>
                  </a:tcPr>
                </a:tc>
                <a:tc>
                  <a:txBody>
                    <a:bodyPr/>
                    <a:lstStyle>
                      <a:lvl1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algn="ctr"/>
                      <a:endParaRPr lang="es-CL">
                        <a:solidFill>
                          <a:schemeClr val="bg1"/>
                        </a:solidFill>
                        <a:latin typeface="Modern Love Caps" panose="04070805081001020A01" pitchFamily="82" charset="0"/>
                      </a:endParaRPr>
                    </a:p>
                  </a:txBody>
                  <a:tcPr>
                    <a:lnL>
                      <a:noFill/>
                    </a:lnL>
                    <a:lnR>
                      <a:noFill/>
                    </a:lnR>
                    <a:lnT>
                      <a:noFill/>
                    </a:lnT>
                    <a:lnB w="12700" cmpd="sng">
                      <a:solidFill>
                        <a:srgbClr val="EA9999"/>
                      </a:solidFill>
                    </a:lnB>
                    <a:lnTlToBr w="12700" cmpd="sng">
                      <a:noFill/>
                      <a:prstDash val="solid"/>
                    </a:lnTlToBr>
                    <a:lnBlToTr w="12700" cmpd="sng">
                      <a:noFill/>
                      <a:prstDash val="solid"/>
                    </a:lnBlToTr>
                    <a:solidFill>
                      <a:srgbClr val="EA9999">
                        <a:alpha val="20000"/>
                      </a:srgbClr>
                    </a:solidFill>
                  </a:tcPr>
                </a:tc>
                <a:tc>
                  <a:txBody>
                    <a:bodyPr/>
                    <a:lstStyle>
                      <a:lvl1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algn="ctr"/>
                      <a:r>
                        <a:rPr lang="es-CL" dirty="0">
                          <a:solidFill>
                            <a:schemeClr val="bg1"/>
                          </a:solidFill>
                          <a:latin typeface="Modern Love Caps" panose="04070805081001020A01" pitchFamily="82" charset="0"/>
                        </a:rPr>
                        <a:t>Matías Vásquez</a:t>
                      </a:r>
                    </a:p>
                  </a:txBody>
                  <a:tcPr>
                    <a:lnL>
                      <a:noFill/>
                    </a:lnL>
                    <a:lnR>
                      <a:noFill/>
                    </a:lnR>
                    <a:lnT>
                      <a:noFill/>
                    </a:lnT>
                    <a:lnB w="12700" cmpd="sng">
                      <a:solidFill>
                        <a:srgbClr val="EA9999"/>
                      </a:solidFill>
                    </a:lnB>
                    <a:lnTlToBr w="12700" cmpd="sng">
                      <a:noFill/>
                      <a:prstDash val="solid"/>
                    </a:lnTlToBr>
                    <a:lnBlToTr w="12700" cmpd="sng">
                      <a:noFill/>
                      <a:prstDash val="solid"/>
                    </a:lnBlToTr>
                    <a:solidFill>
                      <a:srgbClr val="EA9999">
                        <a:alpha val="20000"/>
                      </a:srgbClr>
                    </a:solidFill>
                  </a:tcPr>
                </a:tc>
                <a:extLst>
                  <a:ext uri="{0D108BD9-81ED-4DB2-BD59-A6C34878D82A}">
                    <a16:rowId xmlns:a16="http://schemas.microsoft.com/office/drawing/2014/main" val="3983330488"/>
                  </a:ext>
                </a:extLst>
              </a:tr>
            </a:tbl>
          </a:graphicData>
        </a:graphic>
      </p:graphicFrame>
      <p:sp>
        <p:nvSpPr>
          <p:cNvPr id="12" name="CuadroTexto 11">
            <a:extLst>
              <a:ext uri="{FF2B5EF4-FFF2-40B4-BE49-F238E27FC236}">
                <a16:creationId xmlns:a16="http://schemas.microsoft.com/office/drawing/2014/main" id="{06C28738-27D8-4EDD-9BB3-A1B691D6CA16}"/>
              </a:ext>
            </a:extLst>
          </p:cNvPr>
          <p:cNvSpPr txBox="1"/>
          <p:nvPr/>
        </p:nvSpPr>
        <p:spPr>
          <a:xfrm>
            <a:off x="2784296" y="392942"/>
            <a:ext cx="7592603" cy="707886"/>
          </a:xfrm>
          <a:prstGeom prst="rect">
            <a:avLst/>
          </a:prstGeom>
          <a:noFill/>
        </p:spPr>
        <p:txBody>
          <a:bodyPr wrap="square" rtlCol="0">
            <a:spAutoFit/>
          </a:bodyPr>
          <a:lstStyle/>
          <a:p>
            <a:r>
              <a:rPr kumimoji="0" lang="es-CL" sz="4000" b="0" i="0" u="none" strike="noStrike" kern="0" cap="none" spc="0" normalizeH="0" baseline="0" noProof="0" dirty="0">
                <a:ln>
                  <a:noFill/>
                </a:ln>
                <a:solidFill>
                  <a:srgbClr val="EA9999">
                    <a:lumMod val="60000"/>
                    <a:lumOff val="40000"/>
                  </a:srgbClr>
                </a:solidFill>
                <a:effectLst/>
                <a:uLnTx/>
                <a:uFillTx/>
                <a:latin typeface="Modern Love Grunge" panose="04070805081005020601" pitchFamily="82" charset="0"/>
                <a:cs typeface="Arial"/>
                <a:sym typeface="Arial"/>
              </a:rPr>
              <a:t>¿Quiénes son los delegados?</a:t>
            </a:r>
            <a:endParaRPr lang="es-CL" dirty="0"/>
          </a:p>
        </p:txBody>
      </p:sp>
    </p:spTree>
    <p:extLst>
      <p:ext uri="{BB962C8B-B14F-4D97-AF65-F5344CB8AC3E}">
        <p14:creationId xmlns:p14="http://schemas.microsoft.com/office/powerpoint/2010/main" val="1533723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AE37D92-667B-4876-9B78-3E5254615124}"/>
              </a:ext>
            </a:extLst>
          </p:cNvPr>
          <p:cNvSpPr txBox="1"/>
          <p:nvPr/>
        </p:nvSpPr>
        <p:spPr>
          <a:xfrm>
            <a:off x="858801" y="441789"/>
            <a:ext cx="10576067" cy="769441"/>
          </a:xfrm>
          <a:prstGeom prst="rect">
            <a:avLst/>
          </a:prstGeom>
          <a:noFill/>
        </p:spPr>
        <p:txBody>
          <a:bodyPr wrap="square" rtlCol="0">
            <a:spAutoFit/>
          </a:bodyPr>
          <a:lstStyle/>
          <a:p>
            <a:pPr algn="ctr"/>
            <a:r>
              <a:rPr lang="es-CL" sz="4400" dirty="0">
                <a:solidFill>
                  <a:schemeClr val="accent2">
                    <a:lumMod val="40000"/>
                    <a:lumOff val="60000"/>
                  </a:schemeClr>
                </a:solidFill>
                <a:latin typeface="Modern Love Grunge" panose="04070805081005020601" pitchFamily="82" charset="0"/>
              </a:rPr>
              <a:t>¿Estás de acuerdo con la organización?</a:t>
            </a:r>
          </a:p>
        </p:txBody>
      </p:sp>
      <p:sp>
        <p:nvSpPr>
          <p:cNvPr id="5" name="CuadroTexto 4">
            <a:extLst>
              <a:ext uri="{FF2B5EF4-FFF2-40B4-BE49-F238E27FC236}">
                <a16:creationId xmlns:a16="http://schemas.microsoft.com/office/drawing/2014/main" id="{E6348D5F-B97B-4378-AFCA-A158C814A143}"/>
              </a:ext>
            </a:extLst>
          </p:cNvPr>
          <p:cNvSpPr txBox="1"/>
          <p:nvPr/>
        </p:nvSpPr>
        <p:spPr>
          <a:xfrm>
            <a:off x="588517" y="1397285"/>
            <a:ext cx="11116637" cy="830997"/>
          </a:xfrm>
          <a:prstGeom prst="rect">
            <a:avLst/>
          </a:prstGeom>
          <a:noFill/>
        </p:spPr>
        <p:txBody>
          <a:bodyPr wrap="square" rtlCol="0">
            <a:spAutoFit/>
          </a:bodyPr>
          <a:lstStyle/>
          <a:p>
            <a:pPr algn="ctr"/>
            <a:r>
              <a:rPr lang="es-CL" sz="2400" dirty="0">
                <a:solidFill>
                  <a:schemeClr val="accent2">
                    <a:lumMod val="40000"/>
                    <a:lumOff val="60000"/>
                  </a:schemeClr>
                </a:solidFill>
                <a:latin typeface="Modern Love Caps" panose="04070805081001020A01" pitchFamily="82" charset="0"/>
              </a:rPr>
              <a:t>(si estás de acuerdo con la autoconvocatoria de las asambleas y con autodesignación de moderadores)</a:t>
            </a:r>
          </a:p>
        </p:txBody>
      </p:sp>
      <p:graphicFrame>
        <p:nvGraphicFramePr>
          <p:cNvPr id="8" name="Gráfico 7">
            <a:extLst>
              <a:ext uri="{FF2B5EF4-FFF2-40B4-BE49-F238E27FC236}">
                <a16:creationId xmlns:a16="http://schemas.microsoft.com/office/drawing/2014/main" id="{63C206A7-08BE-4853-B768-24A0D1F068BA}"/>
              </a:ext>
            </a:extLst>
          </p:cNvPr>
          <p:cNvGraphicFramePr/>
          <p:nvPr>
            <p:extLst>
              <p:ext uri="{D42A27DB-BD31-4B8C-83A1-F6EECF244321}">
                <p14:modId xmlns:p14="http://schemas.microsoft.com/office/powerpoint/2010/main" val="2647062559"/>
              </p:ext>
            </p:extLst>
          </p:nvPr>
        </p:nvGraphicFramePr>
        <p:xfrm>
          <a:off x="2370208" y="1980968"/>
          <a:ext cx="7451583" cy="4906644"/>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7BD32F7E-8C86-4C24-92E5-AE07BF94D9EF}"/>
              </a:ext>
            </a:extLst>
          </p:cNvPr>
          <p:cNvSpPr txBox="1"/>
          <p:nvPr/>
        </p:nvSpPr>
        <p:spPr>
          <a:xfrm>
            <a:off x="9029700" y="3181350"/>
            <a:ext cx="2675454" cy="523220"/>
          </a:xfrm>
          <a:prstGeom prst="rect">
            <a:avLst/>
          </a:prstGeom>
          <a:noFill/>
        </p:spPr>
        <p:txBody>
          <a:bodyPr wrap="square" rtlCol="0">
            <a:spAutoFit/>
          </a:bodyPr>
          <a:lstStyle/>
          <a:p>
            <a:r>
              <a:rPr lang="es-CL" sz="2800" dirty="0">
                <a:solidFill>
                  <a:schemeClr val="bg1"/>
                </a:solidFill>
              </a:rPr>
              <a:t>Benja</a:t>
            </a:r>
          </a:p>
        </p:txBody>
      </p:sp>
    </p:spTree>
    <p:extLst>
      <p:ext uri="{BB962C8B-B14F-4D97-AF65-F5344CB8AC3E}">
        <p14:creationId xmlns:p14="http://schemas.microsoft.com/office/powerpoint/2010/main" val="25620371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5A948204-31C0-413B-87C2-6CBB54C6B34B}"/>
              </a:ext>
            </a:extLst>
          </p:cNvPr>
          <p:cNvSpPr>
            <a:spLocks noGrp="1"/>
          </p:cNvSpPr>
          <p:nvPr>
            <p:ph type="body" idx="1"/>
          </p:nvPr>
        </p:nvSpPr>
        <p:spPr>
          <a:xfrm>
            <a:off x="415600" y="622234"/>
            <a:ext cx="11360800" cy="846971"/>
          </a:xfrm>
        </p:spPr>
        <p:txBody>
          <a:bodyPr/>
          <a:lstStyle/>
          <a:p>
            <a:pPr marL="152396" indent="0" algn="ctr">
              <a:buNone/>
            </a:pPr>
            <a:r>
              <a:rPr lang="es-CL" sz="5400" dirty="0">
                <a:solidFill>
                  <a:schemeClr val="accent2">
                    <a:lumMod val="40000"/>
                    <a:lumOff val="60000"/>
                  </a:schemeClr>
                </a:solidFill>
                <a:latin typeface="Modern Love Grunge" panose="04070805081005020601" pitchFamily="82" charset="0"/>
              </a:rPr>
              <a:t>Problemáticas urgentes a tratar</a:t>
            </a:r>
          </a:p>
        </p:txBody>
      </p:sp>
      <p:pic>
        <p:nvPicPr>
          <p:cNvPr id="5" name="Imagen 4">
            <a:extLst>
              <a:ext uri="{FF2B5EF4-FFF2-40B4-BE49-F238E27FC236}">
                <a16:creationId xmlns:a16="http://schemas.microsoft.com/office/drawing/2014/main" id="{D5777D31-2BCA-4407-A858-EB55E3CC798A}"/>
              </a:ext>
            </a:extLst>
          </p:cNvPr>
          <p:cNvPicPr>
            <a:picLocks noChangeAspect="1"/>
          </p:cNvPicPr>
          <p:nvPr/>
        </p:nvPicPr>
        <p:blipFill>
          <a:blip r:embed="rId2"/>
          <a:stretch>
            <a:fillRect/>
          </a:stretch>
        </p:blipFill>
        <p:spPr>
          <a:xfrm>
            <a:off x="1159261" y="1839954"/>
            <a:ext cx="4263787" cy="4195748"/>
          </a:xfrm>
          <a:prstGeom prst="rect">
            <a:avLst/>
          </a:prstGeom>
        </p:spPr>
      </p:pic>
      <p:pic>
        <p:nvPicPr>
          <p:cNvPr id="6" name="Imagen 5">
            <a:extLst>
              <a:ext uri="{FF2B5EF4-FFF2-40B4-BE49-F238E27FC236}">
                <a16:creationId xmlns:a16="http://schemas.microsoft.com/office/drawing/2014/main" id="{742779AB-0019-4EDA-9E9C-CEECAF7B3F73}"/>
              </a:ext>
            </a:extLst>
          </p:cNvPr>
          <p:cNvPicPr>
            <a:picLocks noChangeAspect="1"/>
          </p:cNvPicPr>
          <p:nvPr/>
        </p:nvPicPr>
        <p:blipFill>
          <a:blip r:embed="rId3"/>
          <a:stretch>
            <a:fillRect/>
          </a:stretch>
        </p:blipFill>
        <p:spPr>
          <a:xfrm>
            <a:off x="6768954" y="2119836"/>
            <a:ext cx="3897755" cy="3454829"/>
          </a:xfrm>
          <a:prstGeom prst="rect">
            <a:avLst/>
          </a:prstGeom>
        </p:spPr>
      </p:pic>
      <p:sp>
        <p:nvSpPr>
          <p:cNvPr id="2" name="CuadroTexto 1">
            <a:extLst>
              <a:ext uri="{FF2B5EF4-FFF2-40B4-BE49-F238E27FC236}">
                <a16:creationId xmlns:a16="http://schemas.microsoft.com/office/drawing/2014/main" id="{58307747-C5D4-4065-ADA6-9BD6D48420BA}"/>
              </a:ext>
            </a:extLst>
          </p:cNvPr>
          <p:cNvSpPr txBox="1"/>
          <p:nvPr/>
        </p:nvSpPr>
        <p:spPr>
          <a:xfrm>
            <a:off x="6696075" y="6035702"/>
            <a:ext cx="1128835" cy="307777"/>
          </a:xfrm>
          <a:prstGeom prst="rect">
            <a:avLst/>
          </a:prstGeom>
          <a:noFill/>
        </p:spPr>
        <p:txBody>
          <a:bodyPr wrap="none" rtlCol="0">
            <a:spAutoFit/>
          </a:bodyPr>
          <a:lstStyle/>
          <a:p>
            <a:r>
              <a:rPr lang="es-CL" dirty="0"/>
              <a:t>17 cuadro 1</a:t>
            </a:r>
          </a:p>
        </p:txBody>
      </p:sp>
    </p:spTree>
    <p:extLst>
      <p:ext uri="{BB962C8B-B14F-4D97-AF65-F5344CB8AC3E}">
        <p14:creationId xmlns:p14="http://schemas.microsoft.com/office/powerpoint/2010/main" val="29153465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69D3A9E-6898-47CC-859F-4A6425789E93}"/>
              </a:ext>
            </a:extLst>
          </p:cNvPr>
          <p:cNvSpPr txBox="1"/>
          <p:nvPr/>
        </p:nvSpPr>
        <p:spPr>
          <a:xfrm>
            <a:off x="787685" y="616449"/>
            <a:ext cx="10616629" cy="1107996"/>
          </a:xfrm>
          <a:prstGeom prst="rect">
            <a:avLst/>
          </a:prstGeom>
          <a:noFill/>
        </p:spPr>
        <p:txBody>
          <a:bodyPr wrap="square" rtlCol="0">
            <a:spAutoFit/>
          </a:bodyPr>
          <a:lstStyle/>
          <a:p>
            <a:pPr algn="ctr"/>
            <a:r>
              <a:rPr lang="es-CL" sz="6600" dirty="0">
                <a:solidFill>
                  <a:schemeClr val="accent2">
                    <a:lumMod val="40000"/>
                    <a:lumOff val="60000"/>
                  </a:schemeClr>
                </a:solidFill>
                <a:latin typeface="Modern Love Grunge" panose="04070805081005020601" pitchFamily="82" charset="0"/>
              </a:rPr>
              <a:t>Espacio abierto al dialogo </a:t>
            </a:r>
          </a:p>
        </p:txBody>
      </p:sp>
      <p:pic>
        <p:nvPicPr>
          <p:cNvPr id="6" name="Imagen 5">
            <a:extLst>
              <a:ext uri="{FF2B5EF4-FFF2-40B4-BE49-F238E27FC236}">
                <a16:creationId xmlns:a16="http://schemas.microsoft.com/office/drawing/2014/main" id="{3C5021E2-C69A-457D-B8F6-11099F66CB94}"/>
              </a:ext>
            </a:extLst>
          </p:cNvPr>
          <p:cNvPicPr>
            <a:picLocks noChangeAspect="1"/>
          </p:cNvPicPr>
          <p:nvPr/>
        </p:nvPicPr>
        <p:blipFill>
          <a:blip r:embed="rId2"/>
          <a:stretch>
            <a:fillRect/>
          </a:stretch>
        </p:blipFill>
        <p:spPr>
          <a:xfrm>
            <a:off x="0" y="1962364"/>
            <a:ext cx="12192000" cy="4895636"/>
          </a:xfrm>
          <a:prstGeom prst="rect">
            <a:avLst/>
          </a:prstGeom>
        </p:spPr>
      </p:pic>
    </p:spTree>
    <p:extLst>
      <p:ext uri="{BB962C8B-B14F-4D97-AF65-F5344CB8AC3E}">
        <p14:creationId xmlns:p14="http://schemas.microsoft.com/office/powerpoint/2010/main" val="1759340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0C3032-66E6-4650-AF77-2DE21659B9F1}"/>
              </a:ext>
            </a:extLst>
          </p:cNvPr>
          <p:cNvSpPr>
            <a:spLocks noGrp="1"/>
          </p:cNvSpPr>
          <p:nvPr>
            <p:ph type="title"/>
          </p:nvPr>
        </p:nvSpPr>
        <p:spPr>
          <a:xfrm>
            <a:off x="497793" y="1096801"/>
            <a:ext cx="11360800" cy="763600"/>
          </a:xfrm>
        </p:spPr>
        <p:txBody>
          <a:bodyPr/>
          <a:lstStyle/>
          <a:p>
            <a:pPr algn="ctr"/>
            <a:r>
              <a:rPr lang="es-CL" sz="6000" dirty="0">
                <a:solidFill>
                  <a:schemeClr val="accent2">
                    <a:lumMod val="60000"/>
                    <a:lumOff val="40000"/>
                  </a:schemeClr>
                </a:solidFill>
                <a:latin typeface="Modern Love Grunge" panose="04070805081005020601" pitchFamily="82" charset="0"/>
              </a:rPr>
              <a:t>Espacio de dudas y preguntas</a:t>
            </a:r>
          </a:p>
        </p:txBody>
      </p:sp>
      <p:pic>
        <p:nvPicPr>
          <p:cNvPr id="5" name="Imagen 4">
            <a:extLst>
              <a:ext uri="{FF2B5EF4-FFF2-40B4-BE49-F238E27FC236}">
                <a16:creationId xmlns:a16="http://schemas.microsoft.com/office/drawing/2014/main" id="{A7ECB76B-0682-44BB-9853-072B57C6E475}"/>
              </a:ext>
            </a:extLst>
          </p:cNvPr>
          <p:cNvPicPr>
            <a:picLocks noChangeAspect="1"/>
          </p:cNvPicPr>
          <p:nvPr/>
        </p:nvPicPr>
        <p:blipFill>
          <a:blip r:embed="rId2"/>
          <a:stretch>
            <a:fillRect/>
          </a:stretch>
        </p:blipFill>
        <p:spPr>
          <a:xfrm>
            <a:off x="702082" y="2584610"/>
            <a:ext cx="2595907" cy="3889107"/>
          </a:xfrm>
          <a:prstGeom prst="rect">
            <a:avLst/>
          </a:prstGeom>
        </p:spPr>
      </p:pic>
      <p:pic>
        <p:nvPicPr>
          <p:cNvPr id="6" name="Imagen 5">
            <a:extLst>
              <a:ext uri="{FF2B5EF4-FFF2-40B4-BE49-F238E27FC236}">
                <a16:creationId xmlns:a16="http://schemas.microsoft.com/office/drawing/2014/main" id="{F063C764-2AB2-4F29-B7C4-86B60360C4E3}"/>
              </a:ext>
            </a:extLst>
          </p:cNvPr>
          <p:cNvPicPr>
            <a:picLocks noChangeAspect="1"/>
          </p:cNvPicPr>
          <p:nvPr/>
        </p:nvPicPr>
        <p:blipFill>
          <a:blip r:embed="rId3"/>
          <a:stretch>
            <a:fillRect/>
          </a:stretch>
        </p:blipFill>
        <p:spPr>
          <a:xfrm>
            <a:off x="8353296" y="2584610"/>
            <a:ext cx="2763342" cy="3963480"/>
          </a:xfrm>
          <a:prstGeom prst="rect">
            <a:avLst/>
          </a:prstGeom>
        </p:spPr>
      </p:pic>
      <p:pic>
        <p:nvPicPr>
          <p:cNvPr id="8" name="Imagen 7">
            <a:extLst>
              <a:ext uri="{FF2B5EF4-FFF2-40B4-BE49-F238E27FC236}">
                <a16:creationId xmlns:a16="http://schemas.microsoft.com/office/drawing/2014/main" id="{5A41A216-E35E-44ED-BE25-6F0F11878BC0}"/>
              </a:ext>
            </a:extLst>
          </p:cNvPr>
          <p:cNvPicPr>
            <a:picLocks noChangeAspect="1"/>
          </p:cNvPicPr>
          <p:nvPr/>
        </p:nvPicPr>
        <p:blipFill>
          <a:blip r:embed="rId4"/>
          <a:stretch>
            <a:fillRect/>
          </a:stretch>
        </p:blipFill>
        <p:spPr>
          <a:xfrm>
            <a:off x="4498930" y="2584610"/>
            <a:ext cx="2865368" cy="3627434"/>
          </a:xfrm>
          <a:prstGeom prst="rect">
            <a:avLst/>
          </a:prstGeom>
        </p:spPr>
      </p:pic>
    </p:spTree>
    <p:extLst>
      <p:ext uri="{BB962C8B-B14F-4D97-AF65-F5344CB8AC3E}">
        <p14:creationId xmlns:p14="http://schemas.microsoft.com/office/powerpoint/2010/main" val="1431706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B41342-ADDF-4823-B626-B622DB8BC1EE}"/>
              </a:ext>
            </a:extLst>
          </p:cNvPr>
          <p:cNvSpPr>
            <a:spLocks noGrp="1"/>
          </p:cNvSpPr>
          <p:nvPr>
            <p:ph type="title"/>
          </p:nvPr>
        </p:nvSpPr>
        <p:spPr/>
        <p:txBody>
          <a:bodyPr/>
          <a:lstStyle/>
          <a:p>
            <a:pPr algn="ctr"/>
            <a:r>
              <a:rPr lang="es-CL" sz="4000" dirty="0">
                <a:solidFill>
                  <a:schemeClr val="accent2">
                    <a:lumMod val="60000"/>
                    <a:lumOff val="40000"/>
                  </a:schemeClr>
                </a:solidFill>
                <a:latin typeface="Modern Love Grunge" panose="04070805081005020601" pitchFamily="82" charset="0"/>
              </a:rPr>
              <a:t>Resumen asamblea sección 2</a:t>
            </a:r>
          </a:p>
        </p:txBody>
      </p:sp>
      <p:sp>
        <p:nvSpPr>
          <p:cNvPr id="3" name="Marcador de texto 2">
            <a:extLst>
              <a:ext uri="{FF2B5EF4-FFF2-40B4-BE49-F238E27FC236}">
                <a16:creationId xmlns:a16="http://schemas.microsoft.com/office/drawing/2014/main" id="{4C26F7EB-AF95-4766-990F-8316A945F455}"/>
              </a:ext>
            </a:extLst>
          </p:cNvPr>
          <p:cNvSpPr>
            <a:spLocks noGrp="1"/>
          </p:cNvSpPr>
          <p:nvPr>
            <p:ph type="body" idx="1"/>
          </p:nvPr>
        </p:nvSpPr>
        <p:spPr/>
        <p:txBody>
          <a:bodyPr/>
          <a:lstStyle/>
          <a:p>
            <a:pPr marL="152396" indent="0" algn="just">
              <a:buNone/>
            </a:pPr>
            <a:r>
              <a:rPr lang="es-CL" sz="2800" dirty="0">
                <a:solidFill>
                  <a:schemeClr val="tx1"/>
                </a:solidFill>
                <a:latin typeface="Modern Love Caps" panose="04070805081001020A01" pitchFamily="82" charset="0"/>
              </a:rPr>
              <a:t>Importante: durante la asamblea de la sección 2, la cual fue bastante espontanea se pensó en añadir a las personas de otras secciones, pero por recomendación de nuestros mismos compañeros nos dijeron que era mucho mejor dejarla para el día siguiente, así podría haber una mayor asistencia.</a:t>
            </a:r>
          </a:p>
          <a:p>
            <a:pPr marL="152396" indent="0" algn="just">
              <a:buNone/>
            </a:pPr>
            <a:endParaRPr lang="es-CL" sz="2800" dirty="0">
              <a:solidFill>
                <a:schemeClr val="tx1"/>
              </a:solidFill>
              <a:latin typeface="Modern Love Caps" panose="04070805081001020A01" pitchFamily="82" charset="0"/>
            </a:endParaRPr>
          </a:p>
          <a:p>
            <a:pPr marL="152396" indent="0" algn="just">
              <a:buNone/>
            </a:pPr>
            <a:r>
              <a:rPr lang="es-CL" sz="2800" dirty="0">
                <a:solidFill>
                  <a:schemeClr val="tx1"/>
                </a:solidFill>
                <a:latin typeface="Modern Love Caps" panose="04070805081001020A01" pitchFamily="82" charset="0"/>
              </a:rPr>
              <a:t>Se creó un acta de aquella asamblea con la idea de que todas las secciones supieran lo que se conversó, de tal forma podríamos saber que puntos se repetían, en cuales estaban de acuerdo y qué agregar</a:t>
            </a:r>
          </a:p>
        </p:txBody>
      </p:sp>
      <p:pic>
        <p:nvPicPr>
          <p:cNvPr id="4" name="Imagen 3">
            <a:extLst>
              <a:ext uri="{FF2B5EF4-FFF2-40B4-BE49-F238E27FC236}">
                <a16:creationId xmlns:a16="http://schemas.microsoft.com/office/drawing/2014/main" id="{DAECEE9B-5D44-4A68-86A6-633F21D67EC0}"/>
              </a:ext>
            </a:extLst>
          </p:cNvPr>
          <p:cNvPicPr>
            <a:picLocks noChangeAspect="1"/>
          </p:cNvPicPr>
          <p:nvPr/>
        </p:nvPicPr>
        <p:blipFill>
          <a:blip r:embed="rId2"/>
          <a:stretch>
            <a:fillRect/>
          </a:stretch>
        </p:blipFill>
        <p:spPr>
          <a:xfrm>
            <a:off x="1826588" y="593367"/>
            <a:ext cx="463336" cy="579170"/>
          </a:xfrm>
          <a:prstGeom prst="rect">
            <a:avLst/>
          </a:prstGeom>
        </p:spPr>
      </p:pic>
      <p:pic>
        <p:nvPicPr>
          <p:cNvPr id="5" name="Imagen 4">
            <a:extLst>
              <a:ext uri="{FF2B5EF4-FFF2-40B4-BE49-F238E27FC236}">
                <a16:creationId xmlns:a16="http://schemas.microsoft.com/office/drawing/2014/main" id="{85600C54-7307-4311-B1C1-FA9BBB5C6979}"/>
              </a:ext>
            </a:extLst>
          </p:cNvPr>
          <p:cNvPicPr>
            <a:picLocks noChangeAspect="1"/>
          </p:cNvPicPr>
          <p:nvPr/>
        </p:nvPicPr>
        <p:blipFill>
          <a:blip r:embed="rId2"/>
          <a:stretch>
            <a:fillRect/>
          </a:stretch>
        </p:blipFill>
        <p:spPr>
          <a:xfrm>
            <a:off x="9854130" y="578045"/>
            <a:ext cx="463336" cy="579170"/>
          </a:xfrm>
          <a:prstGeom prst="rect">
            <a:avLst/>
          </a:prstGeom>
        </p:spPr>
      </p:pic>
    </p:spTree>
    <p:extLst>
      <p:ext uri="{BB962C8B-B14F-4D97-AF65-F5344CB8AC3E}">
        <p14:creationId xmlns:p14="http://schemas.microsoft.com/office/powerpoint/2010/main" val="1739398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70CDBF9-3471-4D6D-9329-259CC70D5D94}"/>
              </a:ext>
            </a:extLst>
          </p:cNvPr>
          <p:cNvPicPr>
            <a:picLocks noChangeAspect="1"/>
          </p:cNvPicPr>
          <p:nvPr/>
        </p:nvPicPr>
        <p:blipFill>
          <a:blip r:embed="rId2"/>
          <a:stretch>
            <a:fillRect/>
          </a:stretch>
        </p:blipFill>
        <p:spPr>
          <a:xfrm>
            <a:off x="1123256" y="37626"/>
            <a:ext cx="9945488" cy="6782747"/>
          </a:xfrm>
          <a:prstGeom prst="rect">
            <a:avLst/>
          </a:prstGeom>
        </p:spPr>
      </p:pic>
    </p:spTree>
    <p:extLst>
      <p:ext uri="{BB962C8B-B14F-4D97-AF65-F5344CB8AC3E}">
        <p14:creationId xmlns:p14="http://schemas.microsoft.com/office/powerpoint/2010/main" val="2898952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07C3B65-EF06-4F54-8692-7C9CE987E763}"/>
              </a:ext>
            </a:extLst>
          </p:cNvPr>
          <p:cNvPicPr>
            <a:picLocks noChangeAspect="1"/>
          </p:cNvPicPr>
          <p:nvPr/>
        </p:nvPicPr>
        <p:blipFill>
          <a:blip r:embed="rId2"/>
          <a:stretch>
            <a:fillRect/>
          </a:stretch>
        </p:blipFill>
        <p:spPr>
          <a:xfrm>
            <a:off x="1294730" y="99548"/>
            <a:ext cx="9602540" cy="6658904"/>
          </a:xfrm>
          <a:prstGeom prst="rect">
            <a:avLst/>
          </a:prstGeom>
        </p:spPr>
      </p:pic>
    </p:spTree>
    <p:extLst>
      <p:ext uri="{BB962C8B-B14F-4D97-AF65-F5344CB8AC3E}">
        <p14:creationId xmlns:p14="http://schemas.microsoft.com/office/powerpoint/2010/main" val="2788663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C3981C-6CB0-4EF5-AFEC-F9F0A8341770}"/>
              </a:ext>
            </a:extLst>
          </p:cNvPr>
          <p:cNvPicPr>
            <a:picLocks noChangeAspect="1"/>
          </p:cNvPicPr>
          <p:nvPr/>
        </p:nvPicPr>
        <p:blipFill>
          <a:blip r:embed="rId2"/>
          <a:stretch>
            <a:fillRect/>
          </a:stretch>
        </p:blipFill>
        <p:spPr>
          <a:xfrm>
            <a:off x="1345692" y="0"/>
            <a:ext cx="9500616" cy="6858000"/>
          </a:xfrm>
          <a:prstGeom prst="rect">
            <a:avLst/>
          </a:prstGeom>
        </p:spPr>
      </p:pic>
    </p:spTree>
    <p:extLst>
      <p:ext uri="{BB962C8B-B14F-4D97-AF65-F5344CB8AC3E}">
        <p14:creationId xmlns:p14="http://schemas.microsoft.com/office/powerpoint/2010/main" val="3890453721"/>
      </p:ext>
    </p:extLst>
  </p:cSld>
  <p:clrMapOvr>
    <a:masterClrMapping/>
  </p:clrMapOvr>
</p:sld>
</file>

<file path=ppt/theme/theme1.xml><?xml version="1.0" encoding="utf-8"?>
<a:theme xmlns:a="http://schemas.openxmlformats.org/drawingml/2006/main" name="Chalboard Background Infographics by Slidesgo">
  <a:themeElements>
    <a:clrScheme name="Simple Light">
      <a:dk1>
        <a:srgbClr val="FFFFFF"/>
      </a:dk1>
      <a:lt1>
        <a:srgbClr val="FFFFFF"/>
      </a:lt1>
      <a:dk2>
        <a:srgbClr val="FFFFFF"/>
      </a:dk2>
      <a:lt2>
        <a:srgbClr val="D5A6BD"/>
      </a:lt2>
      <a:accent1>
        <a:srgbClr val="DD7E6B"/>
      </a:accent1>
      <a:accent2>
        <a:srgbClr val="EA9999"/>
      </a:accent2>
      <a:accent3>
        <a:srgbClr val="FFE599"/>
      </a:accent3>
      <a:accent4>
        <a:srgbClr val="B6D7A8"/>
      </a:accent4>
      <a:accent5>
        <a:srgbClr val="9FC5E8"/>
      </a:accent5>
      <a:accent6>
        <a:srgbClr val="B4A7D6"/>
      </a:accent6>
      <a:hlink>
        <a:srgbClr val="F9CB9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Chalkboard Background Infographics by Slidesgo</Template>
  <TotalTime>306</TotalTime>
  <Words>1770</Words>
  <Application>Microsoft Office PowerPoint</Application>
  <PresentationFormat>Panorámica</PresentationFormat>
  <Paragraphs>198</Paragraphs>
  <Slides>42</Slides>
  <Notes>1</Notes>
  <HiddenSlides>0</HiddenSlides>
  <MMClips>0</MMClips>
  <ScaleCrop>false</ScaleCrop>
  <HeadingPairs>
    <vt:vector size="4" baseType="variant">
      <vt:variant>
        <vt:lpstr>Tema</vt:lpstr>
      </vt:variant>
      <vt:variant>
        <vt:i4>3</vt:i4>
      </vt:variant>
      <vt:variant>
        <vt:lpstr>Títulos de diapositiva</vt:lpstr>
      </vt:variant>
      <vt:variant>
        <vt:i4>42</vt:i4>
      </vt:variant>
    </vt:vector>
  </HeadingPairs>
  <TitlesOfParts>
    <vt:vector size="45" baseType="lpstr">
      <vt:lpstr>Chalboard Background Infographics by Slidesgo</vt:lpstr>
      <vt:lpstr>Simple Light</vt:lpstr>
      <vt:lpstr>Slidesgo Final Pages</vt:lpstr>
      <vt:lpstr>Presentación de PowerPoint</vt:lpstr>
      <vt:lpstr>Temas a tratar</vt:lpstr>
      <vt:lpstr>¿Quiénes organizaron esto?</vt:lpstr>
      <vt:lpstr>Presentación de PowerPoint</vt:lpstr>
      <vt:lpstr>Espacio de dudas y preguntas</vt:lpstr>
      <vt:lpstr>Resumen asamblea sección 2</vt:lpstr>
      <vt:lpstr>Presentación de PowerPoint</vt:lpstr>
      <vt:lpstr>Presentación de PowerPoint</vt:lpstr>
      <vt:lpstr>Presentación de PowerPoint</vt:lpstr>
      <vt:lpstr>Presentación de PowerPoint</vt:lpstr>
      <vt:lpstr>Presentación de PowerPoint</vt:lpstr>
      <vt:lpstr>Opiniones escritas en el acta</vt:lpstr>
      <vt:lpstr>Presentación de PowerPoint</vt:lpstr>
      <vt:lpstr>Resultados encuesta </vt:lpstr>
      <vt:lpstr>Sección </vt:lpstr>
      <vt:lpstr>Preguntas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Thais Almendra López Araya (thais.lopez)</dc:creator>
  <cp:lastModifiedBy>Benjamin Negrete Castro</cp:lastModifiedBy>
  <cp:revision>35</cp:revision>
  <dcterms:created xsi:type="dcterms:W3CDTF">2021-06-29T20:29:51Z</dcterms:created>
  <dcterms:modified xsi:type="dcterms:W3CDTF">2021-07-03T17:56:50Z</dcterms:modified>
</cp:coreProperties>
</file>