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4" r:id="rId14"/>
    <p:sldId id="265" r:id="rId15"/>
  </p:sldIdLst>
  <p:sldSz cx="14630400" cy="8229600"/>
  <p:notesSz cx="8229600" cy="14630400"/>
  <p:embeddedFontLst>
    <p:embeddedFont>
      <p:font typeface="Brygada 1918" panose="020B0604020202020204" charset="0"/>
      <p:regular r:id="rId17"/>
    </p:embeddedFont>
    <p:embeddedFont>
      <p:font typeface="Brygada 1918 Semi Bold" panose="020B0604020202020204" charset="0"/>
      <p:regular r:id="rId18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Bien_com%C3%BAn" TargetMode="External"/><Relationship Id="rId3" Type="http://schemas.openxmlformats.org/officeDocument/2006/relationships/hyperlink" Target="https://es.wikipedia.org/wiki/Democracia" TargetMode="External"/><Relationship Id="rId7" Type="http://schemas.openxmlformats.org/officeDocument/2006/relationships/hyperlink" Target="https://es.wikipedia.org/wiki/Voluntad_genera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s.wikipedia.org/wiki/Soberan%C3%ADa" TargetMode="External"/><Relationship Id="rId5" Type="http://schemas.openxmlformats.org/officeDocument/2006/relationships/hyperlink" Target="https://es.wikipedia.org/wiki/El_contrato_social" TargetMode="External"/><Relationship Id="rId4" Type="http://schemas.openxmlformats.org/officeDocument/2006/relationships/hyperlink" Target="https://es.wikipedia.org/wiki/Jean_Jacques_Rousseau" TargetMode="Externa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7097" y="2263496"/>
            <a:ext cx="8709805" cy="2452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s-CL" sz="44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La Revolución Francesa:</a:t>
            </a:r>
            <a:r>
              <a:rPr lang="es-CL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(1789-1799).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s-CL" sz="4450" b="1" i="1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Y el Imperio Napoleónico(1799-1814).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s-CL" sz="4450" dirty="0"/>
              <a:t> </a:t>
            </a:r>
            <a:endParaRPr lang="es-CL" sz="4450" noProof="0" dirty="0"/>
          </a:p>
        </p:txBody>
      </p:sp>
      <p:sp>
        <p:nvSpPr>
          <p:cNvPr id="4" name="Text 1"/>
          <p:cNvSpPr/>
          <p:nvPr/>
        </p:nvSpPr>
        <p:spPr>
          <a:xfrm>
            <a:off x="290356" y="5562566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Un evento clave que transformó la política y sociedad del mundo. La revolución abarcó desde 1789 hasta 1799, prolongándose con Napoleón hasta 1815. Su influencia sigue vigente y es esencial conocerla para entender el mundo actual.</a:t>
            </a:r>
            <a:endParaRPr lang="es-CL" sz="1750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r="2979"/>
          <a:stretch/>
        </p:blipFill>
        <p:spPr>
          <a:xfrm>
            <a:off x="0" y="0"/>
            <a:ext cx="5589142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953453"/>
            <a:ext cx="7455456" cy="690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s-CL" sz="43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Las Invasiones Napoleónicas</a:t>
            </a:r>
            <a:endParaRPr lang="es-CL" sz="4300" noProof="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1974890"/>
            <a:ext cx="1104424" cy="13252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195751"/>
            <a:ext cx="296191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Expansión del Imperio.</a:t>
            </a:r>
            <a:endParaRPr lang="es-CL" sz="2150" noProof="0" dirty="0"/>
          </a:p>
        </p:txBody>
      </p:sp>
      <p:sp>
        <p:nvSpPr>
          <p:cNvPr id="6" name="Text 2"/>
          <p:cNvSpPr/>
          <p:nvPr/>
        </p:nvSpPr>
        <p:spPr>
          <a:xfrm>
            <a:off x="7695128" y="2673310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Conquista gran parte de Europa bajo dominio francés.</a:t>
            </a:r>
            <a:endParaRPr lang="es-CL" sz="1700" noProof="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3300174"/>
            <a:ext cx="1104424" cy="13252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352103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Bloqueo Continental.</a:t>
            </a:r>
            <a:endParaRPr lang="es-CL" sz="2150" noProof="0" dirty="0"/>
          </a:p>
        </p:txBody>
      </p:sp>
      <p:sp>
        <p:nvSpPr>
          <p:cNvPr id="9" name="Text 4"/>
          <p:cNvSpPr/>
          <p:nvPr/>
        </p:nvSpPr>
        <p:spPr>
          <a:xfrm>
            <a:off x="7695128" y="3998595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Intento de aislar económicamente a Gran Bretaña.</a:t>
            </a:r>
            <a:endParaRPr lang="es-CL" sz="1700" noProof="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4625459"/>
            <a:ext cx="1104424" cy="13252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4846320"/>
            <a:ext cx="3162062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Resistencia nacionalista.</a:t>
            </a:r>
            <a:endParaRPr lang="es-CL" sz="2150" noProof="0" dirty="0"/>
          </a:p>
        </p:txBody>
      </p:sp>
      <p:sp>
        <p:nvSpPr>
          <p:cNvPr id="12" name="Text 6"/>
          <p:cNvSpPr/>
          <p:nvPr/>
        </p:nvSpPr>
        <p:spPr>
          <a:xfrm>
            <a:off x="7695128" y="5323880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Levantamientos populares contra la ocupación francesa.</a:t>
            </a:r>
            <a:endParaRPr lang="es-CL" sz="1700" noProof="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473" y="5950744"/>
            <a:ext cx="1104424" cy="13252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95128" y="617160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Derrota en Waterloo.</a:t>
            </a:r>
            <a:endParaRPr lang="es-CL" sz="2150" noProof="0" dirty="0"/>
          </a:p>
        </p:txBody>
      </p:sp>
      <p:sp>
        <p:nvSpPr>
          <p:cNvPr id="15" name="Text 8"/>
          <p:cNvSpPr/>
          <p:nvPr/>
        </p:nvSpPr>
        <p:spPr>
          <a:xfrm>
            <a:off x="7695128" y="6649164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Pone fin al imperio y marca el regreso a la monarquía.</a:t>
            </a:r>
            <a:endParaRPr lang="es-CL" sz="1700" noProof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7457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s-CL" sz="43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Conclusión: Legado de la Revolución Francesa</a:t>
            </a:r>
            <a:endParaRPr lang="es-CL" sz="4300" noProof="0" dirty="0"/>
          </a:p>
        </p:txBody>
      </p:sp>
      <p:sp>
        <p:nvSpPr>
          <p:cNvPr id="4" name="Shape 1"/>
          <p:cNvSpPr/>
          <p:nvPr/>
        </p:nvSpPr>
        <p:spPr>
          <a:xfrm>
            <a:off x="6259473" y="2319099"/>
            <a:ext cx="496967" cy="496967"/>
          </a:xfrm>
          <a:prstGeom prst="roundRect">
            <a:avLst>
              <a:gd name="adj" fmla="val 66673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5" name="Text 2"/>
          <p:cNvSpPr/>
          <p:nvPr/>
        </p:nvSpPr>
        <p:spPr>
          <a:xfrm>
            <a:off x="6977301" y="2394942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Impacto duradero</a:t>
            </a:r>
            <a:endParaRPr lang="es-CL" sz="2150" noProof="0" dirty="0"/>
          </a:p>
        </p:txBody>
      </p:sp>
      <p:sp>
        <p:nvSpPr>
          <p:cNvPr id="6" name="Text 3"/>
          <p:cNvSpPr/>
          <p:nvPr/>
        </p:nvSpPr>
        <p:spPr>
          <a:xfrm>
            <a:off x="6977301" y="2872502"/>
            <a:ext cx="688002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Transformó la política y sociedad mundial.</a:t>
            </a:r>
            <a:endParaRPr lang="es-CL" sz="1700" noProof="0" dirty="0"/>
          </a:p>
        </p:txBody>
      </p:sp>
      <p:sp>
        <p:nvSpPr>
          <p:cNvPr id="7" name="Shape 4"/>
          <p:cNvSpPr/>
          <p:nvPr/>
        </p:nvSpPr>
        <p:spPr>
          <a:xfrm>
            <a:off x="6259473" y="3667601"/>
            <a:ext cx="496967" cy="496967"/>
          </a:xfrm>
          <a:prstGeom prst="roundRect">
            <a:avLst>
              <a:gd name="adj" fmla="val 66673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8" name="Text 5"/>
          <p:cNvSpPr/>
          <p:nvPr/>
        </p:nvSpPr>
        <p:spPr>
          <a:xfrm>
            <a:off x="6977301" y="374344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Valores universales</a:t>
            </a:r>
            <a:endParaRPr lang="es-CL" sz="2150" noProof="0" dirty="0"/>
          </a:p>
        </p:txBody>
      </p:sp>
      <p:sp>
        <p:nvSpPr>
          <p:cNvPr id="9" name="Text 6"/>
          <p:cNvSpPr/>
          <p:nvPr/>
        </p:nvSpPr>
        <p:spPr>
          <a:xfrm>
            <a:off x="6977301" y="4221004"/>
            <a:ext cx="6880027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Libertad, igualdad y fraternidad, proto-universalización de la ética moral burguesa.</a:t>
            </a:r>
            <a:endParaRPr lang="es-CL" sz="1700" noProof="0" dirty="0"/>
          </a:p>
        </p:txBody>
      </p:sp>
      <p:sp>
        <p:nvSpPr>
          <p:cNvPr id="10" name="Shape 7"/>
          <p:cNvSpPr/>
          <p:nvPr/>
        </p:nvSpPr>
        <p:spPr>
          <a:xfrm>
            <a:off x="6259473" y="5369481"/>
            <a:ext cx="496967" cy="496967"/>
          </a:xfrm>
          <a:prstGeom prst="roundRect">
            <a:avLst>
              <a:gd name="adj" fmla="val 66673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1" name="Text 8"/>
          <p:cNvSpPr/>
          <p:nvPr/>
        </p:nvSpPr>
        <p:spPr>
          <a:xfrm>
            <a:off x="6977301" y="5445323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Inspiración global</a:t>
            </a:r>
            <a:endParaRPr lang="es-CL" sz="2150" noProof="0" dirty="0"/>
          </a:p>
        </p:txBody>
      </p:sp>
      <p:sp>
        <p:nvSpPr>
          <p:cNvPr id="12" name="Text 9"/>
          <p:cNvSpPr/>
          <p:nvPr/>
        </p:nvSpPr>
        <p:spPr>
          <a:xfrm>
            <a:off x="6977301" y="5922883"/>
            <a:ext cx="688002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Modelo para movimientos "democráticos" y revolucionarios.</a:t>
            </a:r>
            <a:endParaRPr lang="es-CL" sz="1700" noProof="0" dirty="0"/>
          </a:p>
        </p:txBody>
      </p:sp>
      <p:sp>
        <p:nvSpPr>
          <p:cNvPr id="13" name="Shape 10"/>
          <p:cNvSpPr/>
          <p:nvPr/>
        </p:nvSpPr>
        <p:spPr>
          <a:xfrm>
            <a:off x="6259473" y="6717982"/>
            <a:ext cx="496967" cy="496967"/>
          </a:xfrm>
          <a:prstGeom prst="roundRect">
            <a:avLst>
              <a:gd name="adj" fmla="val 66673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4" name="Text 11"/>
          <p:cNvSpPr/>
          <p:nvPr/>
        </p:nvSpPr>
        <p:spPr>
          <a:xfrm>
            <a:off x="6977301" y="679382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L" sz="21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Debate actual</a:t>
            </a:r>
            <a:endParaRPr lang="es-CL" sz="2150" noProof="0" dirty="0"/>
          </a:p>
        </p:txBody>
      </p:sp>
      <p:sp>
        <p:nvSpPr>
          <p:cNvPr id="15" name="Text 12"/>
          <p:cNvSpPr/>
          <p:nvPr/>
        </p:nvSpPr>
        <p:spPr>
          <a:xfrm>
            <a:off x="6977301" y="7271385"/>
            <a:ext cx="688002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17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Persiste la discusión sobre su significado e interpretación.</a:t>
            </a:r>
            <a:endParaRPr lang="es-CL" sz="1700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542" y="957501"/>
            <a:ext cx="7313176" cy="637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s-CL" sz="40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Antecedentes de la Revolución</a:t>
            </a:r>
            <a:endParaRPr lang="es-CL" sz="4000" noProof="0" dirty="0"/>
          </a:p>
        </p:txBody>
      </p:sp>
      <p:sp>
        <p:nvSpPr>
          <p:cNvPr id="4" name="Shape 1"/>
          <p:cNvSpPr/>
          <p:nvPr/>
        </p:nvSpPr>
        <p:spPr>
          <a:xfrm>
            <a:off x="713542" y="1900357"/>
            <a:ext cx="7716917" cy="1190030"/>
          </a:xfrm>
          <a:prstGeom prst="roundRect">
            <a:avLst>
              <a:gd name="adj" fmla="val 2570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5" name="Text 2"/>
          <p:cNvSpPr/>
          <p:nvPr/>
        </p:nvSpPr>
        <p:spPr>
          <a:xfrm>
            <a:off x="924997" y="2111812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L" sz="2000" noProof="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Crisis económica</a:t>
            </a:r>
            <a:endParaRPr lang="es-CL" sz="2000" noProof="0" dirty="0"/>
          </a:p>
        </p:txBody>
      </p:sp>
      <p:sp>
        <p:nvSpPr>
          <p:cNvPr id="6" name="Text 3"/>
          <p:cNvSpPr/>
          <p:nvPr/>
        </p:nvSpPr>
        <p:spPr>
          <a:xfrm>
            <a:off x="924997" y="2552700"/>
            <a:ext cx="7294007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s-CL" sz="1600" noProof="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Deuda estatal, malas cosechas y hambruna afectaron a toda Francia.</a:t>
            </a:r>
            <a:endParaRPr lang="es-CL" sz="1600" noProof="0" dirty="0"/>
          </a:p>
        </p:txBody>
      </p:sp>
      <p:sp>
        <p:nvSpPr>
          <p:cNvPr id="7" name="Shape 4"/>
          <p:cNvSpPr/>
          <p:nvPr/>
        </p:nvSpPr>
        <p:spPr>
          <a:xfrm>
            <a:off x="713542" y="3294221"/>
            <a:ext cx="7716917" cy="1190030"/>
          </a:xfrm>
          <a:prstGeom prst="roundRect">
            <a:avLst>
              <a:gd name="adj" fmla="val 2570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8" name="Text 5"/>
          <p:cNvSpPr/>
          <p:nvPr/>
        </p:nvSpPr>
        <p:spPr>
          <a:xfrm>
            <a:off x="924997" y="3505676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L" sz="2000" noProof="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Descontento social</a:t>
            </a:r>
            <a:endParaRPr lang="es-CL" sz="2000" noProof="0" dirty="0"/>
          </a:p>
        </p:txBody>
      </p:sp>
      <p:sp>
        <p:nvSpPr>
          <p:cNvPr id="9" name="Text 6"/>
          <p:cNvSpPr/>
          <p:nvPr/>
        </p:nvSpPr>
        <p:spPr>
          <a:xfrm>
            <a:off x="924997" y="3946565"/>
            <a:ext cx="7294007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s-CL" sz="1600" noProof="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Nobleza y clero con privilegios, mientras el Tercer Estado sufría injusticias.</a:t>
            </a:r>
            <a:endParaRPr lang="es-CL" sz="1600" noProof="0" dirty="0"/>
          </a:p>
        </p:txBody>
      </p:sp>
      <p:sp>
        <p:nvSpPr>
          <p:cNvPr id="10" name="Shape 7"/>
          <p:cNvSpPr/>
          <p:nvPr/>
        </p:nvSpPr>
        <p:spPr>
          <a:xfrm>
            <a:off x="713542" y="4688086"/>
            <a:ext cx="7716917" cy="1190030"/>
          </a:xfrm>
          <a:prstGeom prst="roundRect">
            <a:avLst>
              <a:gd name="adj" fmla="val 2570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1" name="Text 8"/>
          <p:cNvSpPr/>
          <p:nvPr/>
        </p:nvSpPr>
        <p:spPr>
          <a:xfrm>
            <a:off x="924997" y="4899541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L" sz="2000" noProof="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Ilustración</a:t>
            </a:r>
            <a:endParaRPr lang="es-CL" sz="2000" noProof="0" dirty="0"/>
          </a:p>
        </p:txBody>
      </p:sp>
      <p:sp>
        <p:nvSpPr>
          <p:cNvPr id="12" name="Text 9"/>
          <p:cNvSpPr/>
          <p:nvPr/>
        </p:nvSpPr>
        <p:spPr>
          <a:xfrm>
            <a:off x="924997" y="5340429"/>
            <a:ext cx="7294007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s-CL" sz="1600" noProof="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Ideas de libertad e igualdad desafiaron el orden establecido.</a:t>
            </a:r>
            <a:endParaRPr lang="es-CL" sz="1600" noProof="0" dirty="0"/>
          </a:p>
        </p:txBody>
      </p:sp>
      <p:sp>
        <p:nvSpPr>
          <p:cNvPr id="13" name="Shape 10"/>
          <p:cNvSpPr/>
          <p:nvPr/>
        </p:nvSpPr>
        <p:spPr>
          <a:xfrm>
            <a:off x="713541" y="6000393"/>
            <a:ext cx="7716917" cy="1190030"/>
          </a:xfrm>
          <a:prstGeom prst="roundRect">
            <a:avLst>
              <a:gd name="adj" fmla="val 25701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4" name="Text 11"/>
          <p:cNvSpPr/>
          <p:nvPr/>
        </p:nvSpPr>
        <p:spPr>
          <a:xfrm>
            <a:off x="924997" y="6097847"/>
            <a:ext cx="2548652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L" sz="2000" noProof="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Precio del pan</a:t>
            </a:r>
            <a:endParaRPr lang="es-CL" sz="2000" noProof="0" dirty="0"/>
          </a:p>
        </p:txBody>
      </p:sp>
      <p:sp>
        <p:nvSpPr>
          <p:cNvPr id="15" name="Text 12"/>
          <p:cNvSpPr/>
          <p:nvPr/>
        </p:nvSpPr>
        <p:spPr>
          <a:xfrm>
            <a:off x="924997" y="6432292"/>
            <a:ext cx="7294007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s-CL" sz="1600" noProof="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El aumento impactó fuertemente en la vida cotidiana de la mayoría.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s-CL" sz="16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</a:rPr>
              <a:t>Caso para comparar Gran Hambruna Irlandesa 1845-1849.</a:t>
            </a:r>
            <a:endParaRPr lang="es-CL" sz="1600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8032" y="6812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s-CL" sz="44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Hechos más importantes de la Revolución Francesa.</a:t>
            </a:r>
            <a:endParaRPr lang="es-CL" sz="4450" noProof="0" dirty="0"/>
          </a:p>
        </p:txBody>
      </p:sp>
      <p:sp>
        <p:nvSpPr>
          <p:cNvPr id="3" name="Text 1"/>
          <p:cNvSpPr/>
          <p:nvPr/>
        </p:nvSpPr>
        <p:spPr>
          <a:xfrm>
            <a:off x="793790" y="217812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5 de mayo1789: Toma de la Bastilla, símbolo del inicio de la revolución.</a:t>
            </a:r>
            <a:endParaRPr lang="es-CL" sz="1750" noProof="0" dirty="0"/>
          </a:p>
        </p:txBody>
      </p:sp>
      <p:sp>
        <p:nvSpPr>
          <p:cNvPr id="4" name="Text 2"/>
          <p:cNvSpPr/>
          <p:nvPr/>
        </p:nvSpPr>
        <p:spPr>
          <a:xfrm>
            <a:off x="793790" y="3001863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1791: Constitución que establece una monarquía constitucional.</a:t>
            </a:r>
            <a:endParaRPr lang="es-CL" sz="1750" noProof="0" dirty="0"/>
          </a:p>
        </p:txBody>
      </p:sp>
      <p:sp>
        <p:nvSpPr>
          <p:cNvPr id="5" name="Text 3"/>
          <p:cNvSpPr/>
          <p:nvPr/>
        </p:nvSpPr>
        <p:spPr>
          <a:xfrm>
            <a:off x="793790" y="3798977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1793: Ejecución de Luis XVI y comienzo de la República.</a:t>
            </a:r>
            <a:endParaRPr lang="es-CL" sz="1750" noProof="0" dirty="0"/>
          </a:p>
        </p:txBody>
      </p:sp>
      <p:sp>
        <p:nvSpPr>
          <p:cNvPr id="6" name="Text 4"/>
          <p:cNvSpPr/>
          <p:nvPr/>
        </p:nvSpPr>
        <p:spPr>
          <a:xfrm>
            <a:off x="793790" y="4587196"/>
            <a:ext cx="3978116" cy="1610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El Reinado del Terror y la influencia de Robespierre.</a:t>
            </a:r>
          </a:p>
          <a:p>
            <a:pPr marL="342900" indent="-342900">
              <a:lnSpc>
                <a:spcPts val="2850"/>
              </a:lnSpc>
              <a:buSzPct val="100000"/>
              <a:buFontTx/>
              <a:buChar char="•"/>
            </a:pPr>
            <a:r>
              <a:rPr lang="es-CL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1798: Napoleón llega a Egipto, pero es derrotado.</a:t>
            </a:r>
            <a:endParaRPr lang="es-CL" sz="1750" noProof="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s-CL" sz="1750" noProof="0" dirty="0"/>
          </a:p>
        </p:txBody>
      </p:sp>
      <p:sp>
        <p:nvSpPr>
          <p:cNvPr id="7" name="Text 5"/>
          <p:cNvSpPr/>
          <p:nvPr/>
        </p:nvSpPr>
        <p:spPr>
          <a:xfrm>
            <a:off x="793790" y="6144881"/>
            <a:ext cx="3978116" cy="1961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1799: Golpe de Estado de Napoleón y fin de la revolución → Paso al consulado dirigido por Napoleón.</a:t>
            </a:r>
            <a:endParaRPr lang="es-CL" sz="175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181</a:t>
            </a:r>
            <a:r>
              <a:rPr lang="es-CL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2: Derrota de Napoleón en Moscú</a:t>
            </a:r>
            <a:endParaRPr lang="es-CL" sz="1750" noProof="0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s-CL" sz="1750" noProof="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379" y="1892260"/>
            <a:ext cx="3978116" cy="2967990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980" y="1431870"/>
            <a:ext cx="4138565" cy="3156443"/>
          </a:xfrm>
          <a:prstGeom prst="rect">
            <a:avLst/>
          </a:prstGeom>
        </p:spPr>
      </p:pic>
      <p:pic>
        <p:nvPicPr>
          <p:cNvPr id="2050" name="Picture 2" descr="Битва у пирамид 21 июля 1798 года. Великое сражение и великий подлог ...">
            <a:extLst>
              <a:ext uri="{FF2B5EF4-FFF2-40B4-BE49-F238E27FC236}">
                <a16:creationId xmlns:a16="http://schemas.microsoft.com/office/drawing/2014/main" id="{6D03FC61-F03A-E17F-BE26-E7B5BCFC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23" y="5208998"/>
            <a:ext cx="4793580" cy="27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2104" y="709613"/>
            <a:ext cx="10847070" cy="57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s-CL" sz="36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Los Jacobinos, el Reinado del Terror y Robespierre</a:t>
            </a:r>
            <a:endParaRPr lang="es-CL" sz="3600" noProof="0" dirty="0"/>
          </a:p>
        </p:txBody>
      </p:sp>
      <p:sp>
        <p:nvSpPr>
          <p:cNvPr id="3" name="Text 1"/>
          <p:cNvSpPr/>
          <p:nvPr/>
        </p:nvSpPr>
        <p:spPr>
          <a:xfrm>
            <a:off x="642104" y="1741646"/>
            <a:ext cx="2293382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CL" sz="18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Jacobinos</a:t>
            </a:r>
            <a:endParaRPr lang="es-CL" sz="1800" noProof="0" dirty="0"/>
          </a:p>
        </p:txBody>
      </p:sp>
      <p:sp>
        <p:nvSpPr>
          <p:cNvPr id="4" name="Text 2"/>
          <p:cNvSpPr/>
          <p:nvPr/>
        </p:nvSpPr>
        <p:spPr>
          <a:xfrm>
            <a:off x="642104" y="2211705"/>
            <a:ext cx="3000732" cy="880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Grupo radical que impulsó cambios profundos y la defensa de la República.</a:t>
            </a:r>
            <a:endParaRPr lang="es-CL" sz="1400" noProof="0" dirty="0"/>
          </a:p>
        </p:txBody>
      </p:sp>
      <p:sp>
        <p:nvSpPr>
          <p:cNvPr id="5" name="Text 3"/>
          <p:cNvSpPr/>
          <p:nvPr/>
        </p:nvSpPr>
        <p:spPr>
          <a:xfrm>
            <a:off x="642104" y="3257193"/>
            <a:ext cx="3000732" cy="880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Promovieron la igualdad y eliminaron privilegios aristocráticos.</a:t>
            </a:r>
            <a:endParaRPr lang="es-CL" sz="1400" noProof="0" dirty="0"/>
          </a:p>
        </p:txBody>
      </p:sp>
      <p:sp>
        <p:nvSpPr>
          <p:cNvPr id="6" name="Text 4"/>
          <p:cNvSpPr/>
          <p:nvPr/>
        </p:nvSpPr>
        <p:spPr>
          <a:xfrm>
            <a:off x="642104" y="4302680"/>
            <a:ext cx="3251802" cy="3671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</a:t>
            </a:r>
            <a:r>
              <a:rPr lang="es-CL" sz="1400" u="sng" noProof="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democracia</a:t>
            </a: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que propugnaban los jacobinos era heredera directa del modelo de democracia de </a:t>
            </a:r>
            <a:r>
              <a:rPr lang="es-CL" sz="1400" u="sng" noProof="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Jean Jacques Rousseau</a:t>
            </a: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en su aspecto comunitarista y creador del concepto de ciudadano. De las teorías de Rousseau expuestas en </a:t>
            </a:r>
            <a:r>
              <a:rPr lang="es-CL" sz="1400" i="1" u="sng" noProof="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 contrato social</a:t>
            </a: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comparten la idea según la cual la </a:t>
            </a:r>
            <a:r>
              <a:rPr lang="es-CL" sz="1400" u="sng" noProof="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soberanía</a:t>
            </a: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reside en el pueblo y no en un dirigente o un cuerpo gobernante. También comparten la noción de </a:t>
            </a:r>
            <a:r>
              <a:rPr lang="es-CL" sz="1400" u="sng" noProof="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voluntad general</a:t>
            </a: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que no es la suma de las voluntades individuales, sino que procede del </a:t>
            </a:r>
            <a:r>
              <a:rPr lang="es-CL" sz="1400" u="sng" noProof="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interés común</a:t>
            </a: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s-CL" sz="1400" noProof="0" dirty="0"/>
          </a:p>
        </p:txBody>
      </p:sp>
      <p:sp>
        <p:nvSpPr>
          <p:cNvPr id="7" name="Text 5"/>
          <p:cNvSpPr/>
          <p:nvPr/>
        </p:nvSpPr>
        <p:spPr>
          <a:xfrm>
            <a:off x="4098131" y="1741646"/>
            <a:ext cx="2293382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CL" sz="18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Reinado del Terror</a:t>
            </a:r>
            <a:endParaRPr lang="es-CL" sz="1800" noProof="0" dirty="0"/>
          </a:p>
        </p:txBody>
      </p:sp>
      <p:sp>
        <p:nvSpPr>
          <p:cNvPr id="8" name="Text 6"/>
          <p:cNvSpPr/>
          <p:nvPr/>
        </p:nvSpPr>
        <p:spPr>
          <a:xfrm>
            <a:off x="4098131" y="2211705"/>
            <a:ext cx="3000732" cy="880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Período de violencia extrema (1793-1794) para eliminar enemigos de la revolución.</a:t>
            </a:r>
            <a:endParaRPr lang="es-CL" sz="1400" noProof="0" dirty="0"/>
          </a:p>
        </p:txBody>
      </p:sp>
      <p:sp>
        <p:nvSpPr>
          <p:cNvPr id="9" name="Text 7"/>
          <p:cNvSpPr/>
          <p:nvPr/>
        </p:nvSpPr>
        <p:spPr>
          <a:xfrm>
            <a:off x="4098131" y="3257193"/>
            <a:ext cx="3000732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Miles de personas fueron ejecutadas con la guillotina.</a:t>
            </a:r>
            <a:endParaRPr lang="es-CL" sz="1400" noProof="0" dirty="0"/>
          </a:p>
        </p:txBody>
      </p:sp>
      <p:sp>
        <p:nvSpPr>
          <p:cNvPr id="10" name="Text 8"/>
          <p:cNvSpPr/>
          <p:nvPr/>
        </p:nvSpPr>
        <p:spPr>
          <a:xfrm>
            <a:off x="7554158" y="1741646"/>
            <a:ext cx="2619494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CL" sz="18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Maximilien Robespierre</a:t>
            </a:r>
            <a:endParaRPr lang="es-CL" sz="1800" noProof="0" dirty="0"/>
          </a:p>
        </p:txBody>
      </p:sp>
      <p:sp>
        <p:nvSpPr>
          <p:cNvPr id="11" name="Text 9"/>
          <p:cNvSpPr/>
          <p:nvPr/>
        </p:nvSpPr>
        <p:spPr>
          <a:xfrm>
            <a:off x="7554158" y="2211705"/>
            <a:ext cx="3000732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Líder jacobino clave y arquitecto del Reinado del Terror.</a:t>
            </a:r>
            <a:endParaRPr lang="es-CL" sz="1400" noProof="0" dirty="0"/>
          </a:p>
        </p:txBody>
      </p:sp>
      <p:sp>
        <p:nvSpPr>
          <p:cNvPr id="12" name="Text 10"/>
          <p:cNvSpPr/>
          <p:nvPr/>
        </p:nvSpPr>
        <p:spPr>
          <a:xfrm>
            <a:off x="7554158" y="2963704"/>
            <a:ext cx="3000732" cy="880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L" sz="140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Defendió la virtud revolucionaria y el uso del terror para proteger la República.</a:t>
            </a:r>
            <a:endParaRPr lang="es-CL" sz="1400" noProof="0" dirty="0"/>
          </a:p>
        </p:txBody>
      </p:sp>
      <p:pic>
        <p:nvPicPr>
          <p:cNvPr id="1026" name="Picture 2" descr="Robespierre, biografía del líder que instauró 'el Terror' en Francia">
            <a:extLst>
              <a:ext uri="{FF2B5EF4-FFF2-40B4-BE49-F238E27FC236}">
                <a16:creationId xmlns:a16="http://schemas.microsoft.com/office/drawing/2014/main" id="{D07AEADA-DD69-C6E2-F515-C9B4F128A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72" y="4114800"/>
            <a:ext cx="6526658" cy="36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30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s-CL" sz="44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Ideas que Motivaron la Revolución</a:t>
            </a:r>
            <a:endParaRPr lang="es-CL" sz="4450" noProof="0" dirty="0"/>
          </a:p>
        </p:txBody>
      </p:sp>
      <p:sp>
        <p:nvSpPr>
          <p:cNvPr id="4" name="Shape 1"/>
          <p:cNvSpPr/>
          <p:nvPr/>
        </p:nvSpPr>
        <p:spPr>
          <a:xfrm>
            <a:off x="793790" y="2450783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5" name="Text 2"/>
          <p:cNvSpPr/>
          <p:nvPr/>
        </p:nvSpPr>
        <p:spPr>
          <a:xfrm>
            <a:off x="1530906" y="25286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Ilustración</a:t>
            </a:r>
            <a:endParaRPr lang="es-CL" sz="2200" noProof="0" dirty="0"/>
          </a:p>
        </p:txBody>
      </p:sp>
      <p:sp>
        <p:nvSpPr>
          <p:cNvPr id="6" name="Text 3"/>
          <p:cNvSpPr/>
          <p:nvPr/>
        </p:nvSpPr>
        <p:spPr>
          <a:xfrm>
            <a:off x="1530906" y="301906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Filosofías sobre división de poderes y contrato social.</a:t>
            </a:r>
            <a:endParaRPr lang="es-CL" sz="1750" noProof="0" dirty="0"/>
          </a:p>
        </p:txBody>
      </p:sp>
      <p:sp>
        <p:nvSpPr>
          <p:cNvPr id="7" name="Shape 4"/>
          <p:cNvSpPr/>
          <p:nvPr/>
        </p:nvSpPr>
        <p:spPr>
          <a:xfrm>
            <a:off x="793790" y="3835598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8" name="Text 5"/>
          <p:cNvSpPr/>
          <p:nvPr/>
        </p:nvSpPr>
        <p:spPr>
          <a:xfrm>
            <a:off x="1530906" y="3913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Liberalismo</a:t>
            </a:r>
            <a:endParaRPr lang="es-CL" sz="2200" noProof="0" dirty="0"/>
          </a:p>
        </p:txBody>
      </p:sp>
      <p:sp>
        <p:nvSpPr>
          <p:cNvPr id="9" name="Text 6"/>
          <p:cNvSpPr/>
          <p:nvPr/>
        </p:nvSpPr>
        <p:spPr>
          <a:xfrm>
            <a:off x="1530906" y="440388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Reclamó derechos individuales y libertades civiles.</a:t>
            </a:r>
            <a:endParaRPr lang="es-CL" sz="1750" noProof="0" dirty="0"/>
          </a:p>
        </p:txBody>
      </p:sp>
      <p:sp>
        <p:nvSpPr>
          <p:cNvPr id="10" name="Shape 7"/>
          <p:cNvSpPr/>
          <p:nvPr/>
        </p:nvSpPr>
        <p:spPr>
          <a:xfrm>
            <a:off x="793790" y="5220414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1" name="Text 8"/>
          <p:cNvSpPr/>
          <p:nvPr/>
        </p:nvSpPr>
        <p:spPr>
          <a:xfrm>
            <a:off x="1530906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Soberanía popular</a:t>
            </a:r>
            <a:endParaRPr lang="es-CL" sz="2200" noProof="0" dirty="0"/>
          </a:p>
        </p:txBody>
      </p:sp>
      <p:sp>
        <p:nvSpPr>
          <p:cNvPr id="12" name="Text 9"/>
          <p:cNvSpPr/>
          <p:nvPr/>
        </p:nvSpPr>
        <p:spPr>
          <a:xfrm>
            <a:off x="1530906" y="578870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El poder debe residir en el pueblo, no en un monarca.</a:t>
            </a:r>
            <a:endParaRPr lang="es-CL" sz="1750" noProof="0" dirty="0"/>
          </a:p>
        </p:txBody>
      </p:sp>
      <p:sp>
        <p:nvSpPr>
          <p:cNvPr id="13" name="Shape 10"/>
          <p:cNvSpPr/>
          <p:nvPr/>
        </p:nvSpPr>
        <p:spPr>
          <a:xfrm>
            <a:off x="793790" y="6605230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4" name="Text 11"/>
          <p:cNvSpPr/>
          <p:nvPr/>
        </p:nvSpPr>
        <p:spPr>
          <a:xfrm>
            <a:off x="1530906" y="6683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Igualdad ante la ley</a:t>
            </a:r>
            <a:endParaRPr lang="es-CL" sz="2200" noProof="0" dirty="0"/>
          </a:p>
        </p:txBody>
      </p:sp>
      <p:sp>
        <p:nvSpPr>
          <p:cNvPr id="15" name="Text 12"/>
          <p:cNvSpPr/>
          <p:nvPr/>
        </p:nvSpPr>
        <p:spPr>
          <a:xfrm>
            <a:off x="1530906" y="717351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Fin de privilegios basados en estamentos sociales.</a:t>
            </a:r>
            <a:endParaRPr lang="es-CL" sz="1750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8295" y="567321"/>
            <a:ext cx="5059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s-CL" sz="3200" b="1" u="sng" noProof="0" dirty="0">
                <a:solidFill>
                  <a:srgbClr val="403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Sectores Sociales Participantes</a:t>
            </a:r>
            <a:endParaRPr lang="es-CL" sz="4450" b="1" u="sng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978725" y="17383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Burguesía</a:t>
            </a:r>
            <a:endParaRPr lang="es-CL" sz="2200" noProof="0" dirty="0"/>
          </a:p>
        </p:txBody>
      </p:sp>
      <p:sp>
        <p:nvSpPr>
          <p:cNvPr id="4" name="Text 2"/>
          <p:cNvSpPr/>
          <p:nvPr/>
        </p:nvSpPr>
        <p:spPr>
          <a:xfrm>
            <a:off x="558295" y="2403818"/>
            <a:ext cx="2845594" cy="152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Aspiraba al poder político y económico.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latin typeface="Brygada 1918" panose="020B0604020202020204" charset="0"/>
                <a:ea typeface="Brygada 1918" panose="020B0604020202020204" charset="0"/>
              </a:rPr>
              <a:t>Principal impulsadores de la revolución.</a:t>
            </a:r>
          </a:p>
        </p:txBody>
      </p:sp>
      <p:sp>
        <p:nvSpPr>
          <p:cNvPr id="5" name="Text 3"/>
          <p:cNvSpPr/>
          <p:nvPr/>
        </p:nvSpPr>
        <p:spPr>
          <a:xfrm>
            <a:off x="4313422" y="1781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Campesinado</a:t>
            </a:r>
            <a:endParaRPr lang="es-CL" sz="2200" noProof="0" dirty="0"/>
          </a:p>
        </p:txBody>
      </p:sp>
      <p:sp>
        <p:nvSpPr>
          <p:cNvPr id="6" name="Text 4"/>
          <p:cNvSpPr/>
          <p:nvPr/>
        </p:nvSpPr>
        <p:spPr>
          <a:xfrm>
            <a:off x="4250053" y="2464689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Demandaba tierras y eliminación de cargas feudales.</a:t>
            </a:r>
            <a:endParaRPr lang="es-CL" sz="1750" noProof="0" dirty="0"/>
          </a:p>
        </p:txBody>
      </p:sp>
      <p:sp>
        <p:nvSpPr>
          <p:cNvPr id="7" name="Text 5"/>
          <p:cNvSpPr/>
          <p:nvPr/>
        </p:nvSpPr>
        <p:spPr>
          <a:xfrm>
            <a:off x="7620000" y="37914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Sans-</a:t>
            </a:r>
            <a:r>
              <a:rPr lang="es-CL" sz="2200" noProof="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culottes</a:t>
            </a:r>
            <a:endParaRPr lang="es-CL" sz="2200" noProof="0" dirty="0"/>
          </a:p>
        </p:txBody>
      </p:sp>
      <p:sp>
        <p:nvSpPr>
          <p:cNvPr id="8" name="Text 6"/>
          <p:cNvSpPr/>
          <p:nvPr/>
        </p:nvSpPr>
        <p:spPr>
          <a:xfrm>
            <a:off x="7607021" y="4123490"/>
            <a:ext cx="4065301" cy="3051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Clases urbanas populares con demandas sociales radicales.</a:t>
            </a:r>
          </a:p>
          <a:p>
            <a:pPr marL="0" indent="0" algn="just">
              <a:lnSpc>
                <a:spcPts val="2850"/>
              </a:lnSpc>
              <a:buNone/>
            </a:pPr>
            <a:r>
              <a:rPr lang="es-MX" sz="1200" b="1" noProof="0" dirty="0">
                <a:latin typeface="Brygada 1918" panose="020B0604020202020204" charset="0"/>
                <a:ea typeface="Brygada 1918" panose="020B0604020202020204" charset="0"/>
              </a:rPr>
              <a:t>Los </a:t>
            </a:r>
            <a:r>
              <a:rPr lang="es-MX" sz="1200" b="1" noProof="0" dirty="0" err="1">
                <a:latin typeface="Brygada 1918" panose="020B0604020202020204" charset="0"/>
                <a:ea typeface="Brygada 1918" panose="020B0604020202020204" charset="0"/>
              </a:rPr>
              <a:t>sans-culottes</a:t>
            </a:r>
            <a:r>
              <a:rPr lang="es-MX" sz="1200" b="1" noProof="0" dirty="0">
                <a:latin typeface="Brygada 1918" panose="020B0604020202020204" charset="0"/>
                <a:ea typeface="Brygada 1918" panose="020B0604020202020204" charset="0"/>
              </a:rPr>
              <a:t> eran el pueblo llano de las clases bajas de la Francia de finales del siglo XVIII. Se convirtieron en partidarios radicales y militantes de la Revolución Francesa en respuesta a la mala calidad de vida que llevaban bajo el Antiguo Régimen. Los </a:t>
            </a:r>
            <a:r>
              <a:rPr lang="es-MX" sz="1200" b="1" noProof="0" dirty="0" err="1">
                <a:latin typeface="Brygada 1918" panose="020B0604020202020204" charset="0"/>
                <a:ea typeface="Brygada 1918" panose="020B0604020202020204" charset="0"/>
              </a:rPr>
              <a:t>sans-culottes</a:t>
            </a:r>
            <a:r>
              <a:rPr lang="es-MX" sz="1200" b="1" noProof="0" dirty="0">
                <a:latin typeface="Brygada 1918" panose="020B0604020202020204" charset="0"/>
                <a:ea typeface="Brygada 1918" panose="020B0604020202020204" charset="0"/>
              </a:rPr>
              <a:t> eran trabajadores urbanos, artesanos, pequeños terratenientes y parisinos asociados que participaron en manifestaciones públicas masivas durante la Revolución Francesa.</a:t>
            </a:r>
          </a:p>
          <a:p>
            <a:pPr marL="0" indent="0" algn="l">
              <a:lnSpc>
                <a:spcPts val="2850"/>
              </a:lnSpc>
              <a:buNone/>
            </a:pPr>
            <a:endParaRPr lang="es-MX" sz="1750" noProof="0" dirty="0"/>
          </a:p>
        </p:txBody>
      </p:sp>
      <p:sp>
        <p:nvSpPr>
          <p:cNvPr id="9" name="Text 7"/>
          <p:cNvSpPr/>
          <p:nvPr/>
        </p:nvSpPr>
        <p:spPr>
          <a:xfrm>
            <a:off x="1101363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Nobleza liberal</a:t>
            </a:r>
            <a:endParaRPr lang="es-CL" sz="2200" noProof="0" dirty="0"/>
          </a:p>
        </p:txBody>
      </p:sp>
      <p:sp>
        <p:nvSpPr>
          <p:cNvPr id="10" name="Text 8"/>
          <p:cNvSpPr/>
          <p:nvPr/>
        </p:nvSpPr>
        <p:spPr>
          <a:xfrm>
            <a:off x="11897216" y="4392933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Apoyaba reformas moderadas y la limitación del poder real.</a:t>
            </a:r>
            <a:endParaRPr lang="es-CL" sz="1750" noProof="0" dirty="0"/>
          </a:p>
        </p:txBody>
      </p:sp>
      <p:pic>
        <p:nvPicPr>
          <p:cNvPr id="2050" name="Picture 2" descr="Pinterest">
            <a:extLst>
              <a:ext uri="{FF2B5EF4-FFF2-40B4-BE49-F238E27FC236}">
                <a16:creationId xmlns:a16="http://schemas.microsoft.com/office/drawing/2014/main" id="{53CC960E-E2B1-A47F-CF5E-C3F98B8F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40" y="303240"/>
            <a:ext cx="2363177" cy="33104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Mi.digital - Revolución Francesa">
            <a:extLst>
              <a:ext uri="{FF2B5EF4-FFF2-40B4-BE49-F238E27FC236}">
                <a16:creationId xmlns:a16="http://schemas.microsoft.com/office/drawing/2014/main" id="{C9500FCD-2DD6-47BE-ACA9-4B9896B8D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22" y="4685298"/>
            <a:ext cx="2930880" cy="28780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¿Qué es la burguesía? Definición, concepto y significado - Como ...">
            <a:extLst>
              <a:ext uri="{FF2B5EF4-FFF2-40B4-BE49-F238E27FC236}">
                <a16:creationId xmlns:a16="http://schemas.microsoft.com/office/drawing/2014/main" id="{FFA38994-CE62-893B-540E-D694A30AFE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48657" y="39368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noProof="0" dirty="0"/>
          </a:p>
        </p:txBody>
      </p:sp>
      <p:sp>
        <p:nvSpPr>
          <p:cNvPr id="12" name="AutoShape 8" descr="¿Qué es la burguesía? Definición, concepto y significado - Como ...">
            <a:extLst>
              <a:ext uri="{FF2B5EF4-FFF2-40B4-BE49-F238E27FC236}">
                <a16:creationId xmlns:a16="http://schemas.microsoft.com/office/drawing/2014/main" id="{3B3966AF-A547-DA29-7166-FE4973C994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9120" y="1488720"/>
            <a:ext cx="2930880" cy="29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noProof="0" dirty="0"/>
          </a:p>
        </p:txBody>
      </p:sp>
      <p:sp>
        <p:nvSpPr>
          <p:cNvPr id="13" name="AutoShape 10" descr="Stock Footage and Imagery | SuperStock">
            <a:extLst>
              <a:ext uri="{FF2B5EF4-FFF2-40B4-BE49-F238E27FC236}">
                <a16:creationId xmlns:a16="http://schemas.microsoft.com/office/drawing/2014/main" id="{B16DBA6C-B465-182D-FE09-596053BD04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8691" y="4757741"/>
            <a:ext cx="1366571" cy="13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noProof="0" dirty="0"/>
          </a:p>
        </p:txBody>
      </p:sp>
      <p:pic>
        <p:nvPicPr>
          <p:cNvPr id="2060" name="Picture 12" descr="Revoluciones Burguesas: Causas, Características y Consecuencias ...">
            <a:extLst>
              <a:ext uri="{FF2B5EF4-FFF2-40B4-BE49-F238E27FC236}">
                <a16:creationId xmlns:a16="http://schemas.microsoft.com/office/drawing/2014/main" id="{75BCF174-FDA5-2384-3143-F183F382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3" y="4695854"/>
            <a:ext cx="3766249" cy="2359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volución Francesa: Antiguo Régimen | Social Hizo">
            <a:extLst>
              <a:ext uri="{FF2B5EF4-FFF2-40B4-BE49-F238E27FC236}">
                <a16:creationId xmlns:a16="http://schemas.microsoft.com/office/drawing/2014/main" id="{2FBC1D31-4567-6034-5821-E982D436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604" y="417234"/>
            <a:ext cx="4065301" cy="31716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3199"/>
            <a:ext cx="69381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s-CL" sz="44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Consecuencias en Francia</a:t>
            </a:r>
            <a:endParaRPr lang="es-CL" sz="4450" noProof="0" dirty="0"/>
          </a:p>
        </p:txBody>
      </p:sp>
      <p:sp>
        <p:nvSpPr>
          <p:cNvPr id="3" name="Shape 1"/>
          <p:cNvSpPr/>
          <p:nvPr/>
        </p:nvSpPr>
        <p:spPr>
          <a:xfrm>
            <a:off x="793790" y="1995607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4" name="Text 2"/>
          <p:cNvSpPr/>
          <p:nvPr/>
        </p:nvSpPr>
        <p:spPr>
          <a:xfrm>
            <a:off x="1303973" y="1995607"/>
            <a:ext cx="32882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Fin del Antiguo Régimen</a:t>
            </a:r>
            <a:endParaRPr lang="es-CL" sz="2200" noProof="0" dirty="0"/>
          </a:p>
        </p:txBody>
      </p:sp>
      <p:sp>
        <p:nvSpPr>
          <p:cNvPr id="5" name="Text 3"/>
          <p:cNvSpPr/>
          <p:nvPr/>
        </p:nvSpPr>
        <p:spPr>
          <a:xfrm>
            <a:off x="1303973" y="2486025"/>
            <a:ext cx="125326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Desaparece la monarquía absoluta y sus privilegios.</a:t>
            </a:r>
            <a:endParaRPr lang="es-CL" sz="1750" noProof="0" dirty="0"/>
          </a:p>
        </p:txBody>
      </p:sp>
      <p:sp>
        <p:nvSpPr>
          <p:cNvPr id="6" name="Shape 4"/>
          <p:cNvSpPr/>
          <p:nvPr/>
        </p:nvSpPr>
        <p:spPr>
          <a:xfrm>
            <a:off x="1133951" y="3075742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7" name="Text 5"/>
          <p:cNvSpPr/>
          <p:nvPr/>
        </p:nvSpPr>
        <p:spPr>
          <a:xfrm>
            <a:off x="1644134" y="3075742"/>
            <a:ext cx="33279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Declaración de Derechos</a:t>
            </a:r>
            <a:endParaRPr lang="es-CL" sz="2200" noProof="0" dirty="0"/>
          </a:p>
        </p:txBody>
      </p:sp>
      <p:sp>
        <p:nvSpPr>
          <p:cNvPr id="8" name="Text 6"/>
          <p:cNvSpPr/>
          <p:nvPr/>
        </p:nvSpPr>
        <p:spPr>
          <a:xfrm>
            <a:off x="1644134" y="3566160"/>
            <a:ext cx="121924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Establece libertad e igualdad para todos los ciudadanos.</a:t>
            </a:r>
            <a:endParaRPr lang="es-CL" sz="1750" noProof="0" dirty="0"/>
          </a:p>
        </p:txBody>
      </p:sp>
      <p:sp>
        <p:nvSpPr>
          <p:cNvPr id="9" name="Shape 7"/>
          <p:cNvSpPr/>
          <p:nvPr/>
        </p:nvSpPr>
        <p:spPr>
          <a:xfrm>
            <a:off x="1474232" y="4155877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0" name="Text 8"/>
          <p:cNvSpPr/>
          <p:nvPr/>
        </p:nvSpPr>
        <p:spPr>
          <a:xfrm>
            <a:off x="1984415" y="4155877"/>
            <a:ext cx="38229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Instauración de la República</a:t>
            </a:r>
            <a:endParaRPr lang="es-CL" sz="2200" noProof="0" dirty="0"/>
          </a:p>
        </p:txBody>
      </p:sp>
      <p:sp>
        <p:nvSpPr>
          <p:cNvPr id="11" name="Text 9"/>
          <p:cNvSpPr/>
          <p:nvPr/>
        </p:nvSpPr>
        <p:spPr>
          <a:xfrm>
            <a:off x="1984415" y="4646295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Se abole la monarquía y surge un nuevo sistema político.</a:t>
            </a:r>
            <a:endParaRPr lang="es-CL" sz="1750" noProof="0" dirty="0"/>
          </a:p>
        </p:txBody>
      </p:sp>
      <p:sp>
        <p:nvSpPr>
          <p:cNvPr id="12" name="Shape 10"/>
          <p:cNvSpPr/>
          <p:nvPr/>
        </p:nvSpPr>
        <p:spPr>
          <a:xfrm>
            <a:off x="1814513" y="5236012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3" name="Text 11"/>
          <p:cNvSpPr/>
          <p:nvPr/>
        </p:nvSpPr>
        <p:spPr>
          <a:xfrm>
            <a:off x="2324695" y="5236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Terror Jacobino</a:t>
            </a:r>
            <a:endParaRPr lang="es-CL" sz="2200" noProof="0" dirty="0"/>
          </a:p>
        </p:txBody>
      </p:sp>
      <p:sp>
        <p:nvSpPr>
          <p:cNvPr id="14" name="Text 12"/>
          <p:cNvSpPr/>
          <p:nvPr/>
        </p:nvSpPr>
        <p:spPr>
          <a:xfrm>
            <a:off x="2324695" y="5726430"/>
            <a:ext cx="115119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Momento de radicalización y control mediante represión.</a:t>
            </a:r>
            <a:endParaRPr lang="es-CL" sz="1750" noProof="0" dirty="0"/>
          </a:p>
        </p:txBody>
      </p:sp>
      <p:sp>
        <p:nvSpPr>
          <p:cNvPr id="15" name="Shape 13"/>
          <p:cNvSpPr/>
          <p:nvPr/>
        </p:nvSpPr>
        <p:spPr>
          <a:xfrm>
            <a:off x="1474232" y="6316147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6" name="Text 14"/>
          <p:cNvSpPr/>
          <p:nvPr/>
        </p:nvSpPr>
        <p:spPr>
          <a:xfrm>
            <a:off x="1984415" y="6316147"/>
            <a:ext cx="28369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Ascenso de Napoleón</a:t>
            </a:r>
            <a:endParaRPr lang="es-CL" sz="2200" noProof="0" dirty="0"/>
          </a:p>
        </p:txBody>
      </p:sp>
      <p:sp>
        <p:nvSpPr>
          <p:cNvPr id="17" name="Text 15"/>
          <p:cNvSpPr/>
          <p:nvPr/>
        </p:nvSpPr>
        <p:spPr>
          <a:xfrm>
            <a:off x="1984415" y="6806565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Consolida el poder tras la inestabilidad revolucionaria.</a:t>
            </a:r>
            <a:endParaRPr lang="es-CL" sz="1750" noProof="0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612E57E-1ADE-9FF2-ACCD-F10845145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89" y="449401"/>
            <a:ext cx="5406664" cy="7210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68502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s-CL" sz="445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Consecuencias en Europa</a:t>
            </a:r>
            <a:endParaRPr lang="es-CL" sz="4450" noProof="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61306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s-CL" sz="2500" noProof="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s-CL" sz="2500" noProof="0" dirty="0"/>
          </a:p>
        </p:txBody>
      </p:sp>
      <p:sp>
        <p:nvSpPr>
          <p:cNvPr id="5" name="Text 2"/>
          <p:cNvSpPr/>
          <p:nvPr/>
        </p:nvSpPr>
        <p:spPr>
          <a:xfrm>
            <a:off x="4674037" y="25300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Difusión de ideas</a:t>
            </a:r>
            <a:endParaRPr lang="es-CL" sz="2200" noProof="0" dirty="0"/>
          </a:p>
        </p:txBody>
      </p:sp>
      <p:sp>
        <p:nvSpPr>
          <p:cNvPr id="6" name="Text 3"/>
          <p:cNvSpPr/>
          <p:nvPr/>
        </p:nvSpPr>
        <p:spPr>
          <a:xfrm>
            <a:off x="5088255" y="2952392"/>
            <a:ext cx="61893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Liberalismo y nacionalismo se expanden por el continente.</a:t>
            </a:r>
            <a:endParaRPr lang="es-CL" sz="1750" noProof="0" dirty="0"/>
          </a:p>
        </p:txBody>
      </p:sp>
      <p:sp>
        <p:nvSpPr>
          <p:cNvPr id="7" name="Shape 4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58"/>
            </a:avLst>
          </a:prstGeom>
          <a:solidFill>
            <a:srgbClr val="626C3B"/>
          </a:solidFill>
          <a:ln/>
        </p:spPr>
        <p:txBody>
          <a:bodyPr/>
          <a:lstStyle/>
          <a:p>
            <a:endParaRPr lang="es-CL" noProof="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892" y="381476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s-CL" sz="2500" noProof="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s-CL" sz="2500" noProof="0" dirty="0"/>
          </a:p>
        </p:txBody>
      </p:sp>
      <p:sp>
        <p:nvSpPr>
          <p:cNvPr id="10" name="Text 6"/>
          <p:cNvSpPr/>
          <p:nvPr/>
        </p:nvSpPr>
        <p:spPr>
          <a:xfrm>
            <a:off x="5895261" y="3587472"/>
            <a:ext cx="32327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Guerras revolucionarias</a:t>
            </a:r>
            <a:endParaRPr lang="es-CL" sz="2200" noProof="0" dirty="0"/>
          </a:p>
        </p:txBody>
      </p:sp>
      <p:sp>
        <p:nvSpPr>
          <p:cNvPr id="11" name="Text 7"/>
          <p:cNvSpPr/>
          <p:nvPr/>
        </p:nvSpPr>
        <p:spPr>
          <a:xfrm>
            <a:off x="5895261" y="4077891"/>
            <a:ext cx="46835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Conflictos y expansión territorial de Francia.</a:t>
            </a:r>
            <a:endParaRPr lang="es-CL" sz="1750" noProof="0" dirty="0"/>
          </a:p>
        </p:txBody>
      </p:sp>
      <p:sp>
        <p:nvSpPr>
          <p:cNvPr id="12" name="Shape 8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58"/>
            </a:avLst>
          </a:prstGeom>
          <a:solidFill>
            <a:srgbClr val="83792E"/>
          </a:solidFill>
          <a:ln/>
        </p:spPr>
        <p:txBody>
          <a:bodyPr/>
          <a:lstStyle/>
          <a:p>
            <a:endParaRPr lang="es-CL" noProof="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94892" y="517838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s-CL" sz="2500" noProof="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s-CL" sz="2500" noProof="0" dirty="0"/>
          </a:p>
        </p:txBody>
      </p:sp>
      <p:sp>
        <p:nvSpPr>
          <p:cNvPr id="15" name="Text 10"/>
          <p:cNvSpPr/>
          <p:nvPr/>
        </p:nvSpPr>
        <p:spPr>
          <a:xfrm>
            <a:off x="6702266" y="4951095"/>
            <a:ext cx="33262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Abolición del feudalismo</a:t>
            </a:r>
            <a:endParaRPr lang="es-CL" sz="2200" noProof="0" dirty="0"/>
          </a:p>
        </p:txBody>
      </p:sp>
      <p:sp>
        <p:nvSpPr>
          <p:cNvPr id="16" name="Text 11"/>
          <p:cNvSpPr/>
          <p:nvPr/>
        </p:nvSpPr>
        <p:spPr>
          <a:xfrm>
            <a:off x="6702266" y="5441513"/>
            <a:ext cx="49834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Se eliminan privilegios en territorios ocupados.</a:t>
            </a:r>
            <a:endParaRPr lang="es-CL" sz="1750" noProof="0" dirty="0"/>
          </a:p>
        </p:txBody>
      </p:sp>
      <p:sp>
        <p:nvSpPr>
          <p:cNvPr id="17" name="Shape 12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58"/>
            </a:avLst>
          </a:prstGeom>
          <a:solidFill>
            <a:srgbClr val="E8AF3B"/>
          </a:solidFill>
          <a:ln/>
        </p:spPr>
        <p:txBody>
          <a:bodyPr/>
          <a:lstStyle/>
          <a:p>
            <a:endParaRPr lang="es-CL" noProof="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94773" y="654200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s-CL" sz="2500" noProof="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s-CL" sz="2500" noProof="0" dirty="0"/>
          </a:p>
        </p:txBody>
      </p:sp>
      <p:sp>
        <p:nvSpPr>
          <p:cNvPr id="20" name="Text 14"/>
          <p:cNvSpPr/>
          <p:nvPr/>
        </p:nvSpPr>
        <p:spPr>
          <a:xfrm>
            <a:off x="7509272" y="6314718"/>
            <a:ext cx="38291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s-CL" sz="2200" noProof="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Inspiración independentista</a:t>
            </a:r>
            <a:endParaRPr lang="es-CL" sz="2200" noProof="0" dirty="0"/>
          </a:p>
        </p:txBody>
      </p:sp>
      <p:sp>
        <p:nvSpPr>
          <p:cNvPr id="21" name="Text 15"/>
          <p:cNvSpPr/>
          <p:nvPr/>
        </p:nvSpPr>
        <p:spPr>
          <a:xfrm>
            <a:off x="7509272" y="6805136"/>
            <a:ext cx="58827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s-CL" sz="1750" noProof="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Motiva movimientos en América Latina y otras regiones.</a:t>
            </a:r>
            <a:endParaRPr lang="es-CL" sz="1750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storiar : 8.4 - A Era Napoleônica (1799 - 1815)">
            <a:extLst>
              <a:ext uri="{FF2B5EF4-FFF2-40B4-BE49-F238E27FC236}">
                <a16:creationId xmlns:a16="http://schemas.microsoft.com/office/drawing/2014/main" id="{CB60BBD3-9A2B-B81A-AE6F-79D9E315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18" y="174729"/>
            <a:ext cx="10426294" cy="788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053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23bdeed-7d93-4188-8055-958231e3154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C292C568BC62947BFCA110207D2AC5B" ma:contentTypeVersion="11" ma:contentTypeDescription="Crear nuevo documento." ma:contentTypeScope="" ma:versionID="c732e97f15256da87246da47ce5a44b0">
  <xsd:schema xmlns:xsd="http://www.w3.org/2001/XMLSchema" xmlns:xs="http://www.w3.org/2001/XMLSchema" xmlns:p="http://schemas.microsoft.com/office/2006/metadata/properties" xmlns:ns3="e23bdeed-7d93-4188-8055-958231e31546" xmlns:ns4="ca1d0a20-f946-4a41-83a3-1832dc8a4ae3" targetNamespace="http://schemas.microsoft.com/office/2006/metadata/properties" ma:root="true" ma:fieldsID="9d95ca3169caca41903c831c607d6c31" ns3:_="" ns4:_="">
    <xsd:import namespace="e23bdeed-7d93-4188-8055-958231e31546"/>
    <xsd:import namespace="ca1d0a20-f946-4a41-83a3-1832dc8a4a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eed-7d93-4188-8055-958231e315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d0a20-f946-4a41-83a3-1832dc8a4a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B48CBA-996F-4114-9455-66C7D3E5E154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ca1d0a20-f946-4a41-83a3-1832dc8a4ae3"/>
    <ds:schemaRef ds:uri="e23bdeed-7d93-4188-8055-958231e3154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86E5EF6-CB73-4B7D-BD66-C83908C604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492637-B4DB-47AB-A3C4-655E3B054B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3bdeed-7d93-4188-8055-958231e31546"/>
    <ds:schemaRef ds:uri="ca1d0a20-f946-4a41-83a3-1832dc8a4a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779</Words>
  <Application>Microsoft Office PowerPoint</Application>
  <PresentationFormat>Personalizado</PresentationFormat>
  <Paragraphs>105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Brygada 1918</vt:lpstr>
      <vt:lpstr>Brygada 1918 Semi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Matias Ignacio Herrera Sáez (matias.herrera.s)</cp:lastModifiedBy>
  <cp:revision>4</cp:revision>
  <dcterms:created xsi:type="dcterms:W3CDTF">2025-05-08T00:14:31Z</dcterms:created>
  <dcterms:modified xsi:type="dcterms:W3CDTF">2025-05-08T20:17:22Z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0x0101004C292C568BC62947BFCA110207D2AC5B</vt:lpwstr>
  </property>
</Properties>
</file>