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EF10D-7B9A-45B2-9482-01DAA05E0CF0}" v="196" dt="2025-05-29T03:01:23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aracterísticas del Marxismo | Concepto de marxismo">
            <a:extLst>
              <a:ext uri="{FF2B5EF4-FFF2-40B4-BE49-F238E27FC236}">
                <a16:creationId xmlns:a16="http://schemas.microsoft.com/office/drawing/2014/main" id="{E093601E-D445-7B0D-A9B7-28861DD4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 r="851"/>
          <a:stretch>
            <a:fillRect/>
          </a:stretch>
        </p:blipFill>
        <p:spPr bwMode="auto">
          <a:xfrm>
            <a:off x="5053263" y="-1"/>
            <a:ext cx="7135561" cy="6858001"/>
          </a:xfrm>
          <a:custGeom>
            <a:avLst/>
            <a:gdLst/>
            <a:ahLst/>
            <a:cxnLst/>
            <a:rect l="l" t="t" r="r" b="b"/>
            <a:pathLst>
              <a:path w="7135561" h="6858001">
                <a:moveTo>
                  <a:pt x="450267" y="0"/>
                </a:moveTo>
                <a:lnTo>
                  <a:pt x="7135561" y="0"/>
                </a:lnTo>
                <a:lnTo>
                  <a:pt x="7135561" y="6858001"/>
                </a:lnTo>
                <a:lnTo>
                  <a:pt x="98089" y="6858001"/>
                </a:lnTo>
                <a:lnTo>
                  <a:pt x="1873508" y="4521201"/>
                </a:lnTo>
                <a:close/>
                <a:moveTo>
                  <a:pt x="0" y="0"/>
                </a:moveTo>
                <a:lnTo>
                  <a:pt x="450267" y="0"/>
                </a:lnTo>
                <a:lnTo>
                  <a:pt x="0" y="4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F529DE-A830-3E45-1269-DE31AFB3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972" y="239165"/>
            <a:ext cx="5123515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 impacto de las ideologías de redención social en el mundo.</a:t>
            </a:r>
            <a:endParaRPr lang="es-CL" sz="4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053" name="Straight Connector 1034">
            <a:extLst>
              <a:ext uri="{FF2B5EF4-FFF2-40B4-BE49-F238E27FC236}">
                <a16:creationId xmlns:a16="http://schemas.microsoft.com/office/drawing/2014/main" id="{D6329892-480C-49E2-BD6B-45E98C95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36">
            <a:extLst>
              <a:ext uri="{FF2B5EF4-FFF2-40B4-BE49-F238E27FC236}">
                <a16:creationId xmlns:a16="http://schemas.microsoft.com/office/drawing/2014/main" id="{27138EE9-D930-4AF5-8DCA-D506DFDDA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5" name="Rectangle 23">
            <a:extLst>
              <a:ext uri="{FF2B5EF4-FFF2-40B4-BE49-F238E27FC236}">
                <a16:creationId xmlns:a16="http://schemas.microsoft.com/office/drawing/2014/main" id="{8B2A878B-CC9E-4401-8BAA-9D344B5A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56" name="Rectangle 25">
            <a:extLst>
              <a:ext uri="{FF2B5EF4-FFF2-40B4-BE49-F238E27FC236}">
                <a16:creationId xmlns:a16="http://schemas.microsoft.com/office/drawing/2014/main" id="{6DD53AF4-988B-41E6-AB9C-E5ADE7FC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57" name="Isosceles Triangle 24">
            <a:extLst>
              <a:ext uri="{FF2B5EF4-FFF2-40B4-BE49-F238E27FC236}">
                <a16:creationId xmlns:a16="http://schemas.microsoft.com/office/drawing/2014/main" id="{E3E2BE66-B731-4E8F-92AE-434C347FE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58" name="Rectangle 27">
            <a:extLst>
              <a:ext uri="{FF2B5EF4-FFF2-40B4-BE49-F238E27FC236}">
                <a16:creationId xmlns:a16="http://schemas.microsoft.com/office/drawing/2014/main" id="{1C04AA99-545A-4E18-A307-96512638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59" name="Rectangle 28">
            <a:extLst>
              <a:ext uri="{FF2B5EF4-FFF2-40B4-BE49-F238E27FC236}">
                <a16:creationId xmlns:a16="http://schemas.microsoft.com/office/drawing/2014/main" id="{D21765B3-48FB-47ED-AFBD-CE583447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60" name="Rectangle 29">
            <a:extLst>
              <a:ext uri="{FF2B5EF4-FFF2-40B4-BE49-F238E27FC236}">
                <a16:creationId xmlns:a16="http://schemas.microsoft.com/office/drawing/2014/main" id="{9908EBEC-783D-4C0E-AE8E-165D6FAC6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61" name="Isosceles Triangle 29">
            <a:extLst>
              <a:ext uri="{FF2B5EF4-FFF2-40B4-BE49-F238E27FC236}">
                <a16:creationId xmlns:a16="http://schemas.microsoft.com/office/drawing/2014/main" id="{D9A05D3D-E46B-44B4-BDFD-F9F11737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5" name="AutoShape 4" descr="El marxismo hoy y aquí">
            <a:extLst>
              <a:ext uri="{FF2B5EF4-FFF2-40B4-BE49-F238E27FC236}">
                <a16:creationId xmlns:a16="http://schemas.microsoft.com/office/drawing/2014/main" id="{F182F0C0-C544-DC12-75F3-AC29AB3E24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7267" y="1950267"/>
            <a:ext cx="1631133" cy="16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A Vida no Front: Divulgadas imagens de documentos do massacre de Katyn">
            <a:extLst>
              <a:ext uri="{FF2B5EF4-FFF2-40B4-BE49-F238E27FC236}">
                <a16:creationId xmlns:a16="http://schemas.microsoft.com/office/drawing/2014/main" id="{2EF861DB-F836-2F31-EDD3-B10BA0F3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5" y="2847424"/>
            <a:ext cx="5222486" cy="274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8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5CD23-2121-C060-25E4-6A6882FA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37" y="239918"/>
            <a:ext cx="8596668" cy="1320800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Definición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981741-62B1-616D-359F-FFBADC0D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80" y="900318"/>
            <a:ext cx="9670776" cy="553536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600" b="1" dirty="0">
                <a:latin typeface="Garamond" panose="02020404030301010803" pitchFamily="18" charset="0"/>
              </a:rPr>
              <a:t>Una ideología de redención social es un sistema de ideas que propone transformar radicalmente la sociedad para "redimirla" o salvarla de lo que considera males estructurales (injusticia, opresión, corrupción moral, desigualdad, etc.). Su núcleo es la creencia en que la sociedad actual está esencialmente dañada o degradada, pero puede ser regenerada o liberada mediante un cambio profundo, a menudo revolucionario.</a:t>
            </a:r>
          </a:p>
          <a:p>
            <a:pPr algn="just">
              <a:buFontTx/>
              <a:buChar char="-"/>
            </a:pPr>
            <a:r>
              <a:rPr lang="es-MX" sz="1500" b="1" dirty="0">
                <a:latin typeface="Garamond" panose="02020404030301010803" pitchFamily="18" charset="0"/>
              </a:rPr>
              <a:t>Características Claves.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Diagnostico Crítico: </a:t>
            </a:r>
            <a:r>
              <a:rPr lang="es-MX" sz="14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Identifica una "</a:t>
            </a:r>
            <a:r>
              <a:rPr lang="es-MX" sz="14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caída</a:t>
            </a:r>
            <a:r>
              <a:rPr lang="es-MX" sz="14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" o corrupción fundamental en la sociedad (</a:t>
            </a:r>
            <a:r>
              <a:rPr lang="es-MX" sz="1400" b="0" i="0" dirty="0" err="1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ej</a:t>
            </a:r>
            <a:r>
              <a:rPr lang="es-MX" sz="14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: capitalismo explotador, colonialismo, pérdida de valores espirituales, alienación tecnológica).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solidFill>
                  <a:srgbClr val="F8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Visión Utópica: </a:t>
            </a:r>
            <a:r>
              <a:rPr lang="es-MX" sz="1400" dirty="0">
                <a:solidFill>
                  <a:srgbClr val="F8FAFF"/>
                </a:solidFill>
                <a:latin typeface="Garamond" panose="02020404030301010803" pitchFamily="18" charset="0"/>
              </a:rPr>
              <a:t>Propone un futuro ideal redimido, libre de los males actuales.</a:t>
            </a:r>
            <a:endParaRPr lang="es-MX" sz="1400" dirty="0">
              <a:latin typeface="Garamond" panose="02020404030301010803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Agente Redentor: </a:t>
            </a:r>
            <a:r>
              <a:rPr lang="es-MX" sz="1400" dirty="0">
                <a:latin typeface="Garamond" panose="02020404030301010803" pitchFamily="18" charset="0"/>
              </a:rPr>
              <a:t>Designación de un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Sujeto Histórico </a:t>
            </a:r>
            <a:r>
              <a:rPr lang="es-MX" sz="1400" dirty="0">
                <a:latin typeface="Garamond" panose="02020404030301010803" pitchFamily="18" charset="0"/>
              </a:rPr>
              <a:t>encargado de la redención.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sz="1400" dirty="0">
                <a:latin typeface="Garamond" panose="02020404030301010803" pitchFamily="18" charset="0"/>
              </a:rPr>
              <a:t>Proletariado, El pueblo elegido, Los creyentes, Vanguardia Ilustrada, etc.</a:t>
            </a:r>
          </a:p>
          <a:p>
            <a:pPr algn="just">
              <a:buFont typeface="+mj-lt"/>
              <a:buAutoNum type="arabicPeriod"/>
            </a:pPr>
            <a:r>
              <a:rPr lang="es-C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Proceso Transformador: </a:t>
            </a:r>
            <a:r>
              <a:rPr lang="es-CL" sz="1400" b="1" dirty="0">
                <a:latin typeface="Garamond" panose="02020404030301010803" pitchFamily="18" charset="0"/>
              </a:rPr>
              <a:t>Exige un cambio radical</a:t>
            </a:r>
            <a:r>
              <a:rPr lang="es-CL" sz="1400" dirty="0">
                <a:latin typeface="Garamond" panose="02020404030301010803" pitchFamily="18" charset="0"/>
              </a:rPr>
              <a:t>, no reformas graduales. Suele implicar: Revoluciones, Purificación moral o ideológica, ruptura con el pasado.</a:t>
            </a:r>
          </a:p>
          <a:p>
            <a:pPr marL="0" indent="0" algn="just">
              <a:buNone/>
            </a:pPr>
            <a:r>
              <a:rPr lang="es-MX" sz="1500" dirty="0">
                <a:latin typeface="Garamond" panose="02020404030301010803" pitchFamily="18" charset="0"/>
              </a:rPr>
              <a:t>-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Ejemplos históricos: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latin typeface="Garamond" panose="02020404030301010803" pitchFamily="18" charset="0"/>
              </a:rPr>
              <a:t>Marxismo:</a:t>
            </a:r>
            <a:r>
              <a:rPr lang="es-MX" sz="1400" dirty="0">
                <a:latin typeface="Garamond" panose="02020404030301010803" pitchFamily="18" charset="0"/>
              </a:rPr>
              <a:t> Redención mediante la revolución proletaria que elimina la explotación.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latin typeface="Garamond" panose="02020404030301010803" pitchFamily="18" charset="0"/>
              </a:rPr>
              <a:t>Nacionalismos extremos: </a:t>
            </a:r>
            <a:r>
              <a:rPr lang="es-MX" sz="1400" dirty="0">
                <a:latin typeface="Garamond" panose="02020404030301010803" pitchFamily="18" charset="0"/>
              </a:rPr>
              <a:t>"Redención" de la patria contra enemigos internos/externos (</a:t>
            </a:r>
            <a:r>
              <a:rPr lang="es-MX" sz="1400" dirty="0" err="1">
                <a:latin typeface="Garamond" panose="02020404030301010803" pitchFamily="18" charset="0"/>
              </a:rPr>
              <a:t>ej</a:t>
            </a:r>
            <a:r>
              <a:rPr lang="es-MX" sz="1400" dirty="0">
                <a:latin typeface="Garamond" panose="02020404030301010803" pitchFamily="18" charset="0"/>
              </a:rPr>
              <a:t>: nazismo).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latin typeface="Garamond" panose="02020404030301010803" pitchFamily="18" charset="0"/>
              </a:rPr>
              <a:t>Teología de la Liberación: </a:t>
            </a:r>
            <a:r>
              <a:rPr lang="es-MX" sz="1400" dirty="0">
                <a:latin typeface="Garamond" panose="02020404030301010803" pitchFamily="18" charset="0"/>
              </a:rPr>
              <a:t>Salvación cristiana ligada a la liberación política de los pobres.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latin typeface="Garamond" panose="02020404030301010803" pitchFamily="18" charset="0"/>
              </a:rPr>
              <a:t>Fascismo: </a:t>
            </a:r>
            <a:r>
              <a:rPr lang="es-MX" sz="1400" dirty="0">
                <a:latin typeface="Garamond" panose="02020404030301010803" pitchFamily="18" charset="0"/>
              </a:rPr>
              <a:t>Regeneración nacional a través del orden autoritario y la pureza identitaria.</a:t>
            </a:r>
          </a:p>
          <a:p>
            <a:pPr algn="just">
              <a:buFont typeface="+mj-lt"/>
              <a:buAutoNum type="arabicPeriod"/>
            </a:pPr>
            <a:r>
              <a:rPr lang="es-MX" sz="1400" b="1" dirty="0">
                <a:latin typeface="Garamond" panose="02020404030301010803" pitchFamily="18" charset="0"/>
              </a:rPr>
              <a:t>Movimientos fundamentalistas: </a:t>
            </a:r>
            <a:r>
              <a:rPr lang="es-MX" sz="1400" dirty="0">
                <a:latin typeface="Garamond" panose="02020404030301010803" pitchFamily="18" charset="0"/>
              </a:rPr>
              <a:t>Retorno a leyes sagradas para redimir una sociedad "corrupta".</a:t>
            </a:r>
            <a:endParaRPr lang="es-CL" sz="1400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Rompiendo cadenas ilustración de Stock | Adobe Stock">
            <a:extLst>
              <a:ext uri="{FF2B5EF4-FFF2-40B4-BE49-F238E27FC236}">
                <a16:creationId xmlns:a16="http://schemas.microsoft.com/office/drawing/2014/main" id="{DF22582A-B2E2-070A-19E2-A731BA03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35" y="4191754"/>
            <a:ext cx="2557604" cy="2557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2E4A8-665C-258F-EF0F-78418A04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63" y="247579"/>
            <a:ext cx="8596668" cy="1320800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Casos Concretos.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73C8A-8E7F-8E5A-58D6-6B3830D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2281"/>
            <a:ext cx="8596668" cy="4964488"/>
          </a:xfrm>
        </p:spPr>
        <p:txBody>
          <a:bodyPr>
            <a:norm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Comuna de París. (1871).</a:t>
            </a:r>
          </a:p>
          <a:p>
            <a:r>
              <a:rPr lang="es-MX" sz="1600" dirty="0">
                <a:latin typeface="Garamond" panose="02020404030301010803" pitchFamily="18" charset="0"/>
              </a:rPr>
              <a:t>Alemania Nazi. (1933-1945).</a:t>
            </a:r>
          </a:p>
          <a:p>
            <a:r>
              <a:rPr lang="es-MX" sz="1600" dirty="0">
                <a:latin typeface="Garamond" panose="02020404030301010803" pitchFamily="18" charset="0"/>
              </a:rPr>
              <a:t>Fundación de Partidos Obreros.</a:t>
            </a:r>
          </a:p>
          <a:p>
            <a:r>
              <a:rPr lang="es-MX" sz="1600" dirty="0">
                <a:latin typeface="Garamond" panose="02020404030301010803" pitchFamily="18" charset="0"/>
              </a:rPr>
              <a:t>Revolución Rusa (1917).</a:t>
            </a:r>
          </a:p>
          <a:p>
            <a:endParaRPr lang="es-MX" sz="1400" dirty="0"/>
          </a:p>
          <a:p>
            <a:endParaRPr lang="es-MX" sz="1400" dirty="0"/>
          </a:p>
          <a:p>
            <a:endParaRPr lang="es-CL" sz="1400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98EF5DF-D4D9-1DB3-EE44-B8552DAA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11" y="258744"/>
            <a:ext cx="3956324" cy="302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Revolución Rusa en febrero de 1917">
            <a:extLst>
              <a:ext uri="{FF2B5EF4-FFF2-40B4-BE49-F238E27FC236}">
                <a16:creationId xmlns:a16="http://schemas.microsoft.com/office/drawing/2014/main" id="{886A6B39-31F5-C207-2DE1-94BD4A42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11" y="3564506"/>
            <a:ext cx="3956324" cy="276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ctory parade berlin 1940 hi-res stock photography and images - Alamy">
            <a:extLst>
              <a:ext uri="{FF2B5EF4-FFF2-40B4-BE49-F238E27FC236}">
                <a16:creationId xmlns:a16="http://schemas.microsoft.com/office/drawing/2014/main" id="{E2BDB893-A67A-EE39-99E7-19EAA326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65" y="3763735"/>
            <a:ext cx="4786299" cy="2768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ndefined">
            <a:extLst>
              <a:ext uri="{FF2B5EF4-FFF2-40B4-BE49-F238E27FC236}">
                <a16:creationId xmlns:a16="http://schemas.microsoft.com/office/drawing/2014/main" id="{25F110D8-C10C-C524-75DD-F8441299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43" y="815822"/>
            <a:ext cx="3847921" cy="267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AFA00-A1CC-3DCE-ED85-A5CB68C5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0" y="222510"/>
            <a:ext cx="8596668" cy="820847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Comuna de París.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4AE7D-953C-5D9A-6050-F3F2C303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70" y="787653"/>
            <a:ext cx="8117730" cy="5015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1300" dirty="0">
                <a:latin typeface="Garamond" panose="02020404030301010803" pitchFamily="18" charset="0"/>
              </a:rPr>
              <a:t>- Contexto.</a:t>
            </a:r>
          </a:p>
          <a:p>
            <a:pPr>
              <a:buFont typeface="+mj-lt"/>
              <a:buAutoNum type="romanUcPeriod"/>
            </a:pPr>
            <a:r>
              <a:rPr lang="es-MX" sz="1500" dirty="0">
                <a:latin typeface="Garamond" panose="02020404030301010803" pitchFamily="18" charset="0"/>
              </a:rPr>
              <a:t>Francia es derrotada en la guerra franco-prusiana (1870-1871).</a:t>
            </a:r>
          </a:p>
          <a:p>
            <a:pPr>
              <a:buFont typeface="+mj-lt"/>
              <a:buAutoNum type="romanUcPeriod"/>
            </a:pPr>
            <a:r>
              <a:rPr lang="es-MX" sz="1500" dirty="0">
                <a:latin typeface="Garamond" panose="02020404030301010803" pitchFamily="18" charset="0"/>
              </a:rPr>
              <a:t>El gobierno conservador de Adolphe Thiers firma una paz humillante con Prusia.</a:t>
            </a:r>
          </a:p>
          <a:p>
            <a:pPr>
              <a:buFont typeface="+mj-lt"/>
              <a:buAutoNum type="romanUcPeriod"/>
            </a:pPr>
            <a:r>
              <a:rPr lang="es-MX" sz="1500" dirty="0">
                <a:latin typeface="Garamond" panose="02020404030301010803" pitchFamily="18" charset="0"/>
              </a:rPr>
              <a:t>París, sitiada y hambrienta, se rebela contra el gobierno y los privilegios de las élites.</a:t>
            </a:r>
          </a:p>
          <a:p>
            <a:pPr marL="0" indent="0">
              <a:buNone/>
            </a:pPr>
            <a:r>
              <a:rPr lang="es-MX" sz="1600" dirty="0">
                <a:latin typeface="Garamond" panose="02020404030301010803" pitchFamily="18" charset="0"/>
              </a:rPr>
              <a:t>Fue una insurrección que devino en un gobierno revolucionario popular autogestionado, en el cual obreros, artesanos e intelectuales tomaron el control de la cuidad.</a:t>
            </a:r>
            <a:r>
              <a:rPr lang="es-CL" sz="1600" dirty="0">
                <a:latin typeface="Garamond" panose="02020404030301010803" pitchFamily="18" charset="0"/>
              </a:rPr>
              <a:t> Se crearon asambleas democráticas en cada distrito, traduciéndose así, en la </a:t>
            </a:r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primera experiencia de poder obrero </a:t>
            </a:r>
            <a:r>
              <a:rPr lang="es-CL" sz="1600" dirty="0">
                <a:latin typeface="Garamond" panose="02020404030301010803" pitchFamily="18" charset="0"/>
              </a:rPr>
              <a:t>en la historia.</a:t>
            </a:r>
          </a:p>
          <a:p>
            <a:pPr algn="l">
              <a:spcBef>
                <a:spcPts val="1372"/>
              </a:spcBef>
              <a:spcAft>
                <a:spcPts val="1029"/>
              </a:spcAft>
              <a:buNone/>
            </a:pPr>
            <a:r>
              <a:rPr lang="es-MX" sz="14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Ideales y medidas clave.</a:t>
            </a:r>
            <a:endParaRPr lang="es-MX" sz="1400" dirty="0">
              <a:solidFill>
                <a:srgbClr val="F8FAFF"/>
              </a:solidFill>
              <a:latin typeface="Garamond" panose="02020404030301010803" pitchFamily="18" charset="0"/>
            </a:endParaRPr>
          </a:p>
          <a:p>
            <a:pPr algn="l">
              <a:spcBef>
                <a:spcPts val="1372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7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Democracia radical:</a:t>
            </a:r>
            <a:endParaRPr lang="es-MX" sz="1700" b="0" i="0" dirty="0">
              <a:solidFill>
                <a:srgbClr val="F8FAFF"/>
              </a:solidFill>
              <a:effectLst/>
              <a:latin typeface="Garamond" panose="02020404030301010803" pitchFamily="18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Funcionarios electos por sufragio universal, </a:t>
            </a:r>
            <a:r>
              <a:rPr lang="es-MX" sz="15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revocables en cualquier momento</a:t>
            </a: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y con </a:t>
            </a:r>
            <a:r>
              <a:rPr lang="es-MX" sz="15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sueldo de obrero</a:t>
            </a: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742950" lvl="1" indent="-285750"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Separación Iglesia-Estado (expulsión de religiosos de cargos públicos).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7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Justicia social:</a:t>
            </a:r>
            <a:endParaRPr lang="es-MX" sz="1700" b="0" i="0" dirty="0">
              <a:solidFill>
                <a:srgbClr val="F8FAFF"/>
              </a:solidFill>
              <a:effectLst/>
              <a:latin typeface="Garamond" panose="02020404030301010803" pitchFamily="18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Prohibición del trabajo nocturno en panaderías.</a:t>
            </a:r>
          </a:p>
          <a:p>
            <a:pPr marL="742950" lvl="1" indent="-285750"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Devolución de herramientas empeñadas por trabajadores.</a:t>
            </a:r>
          </a:p>
          <a:p>
            <a:pPr marL="742950" lvl="1" indent="-285750"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Gestión obrera de fábricas abandonadas.</a:t>
            </a:r>
          </a:p>
        </p:txBody>
      </p:sp>
      <p:pic>
        <p:nvPicPr>
          <p:cNvPr id="4098" name="Picture 2" descr="El 150 aniversario de la Comuna de París y su ejemplo para el mundo ...">
            <a:extLst>
              <a:ext uri="{FF2B5EF4-FFF2-40B4-BE49-F238E27FC236}">
                <a16:creationId xmlns:a16="http://schemas.microsoft.com/office/drawing/2014/main" id="{388A39B5-4FED-AB58-E325-14859E2C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86" y="75392"/>
            <a:ext cx="2999084" cy="3353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F1A7F3-CB75-AD86-4978-851D15DDE82F}"/>
              </a:ext>
            </a:extLst>
          </p:cNvPr>
          <p:cNvSpPr txBox="1"/>
          <p:nvPr/>
        </p:nvSpPr>
        <p:spPr>
          <a:xfrm>
            <a:off x="278981" y="5803272"/>
            <a:ext cx="10730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Legado e importancia.</a:t>
            </a:r>
          </a:p>
          <a:p>
            <a:pPr marL="285750" indent="-285750">
              <a:buFontTx/>
              <a:buChar char="-"/>
            </a:pPr>
            <a:r>
              <a:rPr lang="es-MX" sz="1400" dirty="0">
                <a:latin typeface="Garamond" panose="02020404030301010803" pitchFamily="18" charset="0"/>
              </a:rPr>
              <a:t>Marx la llamo “el primer gobierno obrero de la historia”. Influencio la Revolución Rusa y movimientos anticoloniales.</a:t>
            </a:r>
          </a:p>
          <a:p>
            <a:pPr marL="285750" indent="-285750">
              <a:buFontTx/>
              <a:buChar char="-"/>
            </a:pPr>
            <a:r>
              <a:rPr lang="es-MX" sz="1400" dirty="0">
                <a:latin typeface="Garamond" panose="02020404030301010803" pitchFamily="18" charset="0"/>
              </a:rPr>
              <a:t>Sus demandas anticiparon el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Estado de Bienestar. </a:t>
            </a:r>
            <a:r>
              <a:rPr lang="es-MX" sz="1400" dirty="0">
                <a:latin typeface="Garamond" panose="02020404030301010803" pitchFamily="18" charset="0"/>
              </a:rPr>
              <a:t>(Educación Pública, Derechos laborales, etc.)</a:t>
            </a:r>
            <a:endParaRPr lang="es-CL" sz="1400" dirty="0">
              <a:latin typeface="Garamond" panose="02020404030301010803" pitchFamily="18" charset="0"/>
            </a:endParaRPr>
          </a:p>
        </p:txBody>
      </p:sp>
      <p:pic>
        <p:nvPicPr>
          <p:cNvPr id="4102" name="Picture 6" descr="La Commune (Paris, 1871)">
            <a:extLst>
              <a:ext uri="{FF2B5EF4-FFF2-40B4-BE49-F238E27FC236}">
                <a16:creationId xmlns:a16="http://schemas.microsoft.com/office/drawing/2014/main" id="{D19C5FDA-C6F7-796A-D9FF-F332589A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91" y="3566115"/>
            <a:ext cx="2144328" cy="3216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3F894-D2F2-E4A3-A883-D1373815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53" y="156238"/>
            <a:ext cx="6592598" cy="1320800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Alemania Nazi o el Tercer Reich (1933-1945).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C48D3-95C1-670F-78F1-DBA9773B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18" y="1505522"/>
            <a:ext cx="7020469" cy="5554283"/>
          </a:xfrm>
        </p:spPr>
        <p:txBody>
          <a:bodyPr>
            <a:normAutofit/>
          </a:bodyPr>
          <a:lstStyle/>
          <a:p>
            <a:pPr algn="just"/>
            <a:r>
              <a:rPr lang="es-MX" sz="1400" dirty="0">
                <a:latin typeface="Garamond" panose="02020404030301010803" pitchFamily="18" charset="0"/>
              </a:rPr>
              <a:t>Alemania sufre una crisis económico producto de la gran depresión y la derrota en la primera guerra mundial (Hiperinflación, desempleo), y humillación tras la derrota en la guerra y la firma del Tratado de Versalles.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Hitler y el Partido Nacionalsocialista obrero Alemán, aprovechan el malestar prometiendo restaurar la grandeza de Alemania.</a:t>
            </a:r>
          </a:p>
          <a:p>
            <a:pPr algn="just"/>
            <a:r>
              <a:rPr lang="es-MX" sz="14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Uso de propaganda masiva (Joseph Goebbels), paramilitares (SA/SS), y discursos carismáticos que culpan a "judíos, comunistas y demócratas" de los problemas.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En 1933, Hitler es nombrado Canciller legalmente. Tras el incendio del Reichstag, elimina derechos democráticos y se proclama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"Führer"</a:t>
            </a:r>
            <a:r>
              <a:rPr lang="es-MX" sz="1400" dirty="0">
                <a:latin typeface="Garamond" panose="02020404030301010803" pitchFamily="18" charset="0"/>
              </a:rPr>
              <a:t> (líder absoluto). 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Creencia en la superioridad aria, persecución a judíos, gitanos, discapacitados, disidentes políticos y homosexuales.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Ideal del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“Espacio Vital”.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Régimen totalitario → </a:t>
            </a:r>
            <a:r>
              <a:rPr lang="es-MX" sz="1400" dirty="0">
                <a:latin typeface="Garamond" panose="02020404030301010803" pitchFamily="18" charset="0"/>
              </a:rPr>
              <a:t>Culto al líder, Censura, quema de libros, adoctrinamiento juvenil, terror (Gestapo) y campos de concentración.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Incumple el Tratado de Versalles: crea un ejército poderoso (</a:t>
            </a:r>
            <a:r>
              <a:rPr lang="es-MX" sz="1400" dirty="0" err="1">
                <a:latin typeface="Garamond" panose="02020404030301010803" pitchFamily="18" charset="0"/>
              </a:rPr>
              <a:t>Wehrmacht</a:t>
            </a:r>
            <a:r>
              <a:rPr lang="es-MX" sz="1400" dirty="0">
                <a:latin typeface="Garamond" panose="02020404030301010803" pitchFamily="18" charset="0"/>
              </a:rPr>
              <a:t>).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1938-1939: Ocupa Austria (</a:t>
            </a:r>
            <a:r>
              <a:rPr lang="es-MX" sz="1400" dirty="0" err="1">
                <a:latin typeface="Garamond" panose="02020404030301010803" pitchFamily="18" charset="0"/>
              </a:rPr>
              <a:t>Anschluss</a:t>
            </a:r>
            <a:r>
              <a:rPr lang="es-MX" sz="1400" dirty="0">
                <a:latin typeface="Garamond" panose="02020404030301010803" pitchFamily="18" charset="0"/>
              </a:rPr>
              <a:t>) y Checoslovaquia.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1° septiembre 1939: Inicia la Segunda Guerra Mundial al invadir Polonia.</a:t>
            </a:r>
          </a:p>
          <a:p>
            <a:pPr algn="just"/>
            <a:endParaRPr lang="es-CL" sz="1400" dirty="0">
              <a:latin typeface="Garamond" panose="02020404030301010803" pitchFamily="18" charset="0"/>
            </a:endParaRPr>
          </a:p>
        </p:txBody>
      </p:sp>
      <p:pic>
        <p:nvPicPr>
          <p:cNvPr id="5124" name="Picture 4" descr="LOS LEMAS SIMPLES Y SIN FUNDAMENTO SON UNO DE LOS MEDIOS MÁS SEGUROS ...">
            <a:extLst>
              <a:ext uri="{FF2B5EF4-FFF2-40B4-BE49-F238E27FC236}">
                <a16:creationId xmlns:a16="http://schemas.microsoft.com/office/drawing/2014/main" id="{02F0BA3D-0D26-9639-E3DD-0B137588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23" y="78248"/>
            <a:ext cx="4541284" cy="335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fall">
            <a:extLst>
              <a:ext uri="{FF2B5EF4-FFF2-40B4-BE49-F238E27FC236}">
                <a16:creationId xmlns:a16="http://schemas.microsoft.com/office/drawing/2014/main" id="{71934D24-1493-AE0D-7896-2347208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090" y="3524656"/>
            <a:ext cx="2317749" cy="325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CB747-E15E-DCA5-8E26-350600DB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43" y="178383"/>
            <a:ext cx="8813951" cy="1320800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 Revolución Rusa (1917).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6C4316-3C03-DCF0-1A91-55A33B64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2" y="838783"/>
            <a:ext cx="7778603" cy="6019217"/>
          </a:xfrm>
        </p:spPr>
        <p:txBody>
          <a:bodyPr>
            <a:normAutofit lnSpcReduction="10000"/>
          </a:bodyPr>
          <a:lstStyle/>
          <a:p>
            <a:r>
              <a:rPr lang="es-MX" sz="1400" dirty="0">
                <a:latin typeface="Garamond" panose="02020404030301010803" pitchFamily="18" charset="0"/>
              </a:rPr>
              <a:t>Imperio Ruso gobernado por la dinastía Romanov (Zar Nicolas II).</a:t>
            </a:r>
          </a:p>
          <a:p>
            <a:r>
              <a:rPr lang="es-MX" sz="1400" dirty="0">
                <a:latin typeface="Garamond" panose="02020404030301010803" pitchFamily="18" charset="0"/>
              </a:rPr>
              <a:t>Sociedad desigual: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80% campesinos pobres</a:t>
            </a:r>
            <a:r>
              <a:rPr lang="es-MX" sz="1400" dirty="0">
                <a:latin typeface="Garamond" panose="02020404030301010803" pitchFamily="18" charset="0"/>
              </a:rPr>
              <a:t>, industria incipiente con obreros explotados.</a:t>
            </a:r>
          </a:p>
          <a:p>
            <a:r>
              <a:rPr lang="es-MX" sz="1400" dirty="0">
                <a:latin typeface="Garamond" panose="02020404030301010803" pitchFamily="18" charset="0"/>
              </a:rPr>
              <a:t>Crisis por: Derrotas en I Guerra Mundial (4 millones de muertos rusos), hambre, corrupción y represión.</a:t>
            </a:r>
          </a:p>
          <a:p>
            <a:pPr marL="0" indent="0">
              <a:buNone/>
            </a:pPr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Revolución de Febrero</a:t>
            </a:r>
            <a:r>
              <a:rPr lang="es-MX" sz="1200" u="sng" dirty="0">
                <a:latin typeface="Garamond" panose="02020404030301010803" pitchFamily="18" charset="0"/>
              </a:rPr>
              <a:t>: </a:t>
            </a:r>
            <a:r>
              <a:rPr lang="es-MX" sz="1400" dirty="0">
                <a:latin typeface="Garamond" panose="02020404030301010803" pitchFamily="18" charset="0"/>
              </a:rPr>
              <a:t>- Motines por hambre y huelgas masivas en </a:t>
            </a:r>
            <a:r>
              <a:rPr lang="es-MX" sz="1400" b="1" dirty="0">
                <a:latin typeface="Garamond" panose="02020404030301010803" pitchFamily="18" charset="0"/>
              </a:rPr>
              <a:t>Petrogrado</a:t>
            </a:r>
            <a:r>
              <a:rPr lang="es-MX" sz="1400" dirty="0">
                <a:latin typeface="Garamond" panose="02020404030301010803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MX" sz="1400" dirty="0">
                <a:latin typeface="Garamond" panose="02020404030301010803" pitchFamily="18" charset="0"/>
              </a:rPr>
              <a:t>Produce la abdicación del zar después de 300 años de monarquía, se levanta un gobierno provisional burgués.</a:t>
            </a:r>
          </a:p>
          <a:p>
            <a:pPr marL="0" indent="0">
              <a:buNone/>
            </a:pPr>
            <a:r>
              <a:rPr lang="es-MX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Revolución de Octubre:</a:t>
            </a:r>
            <a:endParaRPr lang="es-MX" sz="1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</a:t>
            </a:r>
            <a:r>
              <a:rPr lang="es-MX" sz="1400" dirty="0">
                <a:latin typeface="Garamond" panose="02020404030301010803" pitchFamily="18" charset="0"/>
              </a:rPr>
              <a:t>Lideres: Vladimir Lenin (Líder del Partido Bolchevique) , León Trotsky (Organizador Militar).</a:t>
            </a:r>
          </a:p>
          <a:p>
            <a:pPr marL="0" indent="0">
              <a:buNone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"¡Paz, pan y tierra!" y "Todo el poder a los sóviets!" </a:t>
            </a:r>
            <a:r>
              <a:rPr lang="es-MX" sz="1400" dirty="0">
                <a:latin typeface="Garamond" panose="02020404030301010803" pitchFamily="18" charset="0"/>
              </a:rPr>
              <a:t>(consejos obreros/campesinos).</a:t>
            </a:r>
          </a:p>
          <a:p>
            <a:pPr>
              <a:buFontTx/>
              <a:buChar char="-"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 De octubre </a:t>
            </a:r>
            <a:r>
              <a:rPr lang="es-MX" sz="1400" dirty="0">
                <a:latin typeface="Garamond" panose="02020404030301010803" pitchFamily="18" charset="0"/>
              </a:rPr>
              <a:t>ocurre la Toma del Palacio de Invierno, lo cual provoca la retirada de Rusia de la primera guerra mundial, y se dan las condiciones materiales para el comienzo de la guerra civil.</a:t>
            </a:r>
          </a:p>
          <a:p>
            <a:pPr marL="0" indent="0">
              <a:buNone/>
            </a:pPr>
            <a:r>
              <a:rPr lang="es-MX" sz="1400" dirty="0">
                <a:latin typeface="Garamond" panose="02020404030301010803" pitchFamily="18" charset="0"/>
              </a:rPr>
              <a:t>- 1922 Repartición de las tierras agrícolas por medio de la expropiación a los kulaks, el nuevo modo de producción estará basada en la colectivización de las tierras.</a:t>
            </a:r>
          </a:p>
          <a:p>
            <a:pPr marL="0" indent="0">
              <a:buNone/>
            </a:pPr>
            <a:r>
              <a:rPr lang="es-MX" sz="1400" dirty="0">
                <a:latin typeface="Garamond" panose="02020404030301010803" pitchFamily="18" charset="0"/>
              </a:rPr>
              <a:t>- Las pocas fabricas existentes pasan al control del proletariado.</a:t>
            </a:r>
          </a:p>
          <a:p>
            <a:pPr marL="0" indent="0">
              <a:buNone/>
            </a:pPr>
            <a:r>
              <a:rPr lang="es-CL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Guerra Civil (1918-1922).</a:t>
            </a:r>
          </a:p>
          <a:p>
            <a:pPr>
              <a:buFontTx/>
              <a:buChar char="-"/>
            </a:pPr>
            <a:r>
              <a:rPr lang="es-CL" sz="1400" b="1" dirty="0">
                <a:latin typeface="Garamond" panose="02020404030301010803" pitchFamily="18" charset="0"/>
              </a:rPr>
              <a:t>Ejercito Rojo </a:t>
            </a:r>
            <a:r>
              <a:rPr lang="es-CL" sz="1400" dirty="0">
                <a:latin typeface="Garamond" panose="02020404030301010803" pitchFamily="18" charset="0"/>
              </a:rPr>
              <a:t>(Bolcheviques) vs </a:t>
            </a:r>
            <a:r>
              <a:rPr lang="es-CL" sz="1400" b="1" dirty="0">
                <a:latin typeface="Garamond" panose="02020404030301010803" pitchFamily="18" charset="0"/>
              </a:rPr>
              <a:t>Ejercito Blanco </a:t>
            </a:r>
            <a:r>
              <a:rPr lang="es-CL" sz="1400" dirty="0">
                <a:latin typeface="Garamond" panose="02020404030301010803" pitchFamily="18" charset="0"/>
              </a:rPr>
              <a:t>(Mencheviques, zaristas, burgueses) Apoyados por EE.UU, Gran Bretaña, Francia. → Victoria Bolchevique 1922 = Instauración de la URSS.</a:t>
            </a:r>
          </a:p>
          <a:p>
            <a:pPr marL="0" indent="0">
              <a:buNone/>
            </a:pPr>
            <a:r>
              <a:rPr lang="es-C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Cambios e ideología: </a:t>
            </a:r>
            <a:r>
              <a:rPr lang="es-CL" sz="1400" dirty="0">
                <a:latin typeface="Garamond" panose="02020404030301010803" pitchFamily="18" charset="0"/>
              </a:rPr>
              <a:t>Dictadura del proletariado ( Control Estatal Absoluto), Abolición de la propiedad privada, nacionalización de bancos e industrias, Educación publica y gratuita, igualdad legal para las mujeres.</a:t>
            </a:r>
            <a:endParaRPr lang="es-C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C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Inspiró revoluciones globales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(China, Cuba, Vietnam).</a:t>
            </a:r>
            <a:endParaRPr lang="es-C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146" name="Picture 2" descr="Así fue la Revolución Bolchevique de 1917 - Periodista Digital">
            <a:extLst>
              <a:ext uri="{FF2B5EF4-FFF2-40B4-BE49-F238E27FC236}">
                <a16:creationId xmlns:a16="http://schemas.microsoft.com/office/drawing/2014/main" id="{A7066242-EA03-0CF3-1168-53AA8744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62" y="159943"/>
            <a:ext cx="3543097" cy="265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 fusilamiento de la familia Romanov, caso abierto un siglo después ...">
            <a:extLst>
              <a:ext uri="{FF2B5EF4-FFF2-40B4-BE49-F238E27FC236}">
                <a16:creationId xmlns:a16="http://schemas.microsoft.com/office/drawing/2014/main" id="{C063AEA0-9321-4176-069D-68A63495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62" y="2967452"/>
            <a:ext cx="3543097" cy="381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67D48-DA4F-B7B3-93FB-ED0EBABF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568"/>
            <a:ext cx="8596668" cy="1320800"/>
          </a:xfrm>
        </p:spPr>
        <p:txBody>
          <a:bodyPr/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“Las internacionales”.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64832-2E3B-DA05-52AC-3BA6C4B6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98" y="987809"/>
            <a:ext cx="8931646" cy="5682056"/>
          </a:xfrm>
        </p:spPr>
        <p:txBody>
          <a:bodyPr>
            <a:normAutofit/>
          </a:bodyPr>
          <a:lstStyle/>
          <a:p>
            <a:pPr algn="just"/>
            <a:r>
              <a:rPr lang="es-MX" sz="1400" b="1" dirty="0">
                <a:latin typeface="Garamond" panose="02020404030301010803" pitchFamily="18" charset="0"/>
              </a:rPr>
              <a:t>Primera Internacional de Trabajadores AIT (1864-1876). </a:t>
            </a:r>
          </a:p>
          <a:p>
            <a:pPr marL="0" indent="0" algn="just">
              <a:buNone/>
            </a:pPr>
            <a:r>
              <a:rPr lang="es-MX" sz="1200" dirty="0">
                <a:latin typeface="Garamond" panose="02020404030301010803" pitchFamily="18" charset="0"/>
              </a:rPr>
              <a:t>Fundadores: Karl Marx, Friedrich Engels, Mijaíl Bakunin, Sindicalistas.</a:t>
            </a:r>
          </a:p>
          <a:p>
            <a:pPr marL="0" indent="0" algn="just">
              <a:buNone/>
            </a:pPr>
            <a:r>
              <a:rPr lang="es-MX" sz="1200" dirty="0">
                <a:latin typeface="Garamond" panose="02020404030301010803" pitchFamily="18" charset="0"/>
              </a:rPr>
              <a:t>Su finalidad era unir a todos los trabajadores del mundo contra el capitalismo, promover la lucha de clases y la revolución socialista y apoyar huelgas y movimientos obreros.</a:t>
            </a:r>
          </a:p>
          <a:p>
            <a:pPr algn="just">
              <a:buFontTx/>
              <a:buChar char="-"/>
            </a:pPr>
            <a:r>
              <a:rPr lang="es-CL" sz="1200" dirty="0">
                <a:latin typeface="Garamond" panose="02020404030301010803" pitchFamily="18" charset="0"/>
              </a:rPr>
              <a:t>Se redactaron los Estatutos generales, sentando las bases del </a:t>
            </a:r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Socialismo Científico.</a:t>
            </a:r>
            <a:endParaRPr lang="es-CL" sz="1200" dirty="0">
              <a:latin typeface="Garamond" panose="02020404030301010803" pitchFamily="18" charset="0"/>
            </a:endParaRPr>
          </a:p>
          <a:p>
            <a:pPr algn="just">
              <a:buFontTx/>
              <a:buChar char="-"/>
            </a:pPr>
            <a:r>
              <a:rPr lang="es-CL" sz="1200" dirty="0">
                <a:latin typeface="Garamond" panose="02020404030301010803" pitchFamily="18" charset="0"/>
              </a:rPr>
              <a:t>Impuso la Solidaridad internacional en huelgas.</a:t>
            </a:r>
          </a:p>
          <a:p>
            <a:pPr marL="0" indent="0" algn="just">
              <a:buNone/>
            </a:pPr>
            <a:r>
              <a:rPr lang="es-CL" sz="1200" b="1" dirty="0">
                <a:latin typeface="Garamond" panose="02020404030301010803" pitchFamily="18" charset="0"/>
              </a:rPr>
              <a:t>Se disuelve tras disputas ideológicas y la derrota de la Comuna de París</a:t>
            </a:r>
            <a:r>
              <a:rPr lang="es-CL" sz="1400" b="1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CL" sz="1400" b="1" dirty="0">
                <a:latin typeface="Garamond" panose="02020404030301010803" pitchFamily="18" charset="0"/>
              </a:rPr>
              <a:t>Segunda Internacional ( Internacional Socialista ) - (1889-1916).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Participaron partidos socialistas y partidos socialdemócratas. 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Defendía el reformismo gradual, es decir, lograr el socialismo mediante elecciones y leyes laborales </a:t>
            </a:r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(Revoluciones Democrático-burguesas).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Logro avances en derechos laborales inspirando legislaciones sociales en Europa. 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Creo la </a:t>
            </a:r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Oficina Socialista Internacional </a:t>
            </a:r>
            <a:r>
              <a:rPr lang="es-CL" sz="1200" dirty="0">
                <a:latin typeface="Garamond" panose="02020404030301010803" pitchFamily="18" charset="0"/>
              </a:rPr>
              <a:t>para coordinar a los partidos.</a:t>
            </a:r>
          </a:p>
          <a:p>
            <a:pPr algn="just"/>
            <a:r>
              <a:rPr lang="es-CL" sz="1400" b="1" dirty="0">
                <a:latin typeface="Garamond" panose="02020404030301010803" pitchFamily="18" charset="0"/>
              </a:rPr>
              <a:t>Tercera Internacional Comunista o Komintern. (1919-1943).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Fundador: Lenin (Partido Bolchevique de la URSS).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Defendió la revolución mundial por medio de la extensión del modelo soviético con partidos comunistas centralizados. Acuso a la 2da internacional de traidores por aceptar la cooperación con la burguesía como vía legitima para la obtención del socialismo, y abogando por una eliminación violenta de la burguesía por medio de la dictadura del proletariado.</a:t>
            </a:r>
          </a:p>
          <a:p>
            <a:pPr marL="0" indent="0" algn="just">
              <a:buNone/>
            </a:pPr>
            <a:r>
              <a:rPr lang="es-CL" sz="1200" dirty="0">
                <a:latin typeface="Garamond" panose="02020404030301010803" pitchFamily="18" charset="0"/>
              </a:rPr>
              <a:t>Basada en las “21 condiciones”, y exigía lealtad absoluta a Moscú para ingresar.</a:t>
            </a:r>
          </a:p>
          <a:p>
            <a:pPr marL="0" indent="0">
              <a:buNone/>
            </a:pPr>
            <a:endParaRPr lang="es-CL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s-CL" sz="1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s-CL" sz="1200" dirty="0">
              <a:latin typeface="Garamond" panose="02020404030301010803" pitchFamily="18" charset="0"/>
            </a:endParaRPr>
          </a:p>
        </p:txBody>
      </p:sp>
      <p:sp>
        <p:nvSpPr>
          <p:cNvPr id="4" name="AutoShape 2" descr="La Primera Internacional: Historia Y Legado | En Pocas Palabras">
            <a:extLst>
              <a:ext uri="{FF2B5EF4-FFF2-40B4-BE49-F238E27FC236}">
                <a16:creationId xmlns:a16="http://schemas.microsoft.com/office/drawing/2014/main" id="{424A859D-21BD-C878-0B62-A2F443FAF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La Primera Internacional: Historia Y Legado | En Pocas Palabras">
            <a:extLst>
              <a:ext uri="{FF2B5EF4-FFF2-40B4-BE49-F238E27FC236}">
                <a16:creationId xmlns:a16="http://schemas.microsoft.com/office/drawing/2014/main" id="{F14C64A4-F1FD-A6BE-9128-FF6DE0692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Emblem Of The New Communist Bloc by RedBritannia on DeviantArt">
            <a:extLst>
              <a:ext uri="{FF2B5EF4-FFF2-40B4-BE49-F238E27FC236}">
                <a16:creationId xmlns:a16="http://schemas.microsoft.com/office/drawing/2014/main" id="{9F8A8933-3B95-9CC4-EEB6-3A7F6049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02" y="3993340"/>
            <a:ext cx="2667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1EDB71-66CA-5777-5BFD-A9AC1625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093" y="1993322"/>
            <a:ext cx="4552551" cy="171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DA99DD-EFB8-8920-7D05-56F255A7F816}"/>
              </a:ext>
            </a:extLst>
          </p:cNvPr>
          <p:cNvSpPr txBox="1"/>
          <p:nvPr/>
        </p:nvSpPr>
        <p:spPr>
          <a:xfrm>
            <a:off x="5943600" y="372511"/>
            <a:ext cx="605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 Primera fue un experimento pluralista; la Tercera, un monolito jerárquico.</a:t>
            </a:r>
          </a:p>
        </p:txBody>
      </p:sp>
    </p:spTree>
    <p:extLst>
      <p:ext uri="{BB962C8B-B14F-4D97-AF65-F5344CB8AC3E}">
        <p14:creationId xmlns:p14="http://schemas.microsoft.com/office/powerpoint/2010/main" val="18593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292C568BC62947BFCA110207D2AC5B" ma:contentTypeVersion="11" ma:contentTypeDescription="Crear nuevo documento." ma:contentTypeScope="" ma:versionID="c732e97f15256da87246da47ce5a44b0">
  <xsd:schema xmlns:xsd="http://www.w3.org/2001/XMLSchema" xmlns:xs="http://www.w3.org/2001/XMLSchema" xmlns:p="http://schemas.microsoft.com/office/2006/metadata/properties" xmlns:ns3="e23bdeed-7d93-4188-8055-958231e31546" xmlns:ns4="ca1d0a20-f946-4a41-83a3-1832dc8a4ae3" targetNamespace="http://schemas.microsoft.com/office/2006/metadata/properties" ma:root="true" ma:fieldsID="9d95ca3169caca41903c831c607d6c31" ns3:_="" ns4:_="">
    <xsd:import namespace="e23bdeed-7d93-4188-8055-958231e31546"/>
    <xsd:import namespace="ca1d0a20-f946-4a41-83a3-1832dc8a4a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eed-7d93-4188-8055-958231e31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d0a20-f946-4a41-83a3-1832dc8a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3bdeed-7d93-4188-8055-958231e31546" xsi:nil="true"/>
  </documentManagement>
</p:properties>
</file>

<file path=customXml/itemProps1.xml><?xml version="1.0" encoding="utf-8"?>
<ds:datastoreItem xmlns:ds="http://schemas.openxmlformats.org/officeDocument/2006/customXml" ds:itemID="{5937BF2A-C5D2-479B-9477-7B315601E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897D4-4575-483E-8543-2456859C4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bdeed-7d93-4188-8055-958231e31546"/>
    <ds:schemaRef ds:uri="ca1d0a20-f946-4a41-83a3-1832dc8a4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9767C3-629F-4FB6-BE13-1B04CC3D89F2}">
  <ds:schemaRefs>
    <ds:schemaRef ds:uri="http://schemas.microsoft.com/office/2006/documentManagement/types"/>
    <ds:schemaRef ds:uri="http://schemas.microsoft.com/office/2006/metadata/properties"/>
    <ds:schemaRef ds:uri="ca1d0a20-f946-4a41-83a3-1832dc8a4ae3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23bdeed-7d93-4188-8055-958231e3154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1249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Faceta</vt:lpstr>
      <vt:lpstr>El impacto de las ideologías de redención social en el mundo.</vt:lpstr>
      <vt:lpstr>Definición </vt:lpstr>
      <vt:lpstr>Casos Concretos.</vt:lpstr>
      <vt:lpstr>Comuna de París.</vt:lpstr>
      <vt:lpstr>Alemania Nazi o el Tercer Reich (1933-1945).</vt:lpstr>
      <vt:lpstr>La Revolución Rusa (1917).</vt:lpstr>
      <vt:lpstr>“Las internacionales”.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Matias Ignacio Herrera Sáez (matias.herrera.s)</dc:creator>
  <cp:lastModifiedBy>Matias Ignacio Herrera Sáez (matias.herrera.s)</cp:lastModifiedBy>
  <cp:revision>2</cp:revision>
  <dcterms:created xsi:type="dcterms:W3CDTF">2025-05-28T21:37:59Z</dcterms:created>
  <dcterms:modified xsi:type="dcterms:W3CDTF">2025-05-29T19:55:00Z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0x0101004C292C568BC62947BFCA110207D2AC5B</vt:lpwstr>
  </property>
</Properties>
</file>