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4630400" cy="8229600"/>
  <p:notesSz cx="8229600" cy="14630400"/>
  <p:embeddedFontLst>
    <p:embeddedFont>
      <p:font typeface="Agency FB" panose="020B0503020202020204" pitchFamily="34" charset="0"/>
      <p:regular r:id="rId15"/>
      <p:bold r:id="rId16"/>
    </p:embeddedFont>
    <p:embeddedFont>
      <p:font typeface="Bitter" panose="020B0604020202020204" charset="0"/>
      <p:regular r:id="rId17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DB9CE-27A1-7BFD-FDC1-64F13AAD4A07}" v="1" dt="2025-05-15T22:23:17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0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10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D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10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D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10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D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10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D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10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D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10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D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10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D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10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D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101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1D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p15ew8q2cM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640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La Revolución Industrial: Transformación del Mundo</a:t>
            </a:r>
            <a:endParaRPr lang="en-US" sz="4450" dirty="0">
              <a:latin typeface="Agency FB" panose="020B0503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32173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Una era de cambio radical que transformó sociedad, economía y tecnología.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30268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Siglos XVIII y XIX: Gran Bretaña fue su epicentro.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378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¿Qué fue la Revolución Industrial?</a:t>
            </a:r>
            <a:endParaRPr lang="en-US" sz="4450" dirty="0">
              <a:latin typeface="Agency FB" panose="020B0503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2955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5" name="Text 2"/>
          <p:cNvSpPr/>
          <p:nvPr/>
        </p:nvSpPr>
        <p:spPr>
          <a:xfrm>
            <a:off x="7017306" y="3373398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Producción mecanizada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017306" y="4218146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Transición de la producción manual a máquinas y fábricas.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200203" y="32955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8" name="Text 5"/>
          <p:cNvSpPr/>
          <p:nvPr/>
        </p:nvSpPr>
        <p:spPr>
          <a:xfrm>
            <a:off x="10937319" y="33733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Fuentes de energía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937319" y="3863816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Uso intensivo de carbón y energía de vapor.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76048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1" name="Text 8"/>
          <p:cNvSpPr/>
          <p:nvPr/>
        </p:nvSpPr>
        <p:spPr>
          <a:xfrm>
            <a:off x="7017306" y="5838349"/>
            <a:ext cx="28839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Crecimiento industrial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017306" y="632876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Incremento acelerado de industrias y manufacturas.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84734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Innovaciones Tecnológicas Clave</a:t>
            </a:r>
            <a:endParaRPr lang="en-US" sz="4450" dirty="0">
              <a:latin typeface="Agency FB" panose="020B0503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Máquina de vapor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James Watt (1769) facilitó la energía industrial.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Telar mecánico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00406" y="4396859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Edmund Cartwright (1785) revolucionó la industria textil.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Altos hornos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07022" y="4396859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Henry Cort (1784) permitió producción masiva de hierro.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Ferrocarril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013638" y="4396859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George Stephenson (1814) mejoró el transporte y comercio.</a:t>
            </a:r>
            <a:endParaRPr lang="en-US" sz="1750" dirty="0"/>
          </a:p>
        </p:txBody>
      </p:sp>
      <p:pic>
        <p:nvPicPr>
          <p:cNvPr id="1026" name="Picture 2" descr="James Watt: Biografía, inventos, aportaciones, reconocimientos y mas">
            <a:extLst>
              <a:ext uri="{FF2B5EF4-FFF2-40B4-BE49-F238E27FC236}">
                <a16:creationId xmlns:a16="http://schemas.microsoft.com/office/drawing/2014/main" id="{62E53148-91B5-9AC9-AEF9-3F674302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7" y="5712381"/>
            <a:ext cx="4112680" cy="23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rge Stephenson Steam Locomotive">
            <a:extLst>
              <a:ext uri="{FF2B5EF4-FFF2-40B4-BE49-F238E27FC236}">
                <a16:creationId xmlns:a16="http://schemas.microsoft.com/office/drawing/2014/main" id="{9D4E7F49-BABA-4561-1F82-08854432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228" y="943154"/>
            <a:ext cx="3684054" cy="275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14018"/>
            <a:ext cx="73560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Cambios Sociales Profundos</a:t>
            </a:r>
            <a:endParaRPr lang="en-US" sz="4450" dirty="0">
              <a:latin typeface="Agency FB" panose="020B0503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762958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1989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Urbanización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754422" y="248019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Gran migración del campo a las ciudades industriales.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123843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3506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Clase obrera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754422" y="384107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Nacimiento del proletariado y nuevas identidades sociales.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793694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020508"/>
            <a:ext cx="28901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Estructuras familiares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754422" y="551092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Roles de género y vida familiar cambiaron radicalmente.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154579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54422" y="6381393"/>
            <a:ext cx="28578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Condiciones laborales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754422" y="687181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Jornadas largas y salarios bajos, riesgo constante.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7262"/>
            <a:ext cx="79677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Transformaciones Económicas</a:t>
            </a:r>
            <a:endParaRPr lang="en-US" sz="4450" dirty="0">
              <a:latin typeface="Agency FB" panose="020B0503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830705" y="2861548"/>
            <a:ext cx="28617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Capitalismo industrial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Propiedad privada y mercado libre regulan la economía.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15633" y="335399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861548"/>
            <a:ext cx="29133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Producción y comercio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Producción en masa y expansión de comercio internacional.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75201" y="335399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Grandes empresas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Acumulación de capital y surgimiento de corporaciones.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275201" y="561355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Desigualdad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Aumento visible en brechas socioeconómicas.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2" y="2519034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015633" y="561355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4</a:t>
            </a:r>
            <a:endParaRPr lang="en-US" sz="2650" dirty="0"/>
          </a:p>
        </p:txBody>
      </p:sp>
      <p:pic>
        <p:nvPicPr>
          <p:cNvPr id="2050" name="Picture 2" descr="Mano invisible (economia) | Qué es, características, ejemplos">
            <a:extLst>
              <a:ext uri="{FF2B5EF4-FFF2-40B4-BE49-F238E27FC236}">
                <a16:creationId xmlns:a16="http://schemas.microsoft.com/office/drawing/2014/main" id="{3F53B407-C420-3434-3694-E1C48A905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28" y="198244"/>
            <a:ext cx="4246039" cy="242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2946" y="588288"/>
            <a:ext cx="6408182" cy="6365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Expansión del Imperialismo</a:t>
            </a:r>
            <a:endParaRPr lang="en-US" sz="4000" dirty="0">
              <a:latin typeface="Agency FB" panose="020B0503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" y="1530310"/>
            <a:ext cx="1018461" cy="12221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36921" y="1733907"/>
            <a:ext cx="254615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Búsqueda de recursos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036921" y="2174319"/>
            <a:ext cx="6394133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Colonias como fuentes de materias primas esenciales.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46" y="2752487"/>
            <a:ext cx="1018461" cy="122217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36921" y="2956084"/>
            <a:ext cx="254615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Dominio político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036921" y="3396496"/>
            <a:ext cx="6394133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Control económico y territorial por potencias industrializadas.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46" y="3974663"/>
            <a:ext cx="1018461" cy="122217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36921" y="4178260"/>
            <a:ext cx="2749510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Justificación ideológica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036921" y="4618673"/>
            <a:ext cx="6394133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“Misión civilizadora” usada para legitimar el imperialismo.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46" y="5196840"/>
            <a:ext cx="1018461" cy="122217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36921" y="5400437"/>
            <a:ext cx="254615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Conferencia de Berlín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2036921" y="5840849"/>
            <a:ext cx="6394133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Reparto formal de África entre países europeos (1884-1885).</a:t>
            </a:r>
            <a:endParaRPr lang="en-US" sz="1600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46" y="6419017"/>
            <a:ext cx="1018461" cy="1222177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2036921" y="6622613"/>
            <a:ext cx="4328041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Tratados Desiguales Internacionales.</a:t>
            </a:r>
            <a:endParaRPr lang="en-US" sz="2000" dirty="0">
              <a:latin typeface="Agency FB" panose="020B0503020202020204" pitchFamily="34" charset="0"/>
            </a:endParaRPr>
          </a:p>
        </p:txBody>
      </p:sp>
      <p:sp>
        <p:nvSpPr>
          <p:cNvPr id="18" name="Text 10"/>
          <p:cNvSpPr/>
          <p:nvPr/>
        </p:nvSpPr>
        <p:spPr>
          <a:xfrm>
            <a:off x="2036921" y="7063026"/>
            <a:ext cx="6394133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pic>
        <p:nvPicPr>
          <p:cNvPr id="20" name="Picture 2" descr="Paseando por la Historia: La colonización de África">
            <a:extLst>
              <a:ext uri="{FF2B5EF4-FFF2-40B4-BE49-F238E27FC236}">
                <a16:creationId xmlns:a16="http://schemas.microsoft.com/office/drawing/2014/main" id="{84D2149A-0744-6667-D697-EDC1FA8A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37" y="242463"/>
            <a:ext cx="4808409" cy="5159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imu | Political developments and systems">
            <a:extLst>
              <a:ext uri="{FF2B5EF4-FFF2-40B4-BE49-F238E27FC236}">
                <a16:creationId xmlns:a16="http://schemas.microsoft.com/office/drawing/2014/main" id="{456AEC07-7098-9DF7-3376-6E50C613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40" y="4861919"/>
            <a:ext cx="6200775" cy="3162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6983"/>
            <a:ext cx="87166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División Internacional del Trabajo</a:t>
            </a:r>
            <a:endParaRPr lang="en-US" sz="4450" dirty="0">
              <a:latin typeface="Agency FB" panose="020B0503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453592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5" name="Text 2"/>
          <p:cNvSpPr/>
          <p:nvPr/>
        </p:nvSpPr>
        <p:spPr>
          <a:xfrm>
            <a:off x="1530906" y="46137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Especialización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30906" y="5104209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Países concentran recursos en bienes específicos y rentables.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57003" y="453592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8" name="Text 5"/>
          <p:cNvSpPr/>
          <p:nvPr/>
        </p:nvSpPr>
        <p:spPr>
          <a:xfrm>
            <a:off x="8194119" y="4613791"/>
            <a:ext cx="29584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Países industrializados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194119" y="5104209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Elaboran y exportan manufacturas avanzadas.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62836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1" name="Text 8"/>
          <p:cNvSpPr/>
          <p:nvPr/>
        </p:nvSpPr>
        <p:spPr>
          <a:xfrm>
            <a:off x="1530906" y="6361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Colonias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530906" y="6851928"/>
            <a:ext cx="56426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Proveen materias primas y productos agrícolas.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457003" y="628364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4" name="Text 11"/>
          <p:cNvSpPr/>
          <p:nvPr/>
        </p:nvSpPr>
        <p:spPr>
          <a:xfrm>
            <a:off x="8194119" y="6361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Dependencia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194119" y="6851928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Desigualdad económica y dependencia estructural global.</a:t>
            </a:r>
            <a:endParaRPr lang="en-US" sz="1750" dirty="0"/>
          </a:p>
        </p:txBody>
      </p:sp>
      <p:pic>
        <p:nvPicPr>
          <p:cNvPr id="20" name="Elementos multimedia en línea 19" title="¿Qué es la teoría de la dependencia? 🙏 Aprende los postulados de la teoría de la dependencia 🙏">
            <a:hlinkClick r:id="" action="ppaction://media"/>
            <a:extLst>
              <a:ext uri="{FF2B5EF4-FFF2-40B4-BE49-F238E27FC236}">
                <a16:creationId xmlns:a16="http://schemas.microsoft.com/office/drawing/2014/main" id="{3DC2074F-83F1-366B-746A-FA431FBC24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995145" y="313016"/>
            <a:ext cx="4428395" cy="2502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56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Consecuencias Globales Duraderas</a:t>
            </a:r>
            <a:endParaRPr lang="en-US" sz="4450" dirty="0">
              <a:latin typeface="Agency FB" panose="020B0503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283333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5" name="Text 2"/>
          <p:cNvSpPr/>
          <p:nvPr/>
        </p:nvSpPr>
        <p:spPr>
          <a:xfrm>
            <a:off x="6790373" y="28333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Desigualdad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790373" y="332374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Amplió brechas económicas entre naciones.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91346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8" name="Text 5"/>
          <p:cNvSpPr/>
          <p:nvPr/>
        </p:nvSpPr>
        <p:spPr>
          <a:xfrm>
            <a:off x="7130534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Impacto ambiental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130534" y="440388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Contaminación y deforestación crecientes por industria.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993600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1" name="Text 8"/>
          <p:cNvSpPr/>
          <p:nvPr/>
        </p:nvSpPr>
        <p:spPr>
          <a:xfrm>
            <a:off x="7470815" y="49936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Cambios culturales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470815" y="548401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Transformaciones sociales y culturales globales.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6073735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3B3C3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4" name="Text 11"/>
          <p:cNvSpPr/>
          <p:nvPr/>
        </p:nvSpPr>
        <p:spPr>
          <a:xfrm>
            <a:off x="7811095" y="60737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C2C4B5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Legado tecnológico</a:t>
            </a:r>
            <a:endParaRPr lang="en-US" sz="2200" dirty="0">
              <a:latin typeface="Agency FB" panose="020B0503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811095" y="656415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Base para la sociedad moderna e innovación continua.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20838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E1E5CD"/>
                </a:solidFill>
                <a:latin typeface="Agency FB" panose="020B0503020202020204" pitchFamily="34" charset="0"/>
                <a:ea typeface="Outfit Bold" pitchFamily="34" charset="-122"/>
                <a:cs typeface="Outfit Bold" pitchFamily="34" charset="-120"/>
              </a:rPr>
              <a:t>Reflexiones Finales</a:t>
            </a:r>
            <a:endParaRPr lang="en-US" sz="4450" dirty="0">
              <a:latin typeface="Agency FB" panose="020B0503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25732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La Revolución Industrial fue compleja, con progreso y contradicciones.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87537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Requiere enfrentar desafíos sociales y ambientales actuales.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49343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El desarrollo sostenible es clave para el futuro global.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292C568BC62947BFCA110207D2AC5B" ma:contentTypeVersion="11" ma:contentTypeDescription="Crear nuevo documento." ma:contentTypeScope="" ma:versionID="c732e97f15256da87246da47ce5a44b0">
  <xsd:schema xmlns:xsd="http://www.w3.org/2001/XMLSchema" xmlns:xs="http://www.w3.org/2001/XMLSchema" xmlns:p="http://schemas.microsoft.com/office/2006/metadata/properties" xmlns:ns3="e23bdeed-7d93-4188-8055-958231e31546" xmlns:ns4="ca1d0a20-f946-4a41-83a3-1832dc8a4ae3" targetNamespace="http://schemas.microsoft.com/office/2006/metadata/properties" ma:root="true" ma:fieldsID="9d95ca3169caca41903c831c607d6c31" ns3:_="" ns4:_="">
    <xsd:import namespace="e23bdeed-7d93-4188-8055-958231e31546"/>
    <xsd:import namespace="ca1d0a20-f946-4a41-83a3-1832dc8a4a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eed-7d93-4188-8055-958231e31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d0a20-f946-4a41-83a3-1832dc8a4a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3bdeed-7d93-4188-8055-958231e31546" xsi:nil="true"/>
  </documentManagement>
</p:properties>
</file>

<file path=customXml/itemProps1.xml><?xml version="1.0" encoding="utf-8"?>
<ds:datastoreItem xmlns:ds="http://schemas.openxmlformats.org/officeDocument/2006/customXml" ds:itemID="{23270E71-CBCF-4003-9EF5-6BB1BCCE0A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AAA76E-FDBE-44F8-9302-0A78CEA1F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bdeed-7d93-4188-8055-958231e31546"/>
    <ds:schemaRef ds:uri="ca1d0a20-f946-4a41-83a3-1832dc8a4a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A240CB-AE46-4C89-AE9E-F3FAFAA12E74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e23bdeed-7d93-4188-8055-958231e31546"/>
    <ds:schemaRef ds:uri="http://schemas.microsoft.com/office/2006/metadata/properties"/>
    <ds:schemaRef ds:uri="http://schemas.openxmlformats.org/package/2006/metadata/core-properties"/>
    <ds:schemaRef ds:uri="ca1d0a20-f946-4a41-83a3-1832dc8a4ae3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384</Words>
  <Application>Microsoft Office PowerPoint</Application>
  <PresentationFormat>Personalizado</PresentationFormat>
  <Paragraphs>82</Paragraphs>
  <Slides>9</Slides>
  <Notes>9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Matias Ignacio Herrera Sáez (matias.herrera.s)</cp:lastModifiedBy>
  <cp:revision>7</cp:revision>
  <dcterms:created xsi:type="dcterms:W3CDTF">2025-05-15T04:33:57Z</dcterms:created>
  <dcterms:modified xsi:type="dcterms:W3CDTF">2025-05-16T00:00:28Z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0x0101004C292C568BC62947BFCA110207D2AC5B</vt:lpwstr>
  </property>
</Properties>
</file>