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3"/>
  </p:notesMasterIdLst>
  <p:handoutMasterIdLst>
    <p:handoutMasterId r:id="rId34"/>
  </p:handoutMasterIdLst>
  <p:sldIdLst>
    <p:sldId id="256" r:id="rId3"/>
    <p:sldId id="257" r:id="rId4"/>
    <p:sldId id="262" r:id="rId5"/>
    <p:sldId id="271" r:id="rId6"/>
    <p:sldId id="259" r:id="rId7"/>
    <p:sldId id="260" r:id="rId8"/>
    <p:sldId id="261" r:id="rId9"/>
    <p:sldId id="263" r:id="rId10"/>
    <p:sldId id="264" r:id="rId11"/>
    <p:sldId id="272" r:id="rId12"/>
    <p:sldId id="268" r:id="rId13"/>
    <p:sldId id="273" r:id="rId14"/>
    <p:sldId id="274" r:id="rId15"/>
    <p:sldId id="275" r:id="rId16"/>
    <p:sldId id="276" r:id="rId17"/>
    <p:sldId id="277" r:id="rId18"/>
    <p:sldId id="265" r:id="rId19"/>
    <p:sldId id="266" r:id="rId20"/>
    <p:sldId id="278" r:id="rId21"/>
    <p:sldId id="279" r:id="rId22"/>
    <p:sldId id="267" r:id="rId23"/>
    <p:sldId id="283" r:id="rId24"/>
    <p:sldId id="284" r:id="rId25"/>
    <p:sldId id="285" r:id="rId26"/>
    <p:sldId id="286" r:id="rId27"/>
    <p:sldId id="287" r:id="rId28"/>
    <p:sldId id="288" r:id="rId29"/>
    <p:sldId id="280" r:id="rId30"/>
    <p:sldId id="289" r:id="rId31"/>
    <p:sldId id="282" r:id="rId3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9200"/>
    <a:srgbClr val="000000"/>
    <a:srgbClr val="800D00"/>
    <a:srgbClr val="038CDB"/>
    <a:srgbClr val="231F20"/>
    <a:srgbClr val="FFFFFF"/>
    <a:srgbClr val="393939"/>
    <a:srgbClr val="4949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48" autoAdjust="0"/>
  </p:normalViewPr>
  <p:slideViewPr>
    <p:cSldViewPr>
      <p:cViewPr varScale="1">
        <p:scale>
          <a:sx n="68" d="100"/>
          <a:sy n="68" d="100"/>
        </p:scale>
        <p:origin x="1470" y="5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029C8F0-D172-4BFC-BCE3-D585633A152F}" type="slidenum">
              <a:rPr lang="en-US"/>
              <a:pPr>
                <a:defRPr/>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miter lim="800000"/>
            <a:headEnd/>
            <a:tailEnd/>
          </a:ln>
        </p:spPr>
        <p:txBody>
          <a:bodyPr/>
          <a:lstStyle/>
          <a:p>
            <a:fld id="{F487D8D0-12A6-4D53-8C0F-2BE1BABB27B5}" type="slidenum">
              <a:rPr lang="en-US"/>
              <a:pPr/>
              <a:t>1</a:t>
            </a:fld>
            <a:endParaRPr lang="en-US"/>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219FB2A4-1760-4933-A9FE-269FB78869D5}" type="slidenum">
              <a:rPr lang="en-US"/>
              <a:pPr/>
              <a:t>2</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a:defRPr/>
            </a:pPr>
            <a:fld id="{C029C8F0-D172-4BFC-BCE3-D585633A152F}" type="slidenum">
              <a:rPr lang="en-US" smtClean="0"/>
              <a:pPr>
                <a:defRPr/>
              </a:pPr>
              <a:t>7</a:t>
            </a:fld>
            <a:endParaRPr lang="en-US"/>
          </a:p>
        </p:txBody>
      </p:sp>
    </p:spTree>
    <p:extLst>
      <p:ext uri="{BB962C8B-B14F-4D97-AF65-F5344CB8AC3E}">
        <p14:creationId xmlns:p14="http://schemas.microsoft.com/office/powerpoint/2010/main" val="4138630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92275" y="5445125"/>
            <a:ext cx="6048375" cy="750888"/>
          </a:xfrm>
        </p:spPr>
        <p:txBody>
          <a:bodyPr/>
          <a:lstStyle>
            <a:lvl1pPr algn="ctr">
              <a:defRPr sz="2800" b="1"/>
            </a:lvl1pPr>
          </a:lstStyle>
          <a:p>
            <a:pPr lvl="0"/>
            <a:r>
              <a:rPr lang="es-ES" noProof="0"/>
              <a:t>Haga clic para modificar el estilo de título del patrón</a:t>
            </a:r>
            <a:endParaRPr lang="ru-RU" noProof="0"/>
          </a:p>
        </p:txBody>
      </p:sp>
      <p:sp>
        <p:nvSpPr>
          <p:cNvPr id="5123" name="Rectangle 3"/>
          <p:cNvSpPr>
            <a:spLocks noGrp="1" noChangeArrowheads="1"/>
          </p:cNvSpPr>
          <p:nvPr>
            <p:ph type="subTitle" idx="1"/>
          </p:nvPr>
        </p:nvSpPr>
        <p:spPr>
          <a:xfrm>
            <a:off x="1692275" y="6165850"/>
            <a:ext cx="6048375"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lgn="ctr">
              <a:buFontTx/>
              <a:buNone/>
              <a:defRPr sz="2400" b="1">
                <a:solidFill>
                  <a:srgbClr val="080808"/>
                </a:solidFill>
              </a:defRPr>
            </a:lvl1pPr>
          </a:lstStyle>
          <a:p>
            <a:pPr lvl="0"/>
            <a:r>
              <a:rPr lang="es-ES" noProof="0"/>
              <a:t>Haga clic para modificar el estilo de subtítulo del patrón</a:t>
            </a:r>
            <a:endParaRPr lang="ru-RU"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Вертикальный текст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80175" y="115888"/>
            <a:ext cx="1908175" cy="6335712"/>
          </a:xfrm>
        </p:spPr>
        <p:txBody>
          <a:bodyPr vert="eaVert"/>
          <a:lstStyle/>
          <a:p>
            <a:r>
              <a:rPr lang="es-ES"/>
              <a:t>Haga clic para modificar el estilo de título del patrón</a:t>
            </a:r>
            <a:endParaRPr lang="ru-RU"/>
          </a:p>
        </p:txBody>
      </p:sp>
      <p:sp>
        <p:nvSpPr>
          <p:cNvPr id="3" name="Вертикальный текст 2"/>
          <p:cNvSpPr>
            <a:spLocks noGrp="1"/>
          </p:cNvSpPr>
          <p:nvPr>
            <p:ph type="body" orient="vert" idx="1"/>
          </p:nvPr>
        </p:nvSpPr>
        <p:spPr>
          <a:xfrm>
            <a:off x="755650" y="115888"/>
            <a:ext cx="5572125" cy="633571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E98E2FD-9CE6-450C-8825-D03864EEF080}" type="slidenum">
              <a:rPr lang="ru-RU"/>
              <a:pPr>
                <a:defRPr/>
              </a:pPr>
              <a:t>‹Nº›</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4DDBE6D-DF84-4024-B143-71F51DCD374C}" type="slidenum">
              <a:rPr lang="ru-RU"/>
              <a:pPr>
                <a:defRPr/>
              </a:pPr>
              <a:t>‹Nº›</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686050AC-C458-4F5D-82F8-AA3B7D95574A}" type="slidenum">
              <a:rPr lang="ru-RU"/>
              <a:pPr>
                <a:defRPr/>
              </a:pPr>
              <a:t>‹Nº›</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1763713" y="1600200"/>
            <a:ext cx="338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300663" y="1600200"/>
            <a:ext cx="33861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5DBC46C-3320-4FA9-BBC5-A5C68BE72ABA}" type="slidenum">
              <a:rPr lang="ru-RU"/>
              <a:pPr>
                <a:defRPr/>
              </a:pPr>
              <a:t>‹Nº›</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E289D88-275C-450D-98A6-8AFCB0BC530C}" type="slidenum">
              <a:rPr lang="ru-RU"/>
              <a:pPr>
                <a:defRPr/>
              </a:pPr>
              <a:t>‹Nº›</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351054D-9D8D-4CBC-A6E8-AD429CBBC983}" type="slidenum">
              <a:rPr lang="ru-RU"/>
              <a:pPr>
                <a:defRPr/>
              </a:pPr>
              <a:t>‹Nº›</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3AD428A0-54FC-401C-8979-F3330E82CD9E}" type="slidenum">
              <a:rPr lang="ru-RU"/>
              <a:pPr>
                <a:defRPr/>
              </a:pPr>
              <a:t>‹Nº›</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6A7B561-7275-4303-B81B-6226809300CF}" type="slidenum">
              <a:rPr lang="ru-RU"/>
              <a:pPr>
                <a:defRPr/>
              </a:pPr>
              <a:t>‹Nº›</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Объект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99613C2-2795-4A4D-A0B5-55503E98F634}" type="slidenum">
              <a:rPr lang="ru-RU"/>
              <a:pPr>
                <a:defRPr/>
              </a:pPr>
              <a:t>‹Nº›</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3B5DF41-4BCC-433B-BA16-0F0E64FA4BEB}" type="slidenum">
              <a:rPr lang="ru-RU"/>
              <a:pPr>
                <a:defRPr/>
              </a:pPr>
              <a:t>‹Nº›</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56425" y="274638"/>
            <a:ext cx="1730375"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763713" y="274638"/>
            <a:ext cx="5040312"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DF6B61E-85DD-4CAC-8AE0-BB0CFE20AD29}" type="slidenum">
              <a:rPr lang="ru-RU"/>
              <a:pPr>
                <a:defRPr/>
              </a:pPr>
              <a:t>‹Nº›</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los estilos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Объект 2"/>
          <p:cNvSpPr>
            <a:spLocks noGrp="1"/>
          </p:cNvSpPr>
          <p:nvPr>
            <p:ph sz="half" idx="1"/>
          </p:nvPr>
        </p:nvSpPr>
        <p:spPr>
          <a:xfrm>
            <a:off x="827088" y="836613"/>
            <a:ext cx="3667125" cy="561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4" name="Объект 3"/>
          <p:cNvSpPr>
            <a:spLocks noGrp="1"/>
          </p:cNvSpPr>
          <p:nvPr>
            <p:ph sz="half" idx="2"/>
          </p:nvPr>
        </p:nvSpPr>
        <p:spPr>
          <a:xfrm>
            <a:off x="4646613" y="836613"/>
            <a:ext cx="3668712" cy="5614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650" y="115888"/>
            <a:ext cx="7632700"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ru-RU"/>
          </a:p>
        </p:txBody>
      </p:sp>
      <p:sp>
        <p:nvSpPr>
          <p:cNvPr id="1027" name="Rectangle 3"/>
          <p:cNvSpPr>
            <a:spLocks noGrp="1" noChangeArrowheads="1"/>
          </p:cNvSpPr>
          <p:nvPr>
            <p:ph type="body" idx="1"/>
          </p:nvPr>
        </p:nvSpPr>
        <p:spPr bwMode="auto">
          <a:xfrm>
            <a:off x="827088" y="836613"/>
            <a:ext cx="7488237" cy="5614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cSld>
  <p:clrMap bg1="lt1" tx1="dk1" bg2="lt2" tx2="dk2" accent1="accent1" accent2="accent2" accent3="accent3" accent4="accent4" accent5="accent5" accent6="accent6" hlink="hlink" folHlink="folHlink"/>
  <p:sldLayoutIdLst>
    <p:sldLayoutId id="214748369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rtl="0" eaLnBrk="1" fontAlgn="base" hangingPunct="1">
        <a:spcBef>
          <a:spcPct val="0"/>
        </a:spcBef>
        <a:spcAft>
          <a:spcPct val="0"/>
        </a:spcAft>
        <a:defRPr sz="3200">
          <a:solidFill>
            <a:srgbClr val="080808"/>
          </a:solidFill>
          <a:latin typeface="+mj-lt"/>
          <a:ea typeface="+mj-ea"/>
          <a:cs typeface="+mj-cs"/>
        </a:defRPr>
      </a:lvl1pPr>
      <a:lvl2pPr algn="l" rtl="0" eaLnBrk="1" fontAlgn="base" hangingPunct="1">
        <a:spcBef>
          <a:spcPct val="0"/>
        </a:spcBef>
        <a:spcAft>
          <a:spcPct val="0"/>
        </a:spcAft>
        <a:defRPr sz="3200">
          <a:solidFill>
            <a:srgbClr val="080808"/>
          </a:solidFill>
          <a:latin typeface="Arial" charset="0"/>
        </a:defRPr>
      </a:lvl2pPr>
      <a:lvl3pPr algn="l" rtl="0" eaLnBrk="1" fontAlgn="base" hangingPunct="1">
        <a:spcBef>
          <a:spcPct val="0"/>
        </a:spcBef>
        <a:spcAft>
          <a:spcPct val="0"/>
        </a:spcAft>
        <a:defRPr sz="3200">
          <a:solidFill>
            <a:srgbClr val="080808"/>
          </a:solidFill>
          <a:latin typeface="Arial" charset="0"/>
        </a:defRPr>
      </a:lvl3pPr>
      <a:lvl4pPr algn="l" rtl="0" eaLnBrk="1" fontAlgn="base" hangingPunct="1">
        <a:spcBef>
          <a:spcPct val="0"/>
        </a:spcBef>
        <a:spcAft>
          <a:spcPct val="0"/>
        </a:spcAft>
        <a:defRPr sz="3200">
          <a:solidFill>
            <a:srgbClr val="080808"/>
          </a:solidFill>
          <a:latin typeface="Arial" charset="0"/>
        </a:defRPr>
      </a:lvl4pPr>
      <a:lvl5pPr algn="l" rtl="0" eaLnBrk="1" fontAlgn="base" hangingPunct="1">
        <a:spcBef>
          <a:spcPct val="0"/>
        </a:spcBef>
        <a:spcAft>
          <a:spcPct val="0"/>
        </a:spcAft>
        <a:defRPr sz="3200">
          <a:solidFill>
            <a:srgbClr val="080808"/>
          </a:solidFill>
          <a:latin typeface="Arial" charset="0"/>
        </a:defRPr>
      </a:lvl5pPr>
      <a:lvl6pPr marL="457200" algn="l" rtl="0" eaLnBrk="1" fontAlgn="base" hangingPunct="1">
        <a:spcBef>
          <a:spcPct val="0"/>
        </a:spcBef>
        <a:spcAft>
          <a:spcPct val="0"/>
        </a:spcAft>
        <a:defRPr sz="3200">
          <a:solidFill>
            <a:srgbClr val="080808"/>
          </a:solidFill>
          <a:latin typeface="Arial" charset="0"/>
        </a:defRPr>
      </a:lvl6pPr>
      <a:lvl7pPr marL="914400" algn="l" rtl="0" eaLnBrk="1" fontAlgn="base" hangingPunct="1">
        <a:spcBef>
          <a:spcPct val="0"/>
        </a:spcBef>
        <a:spcAft>
          <a:spcPct val="0"/>
        </a:spcAft>
        <a:defRPr sz="3200">
          <a:solidFill>
            <a:srgbClr val="080808"/>
          </a:solidFill>
          <a:latin typeface="Arial" charset="0"/>
        </a:defRPr>
      </a:lvl7pPr>
      <a:lvl8pPr marL="1371600" algn="l" rtl="0" eaLnBrk="1" fontAlgn="base" hangingPunct="1">
        <a:spcBef>
          <a:spcPct val="0"/>
        </a:spcBef>
        <a:spcAft>
          <a:spcPct val="0"/>
        </a:spcAft>
        <a:defRPr sz="3200">
          <a:solidFill>
            <a:srgbClr val="080808"/>
          </a:solidFill>
          <a:latin typeface="Arial" charset="0"/>
        </a:defRPr>
      </a:lvl8pPr>
      <a:lvl9pPr marL="1828800" algn="l" rtl="0" eaLnBrk="1" fontAlgn="base" hangingPunct="1">
        <a:spcBef>
          <a:spcPct val="0"/>
        </a:spcBef>
        <a:spcAft>
          <a:spcPct val="0"/>
        </a:spcAft>
        <a:defRPr sz="3200">
          <a:solidFill>
            <a:srgbClr val="080808"/>
          </a:solidFill>
          <a:latin typeface="Arial" charset="0"/>
        </a:defRPr>
      </a:lvl9pPr>
    </p:titleStyle>
    <p:bodyStyle>
      <a:lvl1pPr marL="342900" indent="-342900" algn="l" rtl="0" eaLnBrk="1" fontAlgn="base" hangingPunct="1">
        <a:spcBef>
          <a:spcPct val="20000"/>
        </a:spcBef>
        <a:spcAft>
          <a:spcPct val="0"/>
        </a:spcAft>
        <a:buChar char="•"/>
        <a:defRPr sz="2800">
          <a:solidFill>
            <a:schemeClr val="bg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835150" y="274638"/>
            <a:ext cx="68516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2051" name="Rectangle 3"/>
          <p:cNvSpPr>
            <a:spLocks noGrp="1" noChangeArrowheads="1"/>
          </p:cNvSpPr>
          <p:nvPr>
            <p:ph type="body" idx="1"/>
          </p:nvPr>
        </p:nvSpPr>
        <p:spPr bwMode="auto">
          <a:xfrm>
            <a:off x="1763713" y="1600200"/>
            <a:ext cx="69230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3594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ru-RU"/>
          </a:p>
        </p:txBody>
      </p:sp>
      <p:sp>
        <p:nvSpPr>
          <p:cNvPr id="3594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p>
        </p:txBody>
      </p:sp>
      <p:sp>
        <p:nvSpPr>
          <p:cNvPr id="3594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2848D41D-10F2-4F62-A83F-E4E9F002DC28}" type="slidenum">
              <a:rPr lang="ru-RU"/>
              <a:pPr>
                <a:defRPr/>
              </a:pPr>
              <a:t>‹Nº›</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8.gif"/><Relationship Id="rId5" Type="http://schemas.openxmlformats.org/officeDocument/2006/relationships/image" Target="../media/image27.gif"/><Relationship Id="rId4"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36.gif"/><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38.gi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53.gif"/><Relationship Id="rId4" Type="http://schemas.openxmlformats.org/officeDocument/2006/relationships/image" Target="../media/image52.gif"/></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55.gif"/><Relationship Id="rId4" Type="http://schemas.openxmlformats.org/officeDocument/2006/relationships/image" Target="../media/image5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hyperlink" Target="https://forms.gle/nzoVRRGXFgRAHJ2x8" TargetMode="External"/><Relationship Id="rId4" Type="http://schemas.openxmlformats.org/officeDocument/2006/relationships/image" Target="../media/image56.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6.gif"/><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C41CE4E-1A2F-6C26-7D8E-475B7A73E4A6}"/>
              </a:ext>
            </a:extLst>
          </p:cNvPr>
          <p:cNvSpPr>
            <a:spLocks noGrp="1" noChangeArrowheads="1"/>
          </p:cNvSpPr>
          <p:nvPr>
            <p:ph type="ctrTitle"/>
          </p:nvPr>
        </p:nvSpPr>
        <p:spPr>
          <a:xfrm>
            <a:off x="395288" y="1484313"/>
            <a:ext cx="3887787" cy="504825"/>
          </a:xfrm>
          <a:noFill/>
        </p:spPr>
        <p:txBody>
          <a:bodyPr/>
          <a:lstStyle/>
          <a:p>
            <a:pPr algn="l" eaLnBrk="1" hangingPunct="1"/>
            <a:r>
              <a:rPr lang="en-US" dirty="0">
                <a:solidFill>
                  <a:schemeClr val="bg1"/>
                </a:solidFill>
              </a:rPr>
              <a:t>ENERGÍA - TIERRA</a:t>
            </a:r>
            <a:endParaRPr lang="uk-UA" dirty="0">
              <a:solidFill>
                <a:schemeClr val="bg1"/>
              </a:solidFill>
            </a:endParaRPr>
          </a:p>
        </p:txBody>
      </p:sp>
      <p:sp>
        <p:nvSpPr>
          <p:cNvPr id="6" name="Rectangle 3">
            <a:extLst>
              <a:ext uri="{FF2B5EF4-FFF2-40B4-BE49-F238E27FC236}">
                <a16:creationId xmlns:a16="http://schemas.microsoft.com/office/drawing/2014/main" id="{0B215083-67D0-3879-B494-E8E9CE01E553}"/>
              </a:ext>
            </a:extLst>
          </p:cNvPr>
          <p:cNvSpPr>
            <a:spLocks noGrp="1" noChangeArrowheads="1"/>
          </p:cNvSpPr>
          <p:nvPr>
            <p:ph type="subTitle" idx="1"/>
          </p:nvPr>
        </p:nvSpPr>
        <p:spPr>
          <a:xfrm>
            <a:off x="395288" y="2133600"/>
            <a:ext cx="3240087" cy="791344"/>
          </a:xfrm>
        </p:spPr>
        <p:txBody>
          <a:bodyPr/>
          <a:lstStyle/>
          <a:p>
            <a:pPr eaLnBrk="1" hangingPunct="1">
              <a:lnSpc>
                <a:spcPct val="90000"/>
              </a:lnSpc>
            </a:pPr>
            <a:r>
              <a:rPr lang="es-CL" sz="2000" dirty="0">
                <a:solidFill>
                  <a:schemeClr val="bg1"/>
                </a:solidFill>
              </a:rPr>
              <a:t>Módulo</a:t>
            </a:r>
            <a:r>
              <a:rPr lang="en-US" sz="2000" dirty="0">
                <a:solidFill>
                  <a:schemeClr val="bg1"/>
                </a:solidFill>
              </a:rPr>
              <a:t> </a:t>
            </a:r>
            <a:r>
              <a:rPr lang="es-CL" sz="2000" dirty="0">
                <a:solidFill>
                  <a:schemeClr val="bg1"/>
                </a:solidFill>
              </a:rPr>
              <a:t>Física</a:t>
            </a:r>
          </a:p>
          <a:p>
            <a:pPr eaLnBrk="1" hangingPunct="1">
              <a:lnSpc>
                <a:spcPct val="90000"/>
              </a:lnSpc>
            </a:pPr>
            <a:r>
              <a:rPr lang="es-CL" sz="2000" dirty="0">
                <a:solidFill>
                  <a:schemeClr val="bg1"/>
                </a:solidFill>
              </a:rPr>
              <a:t>Programa anual 2024</a:t>
            </a:r>
          </a:p>
        </p:txBody>
      </p:sp>
      <p:sp>
        <p:nvSpPr>
          <p:cNvPr id="9" name="Rectangle 3">
            <a:extLst>
              <a:ext uri="{FF2B5EF4-FFF2-40B4-BE49-F238E27FC236}">
                <a16:creationId xmlns:a16="http://schemas.microsoft.com/office/drawing/2014/main" id="{61890688-51BF-7895-88EA-B543B41DFA3C}"/>
              </a:ext>
            </a:extLst>
          </p:cNvPr>
          <p:cNvSpPr txBox="1">
            <a:spLocks noChangeArrowheads="1"/>
          </p:cNvSpPr>
          <p:nvPr/>
        </p:nvSpPr>
        <p:spPr bwMode="auto">
          <a:xfrm>
            <a:off x="394562" y="4479622"/>
            <a:ext cx="3240087" cy="503238"/>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n-US" sz="2000" kern="0" dirty="0">
                <a:solidFill>
                  <a:schemeClr val="bg1"/>
                </a:solidFill>
              </a:rPr>
              <a:t>Relator</a:t>
            </a:r>
          </a:p>
          <a:p>
            <a:pPr>
              <a:lnSpc>
                <a:spcPct val="90000"/>
              </a:lnSpc>
            </a:pPr>
            <a:r>
              <a:rPr lang="en-US" sz="2000" kern="0" dirty="0">
                <a:solidFill>
                  <a:schemeClr val="bg1"/>
                </a:solidFill>
              </a:rPr>
              <a:t>Daniela Pla</a:t>
            </a:r>
            <a:endParaRPr lang="uk-UA" sz="2000" kern="0" dirty="0">
              <a:solidFill>
                <a:schemeClr val="bg1"/>
              </a:solidFill>
            </a:endParaRPr>
          </a:p>
        </p:txBody>
      </p:sp>
      <p:pic>
        <p:nvPicPr>
          <p:cNvPr id="2" name="Imagen 1">
            <a:extLst>
              <a:ext uri="{FF2B5EF4-FFF2-40B4-BE49-F238E27FC236}">
                <a16:creationId xmlns:a16="http://schemas.microsoft.com/office/drawing/2014/main" id="{37455DD7-2FE2-437D-6550-2D7820E667A9}"/>
              </a:ext>
            </a:extLst>
          </p:cNvPr>
          <p:cNvPicPr>
            <a:picLocks noChangeAspect="1"/>
          </p:cNvPicPr>
          <p:nvPr/>
        </p:nvPicPr>
        <p:blipFill>
          <a:blip r:embed="rId3"/>
          <a:stretch>
            <a:fillRect/>
          </a:stretch>
        </p:blipFill>
        <p:spPr>
          <a:xfrm>
            <a:off x="7812360" y="5517232"/>
            <a:ext cx="1097375" cy="1103472"/>
          </a:xfrm>
          <a:prstGeom prst="rect">
            <a:avLst/>
          </a:prstGeom>
        </p:spPr>
      </p:pic>
      <p:pic>
        <p:nvPicPr>
          <p:cNvPr id="3" name="Imagen 2">
            <a:extLst>
              <a:ext uri="{FF2B5EF4-FFF2-40B4-BE49-F238E27FC236}">
                <a16:creationId xmlns:a16="http://schemas.microsoft.com/office/drawing/2014/main" id="{06B57DC5-8FE4-FD61-0C6B-7F8901CD0730}"/>
              </a:ext>
            </a:extLst>
          </p:cNvPr>
          <p:cNvPicPr>
            <a:picLocks noChangeAspect="1"/>
          </p:cNvPicPr>
          <p:nvPr/>
        </p:nvPicPr>
        <p:blipFill>
          <a:blip r:embed="rId4"/>
          <a:stretch>
            <a:fillRect/>
          </a:stretch>
        </p:blipFill>
        <p:spPr>
          <a:xfrm>
            <a:off x="179511" y="164383"/>
            <a:ext cx="1800000" cy="6788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34139"/>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a16="http://schemas.microsoft.com/office/drawing/2014/main" id="{A3E75502-D124-C29A-A118-DCCAE89E3BBD}"/>
              </a:ext>
            </a:extLst>
          </p:cNvPr>
          <p:cNvSpPr>
            <a:spLocks noGrp="1" noChangeArrowheads="1"/>
          </p:cNvSpPr>
          <p:nvPr>
            <p:ph type="title"/>
          </p:nvPr>
        </p:nvSpPr>
        <p:spPr>
          <a:xfrm>
            <a:off x="1763688" y="20741"/>
            <a:ext cx="6707634" cy="918217"/>
          </a:xfrm>
        </p:spPr>
        <p:txBody>
          <a:bodyPr/>
          <a:lstStyle/>
          <a:p>
            <a:pPr algn="ctr" eaLnBrk="1" hangingPunct="1"/>
            <a:r>
              <a:rPr lang="en-US" sz="2800" b="1" dirty="0">
                <a:solidFill>
                  <a:srgbClr val="000000"/>
                </a:solidFill>
              </a:rPr>
              <a:t>ESCALA DE MEDICIONES SÍSMICAS</a:t>
            </a:r>
          </a:p>
        </p:txBody>
      </p:sp>
      <p:pic>
        <p:nvPicPr>
          <p:cNvPr id="3" name="Imagen 2">
            <a:extLst>
              <a:ext uri="{FF2B5EF4-FFF2-40B4-BE49-F238E27FC236}">
                <a16:creationId xmlns:a16="http://schemas.microsoft.com/office/drawing/2014/main" id="{55BE831A-7445-485B-8EE4-66BF66428859}"/>
              </a:ext>
            </a:extLst>
          </p:cNvPr>
          <p:cNvPicPr>
            <a:picLocks noChangeAspect="1"/>
          </p:cNvPicPr>
          <p:nvPr/>
        </p:nvPicPr>
        <p:blipFill>
          <a:blip r:embed="rId4"/>
          <a:stretch>
            <a:fillRect/>
          </a:stretch>
        </p:blipFill>
        <p:spPr>
          <a:xfrm>
            <a:off x="1878064" y="973732"/>
            <a:ext cx="7200000" cy="4800000"/>
          </a:xfrm>
          <a:prstGeom prst="rect">
            <a:avLst/>
          </a:prstGeom>
        </p:spPr>
      </p:pic>
      <p:pic>
        <p:nvPicPr>
          <p:cNvPr id="5" name="Imagen 4">
            <a:extLst>
              <a:ext uri="{FF2B5EF4-FFF2-40B4-BE49-F238E27FC236}">
                <a16:creationId xmlns:a16="http://schemas.microsoft.com/office/drawing/2014/main" id="{371A3DA2-5381-4DC0-3BB8-2B71F0BA4378}"/>
              </a:ext>
            </a:extLst>
          </p:cNvPr>
          <p:cNvPicPr>
            <a:picLocks noChangeAspect="1"/>
          </p:cNvPicPr>
          <p:nvPr/>
        </p:nvPicPr>
        <p:blipFill>
          <a:blip r:embed="rId5"/>
          <a:stretch>
            <a:fillRect/>
          </a:stretch>
        </p:blipFill>
        <p:spPr>
          <a:xfrm>
            <a:off x="2038350" y="961195"/>
            <a:ext cx="3600000" cy="2557895"/>
          </a:xfrm>
          <a:prstGeom prst="rect">
            <a:avLst/>
          </a:prstGeom>
        </p:spPr>
      </p:pic>
      <p:pic>
        <p:nvPicPr>
          <p:cNvPr id="6" name="Imagen 5">
            <a:extLst>
              <a:ext uri="{FF2B5EF4-FFF2-40B4-BE49-F238E27FC236}">
                <a16:creationId xmlns:a16="http://schemas.microsoft.com/office/drawing/2014/main" id="{760BCC4B-E2F5-DBC1-03D6-4CA9C8383A1B}"/>
              </a:ext>
            </a:extLst>
          </p:cNvPr>
          <p:cNvPicPr>
            <a:picLocks noChangeAspect="1"/>
          </p:cNvPicPr>
          <p:nvPr/>
        </p:nvPicPr>
        <p:blipFill>
          <a:blip r:embed="rId6"/>
          <a:stretch>
            <a:fillRect/>
          </a:stretch>
        </p:blipFill>
        <p:spPr>
          <a:xfrm>
            <a:off x="4677742" y="3373731"/>
            <a:ext cx="2880000" cy="2168340"/>
          </a:xfrm>
          <a:prstGeom prst="rect">
            <a:avLst/>
          </a:prstGeom>
        </p:spPr>
      </p:pic>
      <p:pic>
        <p:nvPicPr>
          <p:cNvPr id="10" name="Imagen 9">
            <a:extLst>
              <a:ext uri="{FF2B5EF4-FFF2-40B4-BE49-F238E27FC236}">
                <a16:creationId xmlns:a16="http://schemas.microsoft.com/office/drawing/2014/main" id="{A9FF75C1-EAA1-5A25-67B1-CBF6CC05DA17}"/>
              </a:ext>
            </a:extLst>
          </p:cNvPr>
          <p:cNvPicPr>
            <a:picLocks noChangeAspect="1"/>
          </p:cNvPicPr>
          <p:nvPr/>
        </p:nvPicPr>
        <p:blipFill>
          <a:blip r:embed="rId7"/>
          <a:stretch>
            <a:fillRect/>
          </a:stretch>
        </p:blipFill>
        <p:spPr>
          <a:xfrm>
            <a:off x="5016182" y="2076182"/>
            <a:ext cx="3600000" cy="2395636"/>
          </a:xfrm>
          <a:prstGeom prst="rect">
            <a:avLst/>
          </a:prstGeom>
        </p:spPr>
      </p:pic>
      <p:pic>
        <p:nvPicPr>
          <p:cNvPr id="11" name="Imagen 10">
            <a:extLst>
              <a:ext uri="{FF2B5EF4-FFF2-40B4-BE49-F238E27FC236}">
                <a16:creationId xmlns:a16="http://schemas.microsoft.com/office/drawing/2014/main" id="{0A1E063B-8609-9F34-D9A9-5E6EEA24C563}"/>
              </a:ext>
            </a:extLst>
          </p:cNvPr>
          <p:cNvPicPr>
            <a:picLocks noChangeAspect="1"/>
          </p:cNvPicPr>
          <p:nvPr/>
        </p:nvPicPr>
        <p:blipFill>
          <a:blip r:embed="rId8"/>
          <a:stretch>
            <a:fillRect/>
          </a:stretch>
        </p:blipFill>
        <p:spPr>
          <a:xfrm>
            <a:off x="2938350" y="2076182"/>
            <a:ext cx="5400000" cy="3024000"/>
          </a:xfrm>
          <a:prstGeom prst="rect">
            <a:avLst/>
          </a:prstGeom>
        </p:spPr>
      </p:pic>
      <p:sp>
        <p:nvSpPr>
          <p:cNvPr id="12" name="Diagrama de flujo: proceso alternativo 11">
            <a:extLst>
              <a:ext uri="{FF2B5EF4-FFF2-40B4-BE49-F238E27FC236}">
                <a16:creationId xmlns:a16="http://schemas.microsoft.com/office/drawing/2014/main" id="{511A1984-4E53-CBEB-0DB7-AEA8E73B98EE}"/>
              </a:ext>
            </a:extLst>
          </p:cNvPr>
          <p:cNvSpPr/>
          <p:nvPr/>
        </p:nvSpPr>
        <p:spPr>
          <a:xfrm>
            <a:off x="2476468" y="1689660"/>
            <a:ext cx="5874983" cy="359271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El 22 de mayo de 1960 a las 15:11 de la tarde, un sismo con epicentro en la ciudad de Valdivia alcanzó la intensidad de 9,5 en la escala de Richter, la más alta registrada. El sismo duró aprox. 10 minutos. La presión de las placas liberó de golpe una energía equivalente una explosión de 22.300 bombas atómicas.</a:t>
            </a:r>
            <a:endParaRPr lang="es-CL" b="1" dirty="0">
              <a:solidFill>
                <a:srgbClr val="002060"/>
              </a:solidFill>
            </a:endParaRPr>
          </a:p>
        </p:txBody>
      </p:sp>
    </p:spTree>
    <p:extLst>
      <p:ext uri="{BB962C8B-B14F-4D97-AF65-F5344CB8AC3E}">
        <p14:creationId xmlns:p14="http://schemas.microsoft.com/office/powerpoint/2010/main" val="246784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853268" y="248462"/>
            <a:ext cx="6851650" cy="786452"/>
          </a:xfrm>
        </p:spPr>
        <p:txBody>
          <a:bodyPr/>
          <a:lstStyle/>
          <a:p>
            <a:pPr algn="ctr" eaLnBrk="1" hangingPunct="1"/>
            <a:r>
              <a:rPr lang="en-US" sz="2800" b="1" dirty="0">
                <a:solidFill>
                  <a:srgbClr val="000000"/>
                </a:solidFill>
              </a:rPr>
              <a:t>MAREMOTOS Y TSUNAMIS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820E81D9-4C46-18A6-1D4E-0096ED24EFD7}"/>
              </a:ext>
            </a:extLst>
          </p:cNvPr>
          <p:cNvSpPr/>
          <p:nvPr/>
        </p:nvSpPr>
        <p:spPr>
          <a:xfrm>
            <a:off x="1853268" y="1196752"/>
            <a:ext cx="7170961" cy="1022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Un maremoto </a:t>
            </a:r>
            <a:r>
              <a:rPr lang="es-ES" dirty="0">
                <a:solidFill>
                  <a:srgbClr val="002060"/>
                </a:solidFill>
              </a:rPr>
              <a:t>es un terremoto cuyo epicentro se localiza en el fondo del mar, en cambio un </a:t>
            </a:r>
            <a:r>
              <a:rPr lang="es-ES" b="1" dirty="0">
                <a:solidFill>
                  <a:srgbClr val="002060"/>
                </a:solidFill>
              </a:rPr>
              <a:t>tsunami </a:t>
            </a:r>
            <a:r>
              <a:rPr lang="es-ES" dirty="0">
                <a:solidFill>
                  <a:srgbClr val="002060"/>
                </a:solidFill>
              </a:rPr>
              <a:t>corresponde a una serie de grandes olas de gran magnitud que impactan la costa después de ocurrido un terremoto y pueden provocar grandes desastres.</a:t>
            </a:r>
            <a:endParaRPr lang="es-CL" b="1" dirty="0">
              <a:solidFill>
                <a:srgbClr val="002060"/>
              </a:solidFill>
            </a:endParaRPr>
          </a:p>
        </p:txBody>
      </p:sp>
      <p:pic>
        <p:nvPicPr>
          <p:cNvPr id="4" name="Imagen 3">
            <a:extLst>
              <a:ext uri="{FF2B5EF4-FFF2-40B4-BE49-F238E27FC236}">
                <a16:creationId xmlns:a16="http://schemas.microsoft.com/office/drawing/2014/main" id="{0BC7E55F-F471-E7E4-7793-747512C6039B}"/>
              </a:ext>
            </a:extLst>
          </p:cNvPr>
          <p:cNvPicPr>
            <a:picLocks noChangeAspect="1"/>
          </p:cNvPicPr>
          <p:nvPr/>
        </p:nvPicPr>
        <p:blipFill>
          <a:blip r:embed="rId4"/>
          <a:stretch>
            <a:fillRect/>
          </a:stretch>
        </p:blipFill>
        <p:spPr>
          <a:xfrm>
            <a:off x="2267947" y="2511060"/>
            <a:ext cx="6120000" cy="3476371"/>
          </a:xfrm>
          <a:prstGeom prst="rect">
            <a:avLst/>
          </a:prstGeom>
        </p:spPr>
      </p:pic>
    </p:spTree>
    <p:extLst>
      <p:ext uri="{BB962C8B-B14F-4D97-AF65-F5344CB8AC3E}">
        <p14:creationId xmlns:p14="http://schemas.microsoft.com/office/powerpoint/2010/main" val="36560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547664" y="106906"/>
            <a:ext cx="6984777" cy="786452"/>
          </a:xfrm>
        </p:spPr>
        <p:txBody>
          <a:bodyPr/>
          <a:lstStyle/>
          <a:p>
            <a:pPr algn="ctr" eaLnBrk="1" hangingPunct="1"/>
            <a:r>
              <a:rPr lang="en-US" sz="2600" b="1" dirty="0">
                <a:solidFill>
                  <a:srgbClr val="000000"/>
                </a:solidFill>
              </a:rPr>
              <a:t>CARACTERÍSTICAS DE LOS TSUNAMIS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820E81D9-4C46-18A6-1D4E-0096ED24EFD7}"/>
              </a:ext>
            </a:extLst>
          </p:cNvPr>
          <p:cNvSpPr/>
          <p:nvPr/>
        </p:nvSpPr>
        <p:spPr>
          <a:xfrm>
            <a:off x="1912112" y="873076"/>
            <a:ext cx="7170961" cy="26642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s-ES" b="1" dirty="0">
                <a:solidFill>
                  <a:srgbClr val="002060"/>
                </a:solidFill>
              </a:rPr>
              <a:t>Son eventos repentinos.</a:t>
            </a:r>
          </a:p>
          <a:p>
            <a:pPr marL="285750" indent="-285750" algn="just">
              <a:buFont typeface="Wingdings" panose="05000000000000000000" pitchFamily="2" charset="2"/>
              <a:buChar char="Ø"/>
            </a:pPr>
            <a:endParaRPr lang="es-ES" b="1" dirty="0">
              <a:solidFill>
                <a:srgbClr val="002060"/>
              </a:solidFill>
            </a:endParaRPr>
          </a:p>
          <a:p>
            <a:pPr marL="285750" indent="-285750" algn="just">
              <a:buFont typeface="Wingdings" panose="05000000000000000000" pitchFamily="2" charset="2"/>
              <a:buChar char="Ø"/>
            </a:pPr>
            <a:r>
              <a:rPr lang="es-ES" b="1" dirty="0">
                <a:solidFill>
                  <a:srgbClr val="002060"/>
                </a:solidFill>
              </a:rPr>
              <a:t>Las olas de un gran tsunami pueden alcanzar 25 mt de altura, mientras que un microtsunami alcanza hasta los 3 mt. </a:t>
            </a:r>
          </a:p>
          <a:p>
            <a:pPr marL="285750" indent="-285750" algn="just">
              <a:buFont typeface="Wingdings" panose="05000000000000000000" pitchFamily="2" charset="2"/>
              <a:buChar char="Ø"/>
            </a:pPr>
            <a:endParaRPr lang="es-CL" b="1" dirty="0">
              <a:solidFill>
                <a:srgbClr val="002060"/>
              </a:solidFill>
            </a:endParaRPr>
          </a:p>
          <a:p>
            <a:pPr marL="285750" indent="-285750" algn="just">
              <a:buFont typeface="Wingdings" panose="05000000000000000000" pitchFamily="2" charset="2"/>
              <a:buChar char="Ø"/>
            </a:pPr>
            <a:r>
              <a:rPr lang="es-CL" b="1" dirty="0">
                <a:solidFill>
                  <a:srgbClr val="002060"/>
                </a:solidFill>
              </a:rPr>
              <a:t>Pueden alcanzar una velocidad de hasta 805 km/h.</a:t>
            </a:r>
          </a:p>
          <a:p>
            <a:pPr marL="285750" indent="-285750" algn="just">
              <a:buFont typeface="Wingdings" panose="05000000000000000000" pitchFamily="2" charset="2"/>
              <a:buChar char="Ø"/>
            </a:pPr>
            <a:endParaRPr lang="es-CL" b="1" dirty="0">
              <a:solidFill>
                <a:srgbClr val="002060"/>
              </a:solidFill>
            </a:endParaRPr>
          </a:p>
          <a:p>
            <a:pPr marL="285750" indent="-285750" algn="just">
              <a:buFont typeface="Wingdings" panose="05000000000000000000" pitchFamily="2" charset="2"/>
              <a:buChar char="Ø"/>
            </a:pPr>
            <a:r>
              <a:rPr lang="es-CL" b="1" dirty="0">
                <a:solidFill>
                  <a:srgbClr val="002060"/>
                </a:solidFill>
              </a:rPr>
              <a:t>Son altamente destructivos cuando tocan tierra.</a:t>
            </a:r>
          </a:p>
        </p:txBody>
      </p:sp>
      <p:pic>
        <p:nvPicPr>
          <p:cNvPr id="5" name="Imagen 4" descr="Imagen que contiene tabla, hombre, tren, teclado&#10;&#10;Descripción generada automáticamente">
            <a:extLst>
              <a:ext uri="{FF2B5EF4-FFF2-40B4-BE49-F238E27FC236}">
                <a16:creationId xmlns:a16="http://schemas.microsoft.com/office/drawing/2014/main" id="{D86D26B0-CFAF-454D-E3CD-3FA6EE295B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3634325"/>
            <a:ext cx="5400000" cy="2278125"/>
          </a:xfrm>
          <a:prstGeom prst="rect">
            <a:avLst/>
          </a:prstGeom>
          <a:ln>
            <a:solidFill>
              <a:schemeClr val="tx1"/>
            </a:solidFill>
          </a:ln>
        </p:spPr>
      </p:pic>
    </p:spTree>
    <p:extLst>
      <p:ext uri="{BB962C8B-B14F-4D97-AF65-F5344CB8AC3E}">
        <p14:creationId xmlns:p14="http://schemas.microsoft.com/office/powerpoint/2010/main" val="164640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12856" y="78067"/>
            <a:ext cx="6277668" cy="728747"/>
          </a:xfrm>
        </p:spPr>
        <p:txBody>
          <a:bodyPr/>
          <a:lstStyle/>
          <a:p>
            <a:pPr algn="ctr" eaLnBrk="1" hangingPunct="1"/>
            <a:r>
              <a:rPr lang="en-US" sz="2600" b="1" dirty="0">
                <a:solidFill>
                  <a:srgbClr val="000000"/>
                </a:solidFill>
              </a:rPr>
              <a:t>CAUSAS DE LOS TSUNAMIS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grpSp>
        <p:nvGrpSpPr>
          <p:cNvPr id="11" name="Grupo 10">
            <a:extLst>
              <a:ext uri="{FF2B5EF4-FFF2-40B4-BE49-F238E27FC236}">
                <a16:creationId xmlns:a16="http://schemas.microsoft.com/office/drawing/2014/main" id="{DFCF3FDA-AC14-7F5A-8F96-6AAF34B9412D}"/>
              </a:ext>
            </a:extLst>
          </p:cNvPr>
          <p:cNvGrpSpPr/>
          <p:nvPr/>
        </p:nvGrpSpPr>
        <p:grpSpPr>
          <a:xfrm>
            <a:off x="2000210" y="962208"/>
            <a:ext cx="2912400" cy="2500266"/>
            <a:chOff x="1967066" y="1196752"/>
            <a:chExt cx="2912400" cy="2500266"/>
          </a:xfrm>
        </p:grpSpPr>
        <p:pic>
          <p:nvPicPr>
            <p:cNvPr id="4" name="Imagen 3" descr="Imagen parcial de un coche&#10;&#10;Descripción generada automáticamente con confianza media">
              <a:extLst>
                <a:ext uri="{FF2B5EF4-FFF2-40B4-BE49-F238E27FC236}">
                  <a16:creationId xmlns:a16="http://schemas.microsoft.com/office/drawing/2014/main" id="{54511815-A96A-E113-E4EB-7F6F065FE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1196752"/>
              <a:ext cx="2880000" cy="2059200"/>
            </a:xfrm>
            <a:prstGeom prst="rect">
              <a:avLst/>
            </a:prstGeom>
            <a:ln>
              <a:solidFill>
                <a:schemeClr val="tx1"/>
              </a:solidFill>
            </a:ln>
          </p:spPr>
        </p:pic>
        <p:sp>
          <p:nvSpPr>
            <p:cNvPr id="10" name="Rectángulo 9">
              <a:extLst>
                <a:ext uri="{FF2B5EF4-FFF2-40B4-BE49-F238E27FC236}">
                  <a16:creationId xmlns:a16="http://schemas.microsoft.com/office/drawing/2014/main" id="{92E860FA-06FE-C8DB-01F9-8BB2EB4A7ED6}"/>
                </a:ext>
              </a:extLst>
            </p:cNvPr>
            <p:cNvSpPr/>
            <p:nvPr/>
          </p:nvSpPr>
          <p:spPr>
            <a:xfrm>
              <a:off x="1967066" y="3292398"/>
              <a:ext cx="2912400"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Por un terremoto</a:t>
              </a:r>
              <a:endParaRPr lang="es-CL" b="1" dirty="0">
                <a:solidFill>
                  <a:srgbClr val="002060"/>
                </a:solidFill>
              </a:endParaRPr>
            </a:p>
          </p:txBody>
        </p:sp>
      </p:grpSp>
      <p:grpSp>
        <p:nvGrpSpPr>
          <p:cNvPr id="15" name="Grupo 14">
            <a:extLst>
              <a:ext uri="{FF2B5EF4-FFF2-40B4-BE49-F238E27FC236}">
                <a16:creationId xmlns:a16="http://schemas.microsoft.com/office/drawing/2014/main" id="{249287D6-1B39-A19B-0D1B-4DDFF953401F}"/>
              </a:ext>
            </a:extLst>
          </p:cNvPr>
          <p:cNvGrpSpPr/>
          <p:nvPr/>
        </p:nvGrpSpPr>
        <p:grpSpPr>
          <a:xfrm>
            <a:off x="5129991" y="1005802"/>
            <a:ext cx="3636000" cy="2434558"/>
            <a:chOff x="5129991" y="1196752"/>
            <a:chExt cx="3636000" cy="2434558"/>
          </a:xfrm>
        </p:grpSpPr>
        <p:pic>
          <p:nvPicPr>
            <p:cNvPr id="13" name="Imagen 12" descr="Un dibujo de una persona&#10;&#10;Descripción generada automáticamente con confianza media">
              <a:extLst>
                <a:ext uri="{FF2B5EF4-FFF2-40B4-BE49-F238E27FC236}">
                  <a16:creationId xmlns:a16="http://schemas.microsoft.com/office/drawing/2014/main" id="{9CAA0754-63B9-4971-A73C-74BF386A7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7991" y="1196752"/>
              <a:ext cx="3600000" cy="1995000"/>
            </a:xfrm>
            <a:prstGeom prst="rect">
              <a:avLst/>
            </a:prstGeom>
            <a:ln>
              <a:solidFill>
                <a:schemeClr val="tx1"/>
              </a:solidFill>
            </a:ln>
          </p:spPr>
        </p:pic>
        <p:sp>
          <p:nvSpPr>
            <p:cNvPr id="14" name="Rectángulo 13">
              <a:extLst>
                <a:ext uri="{FF2B5EF4-FFF2-40B4-BE49-F238E27FC236}">
                  <a16:creationId xmlns:a16="http://schemas.microsoft.com/office/drawing/2014/main" id="{924E20F9-8C9B-46BC-3DFF-AF1D318F9AFE}"/>
                </a:ext>
              </a:extLst>
            </p:cNvPr>
            <p:cNvSpPr/>
            <p:nvPr/>
          </p:nvSpPr>
          <p:spPr>
            <a:xfrm>
              <a:off x="5129991" y="3226690"/>
              <a:ext cx="3636000"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Por deslizamientos marinos</a:t>
              </a:r>
              <a:endParaRPr lang="es-CL" b="1" dirty="0">
                <a:solidFill>
                  <a:srgbClr val="002060"/>
                </a:solidFill>
              </a:endParaRPr>
            </a:p>
          </p:txBody>
        </p:sp>
      </p:grpSp>
      <p:grpSp>
        <p:nvGrpSpPr>
          <p:cNvPr id="19" name="Grupo 18">
            <a:extLst>
              <a:ext uri="{FF2B5EF4-FFF2-40B4-BE49-F238E27FC236}">
                <a16:creationId xmlns:a16="http://schemas.microsoft.com/office/drawing/2014/main" id="{C849A374-7CCC-B89A-62EC-52D4BA5494E2}"/>
              </a:ext>
            </a:extLst>
          </p:cNvPr>
          <p:cNvGrpSpPr/>
          <p:nvPr/>
        </p:nvGrpSpPr>
        <p:grpSpPr>
          <a:xfrm>
            <a:off x="2947445" y="3860450"/>
            <a:ext cx="4365091" cy="2472090"/>
            <a:chOff x="2947445" y="3860450"/>
            <a:chExt cx="4365091" cy="2472090"/>
          </a:xfrm>
        </p:grpSpPr>
        <p:pic>
          <p:nvPicPr>
            <p:cNvPr id="17" name="Imagen 16" descr="Imagen que contiene exterior, agua, hombre, grande&#10;&#10;Descripción generada automáticamente">
              <a:extLst>
                <a:ext uri="{FF2B5EF4-FFF2-40B4-BE49-F238E27FC236}">
                  <a16:creationId xmlns:a16="http://schemas.microsoft.com/office/drawing/2014/main" id="{DD151004-B225-7E09-CDF6-2FFDD3566F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9991" y="3860450"/>
              <a:ext cx="4320000" cy="2052000"/>
            </a:xfrm>
            <a:prstGeom prst="rect">
              <a:avLst/>
            </a:prstGeom>
            <a:ln>
              <a:solidFill>
                <a:schemeClr val="tx1"/>
              </a:solidFill>
            </a:ln>
          </p:spPr>
        </p:pic>
        <p:sp>
          <p:nvSpPr>
            <p:cNvPr id="18" name="Rectángulo 17">
              <a:extLst>
                <a:ext uri="{FF2B5EF4-FFF2-40B4-BE49-F238E27FC236}">
                  <a16:creationId xmlns:a16="http://schemas.microsoft.com/office/drawing/2014/main" id="{40C5B106-668C-C16D-05A8-354AE465C5C3}"/>
                </a:ext>
              </a:extLst>
            </p:cNvPr>
            <p:cNvSpPr/>
            <p:nvPr/>
          </p:nvSpPr>
          <p:spPr>
            <a:xfrm>
              <a:off x="2947445" y="5927920"/>
              <a:ext cx="4365091"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Por erupciones volcánicas</a:t>
              </a:r>
              <a:endParaRPr lang="es-CL" b="1" dirty="0">
                <a:solidFill>
                  <a:srgbClr val="002060"/>
                </a:solidFill>
              </a:endParaRPr>
            </a:p>
          </p:txBody>
        </p:sp>
      </p:grpSp>
    </p:spTree>
    <p:extLst>
      <p:ext uri="{BB962C8B-B14F-4D97-AF65-F5344CB8AC3E}">
        <p14:creationId xmlns:p14="http://schemas.microsoft.com/office/powerpoint/2010/main" val="360866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12856" y="78067"/>
            <a:ext cx="6277668" cy="728747"/>
          </a:xfrm>
        </p:spPr>
        <p:txBody>
          <a:bodyPr/>
          <a:lstStyle/>
          <a:p>
            <a:pPr algn="ctr" eaLnBrk="1" hangingPunct="1"/>
            <a:r>
              <a:rPr lang="en-US" sz="2600" b="1" dirty="0">
                <a:solidFill>
                  <a:srgbClr val="000000"/>
                </a:solidFill>
              </a:rPr>
              <a:t>CONSECUENCIA DE UN TSUNAMI</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A9580ABC-C699-2CED-BCCE-133EA1F0539C}"/>
              </a:ext>
            </a:extLst>
          </p:cNvPr>
          <p:cNvSpPr/>
          <p:nvPr/>
        </p:nvSpPr>
        <p:spPr>
          <a:xfrm>
            <a:off x="1912112" y="873076"/>
            <a:ext cx="7170961" cy="54362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Ø"/>
            </a:pPr>
            <a:r>
              <a:rPr lang="es-ES" b="1" u="sng" dirty="0">
                <a:solidFill>
                  <a:srgbClr val="002060"/>
                </a:solidFill>
              </a:rPr>
              <a:t>Inundaciones:</a:t>
            </a:r>
            <a:r>
              <a:rPr lang="es-ES" b="1" dirty="0">
                <a:solidFill>
                  <a:srgbClr val="002060"/>
                </a:solidFill>
              </a:rPr>
              <a:t> </a:t>
            </a:r>
            <a:r>
              <a:rPr lang="es-ES" dirty="0">
                <a:solidFill>
                  <a:srgbClr val="002060"/>
                </a:solidFill>
              </a:rPr>
              <a:t>pueden inundar completamente un área con agua de mar y destruir toda la flora y fauna que existía.</a:t>
            </a:r>
          </a:p>
          <a:p>
            <a:pPr marL="285750" indent="-285750" algn="just">
              <a:buFont typeface="Wingdings" panose="05000000000000000000" pitchFamily="2" charset="2"/>
              <a:buChar char="Ø"/>
            </a:pPr>
            <a:endParaRPr lang="es-ES" b="1" dirty="0">
              <a:solidFill>
                <a:srgbClr val="002060"/>
              </a:solidFill>
            </a:endParaRPr>
          </a:p>
          <a:p>
            <a:pPr marL="285750" indent="-285750" algn="just">
              <a:buFont typeface="Wingdings" panose="05000000000000000000" pitchFamily="2" charset="2"/>
              <a:buChar char="Ø"/>
            </a:pPr>
            <a:r>
              <a:rPr lang="es-ES" b="1" u="sng" dirty="0">
                <a:solidFill>
                  <a:srgbClr val="002060"/>
                </a:solidFill>
              </a:rPr>
              <a:t>Erosión: </a:t>
            </a:r>
            <a:r>
              <a:rPr lang="es-ES" dirty="0">
                <a:solidFill>
                  <a:srgbClr val="002060"/>
                </a:solidFill>
              </a:rPr>
              <a:t>el agua arrastra todos los sedimentos del suelo, rompen las rocas a su paso y también destruye todas las construcciones humanas.</a:t>
            </a:r>
          </a:p>
          <a:p>
            <a:pPr marL="285750" indent="-285750" algn="just">
              <a:buFont typeface="Wingdings" panose="05000000000000000000" pitchFamily="2" charset="2"/>
              <a:buChar char="Ø"/>
            </a:pPr>
            <a:endParaRPr lang="es-CL" b="1" dirty="0">
              <a:solidFill>
                <a:srgbClr val="002060"/>
              </a:solidFill>
            </a:endParaRPr>
          </a:p>
          <a:p>
            <a:pPr marL="285750" indent="-285750" algn="just">
              <a:buFont typeface="Wingdings" panose="05000000000000000000" pitchFamily="2" charset="2"/>
              <a:buChar char="Ø"/>
            </a:pPr>
            <a:r>
              <a:rPr lang="es-CL" b="1" u="sng" dirty="0">
                <a:solidFill>
                  <a:srgbClr val="002060"/>
                </a:solidFill>
              </a:rPr>
              <a:t>Incendios</a:t>
            </a:r>
            <a:r>
              <a:rPr lang="es-CL" b="1" dirty="0">
                <a:solidFill>
                  <a:srgbClr val="002060"/>
                </a:solidFill>
              </a:rPr>
              <a:t>: </a:t>
            </a:r>
            <a:r>
              <a:rPr lang="es-CL" dirty="0">
                <a:solidFill>
                  <a:srgbClr val="002060"/>
                </a:solidFill>
              </a:rPr>
              <a:t>daña construcciones, deja escombros, alambres, residuos sólidos y combustibles regados, que pueden reaccionar y crear incendios.</a:t>
            </a:r>
            <a:endParaRPr lang="es-CL" b="1" dirty="0">
              <a:solidFill>
                <a:srgbClr val="002060"/>
              </a:solidFill>
            </a:endParaRPr>
          </a:p>
          <a:p>
            <a:pPr marL="285750" indent="-285750" algn="just">
              <a:buFont typeface="Wingdings" panose="05000000000000000000" pitchFamily="2" charset="2"/>
              <a:buChar char="Ø"/>
            </a:pPr>
            <a:endParaRPr lang="es-CL" b="1" dirty="0">
              <a:solidFill>
                <a:srgbClr val="002060"/>
              </a:solidFill>
            </a:endParaRPr>
          </a:p>
          <a:p>
            <a:pPr marL="285750" indent="-285750" algn="just">
              <a:buFont typeface="Wingdings" panose="05000000000000000000" pitchFamily="2" charset="2"/>
              <a:buChar char="Ø"/>
            </a:pPr>
            <a:r>
              <a:rPr lang="es-CL" b="1" u="sng" dirty="0">
                <a:solidFill>
                  <a:srgbClr val="002060"/>
                </a:solidFill>
              </a:rPr>
              <a:t>Contaminación del agua potable:</a:t>
            </a:r>
            <a:r>
              <a:rPr lang="es-CL" b="1" dirty="0">
                <a:solidFill>
                  <a:srgbClr val="002060"/>
                </a:solidFill>
              </a:rPr>
              <a:t> </a:t>
            </a:r>
            <a:r>
              <a:rPr lang="es-ES" dirty="0">
                <a:solidFill>
                  <a:srgbClr val="002060"/>
                </a:solidFill>
              </a:rPr>
              <a:t>pozos de agua, piscinas y los lugares donde se almacenaba agua dulce se contaminan con el agua salada y los escombros arrastrados por el tsunami.</a:t>
            </a:r>
          </a:p>
          <a:p>
            <a:pPr marL="285750" indent="-285750" algn="just">
              <a:buFont typeface="Wingdings" panose="05000000000000000000" pitchFamily="2" charset="2"/>
              <a:buChar char="Ø"/>
            </a:pPr>
            <a:endParaRPr lang="es-ES" dirty="0">
              <a:solidFill>
                <a:srgbClr val="002060"/>
              </a:solidFill>
            </a:endParaRPr>
          </a:p>
          <a:p>
            <a:pPr marL="285750" indent="-285750" algn="just">
              <a:buFont typeface="Wingdings" panose="05000000000000000000" pitchFamily="2" charset="2"/>
              <a:buChar char="Ø"/>
            </a:pPr>
            <a:r>
              <a:rPr lang="es-ES" b="1" u="sng" dirty="0">
                <a:solidFill>
                  <a:srgbClr val="002060"/>
                </a:solidFill>
              </a:rPr>
              <a:t>Brotes de infecciones y enfermedades: </a:t>
            </a:r>
            <a:r>
              <a:rPr lang="es-ES" dirty="0">
                <a:solidFill>
                  <a:srgbClr val="002060"/>
                </a:solidFill>
              </a:rPr>
              <a:t>el medio ambiente queda lleno de basura y escombros que se traduce en la acumulación de roedores, mosquitos y otros animales que pueden casuar enfermedades, contagios e infecciones.</a:t>
            </a:r>
            <a:endParaRPr lang="es-CL" dirty="0">
              <a:solidFill>
                <a:srgbClr val="002060"/>
              </a:solidFill>
            </a:endParaRPr>
          </a:p>
        </p:txBody>
      </p:sp>
    </p:spTree>
    <p:extLst>
      <p:ext uri="{BB962C8B-B14F-4D97-AF65-F5344CB8AC3E}">
        <p14:creationId xmlns:p14="http://schemas.microsoft.com/office/powerpoint/2010/main" val="350835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12856" y="78067"/>
            <a:ext cx="6277668" cy="728747"/>
          </a:xfrm>
        </p:spPr>
        <p:txBody>
          <a:bodyPr/>
          <a:lstStyle/>
          <a:p>
            <a:pPr algn="ctr" eaLnBrk="1" hangingPunct="1"/>
            <a:r>
              <a:rPr lang="en-US" sz="2600" b="1" dirty="0">
                <a:solidFill>
                  <a:srgbClr val="000000"/>
                </a:solidFill>
              </a:rPr>
              <a:t>¿CÓMO PREVENIR UN TSUNAMI?</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pic>
        <p:nvPicPr>
          <p:cNvPr id="5" name="Imagen 4">
            <a:extLst>
              <a:ext uri="{FF2B5EF4-FFF2-40B4-BE49-F238E27FC236}">
                <a16:creationId xmlns:a16="http://schemas.microsoft.com/office/drawing/2014/main" id="{4D5EE839-407E-AE29-0666-89514117E74D}"/>
              </a:ext>
            </a:extLst>
          </p:cNvPr>
          <p:cNvPicPr>
            <a:picLocks noChangeAspect="1"/>
          </p:cNvPicPr>
          <p:nvPr/>
        </p:nvPicPr>
        <p:blipFill rotWithShape="1">
          <a:blip r:embed="rId4"/>
          <a:srcRect l="10940" t="29840" r="12201" b="29840"/>
          <a:stretch/>
        </p:blipFill>
        <p:spPr>
          <a:xfrm>
            <a:off x="2826065" y="4474319"/>
            <a:ext cx="2520000" cy="1321968"/>
          </a:xfrm>
          <a:prstGeom prst="rect">
            <a:avLst/>
          </a:prstGeom>
        </p:spPr>
      </p:pic>
      <p:pic>
        <p:nvPicPr>
          <p:cNvPr id="10" name="Imagen 9">
            <a:extLst>
              <a:ext uri="{FF2B5EF4-FFF2-40B4-BE49-F238E27FC236}">
                <a16:creationId xmlns:a16="http://schemas.microsoft.com/office/drawing/2014/main" id="{3FA43B75-4201-DDF9-287F-A655DB60482C}"/>
              </a:ext>
            </a:extLst>
          </p:cNvPr>
          <p:cNvPicPr>
            <a:picLocks noChangeAspect="1"/>
          </p:cNvPicPr>
          <p:nvPr/>
        </p:nvPicPr>
        <p:blipFill>
          <a:blip r:embed="rId5"/>
          <a:stretch>
            <a:fillRect/>
          </a:stretch>
        </p:blipFill>
        <p:spPr>
          <a:xfrm>
            <a:off x="5975900" y="4107831"/>
            <a:ext cx="1440000" cy="2149254"/>
          </a:xfrm>
          <a:prstGeom prst="rect">
            <a:avLst/>
          </a:prstGeom>
          <a:ln>
            <a:solidFill>
              <a:schemeClr val="tx1"/>
            </a:solidFill>
          </a:ln>
        </p:spPr>
      </p:pic>
      <p:grpSp>
        <p:nvGrpSpPr>
          <p:cNvPr id="14" name="Grupo 13">
            <a:extLst>
              <a:ext uri="{FF2B5EF4-FFF2-40B4-BE49-F238E27FC236}">
                <a16:creationId xmlns:a16="http://schemas.microsoft.com/office/drawing/2014/main" id="{5ACB6A9E-9D47-EDBF-6DEE-BD6FC1122147}"/>
              </a:ext>
            </a:extLst>
          </p:cNvPr>
          <p:cNvGrpSpPr/>
          <p:nvPr/>
        </p:nvGrpSpPr>
        <p:grpSpPr>
          <a:xfrm>
            <a:off x="5783316" y="1206075"/>
            <a:ext cx="2880000" cy="2561841"/>
            <a:chOff x="5652120" y="1202410"/>
            <a:chExt cx="2880000" cy="2561841"/>
          </a:xfrm>
        </p:grpSpPr>
        <p:pic>
          <p:nvPicPr>
            <p:cNvPr id="11" name="Imagen 10">
              <a:extLst>
                <a:ext uri="{FF2B5EF4-FFF2-40B4-BE49-F238E27FC236}">
                  <a16:creationId xmlns:a16="http://schemas.microsoft.com/office/drawing/2014/main" id="{B5B98647-52EA-1595-689C-B1722B822BFB}"/>
                </a:ext>
              </a:extLst>
            </p:cNvPr>
            <p:cNvPicPr>
              <a:picLocks noChangeAspect="1"/>
            </p:cNvPicPr>
            <p:nvPr/>
          </p:nvPicPr>
          <p:blipFill>
            <a:blip r:embed="rId6"/>
            <a:stretch>
              <a:fillRect/>
            </a:stretch>
          </p:blipFill>
          <p:spPr>
            <a:xfrm>
              <a:off x="5652120" y="1202410"/>
              <a:ext cx="2880000" cy="2157221"/>
            </a:xfrm>
            <a:prstGeom prst="rect">
              <a:avLst/>
            </a:prstGeom>
            <a:ln>
              <a:solidFill>
                <a:schemeClr val="tx1"/>
              </a:solidFill>
            </a:ln>
          </p:spPr>
        </p:pic>
        <p:sp>
          <p:nvSpPr>
            <p:cNvPr id="12" name="Rectángulo 11">
              <a:extLst>
                <a:ext uri="{FF2B5EF4-FFF2-40B4-BE49-F238E27FC236}">
                  <a16:creationId xmlns:a16="http://schemas.microsoft.com/office/drawing/2014/main" id="{308ADECC-D1C6-039C-9120-153519F1AA6D}"/>
                </a:ext>
              </a:extLst>
            </p:cNvPr>
            <p:cNvSpPr/>
            <p:nvPr/>
          </p:nvSpPr>
          <p:spPr>
            <a:xfrm>
              <a:off x="5652120" y="3359631"/>
              <a:ext cx="2880000" cy="404620"/>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Simulacros</a:t>
              </a:r>
              <a:endParaRPr lang="es-CL" b="1" dirty="0">
                <a:solidFill>
                  <a:srgbClr val="002060"/>
                </a:solidFill>
              </a:endParaRPr>
            </a:p>
          </p:txBody>
        </p:sp>
      </p:grpSp>
      <p:grpSp>
        <p:nvGrpSpPr>
          <p:cNvPr id="16" name="Grupo 15">
            <a:extLst>
              <a:ext uri="{FF2B5EF4-FFF2-40B4-BE49-F238E27FC236}">
                <a16:creationId xmlns:a16="http://schemas.microsoft.com/office/drawing/2014/main" id="{6C844335-5D16-FADE-F122-B0740AF80003}"/>
              </a:ext>
            </a:extLst>
          </p:cNvPr>
          <p:cNvGrpSpPr/>
          <p:nvPr/>
        </p:nvGrpSpPr>
        <p:grpSpPr>
          <a:xfrm>
            <a:off x="2100968" y="1185941"/>
            <a:ext cx="3240089" cy="2747198"/>
            <a:chOff x="2100968" y="1185941"/>
            <a:chExt cx="3240089" cy="2747198"/>
          </a:xfrm>
        </p:grpSpPr>
        <p:pic>
          <p:nvPicPr>
            <p:cNvPr id="13" name="Imagen 12">
              <a:extLst>
                <a:ext uri="{FF2B5EF4-FFF2-40B4-BE49-F238E27FC236}">
                  <a16:creationId xmlns:a16="http://schemas.microsoft.com/office/drawing/2014/main" id="{2F9F9060-6A6C-EBA8-CB77-8E8F8FD73507}"/>
                </a:ext>
              </a:extLst>
            </p:cNvPr>
            <p:cNvPicPr>
              <a:picLocks noChangeAspect="1"/>
            </p:cNvPicPr>
            <p:nvPr/>
          </p:nvPicPr>
          <p:blipFill>
            <a:blip r:embed="rId7"/>
            <a:stretch>
              <a:fillRect/>
            </a:stretch>
          </p:blipFill>
          <p:spPr>
            <a:xfrm>
              <a:off x="2101057" y="1185941"/>
              <a:ext cx="3240000" cy="2190422"/>
            </a:xfrm>
            <a:prstGeom prst="rect">
              <a:avLst/>
            </a:prstGeom>
          </p:spPr>
        </p:pic>
        <p:sp>
          <p:nvSpPr>
            <p:cNvPr id="15" name="Rectángulo 14">
              <a:extLst>
                <a:ext uri="{FF2B5EF4-FFF2-40B4-BE49-F238E27FC236}">
                  <a16:creationId xmlns:a16="http://schemas.microsoft.com/office/drawing/2014/main" id="{3C94EBF2-0911-7E1E-CBF6-E2C2466D6609}"/>
                </a:ext>
              </a:extLst>
            </p:cNvPr>
            <p:cNvSpPr/>
            <p:nvPr/>
          </p:nvSpPr>
          <p:spPr>
            <a:xfrm>
              <a:off x="2100968" y="3376362"/>
              <a:ext cx="3240087" cy="556777"/>
            </a:xfrm>
            <a:prstGeom prst="rect">
              <a:avLst/>
            </a:pr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Sistema de alarmas costeras</a:t>
              </a:r>
              <a:endParaRPr lang="es-CL" b="1" dirty="0">
                <a:solidFill>
                  <a:srgbClr val="002060"/>
                </a:solidFill>
              </a:endParaRPr>
            </a:p>
          </p:txBody>
        </p:sp>
      </p:grpSp>
    </p:spTree>
    <p:extLst>
      <p:ext uri="{BB962C8B-B14F-4D97-AF65-F5344CB8AC3E}">
        <p14:creationId xmlns:p14="http://schemas.microsoft.com/office/powerpoint/2010/main" val="351690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287000" y="60082"/>
            <a:ext cx="6277668" cy="658709"/>
          </a:xfrm>
        </p:spPr>
        <p:txBody>
          <a:bodyPr/>
          <a:lstStyle/>
          <a:p>
            <a:pPr algn="ctr" eaLnBrk="1" hangingPunct="1"/>
            <a:r>
              <a:rPr lang="en-US" sz="2600" b="1" dirty="0">
                <a:solidFill>
                  <a:srgbClr val="000000"/>
                </a:solidFill>
              </a:rPr>
              <a:t>¿CÓMO PREVENIR UN TSUNAMI?</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98376" y="22315"/>
            <a:ext cx="720000" cy="714461"/>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470376" y="6164333"/>
            <a:ext cx="648000" cy="648000"/>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pic>
        <p:nvPicPr>
          <p:cNvPr id="17" name="Imagen 16">
            <a:extLst>
              <a:ext uri="{FF2B5EF4-FFF2-40B4-BE49-F238E27FC236}">
                <a16:creationId xmlns:a16="http://schemas.microsoft.com/office/drawing/2014/main" id="{6D577645-B398-0072-5CF2-7DFB6461A406}"/>
              </a:ext>
            </a:extLst>
          </p:cNvPr>
          <p:cNvPicPr>
            <a:picLocks noChangeAspect="1"/>
          </p:cNvPicPr>
          <p:nvPr/>
        </p:nvPicPr>
        <p:blipFill>
          <a:blip r:embed="rId4"/>
          <a:stretch>
            <a:fillRect/>
          </a:stretch>
        </p:blipFill>
        <p:spPr>
          <a:xfrm>
            <a:off x="2185834" y="780882"/>
            <a:ext cx="6480000" cy="5450400"/>
          </a:xfrm>
          <a:prstGeom prst="rect">
            <a:avLst/>
          </a:prstGeom>
          <a:ln>
            <a:solidFill>
              <a:schemeClr val="tx1"/>
            </a:solidFill>
          </a:ln>
        </p:spPr>
      </p:pic>
    </p:spTree>
    <p:extLst>
      <p:ext uri="{BB962C8B-B14F-4D97-AF65-F5344CB8AC3E}">
        <p14:creationId xmlns:p14="http://schemas.microsoft.com/office/powerpoint/2010/main" val="24042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835150" y="103147"/>
            <a:ext cx="6851650" cy="661557"/>
          </a:xfrm>
        </p:spPr>
        <p:txBody>
          <a:bodyPr/>
          <a:lstStyle/>
          <a:p>
            <a:pPr algn="ctr" eaLnBrk="1" hangingPunct="1"/>
            <a:r>
              <a:rPr lang="en-US" sz="2800" b="1" dirty="0">
                <a:solidFill>
                  <a:srgbClr val="000000"/>
                </a:solidFill>
              </a:rPr>
              <a:t>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BC63C785-3220-B2E7-164F-5018A1A1D8E1}"/>
              </a:ext>
            </a:extLst>
          </p:cNvPr>
          <p:cNvSpPr/>
          <p:nvPr/>
        </p:nvSpPr>
        <p:spPr>
          <a:xfrm>
            <a:off x="1902122" y="1582243"/>
            <a:ext cx="6851650" cy="1289862"/>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volcanes son sitios en la superficie terrestre donde ha tenido o tiene lugar la salida al exterior de material rocoso fundido (magma) y gases generados en el interior de la tierra.</a:t>
            </a:r>
          </a:p>
        </p:txBody>
      </p:sp>
      <p:sp>
        <p:nvSpPr>
          <p:cNvPr id="3" name="Rectángulo 2">
            <a:extLst>
              <a:ext uri="{FF2B5EF4-FFF2-40B4-BE49-F238E27FC236}">
                <a16:creationId xmlns:a16="http://schemas.microsoft.com/office/drawing/2014/main" id="{C710A941-61E2-D8D0-D1B6-68C77F2F7BA9}"/>
              </a:ext>
            </a:extLst>
          </p:cNvPr>
          <p:cNvSpPr/>
          <p:nvPr/>
        </p:nvSpPr>
        <p:spPr>
          <a:xfrm>
            <a:off x="1913562" y="889599"/>
            <a:ext cx="6851650"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¿Qué es un volcán?</a:t>
            </a:r>
          </a:p>
        </p:txBody>
      </p:sp>
      <p:pic>
        <p:nvPicPr>
          <p:cNvPr id="1026" name="Picture 2" descr="Volcano Joypixels Sticker - Volcano Joypixels Eruption Stickers">
            <a:extLst>
              <a:ext uri="{FF2B5EF4-FFF2-40B4-BE49-F238E27FC236}">
                <a16:creationId xmlns:a16="http://schemas.microsoft.com/office/drawing/2014/main" id="{C160DD0C-B85B-8058-8A22-55A69CE43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387" y="2805909"/>
            <a:ext cx="2880000" cy="28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56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902122" y="59388"/>
            <a:ext cx="6697290" cy="640743"/>
          </a:xfrm>
        </p:spPr>
        <p:txBody>
          <a:bodyPr/>
          <a:lstStyle/>
          <a:p>
            <a:pPr algn="ctr" eaLnBrk="1" hangingPunct="1"/>
            <a:r>
              <a:rPr lang="en-US" sz="2600" b="1" dirty="0">
                <a:solidFill>
                  <a:srgbClr val="000000"/>
                </a:solidFill>
              </a:rPr>
              <a:t>¿CÓMO SE FORMAN LOS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0"/>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EF3730E3-ABF9-E32B-AF4B-3379BB1AD1ED}"/>
              </a:ext>
            </a:extLst>
          </p:cNvPr>
          <p:cNvSpPr/>
          <p:nvPr/>
        </p:nvSpPr>
        <p:spPr>
          <a:xfrm>
            <a:off x="1902833" y="870782"/>
            <a:ext cx="6851650"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Existen diferentes ambientes geológicos donde se genera volcanismo.</a:t>
            </a:r>
          </a:p>
        </p:txBody>
      </p:sp>
      <p:grpSp>
        <p:nvGrpSpPr>
          <p:cNvPr id="3" name="Grupo 2">
            <a:extLst>
              <a:ext uri="{FF2B5EF4-FFF2-40B4-BE49-F238E27FC236}">
                <a16:creationId xmlns:a16="http://schemas.microsoft.com/office/drawing/2014/main" id="{7E238329-A829-28AD-453D-0C3AA47274E8}"/>
              </a:ext>
            </a:extLst>
          </p:cNvPr>
          <p:cNvGrpSpPr/>
          <p:nvPr/>
        </p:nvGrpSpPr>
        <p:grpSpPr>
          <a:xfrm>
            <a:off x="2190974" y="2273784"/>
            <a:ext cx="2381026" cy="4077871"/>
            <a:chOff x="1571824" y="2032445"/>
            <a:chExt cx="2381026" cy="4077871"/>
          </a:xfrm>
        </p:grpSpPr>
        <p:sp>
          <p:nvSpPr>
            <p:cNvPr id="4" name="CuadroTexto 3">
              <a:extLst>
                <a:ext uri="{FF2B5EF4-FFF2-40B4-BE49-F238E27FC236}">
                  <a16:creationId xmlns:a16="http://schemas.microsoft.com/office/drawing/2014/main" id="{7606882E-2249-B6E8-D46B-5E97BD7FA0D5}"/>
                </a:ext>
              </a:extLst>
            </p:cNvPr>
            <p:cNvSpPr txBox="1"/>
            <p:nvPr/>
          </p:nvSpPr>
          <p:spPr>
            <a:xfrm>
              <a:off x="1571824" y="4023193"/>
              <a:ext cx="2282756" cy="307777"/>
            </a:xfrm>
            <a:prstGeom prst="rect">
              <a:avLst/>
            </a:prstGeom>
            <a:noFill/>
            <a:ln w="41275">
              <a:solidFill>
                <a:schemeClr val="accent1">
                  <a:lumMod val="75000"/>
                </a:schemeClr>
              </a:solidFill>
            </a:ln>
          </p:spPr>
          <p:txBody>
            <a:bodyPr wrap="square" rtlCol="0">
              <a:spAutoFit/>
            </a:bodyPr>
            <a:lstStyle/>
            <a:p>
              <a:pPr algn="ctr"/>
              <a:r>
                <a:rPr lang="es-ES" sz="1400" b="1" dirty="0"/>
                <a:t>Continental -  oceánico</a:t>
              </a:r>
            </a:p>
          </p:txBody>
        </p:sp>
        <p:pic>
          <p:nvPicPr>
            <p:cNvPr id="11" name="Picture 4">
              <a:extLst>
                <a:ext uri="{FF2B5EF4-FFF2-40B4-BE49-F238E27FC236}">
                  <a16:creationId xmlns:a16="http://schemas.microsoft.com/office/drawing/2014/main" id="{F0AA6602-7D65-FD16-947B-B286DD16E9E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71824" y="2032445"/>
              <a:ext cx="2381026" cy="188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contenido 6">
              <a:extLst>
                <a:ext uri="{FF2B5EF4-FFF2-40B4-BE49-F238E27FC236}">
                  <a16:creationId xmlns:a16="http://schemas.microsoft.com/office/drawing/2014/main" id="{2F91448A-D475-199F-32FA-C081116265B0}"/>
                </a:ext>
              </a:extLst>
            </p:cNvPr>
            <p:cNvSpPr txBox="1">
              <a:spLocks/>
            </p:cNvSpPr>
            <p:nvPr/>
          </p:nvSpPr>
          <p:spPr bwMode="auto">
            <a:xfrm>
              <a:off x="1571824" y="4391594"/>
              <a:ext cx="2336797" cy="17187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s-ES" sz="1400" kern="0" dirty="0"/>
                <a:t>Cuando chocan la placa oceánica (más densa) se hunde bajo la placa continental (menos densa). Ej.: cordillera de los Andes</a:t>
              </a:r>
              <a:endParaRPr lang="es-ES" sz="1400" b="1" u="sng" kern="0" dirty="0"/>
            </a:p>
            <a:p>
              <a:pPr marL="0" indent="0" algn="just">
                <a:buFontTx/>
                <a:buNone/>
              </a:pPr>
              <a:endParaRPr lang="es-ES" sz="1400" kern="0" dirty="0"/>
            </a:p>
            <a:p>
              <a:pPr marL="0" indent="0" algn="just">
                <a:buFontTx/>
                <a:buNone/>
              </a:pPr>
              <a:endParaRPr lang="es-ES" sz="1400" kern="0" dirty="0"/>
            </a:p>
          </p:txBody>
        </p:sp>
      </p:grpSp>
      <p:grpSp>
        <p:nvGrpSpPr>
          <p:cNvPr id="13" name="Grupo 12">
            <a:extLst>
              <a:ext uri="{FF2B5EF4-FFF2-40B4-BE49-F238E27FC236}">
                <a16:creationId xmlns:a16="http://schemas.microsoft.com/office/drawing/2014/main" id="{DC0DB86E-851D-D4C6-76E6-09A9FF43C1A5}"/>
              </a:ext>
            </a:extLst>
          </p:cNvPr>
          <p:cNvGrpSpPr/>
          <p:nvPr/>
        </p:nvGrpSpPr>
        <p:grpSpPr>
          <a:xfrm>
            <a:off x="5299598" y="2729599"/>
            <a:ext cx="3225133" cy="3806668"/>
            <a:chOff x="6672626" y="2234210"/>
            <a:chExt cx="2471374" cy="3900808"/>
          </a:xfrm>
        </p:grpSpPr>
        <p:sp>
          <p:nvSpPr>
            <p:cNvPr id="14" name="CuadroTexto 13">
              <a:extLst>
                <a:ext uri="{FF2B5EF4-FFF2-40B4-BE49-F238E27FC236}">
                  <a16:creationId xmlns:a16="http://schemas.microsoft.com/office/drawing/2014/main" id="{CF7035E9-0DE9-DF3A-D024-A34FB5A45C65}"/>
                </a:ext>
              </a:extLst>
            </p:cNvPr>
            <p:cNvSpPr txBox="1"/>
            <p:nvPr/>
          </p:nvSpPr>
          <p:spPr>
            <a:xfrm>
              <a:off x="6750013" y="3757985"/>
              <a:ext cx="2324100" cy="307777"/>
            </a:xfrm>
            <a:prstGeom prst="rect">
              <a:avLst/>
            </a:prstGeom>
            <a:noFill/>
            <a:ln w="41275">
              <a:solidFill>
                <a:schemeClr val="accent1">
                  <a:lumMod val="75000"/>
                </a:schemeClr>
              </a:solidFill>
            </a:ln>
          </p:spPr>
          <p:txBody>
            <a:bodyPr wrap="square" rtlCol="0">
              <a:spAutoFit/>
            </a:bodyPr>
            <a:lstStyle/>
            <a:p>
              <a:pPr algn="ctr"/>
              <a:r>
                <a:rPr lang="es-ES" sz="1400" b="1" dirty="0"/>
                <a:t>Oceánica - oceánica</a:t>
              </a:r>
            </a:p>
          </p:txBody>
        </p:sp>
        <p:sp>
          <p:nvSpPr>
            <p:cNvPr id="15" name="Marcador de contenido 6">
              <a:extLst>
                <a:ext uri="{FF2B5EF4-FFF2-40B4-BE49-F238E27FC236}">
                  <a16:creationId xmlns:a16="http://schemas.microsoft.com/office/drawing/2014/main" id="{C4358D6D-3E1E-3C70-AF8A-D85DA0AE44B2}"/>
                </a:ext>
              </a:extLst>
            </p:cNvPr>
            <p:cNvSpPr txBox="1">
              <a:spLocks/>
            </p:cNvSpPr>
            <p:nvPr/>
          </p:nvSpPr>
          <p:spPr bwMode="auto">
            <a:xfrm>
              <a:off x="6672626" y="4070383"/>
              <a:ext cx="2471374" cy="206463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FontTx/>
                <a:buNone/>
              </a:pPr>
              <a:r>
                <a:rPr lang="es-ES" sz="1400" kern="0" dirty="0"/>
                <a:t>Subduce la placa más densa, la más antigua, bajo la otra con un ángulo pronunciado y mayor velocidad, originando una fosa.</a:t>
              </a:r>
            </a:p>
            <a:p>
              <a:pPr marL="0" indent="0" algn="just">
                <a:buFontTx/>
                <a:buNone/>
              </a:pPr>
              <a:r>
                <a:rPr lang="es-ES" sz="1400" kern="0" dirty="0"/>
                <a:t>Origina magmas que ascienden y salen a la superficie por grietas, formando islas volcánicas agrupadas en forma de arco. Ej. Japón.</a:t>
              </a:r>
            </a:p>
            <a:p>
              <a:pPr marL="0" indent="0" algn="just">
                <a:buFontTx/>
                <a:buNone/>
              </a:pPr>
              <a:endParaRPr lang="es-ES" sz="1400" kern="0" dirty="0"/>
            </a:p>
          </p:txBody>
        </p:sp>
        <p:pic>
          <p:nvPicPr>
            <p:cNvPr id="16" name="Picture 4">
              <a:extLst>
                <a:ext uri="{FF2B5EF4-FFF2-40B4-BE49-F238E27FC236}">
                  <a16:creationId xmlns:a16="http://schemas.microsoft.com/office/drawing/2014/main" id="{F4FBCEF8-3C6E-506D-C6F1-9CBED1AB0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012" y="2234210"/>
              <a:ext cx="2324100" cy="147637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uadroTexto 16">
            <a:extLst>
              <a:ext uri="{FF2B5EF4-FFF2-40B4-BE49-F238E27FC236}">
                <a16:creationId xmlns:a16="http://schemas.microsoft.com/office/drawing/2014/main" id="{3982490A-F4E6-C080-C138-153CC934775F}"/>
              </a:ext>
            </a:extLst>
          </p:cNvPr>
          <p:cNvSpPr txBox="1"/>
          <p:nvPr/>
        </p:nvSpPr>
        <p:spPr>
          <a:xfrm>
            <a:off x="3895442" y="1573846"/>
            <a:ext cx="2808312" cy="400110"/>
          </a:xfrm>
          <a:prstGeom prst="rect">
            <a:avLst/>
          </a:prstGeom>
          <a:noFill/>
          <a:ln w="41275">
            <a:noFill/>
          </a:ln>
        </p:spPr>
        <p:txBody>
          <a:bodyPr wrap="square" rtlCol="0">
            <a:spAutoFit/>
          </a:bodyPr>
          <a:lstStyle/>
          <a:p>
            <a:pPr algn="ctr"/>
            <a:r>
              <a:rPr lang="es-ES" sz="2000" b="1" u="sng" dirty="0"/>
              <a:t>Límite convergente</a:t>
            </a:r>
          </a:p>
        </p:txBody>
      </p:sp>
    </p:spTree>
    <p:extLst>
      <p:ext uri="{BB962C8B-B14F-4D97-AF65-F5344CB8AC3E}">
        <p14:creationId xmlns:p14="http://schemas.microsoft.com/office/powerpoint/2010/main" val="18657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902122" y="59388"/>
            <a:ext cx="6697290" cy="640743"/>
          </a:xfrm>
        </p:spPr>
        <p:txBody>
          <a:bodyPr/>
          <a:lstStyle/>
          <a:p>
            <a:pPr algn="ctr" eaLnBrk="1" hangingPunct="1"/>
            <a:r>
              <a:rPr lang="en-US" sz="2600" b="1" dirty="0">
                <a:solidFill>
                  <a:srgbClr val="000000"/>
                </a:solidFill>
              </a:rPr>
              <a:t>¿CÓMO SE FORMAN LOS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0"/>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351450" y="5972603"/>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EF3730E3-ABF9-E32B-AF4B-3379BB1AD1ED}"/>
              </a:ext>
            </a:extLst>
          </p:cNvPr>
          <p:cNvSpPr/>
          <p:nvPr/>
        </p:nvSpPr>
        <p:spPr>
          <a:xfrm>
            <a:off x="1902833" y="870782"/>
            <a:ext cx="6851650"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Existen diferentes ambientes geológicos donde se genera volcanismo.</a:t>
            </a:r>
          </a:p>
        </p:txBody>
      </p:sp>
      <p:sp>
        <p:nvSpPr>
          <p:cNvPr id="17" name="CuadroTexto 16">
            <a:extLst>
              <a:ext uri="{FF2B5EF4-FFF2-40B4-BE49-F238E27FC236}">
                <a16:creationId xmlns:a16="http://schemas.microsoft.com/office/drawing/2014/main" id="{3982490A-F4E6-C080-C138-153CC934775F}"/>
              </a:ext>
            </a:extLst>
          </p:cNvPr>
          <p:cNvSpPr txBox="1"/>
          <p:nvPr/>
        </p:nvSpPr>
        <p:spPr>
          <a:xfrm>
            <a:off x="3846611" y="1365164"/>
            <a:ext cx="2808312" cy="400110"/>
          </a:xfrm>
          <a:prstGeom prst="rect">
            <a:avLst/>
          </a:prstGeom>
          <a:noFill/>
          <a:ln w="41275">
            <a:noFill/>
          </a:ln>
        </p:spPr>
        <p:txBody>
          <a:bodyPr wrap="square" rtlCol="0">
            <a:spAutoFit/>
          </a:bodyPr>
          <a:lstStyle/>
          <a:p>
            <a:pPr algn="ctr"/>
            <a:r>
              <a:rPr lang="es-ES" sz="2000" b="1" u="sng" dirty="0"/>
              <a:t>Límite divergente</a:t>
            </a:r>
          </a:p>
        </p:txBody>
      </p:sp>
      <p:pic>
        <p:nvPicPr>
          <p:cNvPr id="5" name="Picture 2" descr="gift boredes divergentes">
            <a:extLst>
              <a:ext uri="{FF2B5EF4-FFF2-40B4-BE49-F238E27FC236}">
                <a16:creationId xmlns:a16="http://schemas.microsoft.com/office/drawing/2014/main" id="{AC59D4FC-4B7C-837E-8059-FAFEFD475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947" y="1898008"/>
            <a:ext cx="3360000" cy="25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Marcador de contenido 6">
            <a:extLst>
              <a:ext uri="{FF2B5EF4-FFF2-40B4-BE49-F238E27FC236}">
                <a16:creationId xmlns:a16="http://schemas.microsoft.com/office/drawing/2014/main" id="{536C4E82-791F-C434-A2DB-9E986EA039D8}"/>
              </a:ext>
            </a:extLst>
          </p:cNvPr>
          <p:cNvSpPr txBox="1">
            <a:spLocks/>
          </p:cNvSpPr>
          <p:nvPr/>
        </p:nvSpPr>
        <p:spPr bwMode="auto">
          <a:xfrm>
            <a:off x="1902121" y="4487137"/>
            <a:ext cx="6697291" cy="174792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s-ES" sz="1800" kern="0" dirty="0"/>
              <a:t>Los bordes divergentes o constructivos son dos placas que se separan. Entre ambos bordes se forman grietas, a través de las cuales suele salir material fundido del manto, que solidifica en el exterior, rellena el hueco y forma una nueva litosfera. </a:t>
            </a:r>
          </a:p>
          <a:p>
            <a:pPr marL="0" indent="0" algn="just">
              <a:buNone/>
            </a:pPr>
            <a:r>
              <a:rPr lang="es-ES" altLang="es-ES" sz="1800" dirty="0">
                <a:latin typeface="Arial" charset="0"/>
              </a:rPr>
              <a:t>Este tipo de fronteras dan origen a la </a:t>
            </a:r>
            <a:r>
              <a:rPr lang="es-ES" altLang="es-ES" sz="1800" b="1" dirty="0">
                <a:latin typeface="Arial" charset="0"/>
              </a:rPr>
              <a:t>formación de dorsales oceánicas y volcanes submarinos.</a:t>
            </a:r>
            <a:endParaRPr lang="es-ES" sz="1800" kern="0" dirty="0"/>
          </a:p>
          <a:p>
            <a:pPr marL="0" indent="0" algn="just">
              <a:buNone/>
            </a:pPr>
            <a:endParaRPr lang="es-ES" sz="1800" kern="0" dirty="0"/>
          </a:p>
          <a:p>
            <a:pPr marL="0" indent="0" algn="just">
              <a:buNone/>
            </a:pPr>
            <a:endParaRPr lang="es-ES" sz="1800" b="1" u="sng" kern="0" dirty="0"/>
          </a:p>
          <a:p>
            <a:pPr marL="0" indent="0" algn="just">
              <a:buFontTx/>
              <a:buNone/>
            </a:pPr>
            <a:endParaRPr lang="es-ES" sz="1800" kern="0" dirty="0"/>
          </a:p>
          <a:p>
            <a:pPr marL="0" indent="0" algn="just">
              <a:buFontTx/>
              <a:buNone/>
            </a:pPr>
            <a:endParaRPr lang="es-ES" sz="1800" kern="0" dirty="0"/>
          </a:p>
        </p:txBody>
      </p:sp>
    </p:spTree>
    <p:extLst>
      <p:ext uri="{BB962C8B-B14F-4D97-AF65-F5344CB8AC3E}">
        <p14:creationId xmlns:p14="http://schemas.microsoft.com/office/powerpoint/2010/main" val="15718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A9BD8439-6BC0-1AC6-D891-6807CEF26D52}"/>
              </a:ext>
            </a:extLst>
          </p:cNvPr>
          <p:cNvSpPr>
            <a:spLocks noGrp="1" noChangeArrowheads="1"/>
          </p:cNvSpPr>
          <p:nvPr>
            <p:ph type="title"/>
          </p:nvPr>
        </p:nvSpPr>
        <p:spPr>
          <a:xfrm>
            <a:off x="3059832" y="188640"/>
            <a:ext cx="2736230" cy="649287"/>
          </a:xfrm>
        </p:spPr>
        <p:txBody>
          <a:bodyPr/>
          <a:lstStyle/>
          <a:p>
            <a:pPr algn="ctr" eaLnBrk="1" hangingPunct="1"/>
            <a:r>
              <a:rPr lang="en-US" sz="3600" b="1" dirty="0">
                <a:solidFill>
                  <a:schemeClr val="bg1"/>
                </a:solidFill>
              </a:rPr>
              <a:t>TEMARIO</a:t>
            </a:r>
            <a:endParaRPr lang="uk-UA" sz="3600" b="1" dirty="0">
              <a:solidFill>
                <a:schemeClr val="bg1"/>
              </a:solidFill>
            </a:endParaRPr>
          </a:p>
        </p:txBody>
      </p:sp>
      <p:sp>
        <p:nvSpPr>
          <p:cNvPr id="7" name="Rectangle 3">
            <a:extLst>
              <a:ext uri="{FF2B5EF4-FFF2-40B4-BE49-F238E27FC236}">
                <a16:creationId xmlns:a16="http://schemas.microsoft.com/office/drawing/2014/main" id="{0B78608E-4F1C-FE4F-876A-CB482ABE3F1D}"/>
              </a:ext>
            </a:extLst>
          </p:cNvPr>
          <p:cNvSpPr txBox="1">
            <a:spLocks noChangeArrowheads="1"/>
          </p:cNvSpPr>
          <p:nvPr/>
        </p:nvSpPr>
        <p:spPr bwMode="auto">
          <a:xfrm>
            <a:off x="3059832" y="6456322"/>
            <a:ext cx="3564260" cy="396274"/>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600" kern="0" dirty="0">
                <a:solidFill>
                  <a:schemeClr val="bg1"/>
                </a:solidFill>
              </a:rPr>
              <a:t>Programa anual física 2024</a:t>
            </a:r>
          </a:p>
        </p:txBody>
      </p:sp>
      <p:sp>
        <p:nvSpPr>
          <p:cNvPr id="10" name="Rectangle 3">
            <a:extLst>
              <a:ext uri="{FF2B5EF4-FFF2-40B4-BE49-F238E27FC236}">
                <a16:creationId xmlns:a16="http://schemas.microsoft.com/office/drawing/2014/main" id="{7FE03DE0-08E8-B190-DF21-BC9D62D8BA58}"/>
              </a:ext>
            </a:extLst>
          </p:cNvPr>
          <p:cNvSpPr txBox="1">
            <a:spLocks noChangeArrowheads="1"/>
          </p:cNvSpPr>
          <p:nvPr/>
        </p:nvSpPr>
        <p:spPr bwMode="auto">
          <a:xfrm>
            <a:off x="146107" y="1700808"/>
            <a:ext cx="8280400" cy="40324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400" b="1">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s-CL" altLang="ko-KR" kern="0" dirty="0">
                <a:solidFill>
                  <a:schemeClr val="bg1"/>
                </a:solidFill>
                <a:ea typeface="굴림" charset="-127"/>
              </a:rPr>
              <a:t>Sismos y terremotos. </a:t>
            </a:r>
          </a:p>
          <a:p>
            <a:r>
              <a:rPr lang="es-CL" altLang="ko-KR" kern="0" dirty="0">
                <a:solidFill>
                  <a:schemeClr val="bg1"/>
                </a:solidFill>
                <a:ea typeface="굴림" charset="-127"/>
              </a:rPr>
              <a:t>Ondas sísmicas.</a:t>
            </a:r>
          </a:p>
          <a:p>
            <a:r>
              <a:rPr lang="es-CL" altLang="ko-KR" kern="0" dirty="0">
                <a:solidFill>
                  <a:schemeClr val="bg1"/>
                </a:solidFill>
                <a:ea typeface="굴림" charset="-127"/>
              </a:rPr>
              <a:t>Escala de mediciones sísmicas</a:t>
            </a:r>
          </a:p>
          <a:p>
            <a:r>
              <a:rPr lang="es-CL" altLang="ko-KR" kern="0" dirty="0">
                <a:solidFill>
                  <a:schemeClr val="bg1"/>
                </a:solidFill>
                <a:ea typeface="굴림" charset="-127"/>
              </a:rPr>
              <a:t>Maremotos y tsunamis</a:t>
            </a:r>
          </a:p>
          <a:p>
            <a:r>
              <a:rPr lang="es-CL" altLang="ko-KR" kern="0" dirty="0">
                <a:solidFill>
                  <a:schemeClr val="bg1"/>
                </a:solidFill>
                <a:ea typeface="굴림" charset="-127"/>
              </a:rPr>
              <a:t>Volcanes.</a:t>
            </a:r>
          </a:p>
          <a:p>
            <a:pPr eaLnBrk="1" hangingPunct="1"/>
            <a:endParaRPr lang="es-CL" kern="0" dirty="0">
              <a:solidFill>
                <a:schemeClr val="bg1"/>
              </a:solidFill>
              <a:ea typeface="굴림" charset="-127"/>
            </a:endParaRPr>
          </a:p>
        </p:txBody>
      </p:sp>
      <p:pic>
        <p:nvPicPr>
          <p:cNvPr id="2" name="Imagen 1">
            <a:extLst>
              <a:ext uri="{FF2B5EF4-FFF2-40B4-BE49-F238E27FC236}">
                <a16:creationId xmlns:a16="http://schemas.microsoft.com/office/drawing/2014/main" id="{851C032A-1761-2005-DEA5-F3AC4DCF9A8A}"/>
              </a:ext>
            </a:extLst>
          </p:cNvPr>
          <p:cNvPicPr>
            <a:picLocks noChangeAspect="1"/>
          </p:cNvPicPr>
          <p:nvPr/>
        </p:nvPicPr>
        <p:blipFill>
          <a:blip r:embed="rId3"/>
          <a:stretch>
            <a:fillRect/>
          </a:stretch>
        </p:blipFill>
        <p:spPr>
          <a:xfrm>
            <a:off x="146107" y="127508"/>
            <a:ext cx="1804572" cy="676715"/>
          </a:xfrm>
          <a:prstGeom prst="rect">
            <a:avLst/>
          </a:prstGeom>
        </p:spPr>
      </p:pic>
      <p:pic>
        <p:nvPicPr>
          <p:cNvPr id="3" name="Imagen 2">
            <a:extLst>
              <a:ext uri="{FF2B5EF4-FFF2-40B4-BE49-F238E27FC236}">
                <a16:creationId xmlns:a16="http://schemas.microsoft.com/office/drawing/2014/main" id="{00F68691-BE8F-D485-5A39-BE8D56AFD097}"/>
              </a:ext>
            </a:extLst>
          </p:cNvPr>
          <p:cNvPicPr>
            <a:picLocks noChangeAspect="1"/>
          </p:cNvPicPr>
          <p:nvPr/>
        </p:nvPicPr>
        <p:blipFill>
          <a:blip r:embed="rId4"/>
          <a:stretch>
            <a:fillRect/>
          </a:stretch>
        </p:blipFill>
        <p:spPr>
          <a:xfrm>
            <a:off x="7877819" y="5578945"/>
            <a:ext cx="1097375" cy="11034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902122" y="59388"/>
            <a:ext cx="6697290" cy="640743"/>
          </a:xfrm>
        </p:spPr>
        <p:txBody>
          <a:bodyPr/>
          <a:lstStyle/>
          <a:p>
            <a:pPr algn="ctr" eaLnBrk="1" hangingPunct="1"/>
            <a:r>
              <a:rPr lang="en-US" sz="2600" b="1" dirty="0">
                <a:solidFill>
                  <a:srgbClr val="000000"/>
                </a:solidFill>
              </a:rPr>
              <a:t>¿CÓMO SE FORMAN LOS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0"/>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351450" y="5972603"/>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EF3730E3-ABF9-E32B-AF4B-3379BB1AD1ED}"/>
              </a:ext>
            </a:extLst>
          </p:cNvPr>
          <p:cNvSpPr/>
          <p:nvPr/>
        </p:nvSpPr>
        <p:spPr>
          <a:xfrm>
            <a:off x="1902122" y="759519"/>
            <a:ext cx="6851650"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Existen diferentes ambientes geológicos donde se genera volcanismo.</a:t>
            </a:r>
          </a:p>
        </p:txBody>
      </p:sp>
      <p:sp>
        <p:nvSpPr>
          <p:cNvPr id="17" name="CuadroTexto 16">
            <a:extLst>
              <a:ext uri="{FF2B5EF4-FFF2-40B4-BE49-F238E27FC236}">
                <a16:creationId xmlns:a16="http://schemas.microsoft.com/office/drawing/2014/main" id="{3982490A-F4E6-C080-C138-153CC934775F}"/>
              </a:ext>
            </a:extLst>
          </p:cNvPr>
          <p:cNvSpPr txBox="1"/>
          <p:nvPr/>
        </p:nvSpPr>
        <p:spPr>
          <a:xfrm>
            <a:off x="3846611" y="1201567"/>
            <a:ext cx="2808312" cy="400110"/>
          </a:xfrm>
          <a:prstGeom prst="rect">
            <a:avLst/>
          </a:prstGeom>
          <a:noFill/>
          <a:ln w="41275">
            <a:noFill/>
          </a:ln>
        </p:spPr>
        <p:txBody>
          <a:bodyPr wrap="square" rtlCol="0">
            <a:spAutoFit/>
          </a:bodyPr>
          <a:lstStyle/>
          <a:p>
            <a:pPr algn="ctr"/>
            <a:r>
              <a:rPr lang="es-ES" sz="2000" b="1" u="sng" dirty="0"/>
              <a:t>Hotspots</a:t>
            </a:r>
          </a:p>
        </p:txBody>
      </p:sp>
      <p:sp>
        <p:nvSpPr>
          <p:cNvPr id="12" name="Marcador de contenido 6">
            <a:extLst>
              <a:ext uri="{FF2B5EF4-FFF2-40B4-BE49-F238E27FC236}">
                <a16:creationId xmlns:a16="http://schemas.microsoft.com/office/drawing/2014/main" id="{536C4E82-791F-C434-A2DB-9E986EA039D8}"/>
              </a:ext>
            </a:extLst>
          </p:cNvPr>
          <p:cNvSpPr txBox="1">
            <a:spLocks/>
          </p:cNvSpPr>
          <p:nvPr/>
        </p:nvSpPr>
        <p:spPr bwMode="auto">
          <a:xfrm>
            <a:off x="1902122" y="5127651"/>
            <a:ext cx="6697291" cy="13750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just">
              <a:buNone/>
            </a:pPr>
            <a:r>
              <a:rPr lang="es-ES" sz="1800" kern="0" dirty="0"/>
              <a:t>Al interior de las placas los hotspots alimentados por magma de origen profundo generan cadenas de islas oceánicas. En estas zonas la corteza es delgada y permite el ascenso del manto Ejemplo el archipiélago de Juan Fernández, Hawái, Isla de pascua, etc.</a:t>
            </a:r>
          </a:p>
          <a:p>
            <a:pPr marL="0" indent="0" algn="just">
              <a:buNone/>
            </a:pPr>
            <a:endParaRPr lang="es-ES" sz="1800" kern="0" dirty="0"/>
          </a:p>
          <a:p>
            <a:pPr marL="0" indent="0" algn="just">
              <a:buNone/>
            </a:pPr>
            <a:endParaRPr lang="es-ES" sz="1800" b="1" u="sng" kern="0" dirty="0"/>
          </a:p>
          <a:p>
            <a:pPr marL="0" indent="0" algn="just">
              <a:buFontTx/>
              <a:buNone/>
            </a:pPr>
            <a:endParaRPr lang="es-ES" sz="1800" kern="0" dirty="0"/>
          </a:p>
          <a:p>
            <a:pPr marL="0" indent="0" algn="just">
              <a:buFontTx/>
              <a:buNone/>
            </a:pPr>
            <a:endParaRPr lang="es-ES" sz="1800" kern="0" dirty="0"/>
          </a:p>
        </p:txBody>
      </p:sp>
      <p:pic>
        <p:nvPicPr>
          <p:cNvPr id="2050" name="Picture 2" descr="What is a Volcanic Hotspot? (Educational) on Make a GIF">
            <a:extLst>
              <a:ext uri="{FF2B5EF4-FFF2-40B4-BE49-F238E27FC236}">
                <a16:creationId xmlns:a16="http://schemas.microsoft.com/office/drawing/2014/main" id="{4D7B1D1D-7E57-CBDF-89E7-D590CA20A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947" y="1834964"/>
            <a:ext cx="4320000" cy="324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ED9216B7-42FD-C651-51FA-DB82CD31C8E1}"/>
              </a:ext>
            </a:extLst>
          </p:cNvPr>
          <p:cNvSpPr/>
          <p:nvPr/>
        </p:nvSpPr>
        <p:spPr>
          <a:xfrm>
            <a:off x="1902122" y="815101"/>
            <a:ext cx="7122986" cy="6615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rPr>
              <a:t>En base a la morfología de los volcanes, estos se pueden clasificar en:</a:t>
            </a:r>
          </a:p>
        </p:txBody>
      </p:sp>
      <p:sp>
        <p:nvSpPr>
          <p:cNvPr id="4" name="Flecha: pentágono 3">
            <a:extLst>
              <a:ext uri="{FF2B5EF4-FFF2-40B4-BE49-F238E27FC236}">
                <a16:creationId xmlns:a16="http://schemas.microsoft.com/office/drawing/2014/main" id="{A1701BE8-7249-5039-1EB1-FA5C2D660450}"/>
              </a:ext>
            </a:extLst>
          </p:cNvPr>
          <p:cNvSpPr/>
          <p:nvPr/>
        </p:nvSpPr>
        <p:spPr>
          <a:xfrm>
            <a:off x="1926406" y="1930847"/>
            <a:ext cx="1872208"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Estratovolcán</a:t>
            </a:r>
            <a:endParaRPr lang="es-CL" b="1" dirty="0">
              <a:solidFill>
                <a:srgbClr val="002060"/>
              </a:solidFill>
            </a:endParaRPr>
          </a:p>
        </p:txBody>
      </p:sp>
      <p:pic>
        <p:nvPicPr>
          <p:cNvPr id="10" name="Imagen 9">
            <a:extLst>
              <a:ext uri="{FF2B5EF4-FFF2-40B4-BE49-F238E27FC236}">
                <a16:creationId xmlns:a16="http://schemas.microsoft.com/office/drawing/2014/main" id="{6BDCB5B2-DD82-3376-75B2-D61785F2C3BB}"/>
              </a:ext>
            </a:extLst>
          </p:cNvPr>
          <p:cNvPicPr>
            <a:picLocks noChangeAspect="1"/>
          </p:cNvPicPr>
          <p:nvPr/>
        </p:nvPicPr>
        <p:blipFill>
          <a:blip r:embed="rId4"/>
          <a:stretch>
            <a:fillRect/>
          </a:stretch>
        </p:blipFill>
        <p:spPr>
          <a:xfrm>
            <a:off x="1902122" y="3347958"/>
            <a:ext cx="2820180" cy="2412000"/>
          </a:xfrm>
          <a:prstGeom prst="rect">
            <a:avLst/>
          </a:prstGeom>
        </p:spPr>
      </p:pic>
      <p:sp>
        <p:nvSpPr>
          <p:cNvPr id="11" name="Rectángulo 10">
            <a:extLst>
              <a:ext uri="{FF2B5EF4-FFF2-40B4-BE49-F238E27FC236}">
                <a16:creationId xmlns:a16="http://schemas.microsoft.com/office/drawing/2014/main" id="{260CD2D5-4BB8-7E55-9B27-44F17BBFC231}"/>
              </a:ext>
            </a:extLst>
          </p:cNvPr>
          <p:cNvSpPr/>
          <p:nvPr/>
        </p:nvSpPr>
        <p:spPr>
          <a:xfrm>
            <a:off x="3902932" y="1573538"/>
            <a:ext cx="5180141" cy="14436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Es un edificio volcánico, formado por una alternancia de lavas y depósitos piroclásticos emitidas durante erupciones sucesivas. Alcanzan alturas entre 1 a 3 km sobre la base, volúmenes de 10 a 100 km3</a:t>
            </a:r>
          </a:p>
        </p:txBody>
      </p:sp>
      <p:pic>
        <p:nvPicPr>
          <p:cNvPr id="3" name="Imagen 2">
            <a:extLst>
              <a:ext uri="{FF2B5EF4-FFF2-40B4-BE49-F238E27FC236}">
                <a16:creationId xmlns:a16="http://schemas.microsoft.com/office/drawing/2014/main" id="{C584C31B-05D2-2D70-9622-663035B68FC5}"/>
              </a:ext>
            </a:extLst>
          </p:cNvPr>
          <p:cNvPicPr>
            <a:picLocks noChangeAspect="1"/>
          </p:cNvPicPr>
          <p:nvPr/>
        </p:nvPicPr>
        <p:blipFill>
          <a:blip r:embed="rId5"/>
          <a:stretch>
            <a:fillRect/>
          </a:stretch>
        </p:blipFill>
        <p:spPr>
          <a:xfrm>
            <a:off x="5117781" y="3290058"/>
            <a:ext cx="3600000" cy="2357500"/>
          </a:xfrm>
          <a:prstGeom prst="rect">
            <a:avLst/>
          </a:prstGeom>
          <a:ln>
            <a:solidFill>
              <a:schemeClr val="tx2"/>
            </a:solidFill>
          </a:ln>
        </p:spPr>
      </p:pic>
      <p:sp>
        <p:nvSpPr>
          <p:cNvPr id="5" name="Rectángulo 4">
            <a:extLst>
              <a:ext uri="{FF2B5EF4-FFF2-40B4-BE49-F238E27FC236}">
                <a16:creationId xmlns:a16="http://schemas.microsoft.com/office/drawing/2014/main" id="{7ABB5DA9-0A8B-013F-B5BC-E19FAFAEB6FA}"/>
              </a:ext>
            </a:extLst>
          </p:cNvPr>
          <p:cNvSpPr/>
          <p:nvPr/>
        </p:nvSpPr>
        <p:spPr>
          <a:xfrm>
            <a:off x="5117781" y="5647167"/>
            <a:ext cx="3635992" cy="59014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002060"/>
                </a:solidFill>
              </a:rPr>
              <a:t>Volcán Llaima, Región de la Araucanía, con 400 km3 y 2400 m de altura.</a:t>
            </a:r>
          </a:p>
        </p:txBody>
      </p:sp>
    </p:spTree>
    <p:extLst>
      <p:ext uri="{BB962C8B-B14F-4D97-AF65-F5344CB8AC3E}">
        <p14:creationId xmlns:p14="http://schemas.microsoft.com/office/powerpoint/2010/main" val="121938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1"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Flecha: pentágono 3">
            <a:extLst>
              <a:ext uri="{FF2B5EF4-FFF2-40B4-BE49-F238E27FC236}">
                <a16:creationId xmlns:a16="http://schemas.microsoft.com/office/drawing/2014/main" id="{A1701BE8-7249-5039-1EB1-FA5C2D660450}"/>
              </a:ext>
            </a:extLst>
          </p:cNvPr>
          <p:cNvSpPr/>
          <p:nvPr/>
        </p:nvSpPr>
        <p:spPr>
          <a:xfrm>
            <a:off x="1871686" y="1230330"/>
            <a:ext cx="1872208"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Cono de piroclastos</a:t>
            </a:r>
            <a:endParaRPr lang="es-CL" b="1" dirty="0">
              <a:solidFill>
                <a:srgbClr val="002060"/>
              </a:solidFill>
            </a:endParaRPr>
          </a:p>
        </p:txBody>
      </p:sp>
      <p:sp>
        <p:nvSpPr>
          <p:cNvPr id="11" name="Rectángulo 10">
            <a:extLst>
              <a:ext uri="{FF2B5EF4-FFF2-40B4-BE49-F238E27FC236}">
                <a16:creationId xmlns:a16="http://schemas.microsoft.com/office/drawing/2014/main" id="{260CD2D5-4BB8-7E55-9B27-44F17BBFC231}"/>
              </a:ext>
            </a:extLst>
          </p:cNvPr>
          <p:cNvSpPr/>
          <p:nvPr/>
        </p:nvSpPr>
        <p:spPr>
          <a:xfrm>
            <a:off x="3776323" y="878664"/>
            <a:ext cx="5180141" cy="14436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Es un tipo de volcán generado en un solo evento eruptivo, cuya formación puede durar horas o incluso años. Forman grupos o campos volcánicos o bien aparecen aislados.</a:t>
            </a:r>
          </a:p>
        </p:txBody>
      </p:sp>
      <p:sp>
        <p:nvSpPr>
          <p:cNvPr id="5" name="Rectángulo 4">
            <a:extLst>
              <a:ext uri="{FF2B5EF4-FFF2-40B4-BE49-F238E27FC236}">
                <a16:creationId xmlns:a16="http://schemas.microsoft.com/office/drawing/2014/main" id="{7ABB5DA9-0A8B-013F-B5BC-E19FAFAEB6FA}"/>
              </a:ext>
            </a:extLst>
          </p:cNvPr>
          <p:cNvSpPr/>
          <p:nvPr/>
        </p:nvSpPr>
        <p:spPr>
          <a:xfrm>
            <a:off x="4951067" y="5647167"/>
            <a:ext cx="3905250" cy="40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2060"/>
                </a:solidFill>
              </a:rPr>
              <a:t>Cono Navidad (volcán Lonquimay)</a:t>
            </a:r>
          </a:p>
        </p:txBody>
      </p:sp>
      <p:pic>
        <p:nvPicPr>
          <p:cNvPr id="13" name="Imagen 12">
            <a:extLst>
              <a:ext uri="{FF2B5EF4-FFF2-40B4-BE49-F238E27FC236}">
                <a16:creationId xmlns:a16="http://schemas.microsoft.com/office/drawing/2014/main" id="{33C12C85-47C9-8CEF-7E7D-152F343DB977}"/>
              </a:ext>
            </a:extLst>
          </p:cNvPr>
          <p:cNvPicPr>
            <a:picLocks noChangeAspect="1"/>
          </p:cNvPicPr>
          <p:nvPr/>
        </p:nvPicPr>
        <p:blipFill>
          <a:blip r:embed="rId4"/>
          <a:stretch>
            <a:fillRect/>
          </a:stretch>
        </p:blipFill>
        <p:spPr>
          <a:xfrm>
            <a:off x="1871686" y="2941194"/>
            <a:ext cx="2873420" cy="2520000"/>
          </a:xfrm>
          <a:prstGeom prst="rect">
            <a:avLst/>
          </a:prstGeom>
        </p:spPr>
      </p:pic>
      <p:pic>
        <p:nvPicPr>
          <p:cNvPr id="14" name="Imagen 13">
            <a:extLst>
              <a:ext uri="{FF2B5EF4-FFF2-40B4-BE49-F238E27FC236}">
                <a16:creationId xmlns:a16="http://schemas.microsoft.com/office/drawing/2014/main" id="{FDC6DE7B-059F-1FDC-8F7E-FEE69873B610}"/>
              </a:ext>
            </a:extLst>
          </p:cNvPr>
          <p:cNvPicPr>
            <a:picLocks noChangeAspect="1"/>
          </p:cNvPicPr>
          <p:nvPr/>
        </p:nvPicPr>
        <p:blipFill>
          <a:blip r:embed="rId5"/>
          <a:stretch>
            <a:fillRect/>
          </a:stretch>
        </p:blipFill>
        <p:spPr>
          <a:xfrm>
            <a:off x="4951067" y="2722103"/>
            <a:ext cx="3905250" cy="2924175"/>
          </a:xfrm>
          <a:prstGeom prst="rect">
            <a:avLst/>
          </a:prstGeom>
          <a:ln>
            <a:solidFill>
              <a:schemeClr val="tx2"/>
            </a:solidFill>
          </a:ln>
        </p:spPr>
      </p:pic>
    </p:spTree>
    <p:extLst>
      <p:ext uri="{BB962C8B-B14F-4D97-AF65-F5344CB8AC3E}">
        <p14:creationId xmlns:p14="http://schemas.microsoft.com/office/powerpoint/2010/main" val="368936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Flecha: pentágono 3">
            <a:extLst>
              <a:ext uri="{FF2B5EF4-FFF2-40B4-BE49-F238E27FC236}">
                <a16:creationId xmlns:a16="http://schemas.microsoft.com/office/drawing/2014/main" id="{A1701BE8-7249-5039-1EB1-FA5C2D660450}"/>
              </a:ext>
            </a:extLst>
          </p:cNvPr>
          <p:cNvSpPr/>
          <p:nvPr/>
        </p:nvSpPr>
        <p:spPr>
          <a:xfrm>
            <a:off x="2001412" y="1351029"/>
            <a:ext cx="1872208"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Volcán Escudo</a:t>
            </a:r>
            <a:endParaRPr lang="es-CL" b="1" dirty="0">
              <a:solidFill>
                <a:srgbClr val="002060"/>
              </a:solidFill>
            </a:endParaRPr>
          </a:p>
        </p:txBody>
      </p:sp>
      <p:sp>
        <p:nvSpPr>
          <p:cNvPr id="11" name="Rectángulo 10">
            <a:extLst>
              <a:ext uri="{FF2B5EF4-FFF2-40B4-BE49-F238E27FC236}">
                <a16:creationId xmlns:a16="http://schemas.microsoft.com/office/drawing/2014/main" id="{260CD2D5-4BB8-7E55-9B27-44F17BBFC231}"/>
              </a:ext>
            </a:extLst>
          </p:cNvPr>
          <p:cNvSpPr/>
          <p:nvPr/>
        </p:nvSpPr>
        <p:spPr>
          <a:xfrm>
            <a:off x="3873620" y="788349"/>
            <a:ext cx="5180141" cy="1786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Son formaciones generadas por numerosas erupciones de flujos de lava de baja viscosidad intercaladas con escasas capas piroclásticas. Estos edificios pueden sobrepasar los 5 km y emitir más de 10.000 km3 de material durante su período de actividad.</a:t>
            </a:r>
          </a:p>
        </p:txBody>
      </p:sp>
      <p:sp>
        <p:nvSpPr>
          <p:cNvPr id="5" name="Rectángulo 4">
            <a:extLst>
              <a:ext uri="{FF2B5EF4-FFF2-40B4-BE49-F238E27FC236}">
                <a16:creationId xmlns:a16="http://schemas.microsoft.com/office/drawing/2014/main" id="{7ABB5DA9-0A8B-013F-B5BC-E19FAFAEB6FA}"/>
              </a:ext>
            </a:extLst>
          </p:cNvPr>
          <p:cNvSpPr/>
          <p:nvPr/>
        </p:nvSpPr>
        <p:spPr>
          <a:xfrm>
            <a:off x="5121136" y="5289598"/>
            <a:ext cx="3905250" cy="40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2060"/>
                </a:solidFill>
              </a:rPr>
              <a:t>Volcán Terevaka, Isla de Pascua</a:t>
            </a:r>
          </a:p>
        </p:txBody>
      </p:sp>
      <p:pic>
        <p:nvPicPr>
          <p:cNvPr id="3" name="Imagen 2">
            <a:extLst>
              <a:ext uri="{FF2B5EF4-FFF2-40B4-BE49-F238E27FC236}">
                <a16:creationId xmlns:a16="http://schemas.microsoft.com/office/drawing/2014/main" id="{ED90B28A-8EDE-7C33-9922-C755DBAC340F}"/>
              </a:ext>
            </a:extLst>
          </p:cNvPr>
          <p:cNvPicPr>
            <a:picLocks noChangeAspect="1"/>
          </p:cNvPicPr>
          <p:nvPr/>
        </p:nvPicPr>
        <p:blipFill>
          <a:blip r:embed="rId4"/>
          <a:stretch>
            <a:fillRect/>
          </a:stretch>
        </p:blipFill>
        <p:spPr>
          <a:xfrm>
            <a:off x="1812527" y="3568118"/>
            <a:ext cx="3281234" cy="1548000"/>
          </a:xfrm>
          <a:prstGeom prst="rect">
            <a:avLst/>
          </a:prstGeom>
        </p:spPr>
      </p:pic>
      <p:pic>
        <p:nvPicPr>
          <p:cNvPr id="10" name="Imagen 9">
            <a:extLst>
              <a:ext uri="{FF2B5EF4-FFF2-40B4-BE49-F238E27FC236}">
                <a16:creationId xmlns:a16="http://schemas.microsoft.com/office/drawing/2014/main" id="{6F8E8D25-2366-7D28-DC27-19998D3A4964}"/>
              </a:ext>
            </a:extLst>
          </p:cNvPr>
          <p:cNvPicPr>
            <a:picLocks noChangeAspect="1"/>
          </p:cNvPicPr>
          <p:nvPr/>
        </p:nvPicPr>
        <p:blipFill>
          <a:blip r:embed="rId5"/>
          <a:stretch>
            <a:fillRect/>
          </a:stretch>
        </p:blipFill>
        <p:spPr>
          <a:xfrm>
            <a:off x="5093761" y="2945277"/>
            <a:ext cx="3960000" cy="2332270"/>
          </a:xfrm>
          <a:prstGeom prst="rect">
            <a:avLst/>
          </a:prstGeom>
          <a:ln>
            <a:solidFill>
              <a:schemeClr val="tx2"/>
            </a:solidFill>
          </a:ln>
        </p:spPr>
      </p:pic>
    </p:spTree>
    <p:extLst>
      <p:ext uri="{BB962C8B-B14F-4D97-AF65-F5344CB8AC3E}">
        <p14:creationId xmlns:p14="http://schemas.microsoft.com/office/powerpoint/2010/main" val="415112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Flecha: pentágono 3">
            <a:extLst>
              <a:ext uri="{FF2B5EF4-FFF2-40B4-BE49-F238E27FC236}">
                <a16:creationId xmlns:a16="http://schemas.microsoft.com/office/drawing/2014/main" id="{A1701BE8-7249-5039-1EB1-FA5C2D660450}"/>
              </a:ext>
            </a:extLst>
          </p:cNvPr>
          <p:cNvSpPr/>
          <p:nvPr/>
        </p:nvSpPr>
        <p:spPr>
          <a:xfrm>
            <a:off x="2001412" y="1331140"/>
            <a:ext cx="1872208"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Volcán domo</a:t>
            </a:r>
            <a:endParaRPr lang="es-CL" b="1" dirty="0">
              <a:solidFill>
                <a:srgbClr val="002060"/>
              </a:solidFill>
            </a:endParaRPr>
          </a:p>
        </p:txBody>
      </p:sp>
      <p:sp>
        <p:nvSpPr>
          <p:cNvPr id="11" name="Rectángulo 10">
            <a:extLst>
              <a:ext uri="{FF2B5EF4-FFF2-40B4-BE49-F238E27FC236}">
                <a16:creationId xmlns:a16="http://schemas.microsoft.com/office/drawing/2014/main" id="{260CD2D5-4BB8-7E55-9B27-44F17BBFC231}"/>
              </a:ext>
            </a:extLst>
          </p:cNvPr>
          <p:cNvSpPr/>
          <p:nvPr/>
        </p:nvSpPr>
        <p:spPr>
          <a:xfrm>
            <a:off x="3873620" y="788349"/>
            <a:ext cx="5180141" cy="17869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Se forma por la emisión de un magma muy viscoso, sufriendo colapsos parciales, dando origen a flujos piroclásticos.</a:t>
            </a:r>
          </a:p>
        </p:txBody>
      </p:sp>
      <p:sp>
        <p:nvSpPr>
          <p:cNvPr id="5" name="Rectángulo 4">
            <a:extLst>
              <a:ext uri="{FF2B5EF4-FFF2-40B4-BE49-F238E27FC236}">
                <a16:creationId xmlns:a16="http://schemas.microsoft.com/office/drawing/2014/main" id="{7ABB5DA9-0A8B-013F-B5BC-E19FAFAEB6FA}"/>
              </a:ext>
            </a:extLst>
          </p:cNvPr>
          <p:cNvSpPr/>
          <p:nvPr/>
        </p:nvSpPr>
        <p:spPr>
          <a:xfrm>
            <a:off x="4779375" y="5375760"/>
            <a:ext cx="3905250" cy="40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2060"/>
                </a:solidFill>
              </a:rPr>
              <a:t>Volcán Chaitén</a:t>
            </a:r>
          </a:p>
        </p:txBody>
      </p:sp>
      <p:pic>
        <p:nvPicPr>
          <p:cNvPr id="12" name="Imagen 11">
            <a:extLst>
              <a:ext uri="{FF2B5EF4-FFF2-40B4-BE49-F238E27FC236}">
                <a16:creationId xmlns:a16="http://schemas.microsoft.com/office/drawing/2014/main" id="{C30F9CC6-F7F4-3109-8C3C-D454E178B4B3}"/>
              </a:ext>
            </a:extLst>
          </p:cNvPr>
          <p:cNvPicPr>
            <a:picLocks noChangeAspect="1"/>
          </p:cNvPicPr>
          <p:nvPr/>
        </p:nvPicPr>
        <p:blipFill>
          <a:blip r:embed="rId4"/>
          <a:stretch>
            <a:fillRect/>
          </a:stretch>
        </p:blipFill>
        <p:spPr>
          <a:xfrm>
            <a:off x="1803918" y="2855760"/>
            <a:ext cx="2768082" cy="2520000"/>
          </a:xfrm>
          <a:prstGeom prst="rect">
            <a:avLst/>
          </a:prstGeom>
        </p:spPr>
      </p:pic>
      <p:pic>
        <p:nvPicPr>
          <p:cNvPr id="14" name="Imagen 13">
            <a:extLst>
              <a:ext uri="{FF2B5EF4-FFF2-40B4-BE49-F238E27FC236}">
                <a16:creationId xmlns:a16="http://schemas.microsoft.com/office/drawing/2014/main" id="{DEF57F92-F0CF-272F-1203-0235370C602D}"/>
              </a:ext>
            </a:extLst>
          </p:cNvPr>
          <p:cNvPicPr>
            <a:picLocks noChangeAspect="1"/>
          </p:cNvPicPr>
          <p:nvPr/>
        </p:nvPicPr>
        <p:blipFill>
          <a:blip r:embed="rId5"/>
          <a:stretch>
            <a:fillRect/>
          </a:stretch>
        </p:blipFill>
        <p:spPr>
          <a:xfrm>
            <a:off x="4581306" y="2532359"/>
            <a:ext cx="4320000" cy="2886309"/>
          </a:xfrm>
          <a:prstGeom prst="rect">
            <a:avLst/>
          </a:prstGeom>
          <a:ln>
            <a:solidFill>
              <a:schemeClr val="tx2"/>
            </a:solidFill>
          </a:ln>
        </p:spPr>
      </p:pic>
    </p:spTree>
    <p:extLst>
      <p:ext uri="{BB962C8B-B14F-4D97-AF65-F5344CB8AC3E}">
        <p14:creationId xmlns:p14="http://schemas.microsoft.com/office/powerpoint/2010/main" val="24970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Flecha: pentágono 3">
            <a:extLst>
              <a:ext uri="{FF2B5EF4-FFF2-40B4-BE49-F238E27FC236}">
                <a16:creationId xmlns:a16="http://schemas.microsoft.com/office/drawing/2014/main" id="{A1701BE8-7249-5039-1EB1-FA5C2D660450}"/>
              </a:ext>
            </a:extLst>
          </p:cNvPr>
          <p:cNvSpPr/>
          <p:nvPr/>
        </p:nvSpPr>
        <p:spPr>
          <a:xfrm>
            <a:off x="1918948" y="1299960"/>
            <a:ext cx="1872208"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Complejo volcánico</a:t>
            </a:r>
            <a:endParaRPr lang="es-CL" b="1" dirty="0">
              <a:solidFill>
                <a:srgbClr val="002060"/>
              </a:solidFill>
            </a:endParaRPr>
          </a:p>
        </p:txBody>
      </p:sp>
      <p:sp>
        <p:nvSpPr>
          <p:cNvPr id="11" name="Rectángulo 10">
            <a:extLst>
              <a:ext uri="{FF2B5EF4-FFF2-40B4-BE49-F238E27FC236}">
                <a16:creationId xmlns:a16="http://schemas.microsoft.com/office/drawing/2014/main" id="{260CD2D5-4BB8-7E55-9B27-44F17BBFC231}"/>
              </a:ext>
            </a:extLst>
          </p:cNvPr>
          <p:cNvSpPr/>
          <p:nvPr/>
        </p:nvSpPr>
        <p:spPr>
          <a:xfrm>
            <a:off x="3877834" y="927669"/>
            <a:ext cx="5180141" cy="1345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Corresponde a un conjunto de centro eruptivos especialmente relacionados. Incluye variados estilos eruptivos y prolongados períodos de actividad.</a:t>
            </a:r>
          </a:p>
        </p:txBody>
      </p:sp>
      <p:sp>
        <p:nvSpPr>
          <p:cNvPr id="5" name="Rectángulo 4">
            <a:extLst>
              <a:ext uri="{FF2B5EF4-FFF2-40B4-BE49-F238E27FC236}">
                <a16:creationId xmlns:a16="http://schemas.microsoft.com/office/drawing/2014/main" id="{7ABB5DA9-0A8B-013F-B5BC-E19FAFAEB6FA}"/>
              </a:ext>
            </a:extLst>
          </p:cNvPr>
          <p:cNvSpPr/>
          <p:nvPr/>
        </p:nvSpPr>
        <p:spPr>
          <a:xfrm>
            <a:off x="4788226" y="5248966"/>
            <a:ext cx="3905250" cy="40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2060"/>
                </a:solidFill>
              </a:rPr>
              <a:t>Complejo volcánico Nevados de Chillán</a:t>
            </a:r>
          </a:p>
        </p:txBody>
      </p:sp>
      <p:pic>
        <p:nvPicPr>
          <p:cNvPr id="3" name="Imagen 2">
            <a:extLst>
              <a:ext uri="{FF2B5EF4-FFF2-40B4-BE49-F238E27FC236}">
                <a16:creationId xmlns:a16="http://schemas.microsoft.com/office/drawing/2014/main" id="{112B014E-06C1-D225-1AF9-4085B8388B9A}"/>
              </a:ext>
            </a:extLst>
          </p:cNvPr>
          <p:cNvPicPr>
            <a:picLocks noChangeAspect="1"/>
          </p:cNvPicPr>
          <p:nvPr/>
        </p:nvPicPr>
        <p:blipFill>
          <a:blip r:embed="rId4"/>
          <a:stretch>
            <a:fillRect/>
          </a:stretch>
        </p:blipFill>
        <p:spPr>
          <a:xfrm>
            <a:off x="1853958" y="2995080"/>
            <a:ext cx="2710400" cy="2016000"/>
          </a:xfrm>
          <a:prstGeom prst="rect">
            <a:avLst/>
          </a:prstGeom>
        </p:spPr>
      </p:pic>
      <p:pic>
        <p:nvPicPr>
          <p:cNvPr id="10" name="Imagen 9">
            <a:extLst>
              <a:ext uri="{FF2B5EF4-FFF2-40B4-BE49-F238E27FC236}">
                <a16:creationId xmlns:a16="http://schemas.microsoft.com/office/drawing/2014/main" id="{57577C14-DA94-EEAC-9F56-D8B34513D5E4}"/>
              </a:ext>
            </a:extLst>
          </p:cNvPr>
          <p:cNvPicPr>
            <a:picLocks noChangeAspect="1"/>
          </p:cNvPicPr>
          <p:nvPr/>
        </p:nvPicPr>
        <p:blipFill>
          <a:blip r:embed="rId5"/>
          <a:stretch>
            <a:fillRect/>
          </a:stretch>
        </p:blipFill>
        <p:spPr>
          <a:xfrm>
            <a:off x="4579643" y="2368966"/>
            <a:ext cx="4324223" cy="2880000"/>
          </a:xfrm>
          <a:prstGeom prst="rect">
            <a:avLst/>
          </a:prstGeom>
        </p:spPr>
      </p:pic>
    </p:spTree>
    <p:extLst>
      <p:ext uri="{BB962C8B-B14F-4D97-AF65-F5344CB8AC3E}">
        <p14:creationId xmlns:p14="http://schemas.microsoft.com/office/powerpoint/2010/main" val="155189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TIPOS DE VOLCANES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Flecha: pentágono 3">
            <a:extLst>
              <a:ext uri="{FF2B5EF4-FFF2-40B4-BE49-F238E27FC236}">
                <a16:creationId xmlns:a16="http://schemas.microsoft.com/office/drawing/2014/main" id="{A1701BE8-7249-5039-1EB1-FA5C2D660450}"/>
              </a:ext>
            </a:extLst>
          </p:cNvPr>
          <p:cNvSpPr/>
          <p:nvPr/>
        </p:nvSpPr>
        <p:spPr>
          <a:xfrm>
            <a:off x="1871686" y="1184219"/>
            <a:ext cx="1872208" cy="661557"/>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Maar</a:t>
            </a:r>
            <a:endParaRPr lang="es-CL" b="1" dirty="0">
              <a:solidFill>
                <a:srgbClr val="002060"/>
              </a:solidFill>
            </a:endParaRPr>
          </a:p>
        </p:txBody>
      </p:sp>
      <p:sp>
        <p:nvSpPr>
          <p:cNvPr id="11" name="Rectángulo 10">
            <a:extLst>
              <a:ext uri="{FF2B5EF4-FFF2-40B4-BE49-F238E27FC236}">
                <a16:creationId xmlns:a16="http://schemas.microsoft.com/office/drawing/2014/main" id="{260CD2D5-4BB8-7E55-9B27-44F17BBFC231}"/>
              </a:ext>
            </a:extLst>
          </p:cNvPr>
          <p:cNvSpPr/>
          <p:nvPr/>
        </p:nvSpPr>
        <p:spPr>
          <a:xfrm>
            <a:off x="3743894" y="856399"/>
            <a:ext cx="5180141" cy="1345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Se forman por la interacción entre el magma y el agua subterránea, originando erupciones explosivas. Presentan cráteres anchos y bajos con pendientes suaves.</a:t>
            </a:r>
          </a:p>
        </p:txBody>
      </p:sp>
      <p:sp>
        <p:nvSpPr>
          <p:cNvPr id="5" name="Rectángulo 4">
            <a:extLst>
              <a:ext uri="{FF2B5EF4-FFF2-40B4-BE49-F238E27FC236}">
                <a16:creationId xmlns:a16="http://schemas.microsoft.com/office/drawing/2014/main" id="{7ABB5DA9-0A8B-013F-B5BC-E19FAFAEB6FA}"/>
              </a:ext>
            </a:extLst>
          </p:cNvPr>
          <p:cNvSpPr/>
          <p:nvPr/>
        </p:nvSpPr>
        <p:spPr>
          <a:xfrm>
            <a:off x="4934530" y="5190341"/>
            <a:ext cx="3905250" cy="40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rgbClr val="002060"/>
                </a:solidFill>
              </a:rPr>
              <a:t>Maares Carrán</a:t>
            </a:r>
          </a:p>
        </p:txBody>
      </p:sp>
      <p:pic>
        <p:nvPicPr>
          <p:cNvPr id="12" name="Imagen 11">
            <a:extLst>
              <a:ext uri="{FF2B5EF4-FFF2-40B4-BE49-F238E27FC236}">
                <a16:creationId xmlns:a16="http://schemas.microsoft.com/office/drawing/2014/main" id="{29CA1E55-508C-9351-551A-CB936BA7D964}"/>
              </a:ext>
            </a:extLst>
          </p:cNvPr>
          <p:cNvPicPr>
            <a:picLocks noChangeAspect="1"/>
          </p:cNvPicPr>
          <p:nvPr/>
        </p:nvPicPr>
        <p:blipFill>
          <a:blip r:embed="rId4"/>
          <a:stretch>
            <a:fillRect/>
          </a:stretch>
        </p:blipFill>
        <p:spPr>
          <a:xfrm>
            <a:off x="1830227" y="2879841"/>
            <a:ext cx="2973955" cy="2304000"/>
          </a:xfrm>
          <a:prstGeom prst="rect">
            <a:avLst/>
          </a:prstGeom>
        </p:spPr>
      </p:pic>
      <p:pic>
        <p:nvPicPr>
          <p:cNvPr id="13" name="Imagen 12">
            <a:extLst>
              <a:ext uri="{FF2B5EF4-FFF2-40B4-BE49-F238E27FC236}">
                <a16:creationId xmlns:a16="http://schemas.microsoft.com/office/drawing/2014/main" id="{C87D9001-0AAE-85A9-99AD-6888C506741F}"/>
              </a:ext>
            </a:extLst>
          </p:cNvPr>
          <p:cNvPicPr>
            <a:picLocks noChangeAspect="1"/>
          </p:cNvPicPr>
          <p:nvPr/>
        </p:nvPicPr>
        <p:blipFill>
          <a:blip r:embed="rId5"/>
          <a:stretch>
            <a:fillRect/>
          </a:stretch>
        </p:blipFill>
        <p:spPr>
          <a:xfrm>
            <a:off x="4850275" y="2706341"/>
            <a:ext cx="4073760" cy="2484000"/>
          </a:xfrm>
          <a:prstGeom prst="rect">
            <a:avLst/>
          </a:prstGeom>
          <a:ln>
            <a:solidFill>
              <a:schemeClr val="tx1"/>
            </a:solidFill>
          </a:ln>
        </p:spPr>
      </p:pic>
    </p:spTree>
    <p:extLst>
      <p:ext uri="{BB962C8B-B14F-4D97-AF65-F5344CB8AC3E}">
        <p14:creationId xmlns:p14="http://schemas.microsoft.com/office/powerpoint/2010/main" val="40292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058398" y="44421"/>
            <a:ext cx="6238804" cy="661557"/>
          </a:xfrm>
        </p:spPr>
        <p:txBody>
          <a:bodyPr/>
          <a:lstStyle/>
          <a:p>
            <a:pPr algn="ctr" eaLnBrk="1" hangingPunct="1"/>
            <a:r>
              <a:rPr lang="en-US" sz="2800" b="1" dirty="0">
                <a:solidFill>
                  <a:srgbClr val="000000"/>
                </a:solidFill>
              </a:rPr>
              <a:t>PRODUCTOS VOLCÁNICOS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7497" y="13371"/>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7202" y="5992627"/>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11" name="Rectángulo 10">
            <a:extLst>
              <a:ext uri="{FF2B5EF4-FFF2-40B4-BE49-F238E27FC236}">
                <a16:creationId xmlns:a16="http://schemas.microsoft.com/office/drawing/2014/main" id="{260CD2D5-4BB8-7E55-9B27-44F17BBFC231}"/>
              </a:ext>
            </a:extLst>
          </p:cNvPr>
          <p:cNvSpPr/>
          <p:nvPr/>
        </p:nvSpPr>
        <p:spPr>
          <a:xfrm>
            <a:off x="1819572" y="671177"/>
            <a:ext cx="6966385" cy="8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volcanes durante los procesos eruptivos expulsan a la superficie de la tierra diversos tipos de producto.</a:t>
            </a:r>
          </a:p>
        </p:txBody>
      </p:sp>
      <p:pic>
        <p:nvPicPr>
          <p:cNvPr id="12" name="Imagen 11">
            <a:extLst>
              <a:ext uri="{FF2B5EF4-FFF2-40B4-BE49-F238E27FC236}">
                <a16:creationId xmlns:a16="http://schemas.microsoft.com/office/drawing/2014/main" id="{D73BE08B-D02B-CAE2-0A24-7F9267364AC4}"/>
              </a:ext>
            </a:extLst>
          </p:cNvPr>
          <p:cNvPicPr>
            <a:picLocks noChangeAspect="1"/>
          </p:cNvPicPr>
          <p:nvPr/>
        </p:nvPicPr>
        <p:blipFill>
          <a:blip r:embed="rId4"/>
          <a:stretch>
            <a:fillRect/>
          </a:stretch>
        </p:blipFill>
        <p:spPr>
          <a:xfrm>
            <a:off x="1858337" y="1585122"/>
            <a:ext cx="6638925" cy="4876800"/>
          </a:xfrm>
          <a:prstGeom prst="rect">
            <a:avLst/>
          </a:prstGeom>
        </p:spPr>
      </p:pic>
    </p:spTree>
    <p:extLst>
      <p:ext uri="{BB962C8B-B14F-4D97-AF65-F5344CB8AC3E}">
        <p14:creationId xmlns:p14="http://schemas.microsoft.com/office/powerpoint/2010/main" val="198227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835150" y="86625"/>
            <a:ext cx="6851650" cy="678080"/>
          </a:xfrm>
        </p:spPr>
        <p:txBody>
          <a:bodyPr/>
          <a:lstStyle/>
          <a:p>
            <a:pPr algn="ctr" eaLnBrk="1" hangingPunct="1"/>
            <a:r>
              <a:rPr lang="en-US" sz="2800" b="1" dirty="0">
                <a:solidFill>
                  <a:srgbClr val="000000"/>
                </a:solidFill>
              </a:rPr>
              <a:t>TIPOS DE ERUPCIONES </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3" name="Rectángulo 2">
            <a:extLst>
              <a:ext uri="{FF2B5EF4-FFF2-40B4-BE49-F238E27FC236}">
                <a16:creationId xmlns:a16="http://schemas.microsoft.com/office/drawing/2014/main" id="{EBE52022-8937-C776-C46F-7C40E2DFCE90}"/>
              </a:ext>
            </a:extLst>
          </p:cNvPr>
          <p:cNvSpPr/>
          <p:nvPr/>
        </p:nvSpPr>
        <p:spPr>
          <a:xfrm>
            <a:off x="1835150" y="896794"/>
            <a:ext cx="6966385" cy="8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tipos de erupciones volcánicas se clasifican según la explosividad y la altura de la columna eruptiva. Se distinguen 4 tipos principales de erupciones:</a:t>
            </a:r>
          </a:p>
        </p:txBody>
      </p:sp>
      <p:sp>
        <p:nvSpPr>
          <p:cNvPr id="4" name="Rectángulo 3">
            <a:extLst>
              <a:ext uri="{FF2B5EF4-FFF2-40B4-BE49-F238E27FC236}">
                <a16:creationId xmlns:a16="http://schemas.microsoft.com/office/drawing/2014/main" id="{0B879FC1-EDE9-C880-2062-C21435C7B4B5}"/>
              </a:ext>
            </a:extLst>
          </p:cNvPr>
          <p:cNvSpPr/>
          <p:nvPr/>
        </p:nvSpPr>
        <p:spPr>
          <a:xfrm>
            <a:off x="1811065" y="2237770"/>
            <a:ext cx="3595346" cy="13949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a:solidFill>
                  <a:srgbClr val="002060"/>
                </a:solidFill>
              </a:rPr>
              <a:t>Hawaianas:</a:t>
            </a:r>
            <a:r>
              <a:rPr lang="es-ES" dirty="0">
                <a:solidFill>
                  <a:srgbClr val="002060"/>
                </a:solidFill>
              </a:rPr>
              <a:t> magma muy poco viscoso y alta tasa de emisión.</a:t>
            </a:r>
            <a:endParaRPr lang="es-ES" b="1" u="sng" dirty="0">
              <a:solidFill>
                <a:srgbClr val="002060"/>
              </a:solidFill>
            </a:endParaRPr>
          </a:p>
        </p:txBody>
      </p:sp>
      <p:sp>
        <p:nvSpPr>
          <p:cNvPr id="5" name="Rectángulo 4">
            <a:extLst>
              <a:ext uri="{FF2B5EF4-FFF2-40B4-BE49-F238E27FC236}">
                <a16:creationId xmlns:a16="http://schemas.microsoft.com/office/drawing/2014/main" id="{41D4797B-7D46-6A0F-B6A2-F14350660D69}"/>
              </a:ext>
            </a:extLst>
          </p:cNvPr>
          <p:cNvSpPr/>
          <p:nvPr/>
        </p:nvSpPr>
        <p:spPr>
          <a:xfrm>
            <a:off x="5260975" y="4278239"/>
            <a:ext cx="3595346" cy="1921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a:solidFill>
                  <a:srgbClr val="002060"/>
                </a:solidFill>
              </a:rPr>
              <a:t>Estromboliana:</a:t>
            </a:r>
            <a:r>
              <a:rPr lang="es-ES" dirty="0">
                <a:solidFill>
                  <a:srgbClr val="002060"/>
                </a:solidFill>
              </a:rPr>
              <a:t> nivel explosivo moderado, se caracteriza por explosiones que se repiten cada 10 min., y que van proyectando bombas y cenizas en los alrededores del cráter.</a:t>
            </a:r>
            <a:endParaRPr lang="es-ES" b="1" u="sng" dirty="0">
              <a:solidFill>
                <a:srgbClr val="002060"/>
              </a:solidFill>
            </a:endParaRPr>
          </a:p>
        </p:txBody>
      </p:sp>
      <p:pic>
        <p:nvPicPr>
          <p:cNvPr id="1026" name="Picture 2" descr="VULCÃO EM ERUPÇÃO...!!! | Beautiful nature, Nature inspiration, Nature  pictures">
            <a:extLst>
              <a:ext uri="{FF2B5EF4-FFF2-40B4-BE49-F238E27FC236}">
                <a16:creationId xmlns:a16="http://schemas.microsoft.com/office/drawing/2014/main" id="{F16AFDBE-2C63-902E-9EF0-C53AE60CF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488" y="4278239"/>
            <a:ext cx="3330960" cy="18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Gif GIF - Find &amp; Share on GIPHY | Hawaii volcano, Volcano, Kīlauea volcano">
            <a:extLst>
              <a:ext uri="{FF2B5EF4-FFF2-40B4-BE49-F238E27FC236}">
                <a16:creationId xmlns:a16="http://schemas.microsoft.com/office/drawing/2014/main" id="{7312D9B7-E370-DD06-47B4-C726D1B46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60" y="1841623"/>
            <a:ext cx="3465000" cy="19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56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835150" y="86625"/>
            <a:ext cx="6851650" cy="678080"/>
          </a:xfrm>
        </p:spPr>
        <p:txBody>
          <a:bodyPr/>
          <a:lstStyle/>
          <a:p>
            <a:pPr algn="ctr" eaLnBrk="1" hangingPunct="1"/>
            <a:r>
              <a:rPr lang="en-US" sz="2800" b="1" dirty="0">
                <a:solidFill>
                  <a:srgbClr val="000000"/>
                </a:solidFill>
              </a:rPr>
              <a:t>TIPOS DE ERUPCIONES </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3" name="Rectángulo 2">
            <a:extLst>
              <a:ext uri="{FF2B5EF4-FFF2-40B4-BE49-F238E27FC236}">
                <a16:creationId xmlns:a16="http://schemas.microsoft.com/office/drawing/2014/main" id="{EBE52022-8937-C776-C46F-7C40E2DFCE90}"/>
              </a:ext>
            </a:extLst>
          </p:cNvPr>
          <p:cNvSpPr/>
          <p:nvPr/>
        </p:nvSpPr>
        <p:spPr>
          <a:xfrm>
            <a:off x="1835150" y="896794"/>
            <a:ext cx="6966385" cy="8731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tipos de erupciones volcánicas se clasifican según la explosividad y la altura de la columna eruptiva. Se distinguen 4 tipos principales de erupciones:</a:t>
            </a:r>
          </a:p>
        </p:txBody>
      </p:sp>
      <p:sp>
        <p:nvSpPr>
          <p:cNvPr id="4" name="Rectángulo 3">
            <a:extLst>
              <a:ext uri="{FF2B5EF4-FFF2-40B4-BE49-F238E27FC236}">
                <a16:creationId xmlns:a16="http://schemas.microsoft.com/office/drawing/2014/main" id="{0B879FC1-EDE9-C880-2062-C21435C7B4B5}"/>
              </a:ext>
            </a:extLst>
          </p:cNvPr>
          <p:cNvSpPr/>
          <p:nvPr/>
        </p:nvSpPr>
        <p:spPr>
          <a:xfrm>
            <a:off x="1811065" y="1902062"/>
            <a:ext cx="3595346" cy="20732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a:solidFill>
                  <a:srgbClr val="002060"/>
                </a:solidFill>
              </a:rPr>
              <a:t>Vulcaniana:</a:t>
            </a:r>
            <a:r>
              <a:rPr lang="es-ES" dirty="0">
                <a:solidFill>
                  <a:srgbClr val="002060"/>
                </a:solidFill>
              </a:rPr>
              <a:t> erupciones explosivas de corta duración (segundos a minutos). Generan columnas eruptivas de hasta 10 km de altura. Generación de bloques y bombas.</a:t>
            </a:r>
            <a:endParaRPr lang="es-ES" b="1" u="sng" dirty="0">
              <a:solidFill>
                <a:srgbClr val="002060"/>
              </a:solidFill>
            </a:endParaRPr>
          </a:p>
        </p:txBody>
      </p:sp>
      <p:sp>
        <p:nvSpPr>
          <p:cNvPr id="5" name="Rectángulo 4">
            <a:extLst>
              <a:ext uri="{FF2B5EF4-FFF2-40B4-BE49-F238E27FC236}">
                <a16:creationId xmlns:a16="http://schemas.microsoft.com/office/drawing/2014/main" id="{41D4797B-7D46-6A0F-B6A2-F14350660D69}"/>
              </a:ext>
            </a:extLst>
          </p:cNvPr>
          <p:cNvSpPr/>
          <p:nvPr/>
        </p:nvSpPr>
        <p:spPr>
          <a:xfrm>
            <a:off x="5406411" y="4387163"/>
            <a:ext cx="3595346" cy="1921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b="1" u="sng" dirty="0" err="1">
                <a:solidFill>
                  <a:srgbClr val="002060"/>
                </a:solidFill>
              </a:rPr>
              <a:t>Pliniana</a:t>
            </a:r>
            <a:r>
              <a:rPr lang="es-ES" b="1" u="sng" dirty="0">
                <a:solidFill>
                  <a:srgbClr val="002060"/>
                </a:solidFill>
              </a:rPr>
              <a:t>:</a:t>
            </a:r>
            <a:r>
              <a:rPr lang="es-ES" dirty="0">
                <a:solidFill>
                  <a:srgbClr val="002060"/>
                </a:solidFill>
              </a:rPr>
              <a:t> alta explosividad y magnitud, caracterizada por magmas de alta viscosidad y alto contenido gaseoso.</a:t>
            </a:r>
            <a:endParaRPr lang="es-ES" b="1" u="sng" dirty="0">
              <a:solidFill>
                <a:srgbClr val="002060"/>
              </a:solidFill>
            </a:endParaRPr>
          </a:p>
        </p:txBody>
      </p:sp>
      <p:pic>
        <p:nvPicPr>
          <p:cNvPr id="2050" name="Picture 2" descr="Top 10: Datos curiosos de los volcanes, un gigantesco mundo por explorar |  Vanguardia.com">
            <a:extLst>
              <a:ext uri="{FF2B5EF4-FFF2-40B4-BE49-F238E27FC236}">
                <a16:creationId xmlns:a16="http://schemas.microsoft.com/office/drawing/2014/main" id="{ECF18270-2941-38AE-5095-336B358DB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411" y="1858285"/>
            <a:ext cx="3469091" cy="19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15 Fotos alucinantes del volcán en erupción en Chile que ha forzado a  evacuar a 4000 personas | Panda Curioso">
            <a:extLst>
              <a:ext uri="{FF2B5EF4-FFF2-40B4-BE49-F238E27FC236}">
                <a16:creationId xmlns:a16="http://schemas.microsoft.com/office/drawing/2014/main" id="{ADFCD716-C214-4281-BD1C-97CBE74C5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3943" y="4278239"/>
            <a:ext cx="3516071" cy="198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35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1000"/>
                                        <p:tgtEl>
                                          <p:spTgt spid="2052"/>
                                        </p:tgtEl>
                                      </p:cBhvr>
                                    </p:animEffect>
                                    <p:anim calcmode="lin" valueType="num">
                                      <p:cBhvr>
                                        <p:cTn id="27" dur="1000" fill="hold"/>
                                        <p:tgtEl>
                                          <p:spTgt spid="2052"/>
                                        </p:tgtEl>
                                        <p:attrNameLst>
                                          <p:attrName>ppt_x</p:attrName>
                                        </p:attrNameLst>
                                      </p:cBhvr>
                                      <p:tavLst>
                                        <p:tav tm="0">
                                          <p:val>
                                            <p:strVal val="#ppt_x"/>
                                          </p:val>
                                        </p:tav>
                                        <p:tav tm="100000">
                                          <p:val>
                                            <p:strVal val="#ppt_x"/>
                                          </p:val>
                                        </p:tav>
                                      </p:tavLst>
                                    </p:anim>
                                    <p:anim calcmode="lin" valueType="num">
                                      <p:cBhvr>
                                        <p:cTn id="2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a16="http://schemas.microsoft.com/office/drawing/2014/main" id="{8C13609B-3958-FB49-7D95-151DB9357C8C}"/>
              </a:ext>
            </a:extLst>
          </p:cNvPr>
          <p:cNvSpPr>
            <a:spLocks noGrp="1" noChangeArrowheads="1"/>
          </p:cNvSpPr>
          <p:nvPr>
            <p:ph type="title"/>
          </p:nvPr>
        </p:nvSpPr>
        <p:spPr>
          <a:xfrm>
            <a:off x="2195736" y="103147"/>
            <a:ext cx="5976664" cy="661557"/>
          </a:xfrm>
        </p:spPr>
        <p:txBody>
          <a:bodyPr/>
          <a:lstStyle/>
          <a:p>
            <a:pPr algn="ctr" eaLnBrk="1" hangingPunct="1"/>
            <a:r>
              <a:rPr lang="en-US" sz="2800" b="1" dirty="0">
                <a:solidFill>
                  <a:srgbClr val="000000"/>
                </a:solidFill>
              </a:rPr>
              <a:t>SISMOS Y TERREMOTOS</a:t>
            </a:r>
          </a:p>
        </p:txBody>
      </p:sp>
      <p:pic>
        <p:nvPicPr>
          <p:cNvPr id="2" name="Imagen 1">
            <a:extLst>
              <a:ext uri="{FF2B5EF4-FFF2-40B4-BE49-F238E27FC236}">
                <a16:creationId xmlns:a16="http://schemas.microsoft.com/office/drawing/2014/main" id="{62B339B9-C34F-76A2-1D05-E0436CFE580A}"/>
              </a:ext>
            </a:extLst>
          </p:cNvPr>
          <p:cNvPicPr>
            <a:picLocks noChangeAspect="1"/>
          </p:cNvPicPr>
          <p:nvPr/>
        </p:nvPicPr>
        <p:blipFill>
          <a:blip r:embed="rId4"/>
          <a:stretch>
            <a:fillRect/>
          </a:stretch>
        </p:blipFill>
        <p:spPr>
          <a:xfrm>
            <a:off x="8321675" y="5984999"/>
            <a:ext cx="716022" cy="720000"/>
          </a:xfrm>
          <a:prstGeom prst="rect">
            <a:avLst/>
          </a:prstGeom>
        </p:spPr>
      </p:pic>
      <p:pic>
        <p:nvPicPr>
          <p:cNvPr id="5" name="Imagen 4">
            <a:extLst>
              <a:ext uri="{FF2B5EF4-FFF2-40B4-BE49-F238E27FC236}">
                <a16:creationId xmlns:a16="http://schemas.microsoft.com/office/drawing/2014/main" id="{3D250324-F88B-EA94-78C1-C57A9B763352}"/>
              </a:ext>
            </a:extLst>
          </p:cNvPr>
          <p:cNvPicPr>
            <a:picLocks noChangeAspect="1"/>
          </p:cNvPicPr>
          <p:nvPr/>
        </p:nvPicPr>
        <p:blipFill>
          <a:blip r:embed="rId5"/>
          <a:stretch>
            <a:fillRect/>
          </a:stretch>
        </p:blipFill>
        <p:spPr>
          <a:xfrm>
            <a:off x="8321675" y="40699"/>
            <a:ext cx="792549" cy="786452"/>
          </a:xfrm>
          <a:prstGeom prst="rect">
            <a:avLst/>
          </a:prstGeom>
        </p:spPr>
      </p:pic>
      <p:sp>
        <p:nvSpPr>
          <p:cNvPr id="3" name="Rectángulo 2">
            <a:extLst>
              <a:ext uri="{FF2B5EF4-FFF2-40B4-BE49-F238E27FC236}">
                <a16:creationId xmlns:a16="http://schemas.microsoft.com/office/drawing/2014/main" id="{73288528-DA08-2B29-88D0-A95DA47C61D5}"/>
              </a:ext>
            </a:extLst>
          </p:cNvPr>
          <p:cNvSpPr/>
          <p:nvPr/>
        </p:nvSpPr>
        <p:spPr>
          <a:xfrm>
            <a:off x="1943980" y="1563284"/>
            <a:ext cx="3240088" cy="41408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Los sismos son vibraciones o movimientos bruscos de la tierra, ocasionados por la energía que se libera cuando las placas tectónicas se rozan, generando esfuerzos de fricción que impiden el desplazamiento de una respecto de la otra, provocando una ruptura violenta y la liberación de energía repentina acumulada.</a:t>
            </a:r>
            <a:endParaRPr lang="es-CL" dirty="0">
              <a:solidFill>
                <a:srgbClr val="002060"/>
              </a:solidFill>
            </a:endParaRPr>
          </a:p>
        </p:txBody>
      </p:sp>
      <p:pic>
        <p:nvPicPr>
          <p:cNvPr id="6" name="WhatsApp Video 2024-05-14 at 23.54.02">
            <a:hlinkClick r:id="" action="ppaction://media"/>
            <a:extLst>
              <a:ext uri="{FF2B5EF4-FFF2-40B4-BE49-F238E27FC236}">
                <a16:creationId xmlns:a16="http://schemas.microsoft.com/office/drawing/2014/main" id="{67AB99F0-C3D0-79FD-1D4A-D114A66B36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29339" y="1111109"/>
            <a:ext cx="3037304" cy="4811443"/>
          </a:xfrm>
          <a:prstGeom prst="rect">
            <a:avLst/>
          </a:prstGeom>
        </p:spPr>
      </p:pic>
    </p:spTree>
    <p:extLst>
      <p:ext uri="{BB962C8B-B14F-4D97-AF65-F5344CB8AC3E}">
        <p14:creationId xmlns:p14="http://schemas.microsoft.com/office/powerpoint/2010/main" val="12480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5" y="86624"/>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angle 2">
            <a:extLst>
              <a:ext uri="{FF2B5EF4-FFF2-40B4-BE49-F238E27FC236}">
                <a16:creationId xmlns:a16="http://schemas.microsoft.com/office/drawing/2014/main" id="{79403793-4E74-ECE5-D9C3-9EEDD056A354}"/>
              </a:ext>
            </a:extLst>
          </p:cNvPr>
          <p:cNvSpPr txBox="1">
            <a:spLocks noChangeArrowheads="1"/>
          </p:cNvSpPr>
          <p:nvPr/>
        </p:nvSpPr>
        <p:spPr bwMode="auto">
          <a:xfrm>
            <a:off x="1902122" y="1237433"/>
            <a:ext cx="6851650" cy="15841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a:lstStyle>
          <a:p>
            <a:pPr algn="ctr" eaLnBrk="1" hangingPunct="1"/>
            <a:r>
              <a:rPr lang="es-CL" sz="2600" b="1" kern="0" dirty="0">
                <a:solidFill>
                  <a:srgbClr val="000000"/>
                </a:solidFill>
              </a:rPr>
              <a:t>Te invito a ingresar al siguiente link y contestar la trivia de resumen para reforzar lo aprendido en clases</a:t>
            </a:r>
          </a:p>
        </p:txBody>
      </p:sp>
      <p:pic>
        <p:nvPicPr>
          <p:cNvPr id="5" name="Picture 2" descr="Hilda Milda Sticker - Hilda Milda Stickers">
            <a:extLst>
              <a:ext uri="{FF2B5EF4-FFF2-40B4-BE49-F238E27FC236}">
                <a16:creationId xmlns:a16="http://schemas.microsoft.com/office/drawing/2014/main" id="{C67B87D7-7A9A-CE39-7B16-BEB1F1B9B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3110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67BE9039-6531-3977-BEAC-F5297DF8C6FF}"/>
              </a:ext>
            </a:extLst>
          </p:cNvPr>
          <p:cNvSpPr txBox="1"/>
          <p:nvPr/>
        </p:nvSpPr>
        <p:spPr>
          <a:xfrm>
            <a:off x="2483768" y="3207245"/>
            <a:ext cx="5328592" cy="473976"/>
          </a:xfrm>
          <a:prstGeom prst="rect">
            <a:avLst/>
          </a:prstGeom>
          <a:noFill/>
        </p:spPr>
        <p:txBody>
          <a:bodyPr wrap="square">
            <a:spAutoFit/>
          </a:bodyPr>
          <a:lstStyle/>
          <a:p>
            <a:pPr>
              <a:lnSpc>
                <a:spcPct val="107000"/>
              </a:lnSpc>
              <a:spcAft>
                <a:spcPts val="800"/>
              </a:spcAft>
            </a:pPr>
            <a:r>
              <a:rPr lang="es-CL" sz="2400" u="sng"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5"/>
              </a:rPr>
              <a:t>https://forms.gle/nzoVRRGXFgRAHJ2x8</a:t>
            </a:r>
            <a:endParaRPr lang="es-CL" sz="24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95893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a16="http://schemas.microsoft.com/office/drawing/2014/main" id="{8C13609B-3958-FB49-7D95-151DB9357C8C}"/>
              </a:ext>
            </a:extLst>
          </p:cNvPr>
          <p:cNvSpPr>
            <a:spLocks noGrp="1" noChangeArrowheads="1"/>
          </p:cNvSpPr>
          <p:nvPr>
            <p:ph type="title"/>
          </p:nvPr>
        </p:nvSpPr>
        <p:spPr>
          <a:xfrm>
            <a:off x="2195736" y="103147"/>
            <a:ext cx="5976664" cy="661557"/>
          </a:xfrm>
        </p:spPr>
        <p:txBody>
          <a:bodyPr/>
          <a:lstStyle/>
          <a:p>
            <a:pPr algn="ctr" eaLnBrk="1" hangingPunct="1"/>
            <a:r>
              <a:rPr lang="en-US" sz="2800" b="1" dirty="0">
                <a:solidFill>
                  <a:srgbClr val="000000"/>
                </a:solidFill>
              </a:rPr>
              <a:t>SISMOS Y TERREMOTOS</a:t>
            </a:r>
          </a:p>
        </p:txBody>
      </p:sp>
      <p:pic>
        <p:nvPicPr>
          <p:cNvPr id="2" name="Imagen 1">
            <a:extLst>
              <a:ext uri="{FF2B5EF4-FFF2-40B4-BE49-F238E27FC236}">
                <a16:creationId xmlns:a16="http://schemas.microsoft.com/office/drawing/2014/main" id="{62B339B9-C34F-76A2-1D05-E0436CFE580A}"/>
              </a:ext>
            </a:extLst>
          </p:cNvPr>
          <p:cNvPicPr>
            <a:picLocks noChangeAspect="1"/>
          </p:cNvPicPr>
          <p:nvPr/>
        </p:nvPicPr>
        <p:blipFill>
          <a:blip r:embed="rId2"/>
          <a:stretch>
            <a:fillRect/>
          </a:stretch>
        </p:blipFill>
        <p:spPr>
          <a:xfrm>
            <a:off x="8321675" y="5984999"/>
            <a:ext cx="716022" cy="720000"/>
          </a:xfrm>
          <a:prstGeom prst="rect">
            <a:avLst/>
          </a:prstGeom>
        </p:spPr>
      </p:pic>
      <p:pic>
        <p:nvPicPr>
          <p:cNvPr id="5" name="Imagen 4">
            <a:extLst>
              <a:ext uri="{FF2B5EF4-FFF2-40B4-BE49-F238E27FC236}">
                <a16:creationId xmlns:a16="http://schemas.microsoft.com/office/drawing/2014/main" id="{3D250324-F88B-EA94-78C1-C57A9B763352}"/>
              </a:ext>
            </a:extLst>
          </p:cNvPr>
          <p:cNvPicPr>
            <a:picLocks noChangeAspect="1"/>
          </p:cNvPicPr>
          <p:nvPr/>
        </p:nvPicPr>
        <p:blipFill>
          <a:blip r:embed="rId3"/>
          <a:stretch>
            <a:fillRect/>
          </a:stretch>
        </p:blipFill>
        <p:spPr>
          <a:xfrm>
            <a:off x="8321675" y="40699"/>
            <a:ext cx="792549" cy="786452"/>
          </a:xfrm>
          <a:prstGeom prst="rect">
            <a:avLst/>
          </a:prstGeom>
        </p:spPr>
      </p:pic>
      <p:sp>
        <p:nvSpPr>
          <p:cNvPr id="3" name="Rectángulo 2">
            <a:extLst>
              <a:ext uri="{FF2B5EF4-FFF2-40B4-BE49-F238E27FC236}">
                <a16:creationId xmlns:a16="http://schemas.microsoft.com/office/drawing/2014/main" id="{73288528-DA08-2B29-88D0-A95DA47C61D5}"/>
              </a:ext>
            </a:extLst>
          </p:cNvPr>
          <p:cNvSpPr/>
          <p:nvPr/>
        </p:nvSpPr>
        <p:spPr>
          <a:xfrm>
            <a:off x="2161169" y="1004204"/>
            <a:ext cx="6377695" cy="10566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La zona donde se inicia la ruptura en el interior de la tierra se llama </a:t>
            </a:r>
            <a:r>
              <a:rPr lang="es-ES" b="1" dirty="0">
                <a:solidFill>
                  <a:srgbClr val="002060"/>
                </a:solidFill>
              </a:rPr>
              <a:t>hipocentro</a:t>
            </a:r>
            <a:r>
              <a:rPr lang="es-ES" dirty="0">
                <a:solidFill>
                  <a:srgbClr val="002060"/>
                </a:solidFill>
              </a:rPr>
              <a:t> y el punto en la superficie situado sobre él, se denomina </a:t>
            </a:r>
            <a:r>
              <a:rPr lang="es-ES" b="1" dirty="0">
                <a:solidFill>
                  <a:srgbClr val="002060"/>
                </a:solidFill>
              </a:rPr>
              <a:t>epicentro.</a:t>
            </a:r>
            <a:endParaRPr lang="es-CL" b="1" dirty="0">
              <a:solidFill>
                <a:srgbClr val="002060"/>
              </a:solidFill>
            </a:endParaRPr>
          </a:p>
        </p:txBody>
      </p:sp>
      <p:pic>
        <p:nvPicPr>
          <p:cNvPr id="7" name="Imagen 6">
            <a:extLst>
              <a:ext uri="{FF2B5EF4-FFF2-40B4-BE49-F238E27FC236}">
                <a16:creationId xmlns:a16="http://schemas.microsoft.com/office/drawing/2014/main" id="{2FD68425-E15F-0F11-D2EB-7B3C49634441}"/>
              </a:ext>
            </a:extLst>
          </p:cNvPr>
          <p:cNvPicPr>
            <a:picLocks noChangeAspect="1"/>
          </p:cNvPicPr>
          <p:nvPr/>
        </p:nvPicPr>
        <p:blipFill>
          <a:blip r:embed="rId4"/>
          <a:stretch>
            <a:fillRect/>
          </a:stretch>
        </p:blipFill>
        <p:spPr>
          <a:xfrm>
            <a:off x="2437887" y="2384999"/>
            <a:ext cx="5734513" cy="3600000"/>
          </a:xfrm>
          <a:prstGeom prst="rect">
            <a:avLst/>
          </a:prstGeom>
        </p:spPr>
      </p:pic>
    </p:spTree>
    <p:extLst>
      <p:ext uri="{BB962C8B-B14F-4D97-AF65-F5344CB8AC3E}">
        <p14:creationId xmlns:p14="http://schemas.microsoft.com/office/powerpoint/2010/main" val="297649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2699792" y="103147"/>
            <a:ext cx="4824536" cy="661557"/>
          </a:xfrm>
        </p:spPr>
        <p:txBody>
          <a:bodyPr/>
          <a:lstStyle/>
          <a:p>
            <a:pPr algn="ctr" eaLnBrk="1" hangingPunct="1"/>
            <a:r>
              <a:rPr lang="en-US" sz="2800" b="1" dirty="0">
                <a:solidFill>
                  <a:srgbClr val="000000"/>
                </a:solidFill>
              </a:rPr>
              <a:t>ONDAS SÍSMICAS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0"/>
            <a:ext cx="792549" cy="786452"/>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CuadroTexto 1">
            <a:extLst>
              <a:ext uri="{FF2B5EF4-FFF2-40B4-BE49-F238E27FC236}">
                <a16:creationId xmlns:a16="http://schemas.microsoft.com/office/drawing/2014/main" id="{994E2C81-D3C4-31A6-A05D-D6BBCA476AE1}"/>
              </a:ext>
            </a:extLst>
          </p:cNvPr>
          <p:cNvSpPr txBox="1"/>
          <p:nvPr/>
        </p:nvSpPr>
        <p:spPr>
          <a:xfrm>
            <a:off x="2051583" y="1073917"/>
            <a:ext cx="6552728" cy="1477328"/>
          </a:xfrm>
          <a:prstGeom prst="rect">
            <a:avLst/>
          </a:prstGeom>
          <a:noFill/>
          <a:ln w="34925">
            <a:solidFill>
              <a:schemeClr val="accent5">
                <a:lumMod val="75000"/>
              </a:schemeClr>
            </a:solidFill>
          </a:ln>
        </p:spPr>
        <p:txBody>
          <a:bodyPr wrap="square" rtlCol="0">
            <a:spAutoFit/>
          </a:bodyPr>
          <a:lstStyle/>
          <a:p>
            <a:pPr algn="just" eaLnBrk="1" hangingPunct="1"/>
            <a:r>
              <a:rPr lang="es-ES" dirty="0"/>
              <a:t>Las ondas sísmicas son vibraciones o perturbaciones que se propagan a través de la tierra en respuesta a la liberación repentina de energía en el interior de la tierra, cuya energía liberada es consecuencia de diversos eventos como, terremotos, erupciones volcánicas y explosiones.</a:t>
            </a:r>
            <a:endParaRPr lang="es-CL" dirty="0"/>
          </a:p>
        </p:txBody>
      </p:sp>
      <p:sp>
        <p:nvSpPr>
          <p:cNvPr id="3" name="Diagrama de flujo: conector 2">
            <a:extLst>
              <a:ext uri="{FF2B5EF4-FFF2-40B4-BE49-F238E27FC236}">
                <a16:creationId xmlns:a16="http://schemas.microsoft.com/office/drawing/2014/main" id="{23CF81CE-32A5-BF2F-73C4-507BFEC0851F}"/>
              </a:ext>
            </a:extLst>
          </p:cNvPr>
          <p:cNvSpPr/>
          <p:nvPr/>
        </p:nvSpPr>
        <p:spPr>
          <a:xfrm>
            <a:off x="2447765" y="3755005"/>
            <a:ext cx="2376264" cy="201622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Ondas internas</a:t>
            </a:r>
            <a:endParaRPr lang="es-CL" b="1" dirty="0">
              <a:solidFill>
                <a:srgbClr val="002060"/>
              </a:solidFill>
            </a:endParaRPr>
          </a:p>
        </p:txBody>
      </p:sp>
      <p:sp>
        <p:nvSpPr>
          <p:cNvPr id="4" name="Diagrama de flujo: conector 3">
            <a:extLst>
              <a:ext uri="{FF2B5EF4-FFF2-40B4-BE49-F238E27FC236}">
                <a16:creationId xmlns:a16="http://schemas.microsoft.com/office/drawing/2014/main" id="{5E4E173A-2A25-474E-577D-112DD6DF9666}"/>
              </a:ext>
            </a:extLst>
          </p:cNvPr>
          <p:cNvSpPr/>
          <p:nvPr/>
        </p:nvSpPr>
        <p:spPr>
          <a:xfrm>
            <a:off x="5914260" y="3787854"/>
            <a:ext cx="2376264" cy="2016224"/>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Ondas superficiales</a:t>
            </a:r>
            <a:endParaRPr lang="es-CL" b="1" dirty="0">
              <a:solidFill>
                <a:srgbClr val="002060"/>
              </a:solidFill>
            </a:endParaRPr>
          </a:p>
        </p:txBody>
      </p:sp>
      <p:cxnSp>
        <p:nvCxnSpPr>
          <p:cNvPr id="10" name="Conector recto de flecha 9">
            <a:extLst>
              <a:ext uri="{FF2B5EF4-FFF2-40B4-BE49-F238E27FC236}">
                <a16:creationId xmlns:a16="http://schemas.microsoft.com/office/drawing/2014/main" id="{7A8C488C-A198-B689-B529-E38DFCC218B8}"/>
              </a:ext>
            </a:extLst>
          </p:cNvPr>
          <p:cNvCxnSpPr>
            <a:cxnSpLocks/>
          </p:cNvCxnSpPr>
          <p:nvPr/>
        </p:nvCxnSpPr>
        <p:spPr>
          <a:xfrm>
            <a:off x="5508104" y="2658372"/>
            <a:ext cx="1224136" cy="1096633"/>
          </a:xfrm>
          <a:prstGeom prst="straightConnector1">
            <a:avLst/>
          </a:prstGeom>
          <a:ln w="539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7D429373-AF27-5496-4B77-DD9F6BC716DF}"/>
              </a:ext>
            </a:extLst>
          </p:cNvPr>
          <p:cNvCxnSpPr>
            <a:cxnSpLocks/>
          </p:cNvCxnSpPr>
          <p:nvPr/>
        </p:nvCxnSpPr>
        <p:spPr>
          <a:xfrm flipH="1">
            <a:off x="3707904" y="2667394"/>
            <a:ext cx="1103110" cy="1046061"/>
          </a:xfrm>
          <a:prstGeom prst="straightConnector1">
            <a:avLst/>
          </a:prstGeom>
          <a:ln w="539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90C16EE1-DC20-A6AE-4C55-77028D650499}"/>
              </a:ext>
            </a:extLst>
          </p:cNvPr>
          <p:cNvPicPr>
            <a:picLocks noChangeAspect="1"/>
          </p:cNvPicPr>
          <p:nvPr/>
        </p:nvPicPr>
        <p:blipFill>
          <a:blip r:embed="rId3"/>
          <a:stretch>
            <a:fillRect/>
          </a:stretch>
        </p:blipFill>
        <p:spPr>
          <a:xfrm>
            <a:off x="8304592" y="5985609"/>
            <a:ext cx="719390" cy="719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9715"/>
            <a:ext cx="792549" cy="786452"/>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a16="http://schemas.microsoft.com/office/drawing/2014/main" id="{E05F0A1D-A369-B7FB-378E-5EAB8BDD8400}"/>
              </a:ext>
            </a:extLst>
          </p:cNvPr>
          <p:cNvSpPr>
            <a:spLocks noGrp="1" noChangeArrowheads="1"/>
          </p:cNvSpPr>
          <p:nvPr>
            <p:ph type="title"/>
          </p:nvPr>
        </p:nvSpPr>
        <p:spPr>
          <a:xfrm>
            <a:off x="2776209" y="59557"/>
            <a:ext cx="4824536" cy="661557"/>
          </a:xfrm>
        </p:spPr>
        <p:txBody>
          <a:bodyPr/>
          <a:lstStyle/>
          <a:p>
            <a:pPr algn="ctr" eaLnBrk="1" hangingPunct="1"/>
            <a:r>
              <a:rPr lang="en-US" sz="2800" b="1" dirty="0">
                <a:solidFill>
                  <a:srgbClr val="000000"/>
                </a:solidFill>
              </a:rPr>
              <a:t>ONDAS SÍSMICAS</a:t>
            </a:r>
          </a:p>
        </p:txBody>
      </p:sp>
      <p:sp>
        <p:nvSpPr>
          <p:cNvPr id="3" name="Rectángulo 2">
            <a:extLst>
              <a:ext uri="{FF2B5EF4-FFF2-40B4-BE49-F238E27FC236}">
                <a16:creationId xmlns:a16="http://schemas.microsoft.com/office/drawing/2014/main" id="{6CF7A691-B3EB-788E-B6B4-C28007E3C413}"/>
              </a:ext>
            </a:extLst>
          </p:cNvPr>
          <p:cNvSpPr/>
          <p:nvPr/>
        </p:nvSpPr>
        <p:spPr>
          <a:xfrm>
            <a:off x="1850399" y="779705"/>
            <a:ext cx="7170961" cy="10222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Las ondas internas</a:t>
            </a:r>
            <a:r>
              <a:rPr lang="es-ES" dirty="0">
                <a:solidFill>
                  <a:srgbClr val="002060"/>
                </a:solidFill>
              </a:rPr>
              <a:t> viajan a través del interior de la tierra por trayectorias curvas. Son las responsables de los temblores previos a un terremoto y poseen poco poder destructivo. Se dividen en 2 tipos:  </a:t>
            </a:r>
            <a:endParaRPr lang="es-CL" dirty="0">
              <a:solidFill>
                <a:srgbClr val="002060"/>
              </a:solidFill>
            </a:endParaRPr>
          </a:p>
        </p:txBody>
      </p:sp>
      <p:sp>
        <p:nvSpPr>
          <p:cNvPr id="10" name="Rectángulo 9">
            <a:extLst>
              <a:ext uri="{FF2B5EF4-FFF2-40B4-BE49-F238E27FC236}">
                <a16:creationId xmlns:a16="http://schemas.microsoft.com/office/drawing/2014/main" id="{2EF0AA34-F5CB-ABD6-F7AF-E1DAD11FF4D4}"/>
              </a:ext>
            </a:extLst>
          </p:cNvPr>
          <p:cNvSpPr/>
          <p:nvPr/>
        </p:nvSpPr>
        <p:spPr>
          <a:xfrm>
            <a:off x="5050626" y="1953488"/>
            <a:ext cx="4032447" cy="183227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dirty="0">
                <a:solidFill>
                  <a:srgbClr val="002060"/>
                </a:solidFill>
              </a:rPr>
              <a:t>Las ondas P son más rápidas.</a:t>
            </a:r>
          </a:p>
          <a:p>
            <a:pPr marL="285750" indent="-285750">
              <a:buFont typeface="Arial" panose="020B0604020202020204" pitchFamily="34" charset="0"/>
              <a:buChar char="•"/>
            </a:pPr>
            <a:r>
              <a:rPr lang="es-ES" dirty="0">
                <a:solidFill>
                  <a:srgbClr val="002060"/>
                </a:solidFill>
              </a:rPr>
              <a:t>Viajan de 6 a 7 km/s.</a:t>
            </a:r>
          </a:p>
          <a:p>
            <a:pPr marL="285750" indent="-285750">
              <a:buFont typeface="Arial" panose="020B0604020202020204" pitchFamily="34" charset="0"/>
              <a:buChar char="•"/>
            </a:pPr>
            <a:r>
              <a:rPr lang="es-ES" dirty="0">
                <a:solidFill>
                  <a:srgbClr val="002060"/>
                </a:solidFill>
              </a:rPr>
              <a:t>Son las primeras en ser detectadas por un sismógrafo.</a:t>
            </a:r>
          </a:p>
          <a:p>
            <a:pPr marL="285750" indent="-285750">
              <a:buFont typeface="Arial" panose="020B0604020202020204" pitchFamily="34" charset="0"/>
              <a:buChar char="•"/>
            </a:pPr>
            <a:r>
              <a:rPr lang="es-ES" dirty="0">
                <a:solidFill>
                  <a:srgbClr val="002060"/>
                </a:solidFill>
              </a:rPr>
              <a:t>Viajan a través de materiales sólidos, líquidos o gaseosos.</a:t>
            </a:r>
            <a:endParaRPr lang="es-CL" dirty="0">
              <a:solidFill>
                <a:srgbClr val="002060"/>
              </a:solidFill>
            </a:endParaRPr>
          </a:p>
        </p:txBody>
      </p:sp>
      <p:sp>
        <p:nvSpPr>
          <p:cNvPr id="13" name="Rectángulo 12">
            <a:extLst>
              <a:ext uri="{FF2B5EF4-FFF2-40B4-BE49-F238E27FC236}">
                <a16:creationId xmlns:a16="http://schemas.microsoft.com/office/drawing/2014/main" id="{199A5473-C8D9-0AE1-8A1A-334FAFA8FF29}"/>
              </a:ext>
            </a:extLst>
          </p:cNvPr>
          <p:cNvSpPr/>
          <p:nvPr/>
        </p:nvSpPr>
        <p:spPr>
          <a:xfrm>
            <a:off x="5050627" y="4240334"/>
            <a:ext cx="4032447" cy="183227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ES" dirty="0">
                <a:solidFill>
                  <a:srgbClr val="002060"/>
                </a:solidFill>
              </a:rPr>
              <a:t>Las ondas S son más lentas que las P 3,5 Km/s.</a:t>
            </a:r>
          </a:p>
          <a:p>
            <a:pPr marL="285750" indent="-285750">
              <a:buFont typeface="Arial" panose="020B0604020202020204" pitchFamily="34" charset="0"/>
              <a:buChar char="•"/>
            </a:pPr>
            <a:r>
              <a:rPr lang="es-ES" dirty="0">
                <a:solidFill>
                  <a:srgbClr val="002060"/>
                </a:solidFill>
              </a:rPr>
              <a:t>Son las segundas en ser detectadas por un sismógrafo.</a:t>
            </a:r>
          </a:p>
          <a:p>
            <a:pPr marL="285750" indent="-285750">
              <a:buFont typeface="Arial" panose="020B0604020202020204" pitchFamily="34" charset="0"/>
              <a:buChar char="•"/>
            </a:pPr>
            <a:r>
              <a:rPr lang="es-ES" dirty="0">
                <a:solidFill>
                  <a:srgbClr val="002060"/>
                </a:solidFill>
              </a:rPr>
              <a:t>Solo se pueden mover a través de material sólido.</a:t>
            </a:r>
            <a:endParaRPr lang="es-CL" dirty="0">
              <a:solidFill>
                <a:srgbClr val="002060"/>
              </a:solidFill>
            </a:endParaRPr>
          </a:p>
        </p:txBody>
      </p:sp>
      <p:pic>
        <p:nvPicPr>
          <p:cNvPr id="1026" name="Picture 2">
            <a:extLst>
              <a:ext uri="{FF2B5EF4-FFF2-40B4-BE49-F238E27FC236}">
                <a16:creationId xmlns:a16="http://schemas.microsoft.com/office/drawing/2014/main" id="{A698A958-5DC4-0A4C-3F79-D9506D2D33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1256" y="2092901"/>
            <a:ext cx="3024000"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BD1E80-081A-0A5C-16A3-0C6CB6C763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865" y="4237064"/>
            <a:ext cx="308571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FF7BD3CA-B282-6EBD-6D8C-B672CB9CB3C9}"/>
              </a:ext>
            </a:extLst>
          </p:cNvPr>
          <p:cNvPicPr>
            <a:picLocks noChangeAspect="1"/>
          </p:cNvPicPr>
          <p:nvPr/>
        </p:nvPicPr>
        <p:blipFill>
          <a:blip r:embed="rId5"/>
          <a:stretch>
            <a:fillRect/>
          </a:stretch>
        </p:blipFill>
        <p:spPr>
          <a:xfrm>
            <a:off x="8367023" y="6051986"/>
            <a:ext cx="719390" cy="719390"/>
          </a:xfrm>
          <a:prstGeom prst="rect">
            <a:avLst/>
          </a:prstGeom>
        </p:spPr>
      </p:pic>
    </p:spTree>
    <p:extLst>
      <p:ext uri="{BB962C8B-B14F-4D97-AF65-F5344CB8AC3E}">
        <p14:creationId xmlns:p14="http://schemas.microsoft.com/office/powerpoint/2010/main" val="415583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3"/>
          <a:stretch>
            <a:fillRect/>
          </a:stretch>
        </p:blipFill>
        <p:spPr>
          <a:xfrm>
            <a:off x="8351451" y="2071"/>
            <a:ext cx="792549" cy="786452"/>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7F4CC2C0-ECD2-AD91-B1FE-4258F4B043DB}"/>
              </a:ext>
            </a:extLst>
          </p:cNvPr>
          <p:cNvSpPr/>
          <p:nvPr/>
        </p:nvSpPr>
        <p:spPr>
          <a:xfrm>
            <a:off x="1843087" y="741810"/>
            <a:ext cx="7113712" cy="10588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Las ondas superficiales</a:t>
            </a:r>
            <a:r>
              <a:rPr lang="es-ES" dirty="0">
                <a:solidFill>
                  <a:srgbClr val="002060"/>
                </a:solidFill>
              </a:rPr>
              <a:t> se producen cuando las ondas internas llegan al epicentro. Tienen un alto poder destructivo, son los responsables de daños en las edificaciones y a medida que el sismo es más profundo, sus efectos decaen. Se dividen en: </a:t>
            </a:r>
            <a:endParaRPr lang="es-CL" dirty="0">
              <a:solidFill>
                <a:srgbClr val="002060"/>
              </a:solidFill>
            </a:endParaRPr>
          </a:p>
        </p:txBody>
      </p:sp>
      <p:sp>
        <p:nvSpPr>
          <p:cNvPr id="5" name="Rectangle 2">
            <a:extLst>
              <a:ext uri="{FF2B5EF4-FFF2-40B4-BE49-F238E27FC236}">
                <a16:creationId xmlns:a16="http://schemas.microsoft.com/office/drawing/2014/main" id="{51EA82D7-48FA-82B6-340A-B7779E37776B}"/>
              </a:ext>
            </a:extLst>
          </p:cNvPr>
          <p:cNvSpPr>
            <a:spLocks noGrp="1" noChangeArrowheads="1"/>
          </p:cNvSpPr>
          <p:nvPr>
            <p:ph type="title"/>
          </p:nvPr>
        </p:nvSpPr>
        <p:spPr>
          <a:xfrm>
            <a:off x="2788146" y="46639"/>
            <a:ext cx="4824536" cy="560343"/>
          </a:xfrm>
        </p:spPr>
        <p:txBody>
          <a:bodyPr/>
          <a:lstStyle/>
          <a:p>
            <a:pPr algn="ctr" eaLnBrk="1" hangingPunct="1"/>
            <a:r>
              <a:rPr lang="en-US" sz="2800" b="1" dirty="0">
                <a:solidFill>
                  <a:srgbClr val="000000"/>
                </a:solidFill>
              </a:rPr>
              <a:t>ONDAS SÍSMICAS</a:t>
            </a:r>
          </a:p>
        </p:txBody>
      </p:sp>
      <p:sp>
        <p:nvSpPr>
          <p:cNvPr id="12" name="Rectángulo 11">
            <a:extLst>
              <a:ext uri="{FF2B5EF4-FFF2-40B4-BE49-F238E27FC236}">
                <a16:creationId xmlns:a16="http://schemas.microsoft.com/office/drawing/2014/main" id="{DE55214E-4F02-5CAA-860E-BD3E1C9D0266}"/>
              </a:ext>
            </a:extLst>
          </p:cNvPr>
          <p:cNvSpPr/>
          <p:nvPr/>
        </p:nvSpPr>
        <p:spPr>
          <a:xfrm>
            <a:off x="4789896" y="2167148"/>
            <a:ext cx="4166903" cy="1807808"/>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dirty="0">
                <a:solidFill>
                  <a:srgbClr val="002060"/>
                </a:solidFill>
              </a:rPr>
              <a:t>Viajan a lo largo del piso hacia afuera del epicentro de un terremoto.</a:t>
            </a:r>
          </a:p>
          <a:p>
            <a:pPr marL="285750" indent="-285750" algn="just">
              <a:buFont typeface="Arial" panose="020B0604020202020204" pitchFamily="34" charset="0"/>
              <a:buChar char="•"/>
            </a:pPr>
            <a:r>
              <a:rPr lang="es-ES" dirty="0">
                <a:solidFill>
                  <a:srgbClr val="002060"/>
                </a:solidFill>
              </a:rPr>
              <a:t>Son muy lentas, viajan a 2,5 km/s.</a:t>
            </a:r>
          </a:p>
          <a:p>
            <a:pPr marL="285750" indent="-285750" algn="just">
              <a:buFont typeface="Arial" panose="020B0604020202020204" pitchFamily="34" charset="0"/>
              <a:buChar char="•"/>
            </a:pPr>
            <a:r>
              <a:rPr lang="es-ES" dirty="0">
                <a:solidFill>
                  <a:srgbClr val="002060"/>
                </a:solidFill>
              </a:rPr>
              <a:t>Producen un movimiento ondulante hacia arriba y hacia abajo.</a:t>
            </a:r>
          </a:p>
        </p:txBody>
      </p:sp>
      <p:sp>
        <p:nvSpPr>
          <p:cNvPr id="15" name="Rectángulo 14">
            <a:extLst>
              <a:ext uri="{FF2B5EF4-FFF2-40B4-BE49-F238E27FC236}">
                <a16:creationId xmlns:a16="http://schemas.microsoft.com/office/drawing/2014/main" id="{DC4C8CCF-8AA9-70E6-5C96-D639065AE45E}"/>
              </a:ext>
            </a:extLst>
          </p:cNvPr>
          <p:cNvSpPr/>
          <p:nvPr/>
        </p:nvSpPr>
        <p:spPr>
          <a:xfrm>
            <a:off x="4789896" y="4443996"/>
            <a:ext cx="4166903" cy="1700934"/>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S" dirty="0">
                <a:solidFill>
                  <a:srgbClr val="002060"/>
                </a:solidFill>
              </a:rPr>
              <a:t>Viajan a lo largo del piso hacia afuera del epicentro de un terremoto.</a:t>
            </a:r>
          </a:p>
          <a:p>
            <a:pPr marL="285750" indent="-285750" algn="just">
              <a:buFont typeface="Arial" panose="020B0604020202020204" pitchFamily="34" charset="0"/>
              <a:buChar char="•"/>
            </a:pPr>
            <a:r>
              <a:rPr lang="es-ES" dirty="0">
                <a:solidFill>
                  <a:srgbClr val="002060"/>
                </a:solidFill>
              </a:rPr>
              <a:t>Son muy lentas, viajan a 2,5 km/s.</a:t>
            </a:r>
          </a:p>
          <a:p>
            <a:pPr marL="285750" indent="-285750" algn="just">
              <a:buFont typeface="Arial" panose="020B0604020202020204" pitchFamily="34" charset="0"/>
              <a:buChar char="•"/>
            </a:pPr>
            <a:r>
              <a:rPr lang="es-ES" dirty="0">
                <a:solidFill>
                  <a:srgbClr val="002060"/>
                </a:solidFill>
              </a:rPr>
              <a:t>Producen un movimiento hacia los lados como una serpiente.</a:t>
            </a:r>
          </a:p>
        </p:txBody>
      </p:sp>
      <p:pic>
        <p:nvPicPr>
          <p:cNvPr id="2050" name="Picture 2">
            <a:extLst>
              <a:ext uri="{FF2B5EF4-FFF2-40B4-BE49-F238E27FC236}">
                <a16:creationId xmlns:a16="http://schemas.microsoft.com/office/drawing/2014/main" id="{A5EED90A-D282-B8CE-5459-A528C7EFB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3087" y="2316801"/>
            <a:ext cx="2880000" cy="1440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0511F22-C560-0454-D2E7-431F4A1466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308" y="4561898"/>
            <a:ext cx="288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2FAC8A0E-666E-3832-F6E6-B3C6837EA190}"/>
              </a:ext>
            </a:extLst>
          </p:cNvPr>
          <p:cNvPicPr>
            <a:picLocks noChangeAspect="1"/>
          </p:cNvPicPr>
          <p:nvPr/>
        </p:nvPicPr>
        <p:blipFill>
          <a:blip r:embed="rId6"/>
          <a:stretch>
            <a:fillRect/>
          </a:stretch>
        </p:blipFill>
        <p:spPr>
          <a:xfrm>
            <a:off x="8416799" y="6231376"/>
            <a:ext cx="540000" cy="540000"/>
          </a:xfrm>
          <a:prstGeom prst="rect">
            <a:avLst/>
          </a:prstGeom>
        </p:spPr>
      </p:pic>
    </p:spTree>
    <p:extLst>
      <p:ext uri="{BB962C8B-B14F-4D97-AF65-F5344CB8AC3E}">
        <p14:creationId xmlns:p14="http://schemas.microsoft.com/office/powerpoint/2010/main" val="17354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arn(inVertic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34D01DAB-99FD-15F9-794D-A1EFDDE39947}"/>
              </a:ext>
            </a:extLst>
          </p:cNvPr>
          <p:cNvSpPr>
            <a:spLocks noGrp="1" noChangeArrowheads="1"/>
          </p:cNvSpPr>
          <p:nvPr>
            <p:ph type="title"/>
          </p:nvPr>
        </p:nvSpPr>
        <p:spPr>
          <a:xfrm>
            <a:off x="1763688" y="20741"/>
            <a:ext cx="6707634" cy="918217"/>
          </a:xfrm>
        </p:spPr>
        <p:txBody>
          <a:bodyPr/>
          <a:lstStyle/>
          <a:p>
            <a:pPr algn="ctr" eaLnBrk="1" hangingPunct="1"/>
            <a:r>
              <a:rPr lang="en-US" sz="2800" b="1" dirty="0">
                <a:solidFill>
                  <a:srgbClr val="000000"/>
                </a:solidFill>
              </a:rPr>
              <a:t>ESCALA DE MEDICIONES SÍSMICAS</a:t>
            </a:r>
          </a:p>
        </p:txBody>
      </p:sp>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290523" y="86623"/>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2" name="Rectángulo 1">
            <a:extLst>
              <a:ext uri="{FF2B5EF4-FFF2-40B4-BE49-F238E27FC236}">
                <a16:creationId xmlns:a16="http://schemas.microsoft.com/office/drawing/2014/main" id="{C8FA182D-024C-785E-2B5E-FB3156DFA463}"/>
              </a:ext>
            </a:extLst>
          </p:cNvPr>
          <p:cNvSpPr/>
          <p:nvPr/>
        </p:nvSpPr>
        <p:spPr>
          <a:xfrm>
            <a:off x="1969360" y="944424"/>
            <a:ext cx="5987016" cy="5359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b="1" dirty="0">
                <a:solidFill>
                  <a:srgbClr val="002060"/>
                </a:solidFill>
              </a:rPr>
              <a:t>Para medir los sismos se utilizan 2 escalas:</a:t>
            </a:r>
            <a:endParaRPr lang="es-CL" dirty="0">
              <a:solidFill>
                <a:srgbClr val="002060"/>
              </a:solidFill>
            </a:endParaRPr>
          </a:p>
        </p:txBody>
      </p:sp>
      <p:sp>
        <p:nvSpPr>
          <p:cNvPr id="3" name="Diagrama de flujo: proceso alternativo 2">
            <a:extLst>
              <a:ext uri="{FF2B5EF4-FFF2-40B4-BE49-F238E27FC236}">
                <a16:creationId xmlns:a16="http://schemas.microsoft.com/office/drawing/2014/main" id="{745DE283-3943-228A-5E91-AEB2E477E45C}"/>
              </a:ext>
            </a:extLst>
          </p:cNvPr>
          <p:cNvSpPr/>
          <p:nvPr/>
        </p:nvSpPr>
        <p:spPr>
          <a:xfrm>
            <a:off x="2123728" y="1751767"/>
            <a:ext cx="2448272" cy="72457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Escala de Richter</a:t>
            </a:r>
            <a:endParaRPr lang="es-CL" b="1" dirty="0">
              <a:solidFill>
                <a:srgbClr val="002060"/>
              </a:solidFill>
            </a:endParaRPr>
          </a:p>
        </p:txBody>
      </p:sp>
      <p:sp>
        <p:nvSpPr>
          <p:cNvPr id="4" name="Diagrama de flujo: proceso alternativo 3">
            <a:extLst>
              <a:ext uri="{FF2B5EF4-FFF2-40B4-BE49-F238E27FC236}">
                <a16:creationId xmlns:a16="http://schemas.microsoft.com/office/drawing/2014/main" id="{3E14EB67-D3C8-ECED-EA5F-2FD735E17286}"/>
              </a:ext>
            </a:extLst>
          </p:cNvPr>
          <p:cNvSpPr/>
          <p:nvPr/>
        </p:nvSpPr>
        <p:spPr>
          <a:xfrm>
            <a:off x="6039992" y="1751901"/>
            <a:ext cx="2448272" cy="748256"/>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2060"/>
                </a:solidFill>
              </a:rPr>
              <a:t>Escala de Mercalli</a:t>
            </a:r>
            <a:endParaRPr lang="es-CL" b="1" dirty="0">
              <a:solidFill>
                <a:srgbClr val="002060"/>
              </a:solidFill>
            </a:endParaRPr>
          </a:p>
        </p:txBody>
      </p:sp>
      <p:sp>
        <p:nvSpPr>
          <p:cNvPr id="5" name="Flecha: hacia abajo 4">
            <a:extLst>
              <a:ext uri="{FF2B5EF4-FFF2-40B4-BE49-F238E27FC236}">
                <a16:creationId xmlns:a16="http://schemas.microsoft.com/office/drawing/2014/main" id="{9629636B-63CE-0A38-FD61-9B15AD5D5D2F}"/>
              </a:ext>
            </a:extLst>
          </p:cNvPr>
          <p:cNvSpPr/>
          <p:nvPr/>
        </p:nvSpPr>
        <p:spPr>
          <a:xfrm>
            <a:off x="3059832" y="2747758"/>
            <a:ext cx="576064" cy="648072"/>
          </a:xfrm>
          <a:prstGeom prst="downArrow">
            <a:avLst/>
          </a:prstGeom>
          <a:solidFill>
            <a:srgbClr val="DC9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Flecha: hacia abajo 9">
            <a:extLst>
              <a:ext uri="{FF2B5EF4-FFF2-40B4-BE49-F238E27FC236}">
                <a16:creationId xmlns:a16="http://schemas.microsoft.com/office/drawing/2014/main" id="{AE27558F-24AC-F445-84E6-46B66A87061E}"/>
              </a:ext>
            </a:extLst>
          </p:cNvPr>
          <p:cNvSpPr/>
          <p:nvPr/>
        </p:nvSpPr>
        <p:spPr>
          <a:xfrm>
            <a:off x="6976096" y="2747758"/>
            <a:ext cx="576064" cy="648072"/>
          </a:xfrm>
          <a:prstGeom prst="downArrow">
            <a:avLst/>
          </a:prstGeom>
          <a:solidFill>
            <a:srgbClr val="DC92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3BB69BB0-ACC9-4365-B7D9-02E277549B0F}"/>
              </a:ext>
            </a:extLst>
          </p:cNvPr>
          <p:cNvSpPr/>
          <p:nvPr/>
        </p:nvSpPr>
        <p:spPr>
          <a:xfrm>
            <a:off x="1969360" y="3616657"/>
            <a:ext cx="3034688" cy="19289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Mide la magnitud de los sismos, es decir, la cantidad de energía que se libera durante un sismo. Esta escala va desde los 0 a los 10 grados de magnitud.</a:t>
            </a:r>
            <a:endParaRPr lang="es-CL" dirty="0">
              <a:solidFill>
                <a:srgbClr val="002060"/>
              </a:solidFill>
            </a:endParaRPr>
          </a:p>
        </p:txBody>
      </p:sp>
      <p:sp>
        <p:nvSpPr>
          <p:cNvPr id="12" name="Rectángulo 11">
            <a:extLst>
              <a:ext uri="{FF2B5EF4-FFF2-40B4-BE49-F238E27FC236}">
                <a16:creationId xmlns:a16="http://schemas.microsoft.com/office/drawing/2014/main" id="{4EE8C6F1-616D-1D47-C3FB-0E59CD745935}"/>
              </a:ext>
            </a:extLst>
          </p:cNvPr>
          <p:cNvSpPr/>
          <p:nvPr/>
        </p:nvSpPr>
        <p:spPr>
          <a:xfrm>
            <a:off x="5652109" y="3553941"/>
            <a:ext cx="3034688" cy="19289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dirty="0">
                <a:solidFill>
                  <a:srgbClr val="002060"/>
                </a:solidFill>
              </a:rPr>
              <a:t>Mide la intensidad de los sismos, es decir, los efectos que puede producir sobre las personas, edificaciones y sobre los terrenos. Esta escala va desde I a los XII grados de intensidad.</a:t>
            </a:r>
            <a:endParaRPr lang="es-CL" dirty="0">
              <a:solidFill>
                <a:srgbClr val="002060"/>
              </a:solidFill>
            </a:endParaRPr>
          </a:p>
        </p:txBody>
      </p:sp>
    </p:spTree>
    <p:extLst>
      <p:ext uri="{BB962C8B-B14F-4D97-AF65-F5344CB8AC3E}">
        <p14:creationId xmlns:p14="http://schemas.microsoft.com/office/powerpoint/2010/main" val="275211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84E7DF-B285-905C-B216-071AB573C8DE}"/>
              </a:ext>
            </a:extLst>
          </p:cNvPr>
          <p:cNvPicPr>
            <a:picLocks noChangeAspect="1"/>
          </p:cNvPicPr>
          <p:nvPr/>
        </p:nvPicPr>
        <p:blipFill>
          <a:blip r:embed="rId2"/>
          <a:stretch>
            <a:fillRect/>
          </a:stretch>
        </p:blipFill>
        <p:spPr>
          <a:xfrm>
            <a:off x="8351451" y="34139"/>
            <a:ext cx="792549" cy="786452"/>
          </a:xfrm>
          <a:prstGeom prst="rect">
            <a:avLst/>
          </a:prstGeom>
        </p:spPr>
      </p:pic>
      <p:pic>
        <p:nvPicPr>
          <p:cNvPr id="8" name="Imagen 7">
            <a:extLst>
              <a:ext uri="{FF2B5EF4-FFF2-40B4-BE49-F238E27FC236}">
                <a16:creationId xmlns:a16="http://schemas.microsoft.com/office/drawing/2014/main" id="{5AEE961D-DBAC-7E3C-7780-A706369D8476}"/>
              </a:ext>
            </a:extLst>
          </p:cNvPr>
          <p:cNvPicPr>
            <a:picLocks noChangeAspect="1"/>
          </p:cNvPicPr>
          <p:nvPr/>
        </p:nvPicPr>
        <p:blipFill>
          <a:blip r:embed="rId3"/>
          <a:stretch>
            <a:fillRect/>
          </a:stretch>
        </p:blipFill>
        <p:spPr>
          <a:xfrm>
            <a:off x="8290524" y="5912450"/>
            <a:ext cx="792549" cy="792549"/>
          </a:xfrm>
          <a:prstGeom prst="rect">
            <a:avLst/>
          </a:prstGeom>
        </p:spPr>
      </p:pic>
      <p:sp>
        <p:nvSpPr>
          <p:cNvPr id="9" name="Rectangle 3">
            <a:extLst>
              <a:ext uri="{FF2B5EF4-FFF2-40B4-BE49-F238E27FC236}">
                <a16:creationId xmlns:a16="http://schemas.microsoft.com/office/drawing/2014/main" id="{7B868E74-1CDB-CF8A-0DC2-6BB72F1E8BCA}"/>
              </a:ext>
            </a:extLst>
          </p:cNvPr>
          <p:cNvSpPr txBox="1">
            <a:spLocks noChangeArrowheads="1"/>
          </p:cNvSpPr>
          <p:nvPr/>
        </p:nvSpPr>
        <p:spPr bwMode="auto">
          <a:xfrm>
            <a:off x="3707904" y="6502689"/>
            <a:ext cx="3240087" cy="404620"/>
          </a:xfrm>
          <a:prstGeom prst="rect">
            <a:avLst/>
          </a:prstGeom>
          <a:noFill/>
          <a:ln w="9525">
            <a:no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2400" b="1">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2"/>
                </a:solidFill>
                <a:latin typeface="+mn-lt"/>
              </a:defRPr>
            </a:lvl2pPr>
            <a:lvl3pPr marL="1143000" indent="-228600" algn="l" rtl="0" eaLnBrk="1" fontAlgn="base" hangingPunct="1">
              <a:spcBef>
                <a:spcPct val="20000"/>
              </a:spcBef>
              <a:spcAft>
                <a:spcPct val="0"/>
              </a:spcAft>
              <a:buChar char="•"/>
              <a:defRPr sz="2400">
                <a:solidFill>
                  <a:schemeClr val="bg2"/>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90000"/>
              </a:lnSpc>
            </a:pPr>
            <a:r>
              <a:rPr lang="es-CL" sz="1400" b="0" kern="0" dirty="0">
                <a:solidFill>
                  <a:schemeClr val="tx1"/>
                </a:solidFill>
              </a:rPr>
              <a:t>Programa anual física 2024</a:t>
            </a:r>
          </a:p>
        </p:txBody>
      </p:sp>
      <p:sp>
        <p:nvSpPr>
          <p:cNvPr id="4" name="Rectangle 2">
            <a:extLst>
              <a:ext uri="{FF2B5EF4-FFF2-40B4-BE49-F238E27FC236}">
                <a16:creationId xmlns:a16="http://schemas.microsoft.com/office/drawing/2014/main" id="{A3E75502-D124-C29A-A118-DCCAE89E3BBD}"/>
              </a:ext>
            </a:extLst>
          </p:cNvPr>
          <p:cNvSpPr>
            <a:spLocks noGrp="1" noChangeArrowheads="1"/>
          </p:cNvSpPr>
          <p:nvPr>
            <p:ph type="title"/>
          </p:nvPr>
        </p:nvSpPr>
        <p:spPr>
          <a:xfrm>
            <a:off x="1763688" y="20741"/>
            <a:ext cx="6707634" cy="918217"/>
          </a:xfrm>
        </p:spPr>
        <p:txBody>
          <a:bodyPr/>
          <a:lstStyle/>
          <a:p>
            <a:pPr algn="ctr" eaLnBrk="1" hangingPunct="1"/>
            <a:r>
              <a:rPr lang="en-US" sz="2800" b="1" dirty="0">
                <a:solidFill>
                  <a:srgbClr val="000000"/>
                </a:solidFill>
              </a:rPr>
              <a:t>ESCALA DE MEDICIONES SÍSMICAS</a:t>
            </a:r>
          </a:p>
        </p:txBody>
      </p:sp>
      <p:pic>
        <p:nvPicPr>
          <p:cNvPr id="2" name="Imagen 1">
            <a:extLst>
              <a:ext uri="{FF2B5EF4-FFF2-40B4-BE49-F238E27FC236}">
                <a16:creationId xmlns:a16="http://schemas.microsoft.com/office/drawing/2014/main" id="{43F100CE-5E29-AF55-D67E-C2865A35D826}"/>
              </a:ext>
            </a:extLst>
          </p:cNvPr>
          <p:cNvPicPr>
            <a:picLocks noChangeAspect="1"/>
          </p:cNvPicPr>
          <p:nvPr/>
        </p:nvPicPr>
        <p:blipFill>
          <a:blip r:embed="rId4"/>
          <a:stretch>
            <a:fillRect/>
          </a:stretch>
        </p:blipFill>
        <p:spPr>
          <a:xfrm>
            <a:off x="1991322" y="752315"/>
            <a:ext cx="6480000" cy="5670000"/>
          </a:xfrm>
          <a:prstGeom prst="rect">
            <a:avLst/>
          </a:prstGeom>
          <a:ln>
            <a:solidFill>
              <a:schemeClr val="tx1"/>
            </a:solidFill>
          </a:ln>
        </p:spPr>
      </p:pic>
    </p:spTree>
    <p:extLst>
      <p:ext uri="{BB962C8B-B14F-4D97-AF65-F5344CB8AC3E}">
        <p14:creationId xmlns:p14="http://schemas.microsoft.com/office/powerpoint/2010/main" val="13886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ERGÍA - TIERRA Clase N°2" id="{ABDE5662-D29E-4CCA-BEF5-D6F7CD534A10}" vid="{EEF27C7C-DD9F-4AF7-8911-50EF413D9304}"/>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NERGÍA - TIERRA Clase N°2" id="{ABDE5662-D29E-4CCA-BEF5-D6F7CD534A10}" vid="{FDB98502-0526-4FAD-B90B-61976ECDD71F}"/>
    </a:ext>
  </a:ext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ENERGÍA - TIERRA Clase N°2</Template>
  <TotalTime>1787</TotalTime>
  <Words>1678</Words>
  <Application>Microsoft Office PowerPoint</Application>
  <PresentationFormat>Presentación en pantalla (4:3)</PresentationFormat>
  <Paragraphs>166</Paragraphs>
  <Slides>30</Slides>
  <Notes>3</Notes>
  <HiddenSlides>0</HiddenSlides>
  <MMClips>1</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30</vt:i4>
      </vt:variant>
    </vt:vector>
  </HeadingPairs>
  <TitlesOfParts>
    <vt:vector size="36" baseType="lpstr">
      <vt:lpstr>굴림</vt:lpstr>
      <vt:lpstr>Aptos</vt:lpstr>
      <vt:lpstr>Arial</vt:lpstr>
      <vt:lpstr>Wingdings</vt:lpstr>
      <vt:lpstr>template</vt:lpstr>
      <vt:lpstr>Custom Design</vt:lpstr>
      <vt:lpstr>ENERGÍA - TIERRA</vt:lpstr>
      <vt:lpstr>TEMARIO</vt:lpstr>
      <vt:lpstr>SISMOS Y TERREMOTOS</vt:lpstr>
      <vt:lpstr>SISMOS Y TERREMOTOS</vt:lpstr>
      <vt:lpstr>ONDAS SÍSMICAS</vt:lpstr>
      <vt:lpstr>ONDAS SÍSMICAS</vt:lpstr>
      <vt:lpstr>ONDAS SÍSMICAS</vt:lpstr>
      <vt:lpstr>ESCALA DE MEDICIONES SÍSMICAS</vt:lpstr>
      <vt:lpstr>ESCALA DE MEDICIONES SÍSMICAS</vt:lpstr>
      <vt:lpstr>ESCALA DE MEDICIONES SÍSMICAS</vt:lpstr>
      <vt:lpstr>MAREMOTOS Y TSUNAMIS</vt:lpstr>
      <vt:lpstr>CARACTERÍSTICAS DE LOS TSUNAMIS</vt:lpstr>
      <vt:lpstr>CAUSAS DE LOS TSUNAMIS</vt:lpstr>
      <vt:lpstr>CONSECUENCIA DE UN TSUNAMI</vt:lpstr>
      <vt:lpstr>¿CÓMO PREVENIR UN TSUNAMI?</vt:lpstr>
      <vt:lpstr>¿CÓMO PREVENIR UN TSUNAMI?</vt:lpstr>
      <vt:lpstr>VOLCANES</vt:lpstr>
      <vt:lpstr>¿CÓMO SE FORMAN LOS VOLCANES?</vt:lpstr>
      <vt:lpstr>¿CÓMO SE FORMAN LOS VOLCANES?</vt:lpstr>
      <vt:lpstr>¿CÓMO SE FORMAN LOS VOLCANES?</vt:lpstr>
      <vt:lpstr>TIPOS DE VOLCANES</vt:lpstr>
      <vt:lpstr>TIPOS DE VOLCANES</vt:lpstr>
      <vt:lpstr>TIPOS DE VOLCANES</vt:lpstr>
      <vt:lpstr>TIPOS DE VOLCANES</vt:lpstr>
      <vt:lpstr>TIPOS DE VOLCANES</vt:lpstr>
      <vt:lpstr>TIPOS DE VOLCANES</vt:lpstr>
      <vt:lpstr>PRODUCTOS VOLCÁNICOS</vt:lpstr>
      <vt:lpstr>TIPOS DE ERUPCIONES </vt:lpstr>
      <vt:lpstr>TIPOS DE ERUPCIONES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ENERGÍA - TIERRA</dc:title>
  <dc:creator>Daniela Pla</dc:creator>
  <cp:lastModifiedBy>Daniela Pla</cp:lastModifiedBy>
  <cp:revision>35</cp:revision>
  <dcterms:created xsi:type="dcterms:W3CDTF">2024-05-09T02:04:30Z</dcterms:created>
  <dcterms:modified xsi:type="dcterms:W3CDTF">2024-06-12T04:34:27Z</dcterms:modified>
</cp:coreProperties>
</file>