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78" r:id="rId3"/>
    <p:sldId id="279" r:id="rId4"/>
    <p:sldId id="285" r:id="rId5"/>
    <p:sldId id="286" r:id="rId6"/>
    <p:sldId id="288" r:id="rId7"/>
    <p:sldId id="289" r:id="rId8"/>
    <p:sldId id="290" r:id="rId9"/>
    <p:sldId id="291" r:id="rId10"/>
    <p:sldId id="293" r:id="rId11"/>
    <p:sldId id="294" r:id="rId12"/>
    <p:sldId id="292" r:id="rId13"/>
    <p:sldId id="295" r:id="rId14"/>
    <p:sldId id="297" r:id="rId15"/>
    <p:sldId id="296" r:id="rId16"/>
    <p:sldId id="299" r:id="rId17"/>
    <p:sldId id="298" r:id="rId18"/>
    <p:sldId id="300" r:id="rId19"/>
    <p:sldId id="287" r:id="rId20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enta Microsoft" initials="CM" lastIdx="1" clrIdx="0">
    <p:extLst>
      <p:ext uri="{19B8F6BF-5375-455C-9EA6-DF929625EA0E}">
        <p15:presenceInfo xmlns:p15="http://schemas.microsoft.com/office/powerpoint/2012/main" userId="70a31e375b5b50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294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69B89A-D6E5-4AF5-9E94-254F435FA74E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AD934F40-25F3-4497-A5F2-C550B3B70DE7}">
      <dgm:prSet phldrT="[Texto]"/>
      <dgm:spPr>
        <a:solidFill>
          <a:srgbClr val="002060"/>
        </a:solidFill>
      </dgm:spPr>
      <dgm:t>
        <a:bodyPr/>
        <a:lstStyle/>
        <a:p>
          <a:r>
            <a:rPr lang="es-CL" b="1" dirty="0"/>
            <a:t>GEI</a:t>
          </a:r>
        </a:p>
      </dgm:t>
    </dgm:pt>
    <dgm:pt modelId="{70EB0ED5-DA47-4538-B61D-DB5719605160}" type="parTrans" cxnId="{233721E4-93A6-44EB-B351-AC79110DBC23}">
      <dgm:prSet/>
      <dgm:spPr/>
      <dgm:t>
        <a:bodyPr/>
        <a:lstStyle/>
        <a:p>
          <a:endParaRPr lang="es-CL"/>
        </a:p>
      </dgm:t>
    </dgm:pt>
    <dgm:pt modelId="{FBACB570-5127-40CB-97AA-DBF234AD8E4F}" type="sibTrans" cxnId="{233721E4-93A6-44EB-B351-AC79110DBC23}">
      <dgm:prSet/>
      <dgm:spPr/>
      <dgm:t>
        <a:bodyPr/>
        <a:lstStyle/>
        <a:p>
          <a:endParaRPr lang="es-CL"/>
        </a:p>
      </dgm:t>
    </dgm:pt>
    <dgm:pt modelId="{E69CF823-CAF9-4956-A00D-C9160C82E075}">
      <dgm:prSet phldrT="[Texto]"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>
              <a:solidFill>
                <a:srgbClr val="002060"/>
              </a:solidFill>
            </a:rPr>
            <a:t>ATMOSFERA</a:t>
          </a:r>
        </a:p>
      </dgm:t>
    </dgm:pt>
    <dgm:pt modelId="{26CEE916-AE5A-49B1-91CB-13A8BB96FB3C}" type="parTrans" cxnId="{B23D5761-4F51-47A7-82C0-C3659119A396}">
      <dgm:prSet/>
      <dgm:spPr/>
      <dgm:t>
        <a:bodyPr/>
        <a:lstStyle/>
        <a:p>
          <a:endParaRPr lang="es-CL"/>
        </a:p>
      </dgm:t>
    </dgm:pt>
    <dgm:pt modelId="{6F64FFA4-6EA3-4195-8454-B6659EBAF7B9}" type="sibTrans" cxnId="{B23D5761-4F51-47A7-82C0-C3659119A396}">
      <dgm:prSet/>
      <dgm:spPr/>
      <dgm:t>
        <a:bodyPr/>
        <a:lstStyle/>
        <a:p>
          <a:endParaRPr lang="es-CL"/>
        </a:p>
      </dgm:t>
    </dgm:pt>
    <dgm:pt modelId="{38B47ACB-3DCB-41F7-981B-F309E6ADDA3D}">
      <dgm:prSet phldrT="[Texto]"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>
              <a:solidFill>
                <a:srgbClr val="002060"/>
              </a:solidFill>
            </a:rPr>
            <a:t>HIDROSFERA</a:t>
          </a:r>
        </a:p>
      </dgm:t>
    </dgm:pt>
    <dgm:pt modelId="{559E1618-1B67-4BA8-A0A1-914BC6DF0785}" type="parTrans" cxnId="{F189847D-E520-4B5C-8E13-135A21826C66}">
      <dgm:prSet/>
      <dgm:spPr/>
      <dgm:t>
        <a:bodyPr/>
        <a:lstStyle/>
        <a:p>
          <a:endParaRPr lang="es-CL"/>
        </a:p>
      </dgm:t>
    </dgm:pt>
    <dgm:pt modelId="{C29B0AB5-64FE-48F9-8204-E7A0912A0BD8}" type="sibTrans" cxnId="{F189847D-E520-4B5C-8E13-135A21826C66}">
      <dgm:prSet/>
      <dgm:spPr/>
      <dgm:t>
        <a:bodyPr/>
        <a:lstStyle/>
        <a:p>
          <a:endParaRPr lang="es-CL"/>
        </a:p>
      </dgm:t>
    </dgm:pt>
    <dgm:pt modelId="{E36C81D6-9D44-4E07-A1BE-8F351D59735C}">
      <dgm:prSet phldrT="[Texto]"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>
              <a:solidFill>
                <a:srgbClr val="002060"/>
              </a:solidFill>
            </a:rPr>
            <a:t>BIOSFERA</a:t>
          </a:r>
        </a:p>
      </dgm:t>
    </dgm:pt>
    <dgm:pt modelId="{0841DCC9-7DCA-4A00-B94F-E4A1EA596EF3}" type="parTrans" cxnId="{56EB61CC-C52F-49BC-A240-F0FEC09AA82D}">
      <dgm:prSet/>
      <dgm:spPr/>
      <dgm:t>
        <a:bodyPr/>
        <a:lstStyle/>
        <a:p>
          <a:endParaRPr lang="es-CL"/>
        </a:p>
      </dgm:t>
    </dgm:pt>
    <dgm:pt modelId="{7047A486-A0C1-4B6F-BA79-2565A2AA57CA}" type="sibTrans" cxnId="{56EB61CC-C52F-49BC-A240-F0FEC09AA82D}">
      <dgm:prSet/>
      <dgm:spPr/>
      <dgm:t>
        <a:bodyPr/>
        <a:lstStyle/>
        <a:p>
          <a:endParaRPr lang="es-CL"/>
        </a:p>
      </dgm:t>
    </dgm:pt>
    <dgm:pt modelId="{4AFFFE9B-06BF-46CD-B71B-F7D04A8C1A07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>
              <a:solidFill>
                <a:srgbClr val="002060"/>
              </a:solidFill>
            </a:rPr>
            <a:t>CRIOSFERA</a:t>
          </a:r>
        </a:p>
      </dgm:t>
    </dgm:pt>
    <dgm:pt modelId="{56CC8053-E529-4C8D-B2C7-BE4D1F1F1DDB}" type="parTrans" cxnId="{DBB76671-62BD-41AF-95AA-34DFD9924608}">
      <dgm:prSet/>
      <dgm:spPr/>
      <dgm:t>
        <a:bodyPr/>
        <a:lstStyle/>
        <a:p>
          <a:endParaRPr lang="es-CL"/>
        </a:p>
      </dgm:t>
    </dgm:pt>
    <dgm:pt modelId="{CC47AB29-415A-417B-B71E-DD7407C1963D}" type="sibTrans" cxnId="{DBB76671-62BD-41AF-95AA-34DFD9924608}">
      <dgm:prSet/>
      <dgm:spPr/>
      <dgm:t>
        <a:bodyPr/>
        <a:lstStyle/>
        <a:p>
          <a:endParaRPr lang="es-CL"/>
        </a:p>
      </dgm:t>
    </dgm:pt>
    <dgm:pt modelId="{E482A801-EFC4-40C3-9404-0B4B5598E745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CL" sz="1200" b="1" dirty="0">
              <a:solidFill>
                <a:srgbClr val="002060"/>
              </a:solidFill>
            </a:rPr>
            <a:t>GEOSFERA</a:t>
          </a:r>
        </a:p>
      </dgm:t>
    </dgm:pt>
    <dgm:pt modelId="{8B784A4E-2644-459A-8351-79631D3BABFB}" type="parTrans" cxnId="{62A7D325-1F0A-4C7A-A95A-317649EF5E82}">
      <dgm:prSet/>
      <dgm:spPr/>
      <dgm:t>
        <a:bodyPr/>
        <a:lstStyle/>
        <a:p>
          <a:endParaRPr lang="es-CL"/>
        </a:p>
      </dgm:t>
    </dgm:pt>
    <dgm:pt modelId="{A4917DB4-AC0D-4B36-B220-C1EC713BC197}" type="sibTrans" cxnId="{62A7D325-1F0A-4C7A-A95A-317649EF5E82}">
      <dgm:prSet/>
      <dgm:spPr/>
      <dgm:t>
        <a:bodyPr/>
        <a:lstStyle/>
        <a:p>
          <a:endParaRPr lang="es-CL"/>
        </a:p>
      </dgm:t>
    </dgm:pt>
    <dgm:pt modelId="{91E0B45B-8D57-46F8-AFF5-946A03E406AF}" type="pres">
      <dgm:prSet presAssocID="{A169B89A-D6E5-4AF5-9E94-254F435FA74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E1EB8DC-009D-4490-A8B8-56100D95EA38}" type="pres">
      <dgm:prSet presAssocID="{AD934F40-25F3-4497-A5F2-C550B3B70DE7}" presName="centerShape" presStyleLbl="node0" presStyleIdx="0" presStyleCnt="1"/>
      <dgm:spPr/>
    </dgm:pt>
    <dgm:pt modelId="{78EE96EE-8D73-4147-9057-E80113487DF9}" type="pres">
      <dgm:prSet presAssocID="{26CEE916-AE5A-49B1-91CB-13A8BB96FB3C}" presName="parTrans" presStyleLbl="sibTrans2D1" presStyleIdx="0" presStyleCnt="5"/>
      <dgm:spPr/>
    </dgm:pt>
    <dgm:pt modelId="{39809080-6A74-4D66-9E19-08F1797D0ED5}" type="pres">
      <dgm:prSet presAssocID="{26CEE916-AE5A-49B1-91CB-13A8BB96FB3C}" presName="connectorText" presStyleLbl="sibTrans2D1" presStyleIdx="0" presStyleCnt="5"/>
      <dgm:spPr/>
    </dgm:pt>
    <dgm:pt modelId="{2C7D892D-6E36-4185-9208-4D824ACE3304}" type="pres">
      <dgm:prSet presAssocID="{E69CF823-CAF9-4956-A00D-C9160C82E075}" presName="node" presStyleLbl="node1" presStyleIdx="0" presStyleCnt="5">
        <dgm:presLayoutVars>
          <dgm:bulletEnabled val="1"/>
        </dgm:presLayoutVars>
      </dgm:prSet>
      <dgm:spPr/>
    </dgm:pt>
    <dgm:pt modelId="{B688DFAC-9C6C-4F6F-B726-299D992905E5}" type="pres">
      <dgm:prSet presAssocID="{56CC8053-E529-4C8D-B2C7-BE4D1F1F1DDB}" presName="parTrans" presStyleLbl="sibTrans2D1" presStyleIdx="1" presStyleCnt="5"/>
      <dgm:spPr/>
    </dgm:pt>
    <dgm:pt modelId="{82186E90-0FD5-4C2C-9717-FF23225B93D3}" type="pres">
      <dgm:prSet presAssocID="{56CC8053-E529-4C8D-B2C7-BE4D1F1F1DDB}" presName="connectorText" presStyleLbl="sibTrans2D1" presStyleIdx="1" presStyleCnt="5"/>
      <dgm:spPr/>
    </dgm:pt>
    <dgm:pt modelId="{A1CE62D9-3EA7-42BE-A1F5-E2339737E16A}" type="pres">
      <dgm:prSet presAssocID="{4AFFFE9B-06BF-46CD-B71B-F7D04A8C1A07}" presName="node" presStyleLbl="node1" presStyleIdx="1" presStyleCnt="5">
        <dgm:presLayoutVars>
          <dgm:bulletEnabled val="1"/>
        </dgm:presLayoutVars>
      </dgm:prSet>
      <dgm:spPr/>
    </dgm:pt>
    <dgm:pt modelId="{00A8711B-5897-48B7-91C6-6E63F48C9EFF}" type="pres">
      <dgm:prSet presAssocID="{559E1618-1B67-4BA8-A0A1-914BC6DF0785}" presName="parTrans" presStyleLbl="sibTrans2D1" presStyleIdx="2" presStyleCnt="5"/>
      <dgm:spPr/>
    </dgm:pt>
    <dgm:pt modelId="{13AF2842-005E-4626-A7D0-BDEA39765A25}" type="pres">
      <dgm:prSet presAssocID="{559E1618-1B67-4BA8-A0A1-914BC6DF0785}" presName="connectorText" presStyleLbl="sibTrans2D1" presStyleIdx="2" presStyleCnt="5"/>
      <dgm:spPr/>
    </dgm:pt>
    <dgm:pt modelId="{E9F973F6-4287-42BB-BD52-C67BCAA29933}" type="pres">
      <dgm:prSet presAssocID="{38B47ACB-3DCB-41F7-981B-F309E6ADDA3D}" presName="node" presStyleLbl="node1" presStyleIdx="2" presStyleCnt="5">
        <dgm:presLayoutVars>
          <dgm:bulletEnabled val="1"/>
        </dgm:presLayoutVars>
      </dgm:prSet>
      <dgm:spPr/>
    </dgm:pt>
    <dgm:pt modelId="{976B340F-11D1-45A8-90E8-B3DCE3EF049C}" type="pres">
      <dgm:prSet presAssocID="{8B784A4E-2644-459A-8351-79631D3BABFB}" presName="parTrans" presStyleLbl="sibTrans2D1" presStyleIdx="3" presStyleCnt="5"/>
      <dgm:spPr/>
    </dgm:pt>
    <dgm:pt modelId="{D98AE091-D0BF-455F-9DC5-81E13605BE7F}" type="pres">
      <dgm:prSet presAssocID="{8B784A4E-2644-459A-8351-79631D3BABFB}" presName="connectorText" presStyleLbl="sibTrans2D1" presStyleIdx="3" presStyleCnt="5"/>
      <dgm:spPr/>
    </dgm:pt>
    <dgm:pt modelId="{29EBF2C1-4478-4C9D-9D21-3930A7DE8BC5}" type="pres">
      <dgm:prSet presAssocID="{E482A801-EFC4-40C3-9404-0B4B5598E745}" presName="node" presStyleLbl="node1" presStyleIdx="3" presStyleCnt="5">
        <dgm:presLayoutVars>
          <dgm:bulletEnabled val="1"/>
        </dgm:presLayoutVars>
      </dgm:prSet>
      <dgm:spPr/>
    </dgm:pt>
    <dgm:pt modelId="{BE8210D1-C73C-4028-9AD9-C2B46E50AFFD}" type="pres">
      <dgm:prSet presAssocID="{0841DCC9-7DCA-4A00-B94F-E4A1EA596EF3}" presName="parTrans" presStyleLbl="sibTrans2D1" presStyleIdx="4" presStyleCnt="5"/>
      <dgm:spPr/>
    </dgm:pt>
    <dgm:pt modelId="{0E07FCFF-CF3C-4F0A-92F0-8DC007F95FA7}" type="pres">
      <dgm:prSet presAssocID="{0841DCC9-7DCA-4A00-B94F-E4A1EA596EF3}" presName="connectorText" presStyleLbl="sibTrans2D1" presStyleIdx="4" presStyleCnt="5"/>
      <dgm:spPr/>
    </dgm:pt>
    <dgm:pt modelId="{B337F041-5F87-4C3C-B3FE-C42044C82A82}" type="pres">
      <dgm:prSet presAssocID="{E36C81D6-9D44-4E07-A1BE-8F351D59735C}" presName="node" presStyleLbl="node1" presStyleIdx="4" presStyleCnt="5">
        <dgm:presLayoutVars>
          <dgm:bulletEnabled val="1"/>
        </dgm:presLayoutVars>
      </dgm:prSet>
      <dgm:spPr/>
    </dgm:pt>
  </dgm:ptLst>
  <dgm:cxnLst>
    <dgm:cxn modelId="{F2646416-6B5C-47A6-B01A-51B059E5A6E1}" type="presOf" srcId="{E69CF823-CAF9-4956-A00D-C9160C82E075}" destId="{2C7D892D-6E36-4185-9208-4D824ACE3304}" srcOrd="0" destOrd="0" presId="urn:microsoft.com/office/officeart/2005/8/layout/radial5"/>
    <dgm:cxn modelId="{62A7D325-1F0A-4C7A-A95A-317649EF5E82}" srcId="{AD934F40-25F3-4497-A5F2-C550B3B70DE7}" destId="{E482A801-EFC4-40C3-9404-0B4B5598E745}" srcOrd="3" destOrd="0" parTransId="{8B784A4E-2644-459A-8351-79631D3BABFB}" sibTransId="{A4917DB4-AC0D-4B36-B220-C1EC713BC197}"/>
    <dgm:cxn modelId="{C416AE2E-9E21-49F0-9B6F-14BBCC0EF795}" type="presOf" srcId="{26CEE916-AE5A-49B1-91CB-13A8BB96FB3C}" destId="{39809080-6A74-4D66-9E19-08F1797D0ED5}" srcOrd="1" destOrd="0" presId="urn:microsoft.com/office/officeart/2005/8/layout/radial5"/>
    <dgm:cxn modelId="{00E10E3D-8DF7-45DB-9AEA-00C86B5A11AB}" type="presOf" srcId="{8B784A4E-2644-459A-8351-79631D3BABFB}" destId="{D98AE091-D0BF-455F-9DC5-81E13605BE7F}" srcOrd="1" destOrd="0" presId="urn:microsoft.com/office/officeart/2005/8/layout/radial5"/>
    <dgm:cxn modelId="{361C1A5B-B912-4978-A15A-113E1C2A0D0D}" type="presOf" srcId="{4AFFFE9B-06BF-46CD-B71B-F7D04A8C1A07}" destId="{A1CE62D9-3EA7-42BE-A1F5-E2339737E16A}" srcOrd="0" destOrd="0" presId="urn:microsoft.com/office/officeart/2005/8/layout/radial5"/>
    <dgm:cxn modelId="{19AD545E-3072-4011-AED0-59FD1683453A}" type="presOf" srcId="{38B47ACB-3DCB-41F7-981B-F309E6ADDA3D}" destId="{E9F973F6-4287-42BB-BD52-C67BCAA29933}" srcOrd="0" destOrd="0" presId="urn:microsoft.com/office/officeart/2005/8/layout/radial5"/>
    <dgm:cxn modelId="{E769DB60-19C9-4926-8F46-31D780D1238C}" type="presOf" srcId="{56CC8053-E529-4C8D-B2C7-BE4D1F1F1DDB}" destId="{B688DFAC-9C6C-4F6F-B726-299D992905E5}" srcOrd="0" destOrd="0" presId="urn:microsoft.com/office/officeart/2005/8/layout/radial5"/>
    <dgm:cxn modelId="{B23D5761-4F51-47A7-82C0-C3659119A396}" srcId="{AD934F40-25F3-4497-A5F2-C550B3B70DE7}" destId="{E69CF823-CAF9-4956-A00D-C9160C82E075}" srcOrd="0" destOrd="0" parTransId="{26CEE916-AE5A-49B1-91CB-13A8BB96FB3C}" sibTransId="{6F64FFA4-6EA3-4195-8454-B6659EBAF7B9}"/>
    <dgm:cxn modelId="{DAD9DE63-7380-418A-8E56-8E4C6C45E1CB}" type="presOf" srcId="{AD934F40-25F3-4497-A5F2-C550B3B70DE7}" destId="{DE1EB8DC-009D-4490-A8B8-56100D95EA38}" srcOrd="0" destOrd="0" presId="urn:microsoft.com/office/officeart/2005/8/layout/radial5"/>
    <dgm:cxn modelId="{DBB76671-62BD-41AF-95AA-34DFD9924608}" srcId="{AD934F40-25F3-4497-A5F2-C550B3B70DE7}" destId="{4AFFFE9B-06BF-46CD-B71B-F7D04A8C1A07}" srcOrd="1" destOrd="0" parTransId="{56CC8053-E529-4C8D-B2C7-BE4D1F1F1DDB}" sibTransId="{CC47AB29-415A-417B-B71E-DD7407C1963D}"/>
    <dgm:cxn modelId="{9417B174-FC16-433B-B45D-A9A067B294B8}" type="presOf" srcId="{A169B89A-D6E5-4AF5-9E94-254F435FA74E}" destId="{91E0B45B-8D57-46F8-AFF5-946A03E406AF}" srcOrd="0" destOrd="0" presId="urn:microsoft.com/office/officeart/2005/8/layout/radial5"/>
    <dgm:cxn modelId="{23BD247C-A592-49F3-A859-06E7C5329AE6}" type="presOf" srcId="{0841DCC9-7DCA-4A00-B94F-E4A1EA596EF3}" destId="{0E07FCFF-CF3C-4F0A-92F0-8DC007F95FA7}" srcOrd="1" destOrd="0" presId="urn:microsoft.com/office/officeart/2005/8/layout/radial5"/>
    <dgm:cxn modelId="{F189847D-E520-4B5C-8E13-135A21826C66}" srcId="{AD934F40-25F3-4497-A5F2-C550B3B70DE7}" destId="{38B47ACB-3DCB-41F7-981B-F309E6ADDA3D}" srcOrd="2" destOrd="0" parTransId="{559E1618-1B67-4BA8-A0A1-914BC6DF0785}" sibTransId="{C29B0AB5-64FE-48F9-8204-E7A0912A0BD8}"/>
    <dgm:cxn modelId="{27599A82-ADE7-442C-BD2E-7277BB503E42}" type="presOf" srcId="{56CC8053-E529-4C8D-B2C7-BE4D1F1F1DDB}" destId="{82186E90-0FD5-4C2C-9717-FF23225B93D3}" srcOrd="1" destOrd="0" presId="urn:microsoft.com/office/officeart/2005/8/layout/radial5"/>
    <dgm:cxn modelId="{ADDA0597-05C4-4ADD-8393-AE4E8AC60CB5}" type="presOf" srcId="{26CEE916-AE5A-49B1-91CB-13A8BB96FB3C}" destId="{78EE96EE-8D73-4147-9057-E80113487DF9}" srcOrd="0" destOrd="0" presId="urn:microsoft.com/office/officeart/2005/8/layout/radial5"/>
    <dgm:cxn modelId="{811BFDA6-0785-4E59-895B-7F3F39AB5E04}" type="presOf" srcId="{559E1618-1B67-4BA8-A0A1-914BC6DF0785}" destId="{13AF2842-005E-4626-A7D0-BDEA39765A25}" srcOrd="1" destOrd="0" presId="urn:microsoft.com/office/officeart/2005/8/layout/radial5"/>
    <dgm:cxn modelId="{C7D253AC-5F8F-4F37-AA5C-E5173099E4E0}" type="presOf" srcId="{8B784A4E-2644-459A-8351-79631D3BABFB}" destId="{976B340F-11D1-45A8-90E8-B3DCE3EF049C}" srcOrd="0" destOrd="0" presId="urn:microsoft.com/office/officeart/2005/8/layout/radial5"/>
    <dgm:cxn modelId="{DA679EB6-E233-4E97-84D2-BC4F7FC856C6}" type="presOf" srcId="{E36C81D6-9D44-4E07-A1BE-8F351D59735C}" destId="{B337F041-5F87-4C3C-B3FE-C42044C82A82}" srcOrd="0" destOrd="0" presId="urn:microsoft.com/office/officeart/2005/8/layout/radial5"/>
    <dgm:cxn modelId="{0E7E08C6-1A09-4090-B7A2-60E2D8DCDE6D}" type="presOf" srcId="{0841DCC9-7DCA-4A00-B94F-E4A1EA596EF3}" destId="{BE8210D1-C73C-4028-9AD9-C2B46E50AFFD}" srcOrd="0" destOrd="0" presId="urn:microsoft.com/office/officeart/2005/8/layout/radial5"/>
    <dgm:cxn modelId="{EE31C0CA-30BC-4834-BDBA-1F2C43A91B37}" type="presOf" srcId="{559E1618-1B67-4BA8-A0A1-914BC6DF0785}" destId="{00A8711B-5897-48B7-91C6-6E63F48C9EFF}" srcOrd="0" destOrd="0" presId="urn:microsoft.com/office/officeart/2005/8/layout/radial5"/>
    <dgm:cxn modelId="{56EB61CC-C52F-49BC-A240-F0FEC09AA82D}" srcId="{AD934F40-25F3-4497-A5F2-C550B3B70DE7}" destId="{E36C81D6-9D44-4E07-A1BE-8F351D59735C}" srcOrd="4" destOrd="0" parTransId="{0841DCC9-7DCA-4A00-B94F-E4A1EA596EF3}" sibTransId="{7047A486-A0C1-4B6F-BA79-2565A2AA57CA}"/>
    <dgm:cxn modelId="{1B691ECE-734E-4BAF-97A3-23973633D49C}" type="presOf" srcId="{E482A801-EFC4-40C3-9404-0B4B5598E745}" destId="{29EBF2C1-4478-4C9D-9D21-3930A7DE8BC5}" srcOrd="0" destOrd="0" presId="urn:microsoft.com/office/officeart/2005/8/layout/radial5"/>
    <dgm:cxn modelId="{233721E4-93A6-44EB-B351-AC79110DBC23}" srcId="{A169B89A-D6E5-4AF5-9E94-254F435FA74E}" destId="{AD934F40-25F3-4497-A5F2-C550B3B70DE7}" srcOrd="0" destOrd="0" parTransId="{70EB0ED5-DA47-4538-B61D-DB5719605160}" sibTransId="{FBACB570-5127-40CB-97AA-DBF234AD8E4F}"/>
    <dgm:cxn modelId="{9B33AF09-55E8-4D61-A6C3-57CAD00EC1D1}" type="presParOf" srcId="{91E0B45B-8D57-46F8-AFF5-946A03E406AF}" destId="{DE1EB8DC-009D-4490-A8B8-56100D95EA38}" srcOrd="0" destOrd="0" presId="urn:microsoft.com/office/officeart/2005/8/layout/radial5"/>
    <dgm:cxn modelId="{24FDCED4-951C-4216-8A83-B719D86F7390}" type="presParOf" srcId="{91E0B45B-8D57-46F8-AFF5-946A03E406AF}" destId="{78EE96EE-8D73-4147-9057-E80113487DF9}" srcOrd="1" destOrd="0" presId="urn:microsoft.com/office/officeart/2005/8/layout/radial5"/>
    <dgm:cxn modelId="{F4AC15E9-AAC5-4575-8D0F-C22D8F720442}" type="presParOf" srcId="{78EE96EE-8D73-4147-9057-E80113487DF9}" destId="{39809080-6A74-4D66-9E19-08F1797D0ED5}" srcOrd="0" destOrd="0" presId="urn:microsoft.com/office/officeart/2005/8/layout/radial5"/>
    <dgm:cxn modelId="{02CADC97-1C64-437A-BCAD-40AC2E070CF4}" type="presParOf" srcId="{91E0B45B-8D57-46F8-AFF5-946A03E406AF}" destId="{2C7D892D-6E36-4185-9208-4D824ACE3304}" srcOrd="2" destOrd="0" presId="urn:microsoft.com/office/officeart/2005/8/layout/radial5"/>
    <dgm:cxn modelId="{1530DF5E-D2F6-415C-882B-FAD96DCD693F}" type="presParOf" srcId="{91E0B45B-8D57-46F8-AFF5-946A03E406AF}" destId="{B688DFAC-9C6C-4F6F-B726-299D992905E5}" srcOrd="3" destOrd="0" presId="urn:microsoft.com/office/officeart/2005/8/layout/radial5"/>
    <dgm:cxn modelId="{07396D35-84F7-4811-8E1C-96453866AA6F}" type="presParOf" srcId="{B688DFAC-9C6C-4F6F-B726-299D992905E5}" destId="{82186E90-0FD5-4C2C-9717-FF23225B93D3}" srcOrd="0" destOrd="0" presId="urn:microsoft.com/office/officeart/2005/8/layout/radial5"/>
    <dgm:cxn modelId="{177DE145-1664-4212-96DB-EE17FC3F15A0}" type="presParOf" srcId="{91E0B45B-8D57-46F8-AFF5-946A03E406AF}" destId="{A1CE62D9-3EA7-42BE-A1F5-E2339737E16A}" srcOrd="4" destOrd="0" presId="urn:microsoft.com/office/officeart/2005/8/layout/radial5"/>
    <dgm:cxn modelId="{AFE19067-B500-4EDF-B33F-EE97657B89AD}" type="presParOf" srcId="{91E0B45B-8D57-46F8-AFF5-946A03E406AF}" destId="{00A8711B-5897-48B7-91C6-6E63F48C9EFF}" srcOrd="5" destOrd="0" presId="urn:microsoft.com/office/officeart/2005/8/layout/radial5"/>
    <dgm:cxn modelId="{C3E00F89-5FF9-4946-83C2-D5916AABCEFB}" type="presParOf" srcId="{00A8711B-5897-48B7-91C6-6E63F48C9EFF}" destId="{13AF2842-005E-4626-A7D0-BDEA39765A25}" srcOrd="0" destOrd="0" presId="urn:microsoft.com/office/officeart/2005/8/layout/radial5"/>
    <dgm:cxn modelId="{EEF4BAD1-4B48-4E59-B035-FA458110E8C7}" type="presParOf" srcId="{91E0B45B-8D57-46F8-AFF5-946A03E406AF}" destId="{E9F973F6-4287-42BB-BD52-C67BCAA29933}" srcOrd="6" destOrd="0" presId="urn:microsoft.com/office/officeart/2005/8/layout/radial5"/>
    <dgm:cxn modelId="{BE4CF903-DD25-4CDD-B13B-4A7F8D031727}" type="presParOf" srcId="{91E0B45B-8D57-46F8-AFF5-946A03E406AF}" destId="{976B340F-11D1-45A8-90E8-B3DCE3EF049C}" srcOrd="7" destOrd="0" presId="urn:microsoft.com/office/officeart/2005/8/layout/radial5"/>
    <dgm:cxn modelId="{F4E3CE2C-44A6-4BE1-8E76-AD7A99724CF9}" type="presParOf" srcId="{976B340F-11D1-45A8-90E8-B3DCE3EF049C}" destId="{D98AE091-D0BF-455F-9DC5-81E13605BE7F}" srcOrd="0" destOrd="0" presId="urn:microsoft.com/office/officeart/2005/8/layout/radial5"/>
    <dgm:cxn modelId="{3AF2F032-C671-409B-B427-065156A3108F}" type="presParOf" srcId="{91E0B45B-8D57-46F8-AFF5-946A03E406AF}" destId="{29EBF2C1-4478-4C9D-9D21-3930A7DE8BC5}" srcOrd="8" destOrd="0" presId="urn:microsoft.com/office/officeart/2005/8/layout/radial5"/>
    <dgm:cxn modelId="{3BC2B5B5-C870-4159-BCEA-291A6724ABE9}" type="presParOf" srcId="{91E0B45B-8D57-46F8-AFF5-946A03E406AF}" destId="{BE8210D1-C73C-4028-9AD9-C2B46E50AFFD}" srcOrd="9" destOrd="0" presId="urn:microsoft.com/office/officeart/2005/8/layout/radial5"/>
    <dgm:cxn modelId="{C667A320-6325-4556-B9E5-8893F7A6ED04}" type="presParOf" srcId="{BE8210D1-C73C-4028-9AD9-C2B46E50AFFD}" destId="{0E07FCFF-CF3C-4F0A-92F0-8DC007F95FA7}" srcOrd="0" destOrd="0" presId="urn:microsoft.com/office/officeart/2005/8/layout/radial5"/>
    <dgm:cxn modelId="{B510C0BC-7ACD-44B2-ADE5-1B3672404BCB}" type="presParOf" srcId="{91E0B45B-8D57-46F8-AFF5-946A03E406AF}" destId="{B337F041-5F87-4C3C-B3FE-C42044C82A82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EB8DC-009D-4490-A8B8-56100D95EA38}">
      <dsp:nvSpPr>
        <dsp:cNvPr id="0" name=""/>
        <dsp:cNvSpPr/>
      </dsp:nvSpPr>
      <dsp:spPr>
        <a:xfrm>
          <a:off x="3633870" y="2169776"/>
          <a:ext cx="1547381" cy="1547381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5000" b="1" kern="1200" dirty="0"/>
            <a:t>GEI</a:t>
          </a:r>
        </a:p>
      </dsp:txBody>
      <dsp:txXfrm>
        <a:off x="3860479" y="2396385"/>
        <a:ext cx="1094163" cy="1094163"/>
      </dsp:txXfrm>
    </dsp:sp>
    <dsp:sp modelId="{78EE96EE-8D73-4147-9057-E80113487DF9}">
      <dsp:nvSpPr>
        <dsp:cNvPr id="0" name=""/>
        <dsp:cNvSpPr/>
      </dsp:nvSpPr>
      <dsp:spPr>
        <a:xfrm rot="16200000">
          <a:off x="4243587" y="1606618"/>
          <a:ext cx="327948" cy="526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/>
        </a:p>
      </dsp:txBody>
      <dsp:txXfrm>
        <a:off x="4292779" y="1761032"/>
        <a:ext cx="229564" cy="315665"/>
      </dsp:txXfrm>
    </dsp:sp>
    <dsp:sp modelId="{2C7D892D-6E36-4185-9208-4D824ACE3304}">
      <dsp:nvSpPr>
        <dsp:cNvPr id="0" name=""/>
        <dsp:cNvSpPr/>
      </dsp:nvSpPr>
      <dsp:spPr>
        <a:xfrm>
          <a:off x="3633870" y="3625"/>
          <a:ext cx="1547381" cy="154738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>
              <a:solidFill>
                <a:srgbClr val="002060"/>
              </a:solidFill>
            </a:rPr>
            <a:t>ATMOSFERA</a:t>
          </a:r>
        </a:p>
      </dsp:txBody>
      <dsp:txXfrm>
        <a:off x="3860479" y="230234"/>
        <a:ext cx="1094163" cy="1094163"/>
      </dsp:txXfrm>
    </dsp:sp>
    <dsp:sp modelId="{B688DFAC-9C6C-4F6F-B726-299D992905E5}">
      <dsp:nvSpPr>
        <dsp:cNvPr id="0" name=""/>
        <dsp:cNvSpPr/>
      </dsp:nvSpPr>
      <dsp:spPr>
        <a:xfrm rot="20520000">
          <a:off x="5264826" y="2348592"/>
          <a:ext cx="327948" cy="526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/>
        </a:p>
      </dsp:txBody>
      <dsp:txXfrm>
        <a:off x="5267234" y="2469015"/>
        <a:ext cx="229564" cy="315665"/>
      </dsp:txXfrm>
    </dsp:sp>
    <dsp:sp modelId="{A1CE62D9-3EA7-42BE-A1F5-E2339737E16A}">
      <dsp:nvSpPr>
        <dsp:cNvPr id="0" name=""/>
        <dsp:cNvSpPr/>
      </dsp:nvSpPr>
      <dsp:spPr>
        <a:xfrm>
          <a:off x="5694003" y="1500399"/>
          <a:ext cx="1547381" cy="154738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>
              <a:solidFill>
                <a:srgbClr val="002060"/>
              </a:solidFill>
            </a:rPr>
            <a:t>CRIOSFERA</a:t>
          </a:r>
        </a:p>
      </dsp:txBody>
      <dsp:txXfrm>
        <a:off x="5920612" y="1727008"/>
        <a:ext cx="1094163" cy="1094163"/>
      </dsp:txXfrm>
    </dsp:sp>
    <dsp:sp modelId="{00A8711B-5897-48B7-91C6-6E63F48C9EFF}">
      <dsp:nvSpPr>
        <dsp:cNvPr id="0" name=""/>
        <dsp:cNvSpPr/>
      </dsp:nvSpPr>
      <dsp:spPr>
        <a:xfrm rot="3240000">
          <a:off x="4874747" y="3549130"/>
          <a:ext cx="327948" cy="526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/>
        </a:p>
      </dsp:txBody>
      <dsp:txXfrm>
        <a:off x="4895025" y="3614555"/>
        <a:ext cx="229564" cy="315665"/>
      </dsp:txXfrm>
    </dsp:sp>
    <dsp:sp modelId="{E9F973F6-4287-42BB-BD52-C67BCAA29933}">
      <dsp:nvSpPr>
        <dsp:cNvPr id="0" name=""/>
        <dsp:cNvSpPr/>
      </dsp:nvSpPr>
      <dsp:spPr>
        <a:xfrm>
          <a:off x="4907102" y="3922230"/>
          <a:ext cx="1547381" cy="154738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>
              <a:solidFill>
                <a:srgbClr val="002060"/>
              </a:solidFill>
            </a:rPr>
            <a:t>HIDROSFERA</a:t>
          </a:r>
        </a:p>
      </dsp:txBody>
      <dsp:txXfrm>
        <a:off x="5133711" y="4148839"/>
        <a:ext cx="1094163" cy="1094163"/>
      </dsp:txXfrm>
    </dsp:sp>
    <dsp:sp modelId="{976B340F-11D1-45A8-90E8-B3DCE3EF049C}">
      <dsp:nvSpPr>
        <dsp:cNvPr id="0" name=""/>
        <dsp:cNvSpPr/>
      </dsp:nvSpPr>
      <dsp:spPr>
        <a:xfrm rot="7560000">
          <a:off x="3612427" y="3549130"/>
          <a:ext cx="327948" cy="526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/>
        </a:p>
      </dsp:txBody>
      <dsp:txXfrm rot="10800000">
        <a:off x="3690533" y="3614555"/>
        <a:ext cx="229564" cy="315665"/>
      </dsp:txXfrm>
    </dsp:sp>
    <dsp:sp modelId="{29EBF2C1-4478-4C9D-9D21-3930A7DE8BC5}">
      <dsp:nvSpPr>
        <dsp:cNvPr id="0" name=""/>
        <dsp:cNvSpPr/>
      </dsp:nvSpPr>
      <dsp:spPr>
        <a:xfrm>
          <a:off x="2360639" y="3922230"/>
          <a:ext cx="1547381" cy="154738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>
              <a:solidFill>
                <a:srgbClr val="002060"/>
              </a:solidFill>
            </a:rPr>
            <a:t>GEOSFERA</a:t>
          </a:r>
        </a:p>
      </dsp:txBody>
      <dsp:txXfrm>
        <a:off x="2587248" y="4148839"/>
        <a:ext cx="1094163" cy="1094163"/>
      </dsp:txXfrm>
    </dsp:sp>
    <dsp:sp modelId="{BE8210D1-C73C-4028-9AD9-C2B46E50AFFD}">
      <dsp:nvSpPr>
        <dsp:cNvPr id="0" name=""/>
        <dsp:cNvSpPr/>
      </dsp:nvSpPr>
      <dsp:spPr>
        <a:xfrm rot="11880000">
          <a:off x="3222348" y="2348592"/>
          <a:ext cx="327948" cy="526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/>
        </a:p>
      </dsp:txBody>
      <dsp:txXfrm rot="10800000">
        <a:off x="3318324" y="2469015"/>
        <a:ext cx="229564" cy="315665"/>
      </dsp:txXfrm>
    </dsp:sp>
    <dsp:sp modelId="{B337F041-5F87-4C3C-B3FE-C42044C82A82}">
      <dsp:nvSpPr>
        <dsp:cNvPr id="0" name=""/>
        <dsp:cNvSpPr/>
      </dsp:nvSpPr>
      <dsp:spPr>
        <a:xfrm>
          <a:off x="1573738" y="1500399"/>
          <a:ext cx="1547381" cy="154738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>
              <a:solidFill>
                <a:srgbClr val="002060"/>
              </a:solidFill>
            </a:rPr>
            <a:t>BIOSFERA</a:t>
          </a:r>
        </a:p>
      </dsp:txBody>
      <dsp:txXfrm>
        <a:off x="1800347" y="1727008"/>
        <a:ext cx="1094163" cy="1094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E3FAD59-92B4-4703-9BF1-ABC7E5CC294A}" type="datetime1">
              <a:rPr lang="es-ES" smtClean="0"/>
              <a:t>23/07/2024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0699CC-E798-494C-856B-ED84AB35FEEE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8977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8546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5563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6488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7794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5898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3460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3162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2313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580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7161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9758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3905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464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919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3166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554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805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pic>
        <p:nvPicPr>
          <p:cNvPr id="8" name="Imagen 7" descr="Nubes blancas y esponjosas en un cielo azul intens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Imagen 9" descr="Primer plano del tallo de una plant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Imagen 10" descr="Ola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EDC781-CB57-4062-B09C-81FF42BCE73D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editar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3EF067-3BD7-4195-88F8-49200083A5C8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>
            <a:lvl1pPr marL="0" indent="0">
              <a:defRPr/>
            </a:lvl1pPr>
          </a:lstStyle>
          <a:p>
            <a:fld id="{9CD8D479-8942-46E8-A226-A4E01F7A105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D9F02B-2DC8-4099-A266-B747EC68FF67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 rtl="0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pic>
        <p:nvPicPr>
          <p:cNvPr id="11" name="Imagen 10" descr="Primer plano de plantas verd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Imagen 8" descr="Ola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10DF40-6381-4575-BB53-B641DE6E80E1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1188A6-F960-4ED5-975C-FE039292E0F0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4F1B32-3E5D-4ECB-89A5-901115EE1EF9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60FE62-507F-4526-A445-3A3BC99BF160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FA044B-7BC4-4947-ABBF-9764D9ADB49F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-1" y="6629400"/>
            <a:ext cx="453403" cy="228600"/>
          </a:xfrm>
        </p:spPr>
        <p:txBody>
          <a:bodyPr rtlCol="0"/>
          <a:lstStyle/>
          <a:p>
            <a:pPr rtl="0"/>
            <a:fld id="{9CD8D479-8942-46E8-A226-A4E01F7A105C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37AC02-EA6D-465F-BF03-15EFEA467FA6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1" name="Rectángulo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-1" y="6629400"/>
            <a:ext cx="453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504679" y="6629400"/>
            <a:ext cx="936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0BE2D4B3-46EE-4BB5-8269-7C35761664DD}" type="datetime1">
              <a:rPr lang="es-ES" noProof="0" smtClean="0"/>
              <a:t>23/07/2024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47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openxmlformats.org/officeDocument/2006/relationships/image" Target="../media/image4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48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image" Target="../media/image54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openxmlformats.org/officeDocument/2006/relationships/image" Target="../media/image52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51.jpe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56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58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microsoft.com/office/2007/relationships/hdphoto" Target="../media/hdphoto7.wdp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57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59.gif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60.gif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61.gif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61.gif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9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image" Target="../media/image3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microsoft.com/office/2007/relationships/hdphoto" Target="../media/hdphoto1.wdp"/><Relationship Id="rId33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openxmlformats.org/officeDocument/2006/relationships/image" Target="../media/image32.png"/><Relationship Id="rId32" Type="http://schemas.openxmlformats.org/officeDocument/2006/relationships/image" Target="../media/image3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31.png"/><Relationship Id="rId28" Type="http://schemas.openxmlformats.org/officeDocument/2006/relationships/image" Target="../media/image34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31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microsoft.com/office/2007/relationships/hdphoto" Target="../media/hdphoto2.wdp"/><Relationship Id="rId30" Type="http://schemas.openxmlformats.org/officeDocument/2006/relationships/image" Target="../media/image35.png"/><Relationship Id="rId8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image" Target="../media/image39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openxmlformats.org/officeDocument/2006/relationships/image" Target="../media/image37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9.png"/><Relationship Id="rId28" Type="http://schemas.openxmlformats.org/officeDocument/2006/relationships/image" Target="../media/image41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31" Type="http://schemas.microsoft.com/office/2007/relationships/hdphoto" Target="../media/hdphoto6.wdp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openxmlformats.org/officeDocument/2006/relationships/image" Target="../media/image44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31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31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diagramLayout" Target="../diagrams/layout1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openxmlformats.org/officeDocument/2006/relationships/diagramData" Target="../diagrams/data1.xml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31.png"/><Relationship Id="rId28" Type="http://schemas.microsoft.com/office/2007/relationships/diagramDrawing" Target="../diagrams/drawing1.xml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46.gif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03717" y="1866155"/>
            <a:ext cx="4994380" cy="23876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s-ES" sz="4900" b="1" dirty="0"/>
              <a:t>ENERGÍA – TIERRA</a:t>
            </a:r>
            <a:br>
              <a:rPr lang="es-ES" sz="4400" b="1" dirty="0"/>
            </a:br>
            <a:r>
              <a:rPr lang="es-ES" sz="4400" b="1" dirty="0"/>
              <a:t>“Cambio climático y sus consecuencias”</a:t>
            </a:r>
            <a:br>
              <a:rPr lang="es-ES" sz="4400" b="1" dirty="0"/>
            </a:br>
            <a:endParaRPr lang="es-ES" sz="4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91260" y="5463577"/>
            <a:ext cx="2665478" cy="448056"/>
          </a:xfrm>
        </p:spPr>
        <p:txBody>
          <a:bodyPr rtlCol="0"/>
          <a:lstStyle/>
          <a:p>
            <a:pPr algn="ctr" rtl="0"/>
            <a:r>
              <a:rPr lang="es-ES" dirty="0"/>
              <a:t>Relator Daniela Pla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84B62D-001B-D392-7EB9-A6EED1EA0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" y="111648"/>
            <a:ext cx="1294228" cy="54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D592EB-A489-9BBB-98E5-1512274A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3776" y="6055519"/>
            <a:ext cx="720000" cy="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56CF7D5-1BC6-33B2-9626-B42512698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96" y="120210"/>
            <a:ext cx="8954654" cy="1124272"/>
          </a:xfrm>
        </p:spPr>
        <p:txBody>
          <a:bodyPr rtlCol="0">
            <a:noAutofit/>
          </a:bodyPr>
          <a:lstStyle/>
          <a:p>
            <a:pPr algn="ctr" rtl="0"/>
            <a:r>
              <a:rPr lang="en-US" sz="3600" b="1" dirty="0">
                <a:solidFill>
                  <a:srgbClr val="002060"/>
                </a:solidFill>
              </a:rPr>
              <a:t>¿INTERACCIÓN DE LOS GEI CON EL CLIMA Y EL PLANETA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3" name="Marcador de contenido 7">
            <a:extLst>
              <a:ext uri="{FF2B5EF4-FFF2-40B4-BE49-F238E27FC236}">
                <a16:creationId xmlns:a16="http://schemas.microsoft.com/office/drawing/2014/main" id="{E508A0E0-4879-7137-AD3B-651F2AD32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298" y="2280174"/>
            <a:ext cx="4808627" cy="4005572"/>
          </a:xfrm>
          <a:noFill/>
        </p:spPr>
        <p:txBody>
          <a:bodyPr>
            <a:normAutofit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glaciares, las capas de hielo y la nieve tienen un albedo muy elevado, es decir, reflejan gran cantidad de radiación solar, lo que provoca que este no llegue a la superficie de la tierra no se calienta y contribuye al enfriamiento del planeta.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7">
            <a:extLst>
              <a:ext uri="{FF2B5EF4-FFF2-40B4-BE49-F238E27FC236}">
                <a16:creationId xmlns:a16="http://schemas.microsoft.com/office/drawing/2014/main" id="{8D48F725-2524-2D87-4C58-35A5C77CD4E6}"/>
              </a:ext>
            </a:extLst>
          </p:cNvPr>
          <p:cNvSpPr txBox="1">
            <a:spLocks/>
          </p:cNvSpPr>
          <p:nvPr/>
        </p:nvSpPr>
        <p:spPr>
          <a:xfrm>
            <a:off x="1656937" y="1470999"/>
            <a:ext cx="2395572" cy="5826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Criosfera: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5C6CAB-E7E6-8C79-1A36-CA0A8F84D0C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12452" y="2080614"/>
            <a:ext cx="3524250" cy="374332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5587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56CF7D5-1BC6-33B2-9626-B42512698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96" y="120210"/>
            <a:ext cx="8954654" cy="1124272"/>
          </a:xfrm>
        </p:spPr>
        <p:txBody>
          <a:bodyPr rtlCol="0">
            <a:noAutofit/>
          </a:bodyPr>
          <a:lstStyle/>
          <a:p>
            <a:pPr algn="ctr" rtl="0"/>
            <a:r>
              <a:rPr lang="en-US" sz="3600" b="1" dirty="0">
                <a:solidFill>
                  <a:srgbClr val="002060"/>
                </a:solidFill>
              </a:rPr>
              <a:t>¿INTERACCIÓN DE LOS GEI CON EL CLIMA Y EL PLANETA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7" name="Marcador de contenido 7">
            <a:extLst>
              <a:ext uri="{FF2B5EF4-FFF2-40B4-BE49-F238E27FC236}">
                <a16:creationId xmlns:a16="http://schemas.microsoft.com/office/drawing/2014/main" id="{8D48F725-2524-2D87-4C58-35A5C77CD4E6}"/>
              </a:ext>
            </a:extLst>
          </p:cNvPr>
          <p:cNvSpPr txBox="1">
            <a:spLocks/>
          </p:cNvSpPr>
          <p:nvPr/>
        </p:nvSpPr>
        <p:spPr>
          <a:xfrm>
            <a:off x="1656937" y="1470999"/>
            <a:ext cx="2395572" cy="5826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Hidrosfera: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8923B2B-73EA-4D56-EB43-D40F37560C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74821" y="2539314"/>
            <a:ext cx="2880000" cy="239094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5" name="Marcador de contenido 7">
            <a:extLst>
              <a:ext uri="{FF2B5EF4-FFF2-40B4-BE49-F238E27FC236}">
                <a16:creationId xmlns:a16="http://schemas.microsoft.com/office/drawing/2014/main" id="{3B4CC9E7-FCFF-B0D7-827A-9AEAE81D6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971" y="4952889"/>
            <a:ext cx="2880001" cy="463026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del agua</a:t>
            </a:r>
          </a:p>
          <a:p>
            <a:pPr algn="just"/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B94CF9C-70C6-F66A-3F1C-327BF64E793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73056" y="2532912"/>
            <a:ext cx="2700000" cy="23973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1" name="Marcador de contenido 7">
            <a:extLst>
              <a:ext uri="{FF2B5EF4-FFF2-40B4-BE49-F238E27FC236}">
                <a16:creationId xmlns:a16="http://schemas.microsoft.com/office/drawing/2014/main" id="{AF212491-4E6C-9EEA-B4B3-F1269D34EBB5}"/>
              </a:ext>
            </a:extLst>
          </p:cNvPr>
          <p:cNvSpPr txBox="1">
            <a:spLocks/>
          </p:cNvSpPr>
          <p:nvPr/>
        </p:nvSpPr>
        <p:spPr>
          <a:xfrm>
            <a:off x="5373056" y="4997536"/>
            <a:ext cx="2880001" cy="7254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de mares y océanos</a:t>
            </a:r>
          </a:p>
          <a:p>
            <a:pPr marL="0" indent="0" algn="just"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27A6F43-9D06-350A-D152-35131D3ECE7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91291" y="2583915"/>
            <a:ext cx="2880000" cy="229533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7" name="Marcador de contenido 7">
            <a:extLst>
              <a:ext uri="{FF2B5EF4-FFF2-40B4-BE49-F238E27FC236}">
                <a16:creationId xmlns:a16="http://schemas.microsoft.com/office/drawing/2014/main" id="{2852FDC1-038A-A36D-D5F4-354B2209723F}"/>
              </a:ext>
            </a:extLst>
          </p:cNvPr>
          <p:cNvSpPr txBox="1">
            <a:spLocks/>
          </p:cNvSpPr>
          <p:nvPr/>
        </p:nvSpPr>
        <p:spPr>
          <a:xfrm>
            <a:off x="8891290" y="4938895"/>
            <a:ext cx="2880001" cy="7254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Corrientes marinas</a:t>
            </a:r>
          </a:p>
          <a:p>
            <a:pPr marL="0" indent="0" algn="just"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8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56CF7D5-1BC6-33B2-9626-B42512698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96" y="120210"/>
            <a:ext cx="8954654" cy="1124272"/>
          </a:xfrm>
        </p:spPr>
        <p:txBody>
          <a:bodyPr rtlCol="0">
            <a:noAutofit/>
          </a:bodyPr>
          <a:lstStyle/>
          <a:p>
            <a:pPr algn="ctr" rtl="0"/>
            <a:r>
              <a:rPr lang="en-US" sz="3600" b="1" dirty="0">
                <a:solidFill>
                  <a:srgbClr val="002060"/>
                </a:solidFill>
              </a:rPr>
              <a:t>¿INTERACCIÓN DE LOS GEI CON EL CLIMA Y EL PLANETA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3" name="Marcador de contenido 7">
            <a:extLst>
              <a:ext uri="{FF2B5EF4-FFF2-40B4-BE49-F238E27FC236}">
                <a16:creationId xmlns:a16="http://schemas.microsoft.com/office/drawing/2014/main" id="{39AF1CB0-C33A-D717-6297-6BD2D7C9D619}"/>
              </a:ext>
            </a:extLst>
          </p:cNvPr>
          <p:cNvSpPr txBox="1">
            <a:spLocks/>
          </p:cNvSpPr>
          <p:nvPr/>
        </p:nvSpPr>
        <p:spPr>
          <a:xfrm>
            <a:off x="1624088" y="1200727"/>
            <a:ext cx="2395572" cy="5826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Biosfera: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A FOTOSÍNTESIS | Vídeos Educativos para Niños on Make a GIF">
            <a:extLst>
              <a:ext uri="{FF2B5EF4-FFF2-40B4-BE49-F238E27FC236}">
                <a16:creationId xmlns:a16="http://schemas.microsoft.com/office/drawing/2014/main" id="{09526C82-F966-189B-EF26-B53D94862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12" y="1892270"/>
            <a:ext cx="2571750" cy="14097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80B167D8-EF42-7665-5C8B-A565CF42C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6600" y="3324518"/>
            <a:ext cx="2591662" cy="463026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Fotosíntesis</a:t>
            </a:r>
          </a:p>
          <a:p>
            <a:pPr algn="just"/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Cicatriz de quemas e incendios forestales - PlenaMata">
            <a:extLst>
              <a:ext uri="{FF2B5EF4-FFF2-40B4-BE49-F238E27FC236}">
                <a16:creationId xmlns:a16="http://schemas.microsoft.com/office/drawing/2014/main" id="{07C6CD5C-EA5A-3BCF-4D75-A903893D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12" y="1875019"/>
            <a:ext cx="2520000" cy="140010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7">
            <a:extLst>
              <a:ext uri="{FF2B5EF4-FFF2-40B4-BE49-F238E27FC236}">
                <a16:creationId xmlns:a16="http://schemas.microsoft.com/office/drawing/2014/main" id="{F70C780C-5F97-3F1C-DA03-3F238AE019C3}"/>
              </a:ext>
            </a:extLst>
          </p:cNvPr>
          <p:cNvSpPr txBox="1">
            <a:spLocks/>
          </p:cNvSpPr>
          <p:nvPr/>
        </p:nvSpPr>
        <p:spPr>
          <a:xfrm>
            <a:off x="5131088" y="3351360"/>
            <a:ext cx="2591662" cy="4630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Incendios forestales</a:t>
            </a:r>
          </a:p>
          <a:p>
            <a:pPr marL="0" indent="0" algn="just"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B19C97F-6857-1800-8FC2-1B28F1E7EDC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744178" y="1132545"/>
            <a:ext cx="2160000" cy="2221277"/>
          </a:xfrm>
          <a:prstGeom prst="rect">
            <a:avLst/>
          </a:prstGeom>
        </p:spPr>
      </p:pic>
      <p:sp>
        <p:nvSpPr>
          <p:cNvPr id="15" name="Marcador de contenido 7">
            <a:extLst>
              <a:ext uri="{FF2B5EF4-FFF2-40B4-BE49-F238E27FC236}">
                <a16:creationId xmlns:a16="http://schemas.microsoft.com/office/drawing/2014/main" id="{BB8A9CD8-01EF-0464-C199-38887630892D}"/>
              </a:ext>
            </a:extLst>
          </p:cNvPr>
          <p:cNvSpPr txBox="1">
            <a:spLocks/>
          </p:cNvSpPr>
          <p:nvPr/>
        </p:nvSpPr>
        <p:spPr>
          <a:xfrm>
            <a:off x="8446303" y="3358171"/>
            <a:ext cx="2591662" cy="4630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Descomposición materia orgánica</a:t>
            </a:r>
          </a:p>
          <a:p>
            <a:pPr marL="0" indent="0" algn="just"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2A4CE9A-D088-55DB-9C4C-6A130715DDE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78262" y="3957422"/>
            <a:ext cx="2160000" cy="2278763"/>
          </a:xfrm>
          <a:prstGeom prst="rect">
            <a:avLst/>
          </a:prstGeom>
        </p:spPr>
      </p:pic>
      <p:sp>
        <p:nvSpPr>
          <p:cNvPr id="21" name="Marcador de contenido 7">
            <a:extLst>
              <a:ext uri="{FF2B5EF4-FFF2-40B4-BE49-F238E27FC236}">
                <a16:creationId xmlns:a16="http://schemas.microsoft.com/office/drawing/2014/main" id="{D513E4CB-596D-191F-0936-76A23E647B7D}"/>
              </a:ext>
            </a:extLst>
          </p:cNvPr>
          <p:cNvSpPr txBox="1">
            <a:spLocks/>
          </p:cNvSpPr>
          <p:nvPr/>
        </p:nvSpPr>
        <p:spPr>
          <a:xfrm>
            <a:off x="2872387" y="6293648"/>
            <a:ext cx="2591662" cy="4630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Respiración seres vivos</a:t>
            </a:r>
          </a:p>
          <a:p>
            <a:pPr marL="0" indent="0" algn="just"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8E0E85F8-82C3-F754-535A-296C6B8C934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39359" y="4054565"/>
            <a:ext cx="2160000" cy="2084475"/>
          </a:xfrm>
          <a:prstGeom prst="rect">
            <a:avLst/>
          </a:prstGeom>
        </p:spPr>
      </p:pic>
      <p:sp>
        <p:nvSpPr>
          <p:cNvPr id="27" name="Marcador de contenido 7">
            <a:extLst>
              <a:ext uri="{FF2B5EF4-FFF2-40B4-BE49-F238E27FC236}">
                <a16:creationId xmlns:a16="http://schemas.microsoft.com/office/drawing/2014/main" id="{E7D996D5-AE21-E90F-DD09-E5122D07AC1E}"/>
              </a:ext>
            </a:extLst>
          </p:cNvPr>
          <p:cNvSpPr txBox="1">
            <a:spLocks/>
          </p:cNvSpPr>
          <p:nvPr/>
        </p:nvSpPr>
        <p:spPr>
          <a:xfrm>
            <a:off x="7118572" y="6186682"/>
            <a:ext cx="2591662" cy="4630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Fitoplancton océanos</a:t>
            </a:r>
          </a:p>
          <a:p>
            <a:pPr marL="0" indent="0" algn="just">
              <a:buNone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56CF7D5-1BC6-33B2-9626-B42512698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96" y="120210"/>
            <a:ext cx="8954654" cy="1124272"/>
          </a:xfrm>
        </p:spPr>
        <p:txBody>
          <a:bodyPr rtlCol="0">
            <a:noAutofit/>
          </a:bodyPr>
          <a:lstStyle/>
          <a:p>
            <a:pPr algn="ctr" rtl="0"/>
            <a:r>
              <a:rPr lang="en-US" sz="3600" b="1" dirty="0">
                <a:solidFill>
                  <a:srgbClr val="002060"/>
                </a:solidFill>
              </a:rPr>
              <a:t>¿INTERACCIÓN DE LOS GEI CON EL CLIMA Y EL PLANETA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3" name="Marcador de contenido 7">
            <a:extLst>
              <a:ext uri="{FF2B5EF4-FFF2-40B4-BE49-F238E27FC236}">
                <a16:creationId xmlns:a16="http://schemas.microsoft.com/office/drawing/2014/main" id="{39AF1CB0-C33A-D717-6297-6BD2D7C9D619}"/>
              </a:ext>
            </a:extLst>
          </p:cNvPr>
          <p:cNvSpPr txBox="1">
            <a:spLocks/>
          </p:cNvSpPr>
          <p:nvPr/>
        </p:nvSpPr>
        <p:spPr>
          <a:xfrm>
            <a:off x="1624088" y="1200727"/>
            <a:ext cx="2395572" cy="5826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Geosfera: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1BC7AC5-6F09-7F94-B18C-0D918045CF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23542" y="2266192"/>
            <a:ext cx="3829050" cy="37052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3" name="Marcador de contenido 7">
            <a:extLst>
              <a:ext uri="{FF2B5EF4-FFF2-40B4-BE49-F238E27FC236}">
                <a16:creationId xmlns:a16="http://schemas.microsoft.com/office/drawing/2014/main" id="{AF6CA990-037F-20E5-7BB8-DA6B70AA9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423" y="2871767"/>
            <a:ext cx="4808627" cy="2515690"/>
          </a:xfrm>
          <a:noFill/>
        </p:spPr>
        <p:txBody>
          <a:bodyPr>
            <a:normAutofit fontScale="92500" lnSpcReduction="10000"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gran erupción volcánica puede disminuir la temperatura media del planeta, debido a que la nube de partículas impide el paso de la radiación solar devolviéndola al espacio.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B6B2E007-06BB-89A6-772B-89ED81167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</p:spTree>
    <p:extLst>
      <p:ext uri="{BB962C8B-B14F-4D97-AF65-F5344CB8AC3E}">
        <p14:creationId xmlns:p14="http://schemas.microsoft.com/office/powerpoint/2010/main" val="17170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23" name="Marcador de contenido 7">
            <a:extLst>
              <a:ext uri="{FF2B5EF4-FFF2-40B4-BE49-F238E27FC236}">
                <a16:creationId xmlns:a16="http://schemas.microsoft.com/office/drawing/2014/main" id="{AF6CA990-037F-20E5-7BB8-DA6B70AA9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117" y="1707093"/>
            <a:ext cx="8196641" cy="1827347"/>
          </a:xfrm>
          <a:noFill/>
        </p:spPr>
        <p:txBody>
          <a:bodyPr>
            <a:normAutofit lnSpcReduction="10000"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una región atmosférica compuesta por un gas llamado ozono. Este gas son moléculas que están formada por 3 átomos de oxígeno. Se ubica en la estratosfera entre unos 15 y 50 km de altitud.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A3821845-3893-6E5F-DF54-694D9CD96DC0}"/>
              </a:ext>
            </a:extLst>
          </p:cNvPr>
          <p:cNvSpPr txBox="1">
            <a:spLocks/>
          </p:cNvSpPr>
          <p:nvPr/>
        </p:nvSpPr>
        <p:spPr>
          <a:xfrm>
            <a:off x="1624088" y="1034027"/>
            <a:ext cx="4354682" cy="5826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la capa de ozono?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1B3FD4-D2C9-87E9-9AC2-9D552BDE16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907" b="97890" l="3286" r="95775">
                        <a14:foregroundMark x1="7981" y1="58228" x2="7981" y2="58228"/>
                        <a14:foregroundMark x1="91549" y1="27426" x2="91549" y2="27426"/>
                        <a14:foregroundMark x1="94836" y1="79747" x2="94836" y2="79747"/>
                        <a14:foregroundMark x1="83099" y1="95359" x2="83099" y2="95359"/>
                        <a14:foregroundMark x1="96244" y1="28692" x2="96244" y2="28692"/>
                        <a14:foregroundMark x1="78404" y1="98734" x2="78404" y2="98734"/>
                        <a14:foregroundMark x1="19718" y1="12658" x2="19718" y2="12658"/>
                        <a14:foregroundMark x1="7981" y1="6329" x2="7981" y2="6329"/>
                        <a14:foregroundMark x1="3286" y1="13080" x2="3286" y2="13080"/>
                        <a14:foregroundMark x1="26291" y1="17722" x2="26291" y2="17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9532" y="1492055"/>
            <a:ext cx="2028825" cy="225742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D266CE7-05A0-EC86-86C0-133123B67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5124" name="Picture 4" descr="Ozone generation/ Formación del ozono y variaciones del agujero [IGEO.TV]  on Make a GIF">
            <a:extLst>
              <a:ext uri="{FF2B5EF4-FFF2-40B4-BE49-F238E27FC236}">
                <a16:creationId xmlns:a16="http://schemas.microsoft.com/office/drawing/2014/main" id="{163BC74A-FB16-4802-544E-AE42A2FE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11" y="3715257"/>
            <a:ext cx="4320000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19701D82-8466-1F05-7B0D-84B198FB9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086" y="43741"/>
            <a:ext cx="7379236" cy="829054"/>
          </a:xfrm>
        </p:spPr>
        <p:txBody>
          <a:bodyPr rtlCol="0">
            <a:noAutofit/>
          </a:bodyPr>
          <a:lstStyle/>
          <a:p>
            <a:pPr algn="ctr" rtl="0"/>
            <a:r>
              <a:rPr lang="en-US" sz="3600" b="1" dirty="0">
                <a:solidFill>
                  <a:srgbClr val="002060"/>
                </a:solidFill>
              </a:rPr>
              <a:t>CAPA DE OZONO</a:t>
            </a:r>
            <a:endParaRPr lang="es-E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23" name="Marcador de contenido 7">
            <a:extLst>
              <a:ext uri="{FF2B5EF4-FFF2-40B4-BE49-F238E27FC236}">
                <a16:creationId xmlns:a16="http://schemas.microsoft.com/office/drawing/2014/main" id="{AF6CA990-037F-20E5-7BB8-DA6B70AA9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932" y="2261399"/>
            <a:ext cx="4144945" cy="3562540"/>
          </a:xfrm>
          <a:noFill/>
        </p:spPr>
        <p:txBody>
          <a:bodyPr>
            <a:normAutofit lnSpcReduction="10000"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capa de ozono actúa como un escudo protector de la radiación ultravioleta tipo C y de la mayor parte del tipo B, dejando atravesar solo el tipo A, que es la menos energética de las 3.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A3821845-3893-6E5F-DF54-694D9CD96DC0}"/>
              </a:ext>
            </a:extLst>
          </p:cNvPr>
          <p:cNvSpPr txBox="1">
            <a:spLocks/>
          </p:cNvSpPr>
          <p:nvPr/>
        </p:nvSpPr>
        <p:spPr>
          <a:xfrm>
            <a:off x="1624087" y="1200727"/>
            <a:ext cx="4354682" cy="5826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actúa?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266CE7-05A0-EC86-86C0-133123B67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3B9B136-5093-0E1C-1A51-D5DB82BD40DC}"/>
              </a:ext>
            </a:extLst>
          </p:cNvPr>
          <p:cNvSpPr txBox="1">
            <a:spLocks/>
          </p:cNvSpPr>
          <p:nvPr/>
        </p:nvSpPr>
        <p:spPr>
          <a:xfrm>
            <a:off x="1713369" y="63736"/>
            <a:ext cx="8954654" cy="775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</a:rPr>
              <a:t>IMPORTANCIA DE LA CAPA DE OZONO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2" name="AutoShape 2" descr="La capa de ozono on Make a GIF">
            <a:extLst>
              <a:ext uri="{FF2B5EF4-FFF2-40B4-BE49-F238E27FC236}">
                <a16:creationId xmlns:a16="http://schemas.microsoft.com/office/drawing/2014/main" id="{B910CBF5-44AA-87C7-B64D-778381C752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28" name="Picture 4" descr="La capa de ozono on Make a GIF">
            <a:extLst>
              <a:ext uri="{FF2B5EF4-FFF2-40B4-BE49-F238E27FC236}">
                <a16:creationId xmlns:a16="http://schemas.microsoft.com/office/drawing/2014/main" id="{63381CC9-0DF2-2BEE-CF93-3DEBBC5DD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911" y="2493554"/>
            <a:ext cx="4680000" cy="2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9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23" name="Marcador de contenido 7">
            <a:extLst>
              <a:ext uri="{FF2B5EF4-FFF2-40B4-BE49-F238E27FC236}">
                <a16:creationId xmlns:a16="http://schemas.microsoft.com/office/drawing/2014/main" id="{AF6CA990-037F-20E5-7BB8-DA6B70AA9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117" y="1731323"/>
            <a:ext cx="6508517" cy="4818103"/>
          </a:xfrm>
          <a:noFill/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átomos de ozono y oxígeno libre son altamente inestables, es decir, reaccionan muy fácil con otros compuestos.</a:t>
            </a:r>
          </a:p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productos químicos que contienen </a:t>
            </a: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hidrocarburos clorados, fluorados o bromados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los aerosoles, liberan cloro como los clorofluorocarbonos (CFC) a la atmósfera.</a:t>
            </a:r>
          </a:p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molécula es estable.</a:t>
            </a:r>
          </a:p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llegar a la estratosfera completa, comienza a interactuar con los rayos UV liberando el Cloro, e impidiendo la formación del ozono molecular.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A3821845-3893-6E5F-DF54-694D9CD96DC0}"/>
              </a:ext>
            </a:extLst>
          </p:cNvPr>
          <p:cNvSpPr txBox="1">
            <a:spLocks/>
          </p:cNvSpPr>
          <p:nvPr/>
        </p:nvSpPr>
        <p:spPr>
          <a:xfrm>
            <a:off x="1624088" y="1020061"/>
            <a:ext cx="4354682" cy="5826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actúa?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266CE7-05A0-EC86-86C0-133123B67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3B9B136-5093-0E1C-1A51-D5DB82BD40DC}"/>
              </a:ext>
            </a:extLst>
          </p:cNvPr>
          <p:cNvSpPr txBox="1">
            <a:spLocks/>
          </p:cNvSpPr>
          <p:nvPr/>
        </p:nvSpPr>
        <p:spPr>
          <a:xfrm>
            <a:off x="1713369" y="63736"/>
            <a:ext cx="8954654" cy="775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</a:rPr>
              <a:t>DISMINUCIÓN DE LA CAPA DE OZONO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2" name="AutoShape 2" descr="La capa de ozono on Make a GIF">
            <a:extLst>
              <a:ext uri="{FF2B5EF4-FFF2-40B4-BE49-F238E27FC236}">
                <a16:creationId xmlns:a16="http://schemas.microsoft.com/office/drawing/2014/main" id="{B910CBF5-44AA-87C7-B64D-778381C752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1F24DE2-9286-2776-5E7A-7BE3D959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34" y="2538191"/>
            <a:ext cx="3600000" cy="27692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79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23" name="Marcador de contenido 7">
            <a:extLst>
              <a:ext uri="{FF2B5EF4-FFF2-40B4-BE49-F238E27FC236}">
                <a16:creationId xmlns:a16="http://schemas.microsoft.com/office/drawing/2014/main" id="{AF6CA990-037F-20E5-7BB8-DA6B70AA9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117" y="1731323"/>
            <a:ext cx="6508517" cy="4586189"/>
          </a:xfrm>
          <a:noFill/>
        </p:spPr>
        <p:txBody>
          <a:bodyPr>
            <a:normAutofit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capa de ozono se va debilitando debido a estos</a:t>
            </a: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hidrocarburos clorados, fluorados o bromados como: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Clorofluorocarbonos (CFC), Hidroclorofluorocarbonos (HCFC), Bromuro de metilo .</a:t>
            </a:r>
          </a:p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liberan por el uso de plaguicidas, aerosoles, refrigerantes, productos de limpieza,  aire acondicionado, etc.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A3821845-3893-6E5F-DF54-694D9CD96DC0}"/>
              </a:ext>
            </a:extLst>
          </p:cNvPr>
          <p:cNvSpPr txBox="1">
            <a:spLocks/>
          </p:cNvSpPr>
          <p:nvPr/>
        </p:nvSpPr>
        <p:spPr>
          <a:xfrm>
            <a:off x="1624088" y="1020061"/>
            <a:ext cx="4354682" cy="5826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actúa?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266CE7-05A0-EC86-86C0-133123B67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3B9B136-5093-0E1C-1A51-D5DB82BD40DC}"/>
              </a:ext>
            </a:extLst>
          </p:cNvPr>
          <p:cNvSpPr txBox="1">
            <a:spLocks/>
          </p:cNvSpPr>
          <p:nvPr/>
        </p:nvSpPr>
        <p:spPr>
          <a:xfrm>
            <a:off x="1713369" y="63736"/>
            <a:ext cx="8954654" cy="775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</a:rPr>
              <a:t>DISMINUCIÓN DE LA CAPA DE OZONO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2" name="AutoShape 2" descr="La capa de ozono on Make a GIF">
            <a:extLst>
              <a:ext uri="{FF2B5EF4-FFF2-40B4-BE49-F238E27FC236}">
                <a16:creationId xmlns:a16="http://schemas.microsoft.com/office/drawing/2014/main" id="{B910CBF5-44AA-87C7-B64D-778381C752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4" name="Picture 6" descr="Resumen de EFECTOS AMBIENTALES">
            <a:extLst>
              <a:ext uri="{FF2B5EF4-FFF2-40B4-BE49-F238E27FC236}">
                <a16:creationId xmlns:a16="http://schemas.microsoft.com/office/drawing/2014/main" id="{207393F8-C532-E32B-E3B5-509DA68D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34" y="2480457"/>
            <a:ext cx="3600000" cy="29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9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23" name="Marcador de contenido 7">
            <a:extLst>
              <a:ext uri="{FF2B5EF4-FFF2-40B4-BE49-F238E27FC236}">
                <a16:creationId xmlns:a16="http://schemas.microsoft.com/office/drawing/2014/main" id="{AF6CA990-037F-20E5-7BB8-DA6B70AA9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117" y="1731323"/>
            <a:ext cx="6508517" cy="4699940"/>
          </a:xfrm>
          <a:noFill/>
        </p:spPr>
        <p:txBody>
          <a:bodyPr>
            <a:normAutofit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producción de sustancias agotadoras de ozono es regulada por un convenio internacional de 1987 conocido como el “Protocolo de Montreal.</a:t>
            </a:r>
          </a:p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Protocolo, ratificado hasta el momento por más de 190 países.</a:t>
            </a:r>
          </a:p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 que los CFC tienen vidas de entre 50 y 100 años se espera que la recuperación del agujero de ozono ocurra entre el año 2060 y el 2080.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A3821845-3893-6E5F-DF54-694D9CD96DC0}"/>
              </a:ext>
            </a:extLst>
          </p:cNvPr>
          <p:cNvSpPr txBox="1">
            <a:spLocks/>
          </p:cNvSpPr>
          <p:nvPr/>
        </p:nvSpPr>
        <p:spPr>
          <a:xfrm>
            <a:off x="1624088" y="1020061"/>
            <a:ext cx="4354682" cy="5826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actuar?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266CE7-05A0-EC86-86C0-133123B67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3B9B136-5093-0E1C-1A51-D5DB82BD40DC}"/>
              </a:ext>
            </a:extLst>
          </p:cNvPr>
          <p:cNvSpPr txBox="1">
            <a:spLocks/>
          </p:cNvSpPr>
          <p:nvPr/>
        </p:nvSpPr>
        <p:spPr>
          <a:xfrm>
            <a:off x="1713369" y="63736"/>
            <a:ext cx="8954654" cy="775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</a:rPr>
              <a:t>SALVANDO LA CAPA DE OZONO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2" name="AutoShape 2" descr="La capa de ozono on Make a GIF">
            <a:extLst>
              <a:ext uri="{FF2B5EF4-FFF2-40B4-BE49-F238E27FC236}">
                <a16:creationId xmlns:a16="http://schemas.microsoft.com/office/drawing/2014/main" id="{B910CBF5-44AA-87C7-B64D-778381C752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4" name="Picture 6" descr="Resumen de EFECTOS AMBIENTALES">
            <a:extLst>
              <a:ext uri="{FF2B5EF4-FFF2-40B4-BE49-F238E27FC236}">
                <a16:creationId xmlns:a16="http://schemas.microsoft.com/office/drawing/2014/main" id="{207393F8-C532-E32B-E3B5-509DA68D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34" y="2480457"/>
            <a:ext cx="3600000" cy="29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0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14653" y="2370695"/>
            <a:ext cx="7322582" cy="1472802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¡MUCHAS GRACIAS POR SU ATENCIÓN!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3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75553" y="155643"/>
            <a:ext cx="3738749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TEMARIO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147" y="130570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32" name="Marcador de contenido 7">
            <a:extLst>
              <a:ext uri="{FF2B5EF4-FFF2-40B4-BE49-F238E27FC236}">
                <a16:creationId xmlns:a16="http://schemas.microsoft.com/office/drawing/2014/main" id="{DC52D2E3-C867-D540-8CD8-63C628EA7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932" y="1351792"/>
            <a:ext cx="5945810" cy="4620682"/>
          </a:xfrm>
          <a:noFill/>
        </p:spPr>
        <p:txBody>
          <a:bodyPr>
            <a:normAutofit fontScale="92500"/>
          </a:bodyPr>
          <a:lstStyle/>
          <a:p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climático.</a:t>
            </a:r>
          </a:p>
          <a:p>
            <a:pPr marL="0" indent="0">
              <a:buNone/>
            </a:pP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 naturales y antropogénicos.</a:t>
            </a:r>
          </a:p>
          <a:p>
            <a:pPr marL="0" indent="0">
              <a:buNone/>
            </a:pP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 invernadero.</a:t>
            </a:r>
          </a:p>
          <a:p>
            <a:pPr marL="0" indent="0">
              <a:buNone/>
            </a:pP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Consecuencias cambio climático.</a:t>
            </a:r>
          </a:p>
          <a:p>
            <a:pPr marL="0" indent="0">
              <a:buNone/>
            </a:pP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 de ozono.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2AD2F3-5545-36B6-38F1-C1823A249B6C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</a:blip>
          <a:stretch>
            <a:fillRect/>
          </a:stretch>
        </p:blipFill>
        <p:spPr>
          <a:xfrm>
            <a:off x="7404147" y="1444714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9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073" y="155642"/>
            <a:ext cx="6419742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CAMBIO CLIMÁTICO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147" y="130570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693C7D9F-8A3D-2CF4-1E59-D38C6BEAD23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15000"/>
          </a:blip>
          <a:stretch>
            <a:fillRect/>
          </a:stretch>
        </p:blipFill>
        <p:spPr>
          <a:xfrm>
            <a:off x="2195578" y="1808992"/>
            <a:ext cx="9169179" cy="5803895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8092FC6F-7F66-E3EE-2B24-645974F2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932" y="1351792"/>
            <a:ext cx="10328874" cy="4620682"/>
          </a:xfrm>
          <a:noFill/>
        </p:spPr>
        <p:txBody>
          <a:bodyPr>
            <a:normAutofit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una variación en el clima del planeta, atribuido directa o indirectamente a la actividad humana y que altera la composición de la atmósfera.</a:t>
            </a:r>
          </a:p>
          <a:p>
            <a:pPr algn="just"/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manifiesta en un aumento de las temperaturas medias y una alteración del clima a escala mundial, haciendo más común eventos climáticos extremos.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1D84307-68B3-B01D-F1B9-160AB3F2030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88455" y="4443607"/>
            <a:ext cx="2619375" cy="174307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304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F6798EED-38DC-3D3E-72D2-352FE2C9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805" y="216316"/>
            <a:ext cx="7703797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CAUSAS DEL CAMBIO CLIMÁTICO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7D9DBA-C2C2-5C1E-B859-422755E812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03433" y="1936936"/>
            <a:ext cx="9169179" cy="43468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D9517A7-71C1-9B88-0338-0FEEC0092D78}"/>
              </a:ext>
            </a:extLst>
          </p:cNvPr>
          <p:cNvSpPr txBox="1"/>
          <p:nvPr/>
        </p:nvSpPr>
        <p:spPr>
          <a:xfrm>
            <a:off x="1730466" y="1615746"/>
            <a:ext cx="3080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generación de energía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1E376A0-7BA4-1B49-C425-7F16565EAA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1778" y1="28444" x2="61778" y2="28444"/>
                        <a14:foregroundMark x1="45778" y1="18222" x2="45778" y2="18222"/>
                        <a14:foregroundMark x1="43111" y1="32444" x2="43111" y2="3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440" y="1837823"/>
            <a:ext cx="2143125" cy="21431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0F1C807-FF8F-F8DD-B9F9-E0A3F15E859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4265" y="1923523"/>
            <a:ext cx="2143125" cy="214312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9BC55-7113-2224-550A-6D9E77E6B051}"/>
              </a:ext>
            </a:extLst>
          </p:cNvPr>
          <p:cNvSpPr txBox="1"/>
          <p:nvPr/>
        </p:nvSpPr>
        <p:spPr>
          <a:xfrm>
            <a:off x="4707746" y="1629159"/>
            <a:ext cx="3080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Tala de bosques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CAB8FE0-7B29-7790-7BE5-00E91CBBE24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6775" y="2035533"/>
            <a:ext cx="2143125" cy="214312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3BB59E8-34B4-C2C1-D246-1CDEB1C428F2}"/>
              </a:ext>
            </a:extLst>
          </p:cNvPr>
          <p:cNvSpPr txBox="1"/>
          <p:nvPr/>
        </p:nvSpPr>
        <p:spPr>
          <a:xfrm>
            <a:off x="8008578" y="1638944"/>
            <a:ext cx="3080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transporte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CFE6575-87B0-93D7-36CE-B1F039DAE9A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694" b="95918" l="9728" r="89883">
                        <a14:foregroundMark x1="32296" y1="81633" x2="32296" y2="81633"/>
                        <a14:foregroundMark x1="36965" y1="95918" x2="36965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3783" y="4724638"/>
            <a:ext cx="2447925" cy="18669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909E23F-ACB1-8DA6-62C7-7B316CE374AE}"/>
              </a:ext>
            </a:extLst>
          </p:cNvPr>
          <p:cNvSpPr txBox="1"/>
          <p:nvPr/>
        </p:nvSpPr>
        <p:spPr>
          <a:xfrm>
            <a:off x="3251878" y="4496910"/>
            <a:ext cx="3080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de alimentos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AFD7D3FB-8B2B-E240-2D97-E9003A09C20A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3250" b="76250" l="20083" r="77500">
                        <a14:foregroundMark x1="77583" y1="67333" x2="77583" y2="67333"/>
                        <a14:foregroundMark x1="41250" y1="36083" x2="41250" y2="36083"/>
                        <a14:foregroundMark x1="49083" y1="38250" x2="49083" y2="38250"/>
                        <a14:foregroundMark x1="46250" y1="38250" x2="46250" y2="38250"/>
                        <a14:foregroundMark x1="42917" y1="46667" x2="42917" y2="46667"/>
                        <a14:foregroundMark x1="46833" y1="23250" x2="46833" y2="23250"/>
                        <a14:foregroundMark x1="56333" y1="33833" x2="56333" y2="33833"/>
                        <a14:foregroundMark x1="30667" y1="76250" x2="30667" y2="76250"/>
                        <a14:foregroundMark x1="20083" y1="60583" x2="20083" y2="60583"/>
                        <a14:foregroundMark x1="30083" y1="38833" x2="30083" y2="38833"/>
                        <a14:foregroundMark x1="23917" y1="41083" x2="23917" y2="41083"/>
                      </a14:backgroundRemoval>
                    </a14:imgEffect>
                  </a14:imgLayer>
                </a14:imgProps>
              </a:ext>
            </a:extLst>
          </a:blip>
          <a:srcRect l="14956" t="17949" r="16991" b="19483"/>
          <a:stretch/>
        </p:blipFill>
        <p:spPr>
          <a:xfrm>
            <a:off x="7468903" y="4900479"/>
            <a:ext cx="1714954" cy="1576697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97AD9A7B-157F-85E1-5932-D06A6F4FC408}"/>
              </a:ext>
            </a:extLst>
          </p:cNvPr>
          <p:cNvSpPr txBox="1"/>
          <p:nvPr/>
        </p:nvSpPr>
        <p:spPr>
          <a:xfrm>
            <a:off x="6785967" y="4496909"/>
            <a:ext cx="3080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Consumos excesivos</a:t>
            </a:r>
          </a:p>
        </p:txBody>
      </p:sp>
    </p:spTree>
    <p:extLst>
      <p:ext uri="{BB962C8B-B14F-4D97-AF65-F5344CB8AC3E}">
        <p14:creationId xmlns:p14="http://schemas.microsoft.com/office/powerpoint/2010/main" val="34451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3206" y="169676"/>
            <a:ext cx="8349641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EFECTOS DEL CAMBIO CLIMÁTICO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147" y="130570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693C7D9F-8A3D-2CF4-1E59-D38C6BEAD23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15000"/>
          </a:blip>
          <a:stretch>
            <a:fillRect/>
          </a:stretch>
        </p:blipFill>
        <p:spPr>
          <a:xfrm>
            <a:off x="2103408" y="2046557"/>
            <a:ext cx="9169179" cy="434835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1A0DC17-BBAE-179F-8555-CFFC0870F3F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75960" y="978136"/>
            <a:ext cx="1080000" cy="1080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4127A5C-4B0B-6EB6-9541-73B1228267F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20565" y="1842208"/>
            <a:ext cx="1080000" cy="1080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EBC3C1F-C224-BB77-AA7F-D36ED2F0CA0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20565" y="4303224"/>
            <a:ext cx="1080000" cy="108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457E762-828D-5405-D8C1-637A0678169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431355" y="1808992"/>
            <a:ext cx="1080000" cy="1080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8F213F9-B74B-3C56-2988-8935D5358EB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431355" y="4287244"/>
            <a:ext cx="1080000" cy="1080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78C0699-794E-F62A-E2B8-7B7BEEB0924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97836" y="5383224"/>
            <a:ext cx="1080000" cy="10800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C135D34-58AC-2948-D07F-EF09936C3E6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778" b="92889" l="9778" r="89778">
                        <a14:foregroundMark x1="46667" y1="92889" x2="46667" y2="92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0941" y="2252629"/>
            <a:ext cx="2520000" cy="2520000"/>
          </a:xfrm>
          <a:prstGeom prst="rect">
            <a:avLst/>
          </a:prstGeom>
        </p:spPr>
      </p:pic>
      <p:sp>
        <p:nvSpPr>
          <p:cNvPr id="34" name="Marcador de contenido 7">
            <a:extLst>
              <a:ext uri="{FF2B5EF4-FFF2-40B4-BE49-F238E27FC236}">
                <a16:creationId xmlns:a16="http://schemas.microsoft.com/office/drawing/2014/main" id="{11766460-4895-5E9E-3745-F645A4D3E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080" y="2083953"/>
            <a:ext cx="3267759" cy="396274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las temperaturas medias</a:t>
            </a:r>
          </a:p>
          <a:p>
            <a:pPr marL="0" indent="0" algn="ctr">
              <a:buNone/>
            </a:pP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arcador de contenido 7">
            <a:extLst>
              <a:ext uri="{FF2B5EF4-FFF2-40B4-BE49-F238E27FC236}">
                <a16:creationId xmlns:a16="http://schemas.microsoft.com/office/drawing/2014/main" id="{74EC71D9-41B0-B1B7-A179-C379804E9580}"/>
              </a:ext>
            </a:extLst>
          </p:cNvPr>
          <p:cNvSpPr txBox="1">
            <a:spLocks/>
          </p:cNvSpPr>
          <p:nvPr/>
        </p:nvSpPr>
        <p:spPr>
          <a:xfrm>
            <a:off x="2446179" y="2965975"/>
            <a:ext cx="2644762" cy="3962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Derretimiento de los glaciares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Marcador de contenido 7">
            <a:extLst>
              <a:ext uri="{FF2B5EF4-FFF2-40B4-BE49-F238E27FC236}">
                <a16:creationId xmlns:a16="http://schemas.microsoft.com/office/drawing/2014/main" id="{558E9BDD-3EEF-9EFC-B117-C6FC40E2215C}"/>
              </a:ext>
            </a:extLst>
          </p:cNvPr>
          <p:cNvSpPr txBox="1">
            <a:spLocks/>
          </p:cNvSpPr>
          <p:nvPr/>
        </p:nvSpPr>
        <p:spPr>
          <a:xfrm>
            <a:off x="7790916" y="3026834"/>
            <a:ext cx="2644762" cy="3962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inundaciones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arcador de contenido 7">
            <a:extLst>
              <a:ext uri="{FF2B5EF4-FFF2-40B4-BE49-F238E27FC236}">
                <a16:creationId xmlns:a16="http://schemas.microsoft.com/office/drawing/2014/main" id="{AFD81FCA-2762-D0FE-AA63-338AFE4A750D}"/>
              </a:ext>
            </a:extLst>
          </p:cNvPr>
          <p:cNvSpPr txBox="1">
            <a:spLocks/>
          </p:cNvSpPr>
          <p:nvPr/>
        </p:nvSpPr>
        <p:spPr>
          <a:xfrm>
            <a:off x="2354439" y="5426853"/>
            <a:ext cx="2644762" cy="3962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sequías extremas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Marcador de contenido 7">
            <a:extLst>
              <a:ext uri="{FF2B5EF4-FFF2-40B4-BE49-F238E27FC236}">
                <a16:creationId xmlns:a16="http://schemas.microsoft.com/office/drawing/2014/main" id="{41A293F4-42D2-737F-8C88-2F664C246889}"/>
              </a:ext>
            </a:extLst>
          </p:cNvPr>
          <p:cNvSpPr txBox="1">
            <a:spLocks/>
          </p:cNvSpPr>
          <p:nvPr/>
        </p:nvSpPr>
        <p:spPr>
          <a:xfrm>
            <a:off x="7790916" y="5426852"/>
            <a:ext cx="2644762" cy="5843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eventos de precipitaciones extremas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arcador de contenido 7">
            <a:extLst>
              <a:ext uri="{FF2B5EF4-FFF2-40B4-BE49-F238E27FC236}">
                <a16:creationId xmlns:a16="http://schemas.microsoft.com/office/drawing/2014/main" id="{6A8477AD-3889-6CB2-73E6-784236CB53D4}"/>
              </a:ext>
            </a:extLst>
          </p:cNvPr>
          <p:cNvSpPr txBox="1">
            <a:spLocks/>
          </p:cNvSpPr>
          <p:nvPr/>
        </p:nvSpPr>
        <p:spPr>
          <a:xfrm>
            <a:off x="5037449" y="6463224"/>
            <a:ext cx="2860557" cy="3962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de los incendios forestales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F6798EED-38DC-3D3E-72D2-352FE2C9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647" y="155642"/>
            <a:ext cx="7005629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EFECTO INVERNADERO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7D9DBA-C2C2-5C1E-B859-422755E812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03433" y="1936936"/>
            <a:ext cx="9169179" cy="4346825"/>
          </a:xfrm>
          <a:prstGeom prst="rect">
            <a:avLst/>
          </a:prstGeom>
        </p:spPr>
      </p:pic>
      <p:sp>
        <p:nvSpPr>
          <p:cNvPr id="3" name="Marcador de contenido 7">
            <a:extLst>
              <a:ext uri="{FF2B5EF4-FFF2-40B4-BE49-F238E27FC236}">
                <a16:creationId xmlns:a16="http://schemas.microsoft.com/office/drawing/2014/main" id="{A759C45B-D559-A215-5081-4F443CA98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160" y="1789434"/>
            <a:ext cx="6391995" cy="3905661"/>
          </a:xfrm>
          <a:noFill/>
        </p:spPr>
        <p:txBody>
          <a:bodyPr>
            <a:normAutofit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efecto invernadero es un fenómeno que ocurre en la atmósfera de la tierra, en el que ciertos gases, conocidos como los gases de efecto invernadero (GEI), atrapan parte del calor y lo mantienen cerca de la superficie del planeta. Esto  ayuda a mantener una temperatura promedio global que permite la vida.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090C9B-0BD4-5BB5-B980-1C6AFDD3B59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45120" y="1653157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0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F6798EED-38DC-3D3E-72D2-352FE2C9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415" y="155642"/>
            <a:ext cx="8009170" cy="730587"/>
          </a:xfrm>
        </p:spPr>
        <p:txBody>
          <a:bodyPr rtlCol="0">
            <a:noAutofit/>
          </a:bodyPr>
          <a:lstStyle/>
          <a:p>
            <a:pPr algn="ctr" rtl="0"/>
            <a:r>
              <a:rPr lang="en-US" sz="4000" b="1" dirty="0">
                <a:solidFill>
                  <a:srgbClr val="002060"/>
                </a:solidFill>
              </a:rPr>
              <a:t>GASES DE EFECTO INVERNADERO</a:t>
            </a:r>
            <a:endParaRPr lang="es-ES" sz="4000" dirty="0">
              <a:solidFill>
                <a:srgbClr val="00206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7D9DBA-C2C2-5C1E-B859-422755E812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20317" y="1723026"/>
            <a:ext cx="9169179" cy="4346825"/>
          </a:xfrm>
          <a:prstGeom prst="rect">
            <a:avLst/>
          </a:prstGeom>
        </p:spPr>
      </p:pic>
      <p:sp>
        <p:nvSpPr>
          <p:cNvPr id="3" name="Marcador de contenido 7">
            <a:extLst>
              <a:ext uri="{FF2B5EF4-FFF2-40B4-BE49-F238E27FC236}">
                <a16:creationId xmlns:a16="http://schemas.microsoft.com/office/drawing/2014/main" id="{A759C45B-D559-A215-5081-4F443CA98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096" y="1108973"/>
            <a:ext cx="10660003" cy="2314437"/>
          </a:xfrm>
          <a:noFill/>
        </p:spPr>
        <p:txBody>
          <a:bodyPr>
            <a:normAutofit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gases de efecto invernadero (GEI) son los responsables de retener la temperatura en la atmósfera y han existido naturalmente. Sin embargo, también se producen a causa de las actividades humanas e industriales que en sus procesos liberan o emiten estos gases en forma de contaminación.</a:t>
            </a: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02F429-5309-6275-BE55-C4CC179D629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434976" y="3107757"/>
            <a:ext cx="6480000" cy="36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1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94" y="6544044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F6798EED-38DC-3D3E-72D2-352FE2C9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96" y="120210"/>
            <a:ext cx="8954654" cy="1124272"/>
          </a:xfrm>
        </p:spPr>
        <p:txBody>
          <a:bodyPr rtlCol="0">
            <a:noAutofit/>
          </a:bodyPr>
          <a:lstStyle/>
          <a:p>
            <a:pPr algn="ctr" rtl="0"/>
            <a:r>
              <a:rPr lang="en-US" sz="3600" b="1" dirty="0">
                <a:solidFill>
                  <a:srgbClr val="002060"/>
                </a:solidFill>
              </a:rPr>
              <a:t>¿INTERACCIÓN DE LOS GEI CON EL CLIMA Y EL PLANETA</a:t>
            </a:r>
            <a:endParaRPr lang="es-ES" sz="3600" dirty="0">
              <a:solidFill>
                <a:srgbClr val="00206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7D9DBA-C2C2-5C1E-B859-422755E812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69693" y="1910700"/>
            <a:ext cx="9169179" cy="4346825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018637F6-0E47-4033-95A7-115122A3A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2402238"/>
              </p:ext>
            </p:extLst>
          </p:nvPr>
        </p:nvGraphicFramePr>
        <p:xfrm>
          <a:off x="2246720" y="1268944"/>
          <a:ext cx="8815123" cy="547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22878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F079DD8-37A2-029B-C614-06AA11C9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757" y="5823939"/>
            <a:ext cx="719390" cy="7254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D368DFD-724E-38E9-7B44-F924083B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651" y="6431263"/>
            <a:ext cx="3564260" cy="3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08080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s-CL" sz="1600" kern="0" dirty="0">
                <a:solidFill>
                  <a:schemeClr val="bg2">
                    <a:lumMod val="10000"/>
                  </a:schemeClr>
                </a:solidFill>
              </a:rPr>
              <a:t>Programa anual física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E180A-A8A5-FC1C-E84C-1E05741F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612" y="43741"/>
            <a:ext cx="1800000" cy="7556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9D126CDD-9139-66CE-6508-D9EB2E2837D9}"/>
              </a:ext>
            </a:extLst>
          </p:cNvPr>
          <p:cNvGrpSpPr/>
          <p:nvPr/>
        </p:nvGrpSpPr>
        <p:grpSpPr>
          <a:xfrm>
            <a:off x="-181085" y="-5892"/>
            <a:ext cx="1519736" cy="6858000"/>
            <a:chOff x="-181085" y="-5892"/>
            <a:chExt cx="1519736" cy="68580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E47B3D-D814-E8F1-8D76-AFE4737FA35B}"/>
                </a:ext>
              </a:extLst>
            </p:cNvPr>
            <p:cNvSpPr/>
            <p:nvPr/>
          </p:nvSpPr>
          <p:spPr>
            <a:xfrm>
              <a:off x="-37804" y="-5892"/>
              <a:ext cx="1376455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Gráfico 5" descr="Ventoso con relleno sólido">
              <a:extLst>
                <a:ext uri="{FF2B5EF4-FFF2-40B4-BE49-F238E27FC236}">
                  <a16:creationId xmlns:a16="http://schemas.microsoft.com/office/drawing/2014/main" id="{5CC2E6C6-85C4-7983-EB7F-598F9EC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2972" y="4473057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opo de nieve con relleno sólido">
              <a:extLst>
                <a:ext uri="{FF2B5EF4-FFF2-40B4-BE49-F238E27FC236}">
                  <a16:creationId xmlns:a16="http://schemas.microsoft.com/office/drawing/2014/main" id="{3AE2F426-8151-BF62-16FA-95556F7E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6270" y="2192696"/>
              <a:ext cx="914400" cy="914400"/>
            </a:xfrm>
            <a:prstGeom prst="rect">
              <a:avLst/>
            </a:prstGeom>
          </p:spPr>
        </p:pic>
        <p:pic>
          <p:nvPicPr>
            <p:cNvPr id="14" name="Gráfico 13" descr="Nieve contorno">
              <a:extLst>
                <a:ext uri="{FF2B5EF4-FFF2-40B4-BE49-F238E27FC236}">
                  <a16:creationId xmlns:a16="http://schemas.microsoft.com/office/drawing/2014/main" id="{670A15DB-C4E9-31BD-BDC1-BA87122E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8366" y="3008407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Do contorno">
              <a:extLst>
                <a:ext uri="{FF2B5EF4-FFF2-40B4-BE49-F238E27FC236}">
                  <a16:creationId xmlns:a16="http://schemas.microsoft.com/office/drawing/2014/main" id="{43F1A827-6D62-A6A4-2C86-62604E74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1194" y="5937708"/>
              <a:ext cx="914400" cy="914400"/>
            </a:xfrm>
            <a:prstGeom prst="rect">
              <a:avLst/>
            </a:prstGeom>
          </p:spPr>
        </p:pic>
        <p:pic>
          <p:nvPicPr>
            <p:cNvPr id="20" name="Gráfico 19" descr="Tornado contorno">
              <a:extLst>
                <a:ext uri="{FF2B5EF4-FFF2-40B4-BE49-F238E27FC236}">
                  <a16:creationId xmlns:a16="http://schemas.microsoft.com/office/drawing/2014/main" id="{165C711D-1B04-4CAF-B259-7452411C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54249" y="3784714"/>
              <a:ext cx="914400" cy="914400"/>
            </a:xfrm>
            <a:prstGeom prst="rect">
              <a:avLst/>
            </a:prstGeom>
          </p:spPr>
        </p:pic>
        <p:pic>
          <p:nvPicPr>
            <p:cNvPr id="22" name="Gráfico 21" descr="Arcoíris contorno">
              <a:extLst>
                <a:ext uri="{FF2B5EF4-FFF2-40B4-BE49-F238E27FC236}">
                  <a16:creationId xmlns:a16="http://schemas.microsoft.com/office/drawing/2014/main" id="{609309E2-069D-BDDF-0B51-9A666EF8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3" y="5096804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Termómetro con relleno sólido">
              <a:extLst>
                <a:ext uri="{FF2B5EF4-FFF2-40B4-BE49-F238E27FC236}">
                  <a16:creationId xmlns:a16="http://schemas.microsoft.com/office/drawing/2014/main" id="{18B0693F-8117-D8F6-8C16-EFB78391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81085" y="738757"/>
              <a:ext cx="914400" cy="914400"/>
            </a:xfrm>
            <a:prstGeom prst="rect">
              <a:avLst/>
            </a:prstGeom>
          </p:spPr>
        </p:pic>
        <p:pic>
          <p:nvPicPr>
            <p:cNvPr id="26" name="Gráfico 25" descr="Parcialmente soleado contorno">
              <a:extLst>
                <a:ext uri="{FF2B5EF4-FFF2-40B4-BE49-F238E27FC236}">
                  <a16:creationId xmlns:a16="http://schemas.microsoft.com/office/drawing/2014/main" id="{495071F7-264E-BDB7-3FA9-1C321EF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35942" y="1351792"/>
              <a:ext cx="914400" cy="914400"/>
            </a:xfrm>
            <a:prstGeom prst="rect">
              <a:avLst/>
            </a:prstGeom>
          </p:spPr>
        </p:pic>
        <p:pic>
          <p:nvPicPr>
            <p:cNvPr id="28" name="Gráfico 27" descr="Trueno contorno">
              <a:extLst>
                <a:ext uri="{FF2B5EF4-FFF2-40B4-BE49-F238E27FC236}">
                  <a16:creationId xmlns:a16="http://schemas.microsoft.com/office/drawing/2014/main" id="{2698AA70-B82C-F137-79ED-DDF557F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02951" y="63736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56CF7D5-1BC6-33B2-9626-B42512698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96" y="120210"/>
            <a:ext cx="8954654" cy="1124272"/>
          </a:xfrm>
        </p:spPr>
        <p:txBody>
          <a:bodyPr rtlCol="0">
            <a:noAutofit/>
          </a:bodyPr>
          <a:lstStyle/>
          <a:p>
            <a:pPr algn="ctr" rtl="0"/>
            <a:r>
              <a:rPr lang="en-US" sz="3600" b="1" dirty="0">
                <a:solidFill>
                  <a:srgbClr val="002060"/>
                </a:solidFill>
              </a:rPr>
              <a:t>¿INTERACCIÓN DE LOS GEI CON EL CLIMA Y EL PLANETA</a:t>
            </a:r>
            <a:endParaRPr lang="es-ES" sz="3600" dirty="0">
              <a:solidFill>
                <a:srgbClr val="002060"/>
              </a:solidFill>
            </a:endParaRPr>
          </a:p>
        </p:txBody>
      </p:sp>
      <p:sp>
        <p:nvSpPr>
          <p:cNvPr id="3" name="Marcador de contenido 7">
            <a:extLst>
              <a:ext uri="{FF2B5EF4-FFF2-40B4-BE49-F238E27FC236}">
                <a16:creationId xmlns:a16="http://schemas.microsoft.com/office/drawing/2014/main" id="{E508A0E0-4879-7137-AD3B-651F2AD32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298" y="2280174"/>
            <a:ext cx="4808627" cy="4005572"/>
          </a:xfrm>
          <a:noFill/>
        </p:spPr>
        <p:txBody>
          <a:bodyPr>
            <a:normAutofit fontScale="92500" lnSpcReduction="10000"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gases de efecto invernadero (GEI) se encuentran mayoritariamente en la troposfera y acumulan calor que proviene tanto del sol como de la tierra.</a:t>
            </a:r>
          </a:p>
          <a:p>
            <a:pPr algn="just"/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aumenta la concentración de GEI en la atmósfera, aumenta la Temperatura media del planeta.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fecto invernadero - NASA Ciencia">
            <a:extLst>
              <a:ext uri="{FF2B5EF4-FFF2-40B4-BE49-F238E27FC236}">
                <a16:creationId xmlns:a16="http://schemas.microsoft.com/office/drawing/2014/main" id="{99580EAC-9852-9CC5-FFFF-89FD30FDA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34" y="2516504"/>
            <a:ext cx="5400000" cy="30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7">
            <a:extLst>
              <a:ext uri="{FF2B5EF4-FFF2-40B4-BE49-F238E27FC236}">
                <a16:creationId xmlns:a16="http://schemas.microsoft.com/office/drawing/2014/main" id="{8D48F725-2524-2D87-4C58-35A5C77CD4E6}"/>
              </a:ext>
            </a:extLst>
          </p:cNvPr>
          <p:cNvSpPr txBox="1">
            <a:spLocks/>
          </p:cNvSpPr>
          <p:nvPr/>
        </p:nvSpPr>
        <p:spPr>
          <a:xfrm>
            <a:off x="1656937" y="1470999"/>
            <a:ext cx="2395572" cy="5826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Atmosfera:</a:t>
            </a:r>
          </a:p>
          <a:p>
            <a:pPr algn="just"/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ía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12_TF03098889.potx" id="{99B7B45F-DC7D-44EA-8DF0-8A66079C22E3}" vid="{03709ECD-8C5E-4EE5-A4EC-DA515FF5B39C}"/>
    </a:ext>
  </a:extLst>
</a:theme>
</file>

<file path=ppt/theme/theme2.xml><?xml version="1.0" encoding="utf-8"?>
<a:theme xmlns:a="http://schemas.openxmlformats.org/drawingml/2006/main" name="Tema de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fotografías de ecología para el ámbito educativo</Template>
  <TotalTime>4591</TotalTime>
  <Words>893</Words>
  <Application>Microsoft Office PowerPoint</Application>
  <PresentationFormat>Panorámica</PresentationFormat>
  <Paragraphs>120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2" baseType="lpstr">
      <vt:lpstr>Arial</vt:lpstr>
      <vt:lpstr>Corbel</vt:lpstr>
      <vt:lpstr>Ecología 16x9</vt:lpstr>
      <vt:lpstr>ENERGÍA – TIERRA “Cambio climático y sus consecuencias” </vt:lpstr>
      <vt:lpstr>TEMARIO</vt:lpstr>
      <vt:lpstr>CAMBIO CLIMÁTICO</vt:lpstr>
      <vt:lpstr>CAUSAS DEL CAMBIO CLIMÁTICO</vt:lpstr>
      <vt:lpstr>EFECTOS DEL CAMBIO CLIMÁTICO</vt:lpstr>
      <vt:lpstr>EFECTO INVERNADERO</vt:lpstr>
      <vt:lpstr>GASES DE EFECTO INVERNADERO</vt:lpstr>
      <vt:lpstr>¿INTERACCIÓN DE LOS GEI CON EL CLIMA Y EL PLANETA</vt:lpstr>
      <vt:lpstr>¿INTERACCIÓN DE LOS GEI CON EL CLIMA Y EL PLANETA</vt:lpstr>
      <vt:lpstr>¿INTERACCIÓN DE LOS GEI CON EL CLIMA Y EL PLANETA</vt:lpstr>
      <vt:lpstr>¿INTERACCIÓN DE LOS GEI CON EL CLIMA Y EL PLANETA</vt:lpstr>
      <vt:lpstr>¿INTERACCIÓN DE LOS GEI CON EL CLIMA Y EL PLANETA</vt:lpstr>
      <vt:lpstr>¿INTERACCIÓN DE LOS GEI CON EL CLIMA Y EL PLANETA</vt:lpstr>
      <vt:lpstr>CAPA DE OZONO</vt:lpstr>
      <vt:lpstr>Presentación de PowerPoint</vt:lpstr>
      <vt:lpstr>Presentación de PowerPoint</vt:lpstr>
      <vt:lpstr>Presentación de PowerPoint</vt:lpstr>
      <vt:lpstr>Presentación de PowerPoint</vt:lpstr>
      <vt:lpstr>¡MUCHAS GRACIAS POR SU ATENCIÓN!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ENERGÍA – TIERRA “Clima y tiempo atmosférico” </dc:title>
  <dc:creator>Daniela Pla</dc:creator>
  <cp:lastModifiedBy>Daniela Pla</cp:lastModifiedBy>
  <cp:revision>103</cp:revision>
  <dcterms:created xsi:type="dcterms:W3CDTF">2024-07-05T00:35:24Z</dcterms:created>
  <dcterms:modified xsi:type="dcterms:W3CDTF">2024-07-23T21:17:42Z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