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bookmarkIdSeed="3">
  <p:sldMasterIdLst>
    <p:sldMasterId id="2147483681" r:id="rId1"/>
  </p:sldMasterIdLst>
  <p:notesMasterIdLst>
    <p:notesMasterId r:id="rId30"/>
  </p:notesMasterIdLst>
  <p:sldIdLst>
    <p:sldId id="256" r:id="rId2"/>
    <p:sldId id="561" r:id="rId3"/>
    <p:sldId id="676" r:id="rId4"/>
    <p:sldId id="677" r:id="rId5"/>
    <p:sldId id="692" r:id="rId6"/>
    <p:sldId id="693" r:id="rId7"/>
    <p:sldId id="694" r:id="rId8"/>
    <p:sldId id="695" r:id="rId9"/>
    <p:sldId id="678" r:id="rId10"/>
    <p:sldId id="679" r:id="rId11"/>
    <p:sldId id="696" r:id="rId12"/>
    <p:sldId id="697" r:id="rId13"/>
    <p:sldId id="680" r:id="rId14"/>
    <p:sldId id="698" r:id="rId15"/>
    <p:sldId id="700" r:id="rId16"/>
    <p:sldId id="699" r:id="rId17"/>
    <p:sldId id="701" r:id="rId18"/>
    <p:sldId id="681" r:id="rId19"/>
    <p:sldId id="638" r:id="rId20"/>
    <p:sldId id="564" r:id="rId21"/>
    <p:sldId id="570" r:id="rId22"/>
    <p:sldId id="573" r:id="rId23"/>
    <p:sldId id="576" r:id="rId24"/>
    <p:sldId id="688" r:id="rId25"/>
    <p:sldId id="690" r:id="rId26"/>
    <p:sldId id="691" r:id="rId27"/>
    <p:sldId id="614" r:id="rId28"/>
    <p:sldId id="669" r:id="rId29"/>
  </p:sldIdLst>
  <p:sldSz cx="9144000" cy="5143500" type="screen16x9"/>
  <p:notesSz cx="6858000" cy="9144000"/>
  <p:embeddedFontLst>
    <p:embeddedFont>
      <p:font typeface="Barlow" panose="00000500000000000000" pitchFamily="2" charset="0"/>
      <p:regular r:id="rId31"/>
      <p:bold r:id="rId32"/>
      <p:italic r:id="rId33"/>
      <p:boldItalic r:id="rId34"/>
    </p:embeddedFont>
    <p:embeddedFont>
      <p:font typeface="Cambria Math" panose="02040503050406030204" pitchFamily="18" charset="0"/>
      <p:regular r:id="rId35"/>
    </p:embeddedFont>
    <p:embeddedFont>
      <p:font typeface="Nunito Light" pitchFamily="2" charset="0"/>
      <p:regular r:id="rId36"/>
      <p:italic r:id="rId37"/>
    </p:embeddedFont>
    <p:embeddedFont>
      <p:font typeface="Poppins Black" panose="00000A00000000000000" pitchFamily="2" charset="0"/>
      <p:bold r:id="rId38"/>
      <p:boldItalic r:id="rId39"/>
    </p:embeddedFont>
    <p:embeddedFont>
      <p:font typeface="Varela Round" panose="00000500000000000000" pitchFamily="2" charset="-79"/>
      <p:regular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00EFC87-1464-4D3B-B894-A8A0B769C7A6}">
  <a:tblStyle styleId="{D00EFC87-1464-4D3B-B894-A8A0B769C7A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7F693B3-FAA5-4539-B8A6-C26D81C39821}"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68" autoAdjust="0"/>
    <p:restoredTop sz="94660"/>
  </p:normalViewPr>
  <p:slideViewPr>
    <p:cSldViewPr snapToGrid="0">
      <p:cViewPr varScale="1">
        <p:scale>
          <a:sx n="112" d="100"/>
          <a:sy n="112" d="100"/>
        </p:scale>
        <p:origin x="420" y="72"/>
      </p:cViewPr>
      <p:guideLst>
        <p:guide orient="horz" pos="162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4"/>
        <p:cNvGrpSpPr/>
        <p:nvPr/>
      </p:nvGrpSpPr>
      <p:grpSpPr>
        <a:xfrm>
          <a:off x="0" y="0"/>
          <a:ext cx="0" cy="0"/>
          <a:chOff x="0" y="0"/>
          <a:chExt cx="0" cy="0"/>
        </a:xfrm>
      </p:grpSpPr>
      <p:sp>
        <p:nvSpPr>
          <p:cNvPr id="755" name="Google Shape;755;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6" name="Google Shape;756;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4"/>
        <p:cNvGrpSpPr/>
        <p:nvPr/>
      </p:nvGrpSpPr>
      <p:grpSpPr>
        <a:xfrm>
          <a:off x="0" y="0"/>
          <a:ext cx="0" cy="0"/>
          <a:chOff x="0" y="0"/>
          <a:chExt cx="0" cy="0"/>
        </a:xfrm>
      </p:grpSpPr>
      <p:sp>
        <p:nvSpPr>
          <p:cNvPr id="755" name="Google Shape;755;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6" name="Google Shape;756;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87829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6782" y="-1232671"/>
            <a:ext cx="9807905" cy="7974474"/>
            <a:chOff x="-6782" y="-1232671"/>
            <a:chExt cx="9807905" cy="7974474"/>
          </a:xfrm>
        </p:grpSpPr>
        <p:sp>
          <p:nvSpPr>
            <p:cNvPr id="10" name="Google Shape;10;p2"/>
            <p:cNvSpPr/>
            <p:nvPr/>
          </p:nvSpPr>
          <p:spPr>
            <a:xfrm rot="-5400000">
              <a:off x="7120124" y="4060803"/>
              <a:ext cx="3520399" cy="1841600"/>
            </a:xfrm>
            <a:custGeom>
              <a:avLst/>
              <a:gdLst/>
              <a:ahLst/>
              <a:cxnLst/>
              <a:rect l="l" t="t" r="r" b="b"/>
              <a:pathLst>
                <a:path w="64958" h="33981" extrusionOk="0">
                  <a:moveTo>
                    <a:pt x="1" y="0"/>
                  </a:moveTo>
                  <a:lnTo>
                    <a:pt x="1" y="33831"/>
                  </a:lnTo>
                  <a:lnTo>
                    <a:pt x="64957" y="33980"/>
                  </a:lnTo>
                  <a:lnTo>
                    <a:pt x="64957" y="33980"/>
                  </a:lnTo>
                  <a:lnTo>
                    <a:pt x="30991" y="0"/>
                  </a:lnTo>
                  <a:close/>
                </a:path>
              </a:pathLst>
            </a:custGeom>
            <a:solidFill>
              <a:srgbClr val="000000">
                <a:alpha val="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1" y="4104678"/>
              <a:ext cx="3520399" cy="1841600"/>
            </a:xfrm>
            <a:custGeom>
              <a:avLst/>
              <a:gdLst/>
              <a:ahLst/>
              <a:cxnLst/>
              <a:rect l="l" t="t" r="r" b="b"/>
              <a:pathLst>
                <a:path w="64958" h="33981" extrusionOk="0">
                  <a:moveTo>
                    <a:pt x="1" y="0"/>
                  </a:moveTo>
                  <a:lnTo>
                    <a:pt x="1" y="33831"/>
                  </a:lnTo>
                  <a:lnTo>
                    <a:pt x="64957" y="33980"/>
                  </a:lnTo>
                  <a:lnTo>
                    <a:pt x="64957" y="33980"/>
                  </a:lnTo>
                  <a:lnTo>
                    <a:pt x="30991" y="0"/>
                  </a:lnTo>
                  <a:close/>
                </a:path>
              </a:pathLst>
            </a:custGeom>
            <a:solidFill>
              <a:srgbClr val="000000">
                <a:alpha val="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6782" y="-1232671"/>
              <a:ext cx="9150782" cy="1911396"/>
            </a:xfrm>
            <a:custGeom>
              <a:avLst/>
              <a:gdLst/>
              <a:ahLst/>
              <a:cxnLst/>
              <a:rect l="l" t="t" r="r" b="b"/>
              <a:pathLst>
                <a:path w="130200" h="26774" extrusionOk="0">
                  <a:moveTo>
                    <a:pt x="102561" y="0"/>
                  </a:moveTo>
                  <a:lnTo>
                    <a:pt x="88194" y="14370"/>
                  </a:lnTo>
                  <a:lnTo>
                    <a:pt x="66817" y="14370"/>
                  </a:lnTo>
                  <a:lnTo>
                    <a:pt x="52542" y="95"/>
                  </a:lnTo>
                  <a:lnTo>
                    <a:pt x="1" y="95"/>
                  </a:lnTo>
                  <a:lnTo>
                    <a:pt x="1" y="26774"/>
                  </a:lnTo>
                  <a:lnTo>
                    <a:pt x="130200" y="26774"/>
                  </a:lnTo>
                  <a:lnTo>
                    <a:pt x="130200" y="0"/>
                  </a:lnTo>
                  <a:close/>
                </a:path>
              </a:pathLst>
            </a:custGeom>
            <a:solidFill>
              <a:srgbClr val="000000">
                <a:alpha val="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3;p2"/>
          <p:cNvGrpSpPr/>
          <p:nvPr/>
        </p:nvGrpSpPr>
        <p:grpSpPr>
          <a:xfrm>
            <a:off x="-885529" y="302485"/>
            <a:ext cx="10998540" cy="4878740"/>
            <a:chOff x="-885529" y="302485"/>
            <a:chExt cx="10998540" cy="4878740"/>
          </a:xfrm>
        </p:grpSpPr>
        <p:sp>
          <p:nvSpPr>
            <p:cNvPr id="14" name="Google Shape;14;p2"/>
            <p:cNvSpPr/>
            <p:nvPr/>
          </p:nvSpPr>
          <p:spPr>
            <a:xfrm>
              <a:off x="2581296" y="4914218"/>
              <a:ext cx="1418251" cy="267006"/>
            </a:xfrm>
            <a:custGeom>
              <a:avLst/>
              <a:gdLst/>
              <a:ahLst/>
              <a:cxnLst/>
              <a:rect l="l" t="t" r="r" b="b"/>
              <a:pathLst>
                <a:path w="22325" h="4203" extrusionOk="0">
                  <a:moveTo>
                    <a:pt x="0" y="0"/>
                  </a:moveTo>
                  <a:lnTo>
                    <a:pt x="4191" y="4191"/>
                  </a:lnTo>
                  <a:lnTo>
                    <a:pt x="22325" y="4202"/>
                  </a:lnTo>
                  <a:lnTo>
                    <a:pt x="181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flipH="1">
              <a:off x="7266974" y="4937849"/>
              <a:ext cx="1205478" cy="219752"/>
            </a:xfrm>
            <a:custGeom>
              <a:avLst/>
              <a:gdLst/>
              <a:ahLst/>
              <a:cxnLst/>
              <a:rect l="l" t="t" r="r" b="b"/>
              <a:pathLst>
                <a:path w="15848" h="2889" extrusionOk="0">
                  <a:moveTo>
                    <a:pt x="0" y="0"/>
                  </a:moveTo>
                  <a:lnTo>
                    <a:pt x="2889" y="2889"/>
                  </a:lnTo>
                  <a:lnTo>
                    <a:pt x="15847" y="2889"/>
                  </a:lnTo>
                  <a:lnTo>
                    <a:pt x="129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293550" y="4455724"/>
              <a:ext cx="1006784" cy="183531"/>
            </a:xfrm>
            <a:custGeom>
              <a:avLst/>
              <a:gdLst/>
              <a:ahLst/>
              <a:cxnLst/>
              <a:rect l="l" t="t" r="r" b="b"/>
              <a:pathLst>
                <a:path w="15848" h="2889" extrusionOk="0">
                  <a:moveTo>
                    <a:pt x="0" y="0"/>
                  </a:moveTo>
                  <a:lnTo>
                    <a:pt x="2889" y="2889"/>
                  </a:lnTo>
                  <a:lnTo>
                    <a:pt x="15847" y="2889"/>
                  </a:lnTo>
                  <a:lnTo>
                    <a:pt x="129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rot="10800000" flipH="1">
              <a:off x="8291042" y="569492"/>
              <a:ext cx="1821969" cy="184293"/>
            </a:xfrm>
            <a:custGeom>
              <a:avLst/>
              <a:gdLst/>
              <a:ahLst/>
              <a:cxnLst/>
              <a:rect l="l" t="t" r="r" b="b"/>
              <a:pathLst>
                <a:path w="28680" h="2901" extrusionOk="0">
                  <a:moveTo>
                    <a:pt x="28679" y="1"/>
                  </a:moveTo>
                  <a:lnTo>
                    <a:pt x="2737" y="162"/>
                  </a:lnTo>
                  <a:lnTo>
                    <a:pt x="1" y="2900"/>
                  </a:lnTo>
                  <a:lnTo>
                    <a:pt x="28679" y="2751"/>
                  </a:lnTo>
                  <a:lnTo>
                    <a:pt x="2867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flipH="1">
              <a:off x="-885529" y="302485"/>
              <a:ext cx="1418251" cy="267006"/>
            </a:xfrm>
            <a:custGeom>
              <a:avLst/>
              <a:gdLst/>
              <a:ahLst/>
              <a:cxnLst/>
              <a:rect l="l" t="t" r="r" b="b"/>
              <a:pathLst>
                <a:path w="22325" h="4203" extrusionOk="0">
                  <a:moveTo>
                    <a:pt x="0" y="0"/>
                  </a:moveTo>
                  <a:lnTo>
                    <a:pt x="4191" y="4191"/>
                  </a:lnTo>
                  <a:lnTo>
                    <a:pt x="22325" y="4202"/>
                  </a:lnTo>
                  <a:lnTo>
                    <a:pt x="181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 name="Google Shape;19;p2"/>
          <p:cNvGrpSpPr/>
          <p:nvPr/>
        </p:nvGrpSpPr>
        <p:grpSpPr>
          <a:xfrm>
            <a:off x="-689412" y="-2417039"/>
            <a:ext cx="11168660" cy="9105554"/>
            <a:chOff x="-689412" y="-2417039"/>
            <a:chExt cx="11168660" cy="9105554"/>
          </a:xfrm>
        </p:grpSpPr>
        <p:grpSp>
          <p:nvGrpSpPr>
            <p:cNvPr id="20" name="Google Shape;20;p2"/>
            <p:cNvGrpSpPr/>
            <p:nvPr/>
          </p:nvGrpSpPr>
          <p:grpSpPr>
            <a:xfrm>
              <a:off x="6699625" y="4455725"/>
              <a:ext cx="3779622" cy="1782883"/>
              <a:chOff x="5782225" y="4455725"/>
              <a:chExt cx="3779622" cy="1782883"/>
            </a:xfrm>
          </p:grpSpPr>
          <p:sp>
            <p:nvSpPr>
              <p:cNvPr id="21" name="Google Shape;21;p2"/>
              <p:cNvSpPr/>
              <p:nvPr/>
            </p:nvSpPr>
            <p:spPr>
              <a:xfrm>
                <a:off x="6756575" y="4455725"/>
                <a:ext cx="2805272" cy="1537408"/>
              </a:xfrm>
              <a:custGeom>
                <a:avLst/>
                <a:gdLst/>
                <a:ahLst/>
                <a:cxnLst/>
                <a:rect l="l" t="t" r="r" b="b"/>
                <a:pathLst>
                  <a:path w="87610" h="48014" extrusionOk="0">
                    <a:moveTo>
                      <a:pt x="41297" y="0"/>
                    </a:moveTo>
                    <a:lnTo>
                      <a:pt x="9329" y="31926"/>
                    </a:lnTo>
                    <a:lnTo>
                      <a:pt x="0" y="31926"/>
                    </a:lnTo>
                    <a:lnTo>
                      <a:pt x="0" y="48014"/>
                    </a:lnTo>
                    <a:lnTo>
                      <a:pt x="87610" y="48014"/>
                    </a:lnTo>
                    <a:lnTo>
                      <a:pt x="876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5782225" y="4701200"/>
                <a:ext cx="2805272" cy="1537408"/>
              </a:xfrm>
              <a:custGeom>
                <a:avLst/>
                <a:gdLst/>
                <a:ahLst/>
                <a:cxnLst/>
                <a:rect l="l" t="t" r="r" b="b"/>
                <a:pathLst>
                  <a:path w="87610" h="48014" extrusionOk="0">
                    <a:moveTo>
                      <a:pt x="41297" y="0"/>
                    </a:moveTo>
                    <a:lnTo>
                      <a:pt x="9329" y="31926"/>
                    </a:lnTo>
                    <a:lnTo>
                      <a:pt x="0" y="31926"/>
                    </a:lnTo>
                    <a:lnTo>
                      <a:pt x="0" y="48014"/>
                    </a:lnTo>
                    <a:lnTo>
                      <a:pt x="87610" y="48014"/>
                    </a:lnTo>
                    <a:lnTo>
                      <a:pt x="876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3;p2"/>
            <p:cNvGrpSpPr/>
            <p:nvPr/>
          </p:nvGrpSpPr>
          <p:grpSpPr>
            <a:xfrm>
              <a:off x="-48925" y="4604000"/>
              <a:ext cx="5424616" cy="2084515"/>
              <a:chOff x="0" y="4604000"/>
              <a:chExt cx="5424616" cy="2084515"/>
            </a:xfrm>
          </p:grpSpPr>
          <p:sp>
            <p:nvSpPr>
              <p:cNvPr id="24" name="Google Shape;24;p2"/>
              <p:cNvSpPr/>
              <p:nvPr/>
            </p:nvSpPr>
            <p:spPr>
              <a:xfrm>
                <a:off x="0" y="4604000"/>
                <a:ext cx="4495016" cy="2084515"/>
              </a:xfrm>
              <a:custGeom>
                <a:avLst/>
                <a:gdLst/>
                <a:ahLst/>
                <a:cxnLst/>
                <a:rect l="l" t="t" r="r" b="b"/>
                <a:pathLst>
                  <a:path w="101749" h="47185" extrusionOk="0">
                    <a:moveTo>
                      <a:pt x="0" y="1"/>
                    </a:moveTo>
                    <a:lnTo>
                      <a:pt x="0" y="47185"/>
                    </a:lnTo>
                    <a:lnTo>
                      <a:pt x="101748" y="47185"/>
                    </a:lnTo>
                    <a:lnTo>
                      <a:pt x="101748" y="31097"/>
                    </a:lnTo>
                    <a:lnTo>
                      <a:pt x="96897" y="31097"/>
                    </a:lnTo>
                    <a:lnTo>
                      <a:pt x="76166" y="10366"/>
                    </a:lnTo>
                    <a:lnTo>
                      <a:pt x="55269" y="10366"/>
                    </a:lnTo>
                    <a:lnTo>
                      <a:pt x="449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929600" y="4604000"/>
                <a:ext cx="4495016" cy="2084515"/>
              </a:xfrm>
              <a:custGeom>
                <a:avLst/>
                <a:gdLst/>
                <a:ahLst/>
                <a:cxnLst/>
                <a:rect l="l" t="t" r="r" b="b"/>
                <a:pathLst>
                  <a:path w="101749" h="47185" extrusionOk="0">
                    <a:moveTo>
                      <a:pt x="0" y="1"/>
                    </a:moveTo>
                    <a:lnTo>
                      <a:pt x="0" y="47185"/>
                    </a:lnTo>
                    <a:lnTo>
                      <a:pt x="101748" y="47185"/>
                    </a:lnTo>
                    <a:lnTo>
                      <a:pt x="101748" y="31097"/>
                    </a:lnTo>
                    <a:lnTo>
                      <a:pt x="96897" y="31097"/>
                    </a:lnTo>
                    <a:lnTo>
                      <a:pt x="76166" y="10366"/>
                    </a:lnTo>
                    <a:lnTo>
                      <a:pt x="55269" y="10366"/>
                    </a:lnTo>
                    <a:lnTo>
                      <a:pt x="449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2"/>
            <p:cNvSpPr/>
            <p:nvPr/>
          </p:nvSpPr>
          <p:spPr>
            <a:xfrm rot="10800000">
              <a:off x="-689412" y="-1173475"/>
              <a:ext cx="2805272" cy="1537408"/>
            </a:xfrm>
            <a:custGeom>
              <a:avLst/>
              <a:gdLst/>
              <a:ahLst/>
              <a:cxnLst/>
              <a:rect l="l" t="t" r="r" b="b"/>
              <a:pathLst>
                <a:path w="87610" h="48014" extrusionOk="0">
                  <a:moveTo>
                    <a:pt x="41297" y="0"/>
                  </a:moveTo>
                  <a:lnTo>
                    <a:pt x="9329" y="31926"/>
                  </a:lnTo>
                  <a:lnTo>
                    <a:pt x="0" y="31926"/>
                  </a:lnTo>
                  <a:lnTo>
                    <a:pt x="0" y="48014"/>
                  </a:lnTo>
                  <a:lnTo>
                    <a:pt x="87610" y="48014"/>
                  </a:lnTo>
                  <a:lnTo>
                    <a:pt x="876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rot="10800000">
              <a:off x="4880516" y="-2417039"/>
              <a:ext cx="5115407" cy="3017539"/>
            </a:xfrm>
            <a:custGeom>
              <a:avLst/>
              <a:gdLst/>
              <a:ahLst/>
              <a:cxnLst/>
              <a:rect l="l" t="t" r="r" b="b"/>
              <a:pathLst>
                <a:path w="111617" h="65842" extrusionOk="0">
                  <a:moveTo>
                    <a:pt x="0" y="0"/>
                  </a:moveTo>
                  <a:lnTo>
                    <a:pt x="0" y="65842"/>
                  </a:lnTo>
                  <a:lnTo>
                    <a:pt x="111616" y="65842"/>
                  </a:lnTo>
                  <a:lnTo>
                    <a:pt x="111616" y="17621"/>
                  </a:lnTo>
                  <a:lnTo>
                    <a:pt x="97436" y="17621"/>
                  </a:lnTo>
                  <a:lnTo>
                    <a:pt x="85702" y="6053"/>
                  </a:lnTo>
                  <a:lnTo>
                    <a:pt x="52864" y="6053"/>
                  </a:lnTo>
                  <a:lnTo>
                    <a:pt x="4681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28;p2"/>
          <p:cNvSpPr txBox="1">
            <a:spLocks noGrp="1"/>
          </p:cNvSpPr>
          <p:nvPr>
            <p:ph type="ctrTitle"/>
          </p:nvPr>
        </p:nvSpPr>
        <p:spPr>
          <a:xfrm>
            <a:off x="1394250" y="1432275"/>
            <a:ext cx="6355500" cy="1610100"/>
          </a:xfrm>
          <a:prstGeom prst="rect">
            <a:avLst/>
          </a:prstGeom>
          <a:noFill/>
        </p:spPr>
        <p:txBody>
          <a:bodyPr spcFirstLastPara="1" wrap="square" lIns="91425" tIns="91425" rIns="91425" bIns="91425" anchor="b" anchorCtr="0">
            <a:noAutofit/>
          </a:bodyPr>
          <a:lstStyle>
            <a:lvl1pPr lvl="0" algn="ctr">
              <a:spcBef>
                <a:spcPts val="0"/>
              </a:spcBef>
              <a:spcAft>
                <a:spcPts val="0"/>
              </a:spcAft>
              <a:buSzPts val="4300"/>
              <a:buNone/>
              <a:defRPr sz="43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29" name="Google Shape;29;p2"/>
          <p:cNvSpPr txBox="1">
            <a:spLocks noGrp="1"/>
          </p:cNvSpPr>
          <p:nvPr>
            <p:ph type="subTitle" idx="1"/>
          </p:nvPr>
        </p:nvSpPr>
        <p:spPr>
          <a:xfrm>
            <a:off x="1394250" y="3058425"/>
            <a:ext cx="6355500" cy="3873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300"/>
              <a:buNone/>
              <a:defRPr sz="15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3"/>
        <p:cNvGrpSpPr/>
        <p:nvPr/>
      </p:nvGrpSpPr>
      <p:grpSpPr>
        <a:xfrm>
          <a:off x="0" y="0"/>
          <a:ext cx="0" cy="0"/>
          <a:chOff x="0" y="0"/>
          <a:chExt cx="0" cy="0"/>
        </a:xfrm>
      </p:grpSpPr>
      <p:grpSp>
        <p:nvGrpSpPr>
          <p:cNvPr id="54" name="Google Shape;54;p4"/>
          <p:cNvGrpSpPr/>
          <p:nvPr/>
        </p:nvGrpSpPr>
        <p:grpSpPr>
          <a:xfrm>
            <a:off x="7852085" y="4186321"/>
            <a:ext cx="3074607" cy="453954"/>
            <a:chOff x="5478797" y="847321"/>
            <a:chExt cx="3074607" cy="453954"/>
          </a:xfrm>
        </p:grpSpPr>
        <p:grpSp>
          <p:nvGrpSpPr>
            <p:cNvPr id="55" name="Google Shape;55;p4"/>
            <p:cNvGrpSpPr/>
            <p:nvPr/>
          </p:nvGrpSpPr>
          <p:grpSpPr>
            <a:xfrm flipH="1">
              <a:off x="5675409" y="922405"/>
              <a:ext cx="2877996" cy="223763"/>
              <a:chOff x="1687059" y="2012316"/>
              <a:chExt cx="3573375" cy="277863"/>
            </a:xfrm>
          </p:grpSpPr>
          <p:sp>
            <p:nvSpPr>
              <p:cNvPr id="56" name="Google Shape;56;p4"/>
              <p:cNvSpPr/>
              <p:nvPr/>
            </p:nvSpPr>
            <p:spPr>
              <a:xfrm>
                <a:off x="1687059" y="2012316"/>
                <a:ext cx="3516675" cy="253825"/>
              </a:xfrm>
              <a:custGeom>
                <a:avLst/>
                <a:gdLst/>
                <a:ahLst/>
                <a:cxnLst/>
                <a:rect l="l" t="t" r="r" b="b"/>
                <a:pathLst>
                  <a:path w="140667" h="10153" extrusionOk="0">
                    <a:moveTo>
                      <a:pt x="0" y="0"/>
                    </a:moveTo>
                    <a:lnTo>
                      <a:pt x="67520" y="0"/>
                    </a:lnTo>
                    <a:lnTo>
                      <a:pt x="77673" y="10153"/>
                    </a:lnTo>
                    <a:lnTo>
                      <a:pt x="140667" y="10153"/>
                    </a:lnTo>
                  </a:path>
                </a:pathLst>
              </a:custGeom>
              <a:noFill/>
              <a:ln w="9525" cap="flat" cmpd="sng">
                <a:solidFill>
                  <a:schemeClr val="dk1"/>
                </a:solidFill>
                <a:prstDash val="solid"/>
                <a:round/>
                <a:headEnd type="none" w="med" len="med"/>
                <a:tailEnd type="none" w="med" len="med"/>
              </a:ln>
            </p:spPr>
          </p:sp>
          <p:sp>
            <p:nvSpPr>
              <p:cNvPr id="57" name="Google Shape;57;p4"/>
              <p:cNvSpPr/>
              <p:nvPr/>
            </p:nvSpPr>
            <p:spPr>
              <a:xfrm>
                <a:off x="5203734" y="2233479"/>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 name="Google Shape;58;p4"/>
            <p:cNvGrpSpPr/>
            <p:nvPr/>
          </p:nvGrpSpPr>
          <p:grpSpPr>
            <a:xfrm flipH="1">
              <a:off x="6072799" y="847321"/>
              <a:ext cx="2430997" cy="185534"/>
              <a:chOff x="1748547" y="1392116"/>
              <a:chExt cx="5911958" cy="451312"/>
            </a:xfrm>
          </p:grpSpPr>
          <p:sp>
            <p:nvSpPr>
              <p:cNvPr id="59" name="Google Shape;59;p4"/>
              <p:cNvSpPr/>
              <p:nvPr/>
            </p:nvSpPr>
            <p:spPr>
              <a:xfrm>
                <a:off x="1748547" y="1392116"/>
                <a:ext cx="5793758" cy="395567"/>
              </a:xfrm>
              <a:custGeom>
                <a:avLst/>
                <a:gdLst/>
                <a:ahLst/>
                <a:cxnLst/>
                <a:rect l="l" t="t" r="r" b="b"/>
                <a:pathLst>
                  <a:path w="111066" h="7583" extrusionOk="0">
                    <a:moveTo>
                      <a:pt x="0" y="0"/>
                    </a:moveTo>
                    <a:lnTo>
                      <a:pt x="79263" y="0"/>
                    </a:lnTo>
                    <a:lnTo>
                      <a:pt x="86847" y="7583"/>
                    </a:lnTo>
                    <a:lnTo>
                      <a:pt x="111066" y="7583"/>
                    </a:lnTo>
                  </a:path>
                </a:pathLst>
              </a:custGeom>
              <a:noFill/>
              <a:ln w="9525" cap="flat" cmpd="sng">
                <a:solidFill>
                  <a:schemeClr val="dk1"/>
                </a:solidFill>
                <a:prstDash val="solid"/>
                <a:round/>
                <a:headEnd type="none" w="med" len="med"/>
                <a:tailEnd type="none" w="med" len="med"/>
              </a:ln>
            </p:spPr>
          </p:sp>
          <p:sp>
            <p:nvSpPr>
              <p:cNvPr id="60" name="Google Shape;60;p4"/>
              <p:cNvSpPr/>
              <p:nvPr/>
            </p:nvSpPr>
            <p:spPr>
              <a:xfrm>
                <a:off x="7542305" y="1725228"/>
                <a:ext cx="118200" cy="1182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 name="Google Shape;61;p4"/>
            <p:cNvGrpSpPr/>
            <p:nvPr/>
          </p:nvGrpSpPr>
          <p:grpSpPr>
            <a:xfrm flipH="1">
              <a:off x="5478797" y="1255615"/>
              <a:ext cx="3010303" cy="45661"/>
              <a:chOff x="1766900" y="2869225"/>
              <a:chExt cx="3737650" cy="56700"/>
            </a:xfrm>
          </p:grpSpPr>
          <p:cxnSp>
            <p:nvCxnSpPr>
              <p:cNvPr id="62" name="Google Shape;62;p4"/>
              <p:cNvCxnSpPr/>
              <p:nvPr/>
            </p:nvCxnSpPr>
            <p:spPr>
              <a:xfrm>
                <a:off x="1766900" y="2897575"/>
                <a:ext cx="3687900" cy="0"/>
              </a:xfrm>
              <a:prstGeom prst="straightConnector1">
                <a:avLst/>
              </a:prstGeom>
              <a:noFill/>
              <a:ln w="9525" cap="flat" cmpd="sng">
                <a:solidFill>
                  <a:schemeClr val="dk1"/>
                </a:solidFill>
                <a:prstDash val="solid"/>
                <a:round/>
                <a:headEnd type="none" w="med" len="med"/>
                <a:tailEnd type="none" w="med" len="med"/>
              </a:ln>
            </p:spPr>
          </p:cxnSp>
          <p:sp>
            <p:nvSpPr>
              <p:cNvPr id="63" name="Google Shape;63;p4"/>
              <p:cNvSpPr/>
              <p:nvPr/>
            </p:nvSpPr>
            <p:spPr>
              <a:xfrm>
                <a:off x="5447850" y="2869225"/>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4" name="Google Shape;64;p4"/>
          <p:cNvGrpSpPr/>
          <p:nvPr/>
        </p:nvGrpSpPr>
        <p:grpSpPr>
          <a:xfrm>
            <a:off x="-522276" y="-1302097"/>
            <a:ext cx="7191391" cy="7853482"/>
            <a:chOff x="-522276" y="-1302097"/>
            <a:chExt cx="7191391" cy="7853482"/>
          </a:xfrm>
        </p:grpSpPr>
        <p:sp>
          <p:nvSpPr>
            <p:cNvPr id="65" name="Google Shape;65;p4"/>
            <p:cNvSpPr/>
            <p:nvPr/>
          </p:nvSpPr>
          <p:spPr>
            <a:xfrm flipH="1">
              <a:off x="3148717" y="4709785"/>
              <a:ext cx="3520399" cy="1841600"/>
            </a:xfrm>
            <a:custGeom>
              <a:avLst/>
              <a:gdLst/>
              <a:ahLst/>
              <a:cxnLst/>
              <a:rect l="l" t="t" r="r" b="b"/>
              <a:pathLst>
                <a:path w="64958" h="33981" extrusionOk="0">
                  <a:moveTo>
                    <a:pt x="1" y="0"/>
                  </a:moveTo>
                  <a:lnTo>
                    <a:pt x="1" y="33831"/>
                  </a:lnTo>
                  <a:lnTo>
                    <a:pt x="64957" y="33980"/>
                  </a:lnTo>
                  <a:lnTo>
                    <a:pt x="64957" y="33980"/>
                  </a:lnTo>
                  <a:lnTo>
                    <a:pt x="30991" y="0"/>
                  </a:lnTo>
                  <a:close/>
                </a:path>
              </a:pathLst>
            </a:custGeom>
            <a:solidFill>
              <a:srgbClr val="000000">
                <a:alpha val="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4"/>
            <p:cNvSpPr/>
            <p:nvPr/>
          </p:nvSpPr>
          <p:spPr>
            <a:xfrm rot="10800000" flipH="1">
              <a:off x="-522276" y="-1302097"/>
              <a:ext cx="3520399" cy="1841600"/>
            </a:xfrm>
            <a:custGeom>
              <a:avLst/>
              <a:gdLst/>
              <a:ahLst/>
              <a:cxnLst/>
              <a:rect l="l" t="t" r="r" b="b"/>
              <a:pathLst>
                <a:path w="64958" h="33981" extrusionOk="0">
                  <a:moveTo>
                    <a:pt x="1" y="0"/>
                  </a:moveTo>
                  <a:lnTo>
                    <a:pt x="1" y="33831"/>
                  </a:lnTo>
                  <a:lnTo>
                    <a:pt x="64957" y="33980"/>
                  </a:lnTo>
                  <a:lnTo>
                    <a:pt x="64957" y="33980"/>
                  </a:lnTo>
                  <a:lnTo>
                    <a:pt x="30991" y="0"/>
                  </a:lnTo>
                  <a:close/>
                </a:path>
              </a:pathLst>
            </a:custGeom>
            <a:solidFill>
              <a:srgbClr val="000000">
                <a:alpha val="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 name="Google Shape;67;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600"/>
              <a:buNone/>
              <a:defRPr sz="26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8" name="Google Shape;68;p4"/>
          <p:cNvSpPr txBox="1">
            <a:spLocks noGrp="1"/>
          </p:cNvSpPr>
          <p:nvPr>
            <p:ph type="body" idx="1"/>
          </p:nvPr>
        </p:nvSpPr>
        <p:spPr>
          <a:xfrm>
            <a:off x="720000" y="1065989"/>
            <a:ext cx="7704000" cy="342000"/>
          </a:xfrm>
          <a:prstGeom prst="rect">
            <a:avLst/>
          </a:prstGeom>
        </p:spPr>
        <p:txBody>
          <a:bodyPr spcFirstLastPara="1" wrap="square" lIns="91425" tIns="91425" rIns="91425" bIns="91425" anchor="t" anchorCtr="0">
            <a:noAutofit/>
          </a:bodyPr>
          <a:lstStyle>
            <a:lvl1pPr marL="457200" lvl="0" indent="-304800" algn="ctr" rtl="0">
              <a:spcBef>
                <a:spcPts val="0"/>
              </a:spcBef>
              <a:spcAft>
                <a:spcPts val="0"/>
              </a:spcAft>
              <a:buSzPts val="1200"/>
              <a:buFont typeface="Nunito Light"/>
              <a:buChar char="●"/>
              <a:defRPr>
                <a:solidFill>
                  <a:schemeClr val="hlink"/>
                </a:solidFill>
                <a:latin typeface="Barlow"/>
                <a:ea typeface="Barlow"/>
                <a:cs typeface="Barlow"/>
                <a:sym typeface="Barlow"/>
              </a:defRPr>
            </a:lvl1pPr>
            <a:lvl2pPr marL="914400" lvl="1" indent="-304800" rtl="0">
              <a:lnSpc>
                <a:spcPct val="100000"/>
              </a:lnSpc>
              <a:spcBef>
                <a:spcPts val="0"/>
              </a:spcBef>
              <a:spcAft>
                <a:spcPts val="0"/>
              </a:spcAft>
              <a:buSzPts val="1200"/>
              <a:buChar char="○"/>
              <a:defRPr/>
            </a:lvl2pPr>
            <a:lvl3pPr marL="1371600" lvl="2" indent="-304800" rtl="0">
              <a:lnSpc>
                <a:spcPct val="100000"/>
              </a:lnSpc>
              <a:spcBef>
                <a:spcPts val="0"/>
              </a:spcBef>
              <a:spcAft>
                <a:spcPts val="0"/>
              </a:spcAft>
              <a:buSzPts val="1200"/>
              <a:buChar char="■"/>
              <a:defRPr/>
            </a:lvl3pPr>
            <a:lvl4pPr marL="1828800" lvl="3" indent="-304800" rtl="0">
              <a:lnSpc>
                <a:spcPct val="100000"/>
              </a:lnSpc>
              <a:spcBef>
                <a:spcPts val="0"/>
              </a:spcBef>
              <a:spcAft>
                <a:spcPts val="0"/>
              </a:spcAft>
              <a:buSzPts val="1200"/>
              <a:buChar char="●"/>
              <a:defRPr/>
            </a:lvl4pPr>
            <a:lvl5pPr marL="2286000" lvl="4" indent="-304800" rtl="0">
              <a:lnSpc>
                <a:spcPct val="100000"/>
              </a:lnSpc>
              <a:spcBef>
                <a:spcPts val="0"/>
              </a:spcBef>
              <a:spcAft>
                <a:spcPts val="0"/>
              </a:spcAft>
              <a:buSzPts val="1200"/>
              <a:buChar char="○"/>
              <a:defRPr/>
            </a:lvl5pPr>
            <a:lvl6pPr marL="2743200" lvl="5" indent="-304800" rtl="0">
              <a:lnSpc>
                <a:spcPct val="100000"/>
              </a:lnSpc>
              <a:spcBef>
                <a:spcPts val="0"/>
              </a:spcBef>
              <a:spcAft>
                <a:spcPts val="0"/>
              </a:spcAft>
              <a:buSzPts val="1200"/>
              <a:buChar char="■"/>
              <a:defRPr/>
            </a:lvl6pPr>
            <a:lvl7pPr marL="3200400" lvl="6" indent="-304800" rtl="0">
              <a:lnSpc>
                <a:spcPct val="100000"/>
              </a:lnSpc>
              <a:spcBef>
                <a:spcPts val="0"/>
              </a:spcBef>
              <a:spcAft>
                <a:spcPts val="0"/>
              </a:spcAft>
              <a:buSzPts val="1200"/>
              <a:buChar char="●"/>
              <a:defRPr/>
            </a:lvl7pPr>
            <a:lvl8pPr marL="3657600" lvl="7" indent="-304800" rtl="0">
              <a:lnSpc>
                <a:spcPct val="100000"/>
              </a:lnSpc>
              <a:spcBef>
                <a:spcPts val="0"/>
              </a:spcBef>
              <a:spcAft>
                <a:spcPts val="0"/>
              </a:spcAft>
              <a:buSzPts val="1200"/>
              <a:buChar char="○"/>
              <a:defRPr/>
            </a:lvl8pPr>
            <a:lvl9pPr marL="4114800" lvl="8" indent="-304800" rtl="0">
              <a:lnSpc>
                <a:spcPct val="100000"/>
              </a:lnSpc>
              <a:spcBef>
                <a:spcPts val="0"/>
              </a:spcBef>
              <a:spcAft>
                <a:spcPts val="0"/>
              </a:spcAft>
              <a:buSzPts val="1200"/>
              <a:buChar char="■"/>
              <a:defRPr/>
            </a:lvl9pPr>
          </a:lstStyle>
          <a:p>
            <a:endParaRPr/>
          </a:p>
        </p:txBody>
      </p:sp>
      <p:sp>
        <p:nvSpPr>
          <p:cNvPr id="69" name="Google Shape;69;p4"/>
          <p:cNvSpPr/>
          <p:nvPr/>
        </p:nvSpPr>
        <p:spPr>
          <a:xfrm flipH="1">
            <a:off x="6000549" y="4603999"/>
            <a:ext cx="1205478" cy="219752"/>
          </a:xfrm>
          <a:custGeom>
            <a:avLst/>
            <a:gdLst/>
            <a:ahLst/>
            <a:cxnLst/>
            <a:rect l="l" t="t" r="r" b="b"/>
            <a:pathLst>
              <a:path w="15848" h="2889" extrusionOk="0">
                <a:moveTo>
                  <a:pt x="0" y="0"/>
                </a:moveTo>
                <a:lnTo>
                  <a:pt x="2889" y="2889"/>
                </a:lnTo>
                <a:lnTo>
                  <a:pt x="15847" y="2889"/>
                </a:lnTo>
                <a:lnTo>
                  <a:pt x="129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 name="Google Shape;70;p4"/>
          <p:cNvGrpSpPr/>
          <p:nvPr/>
        </p:nvGrpSpPr>
        <p:grpSpPr>
          <a:xfrm>
            <a:off x="4132575" y="4716825"/>
            <a:ext cx="5724316" cy="2084515"/>
            <a:chOff x="4132575" y="4716825"/>
            <a:chExt cx="5724316" cy="2084515"/>
          </a:xfrm>
        </p:grpSpPr>
        <p:sp>
          <p:nvSpPr>
            <p:cNvPr id="71" name="Google Shape;71;p4"/>
            <p:cNvSpPr/>
            <p:nvPr/>
          </p:nvSpPr>
          <p:spPr>
            <a:xfrm flipH="1">
              <a:off x="5361875" y="4716825"/>
              <a:ext cx="4495016" cy="2084515"/>
            </a:xfrm>
            <a:custGeom>
              <a:avLst/>
              <a:gdLst/>
              <a:ahLst/>
              <a:cxnLst/>
              <a:rect l="l" t="t" r="r" b="b"/>
              <a:pathLst>
                <a:path w="101749" h="47185" extrusionOk="0">
                  <a:moveTo>
                    <a:pt x="0" y="1"/>
                  </a:moveTo>
                  <a:lnTo>
                    <a:pt x="0" y="47185"/>
                  </a:lnTo>
                  <a:lnTo>
                    <a:pt x="101748" y="47185"/>
                  </a:lnTo>
                  <a:lnTo>
                    <a:pt x="101748" y="31097"/>
                  </a:lnTo>
                  <a:lnTo>
                    <a:pt x="96897" y="31097"/>
                  </a:lnTo>
                  <a:lnTo>
                    <a:pt x="76166" y="10366"/>
                  </a:lnTo>
                  <a:lnTo>
                    <a:pt x="55269" y="10366"/>
                  </a:lnTo>
                  <a:lnTo>
                    <a:pt x="449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4"/>
            <p:cNvSpPr/>
            <p:nvPr/>
          </p:nvSpPr>
          <p:spPr>
            <a:xfrm flipH="1">
              <a:off x="4132575" y="4716825"/>
              <a:ext cx="4495016" cy="2084515"/>
            </a:xfrm>
            <a:custGeom>
              <a:avLst/>
              <a:gdLst/>
              <a:ahLst/>
              <a:cxnLst/>
              <a:rect l="l" t="t" r="r" b="b"/>
              <a:pathLst>
                <a:path w="101749" h="47185" extrusionOk="0">
                  <a:moveTo>
                    <a:pt x="0" y="1"/>
                  </a:moveTo>
                  <a:lnTo>
                    <a:pt x="0" y="47185"/>
                  </a:lnTo>
                  <a:lnTo>
                    <a:pt x="101748" y="47185"/>
                  </a:lnTo>
                  <a:lnTo>
                    <a:pt x="101748" y="31097"/>
                  </a:lnTo>
                  <a:lnTo>
                    <a:pt x="96897" y="31097"/>
                  </a:lnTo>
                  <a:lnTo>
                    <a:pt x="76166" y="10366"/>
                  </a:lnTo>
                  <a:lnTo>
                    <a:pt x="55269" y="10366"/>
                  </a:lnTo>
                  <a:lnTo>
                    <a:pt x="449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2"/>
        </a:solidFill>
        <a:effectLst/>
      </p:bgPr>
    </p:bg>
    <p:spTree>
      <p:nvGrpSpPr>
        <p:cNvPr id="1" name="Shape 231"/>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726"/>
        <p:cNvGrpSpPr/>
        <p:nvPr/>
      </p:nvGrpSpPr>
      <p:grpSpPr>
        <a:xfrm>
          <a:off x="0" y="0"/>
          <a:ext cx="0" cy="0"/>
          <a:chOff x="0" y="0"/>
          <a:chExt cx="0" cy="0"/>
        </a:xfrm>
      </p:grpSpPr>
      <p:grpSp>
        <p:nvGrpSpPr>
          <p:cNvPr id="727" name="Google Shape;727;p32"/>
          <p:cNvGrpSpPr/>
          <p:nvPr/>
        </p:nvGrpSpPr>
        <p:grpSpPr>
          <a:xfrm flipH="1">
            <a:off x="-2028096" y="-1770656"/>
            <a:ext cx="4007050" cy="2363739"/>
            <a:chOff x="6549401" y="-1824231"/>
            <a:chExt cx="4007050" cy="2363739"/>
          </a:xfrm>
        </p:grpSpPr>
        <p:sp>
          <p:nvSpPr>
            <p:cNvPr id="728" name="Google Shape;728;p32"/>
            <p:cNvSpPr/>
            <p:nvPr/>
          </p:nvSpPr>
          <p:spPr>
            <a:xfrm>
              <a:off x="7695191" y="307513"/>
              <a:ext cx="1232340" cy="231995"/>
            </a:xfrm>
            <a:custGeom>
              <a:avLst/>
              <a:gdLst/>
              <a:ahLst/>
              <a:cxnLst/>
              <a:rect l="l" t="t" r="r" b="b"/>
              <a:pathLst>
                <a:path w="22325" h="4203" extrusionOk="0">
                  <a:moveTo>
                    <a:pt x="0" y="0"/>
                  </a:moveTo>
                  <a:lnTo>
                    <a:pt x="4191" y="4191"/>
                  </a:lnTo>
                  <a:lnTo>
                    <a:pt x="22325" y="4202"/>
                  </a:lnTo>
                  <a:lnTo>
                    <a:pt x="181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2"/>
            <p:cNvSpPr/>
            <p:nvPr/>
          </p:nvSpPr>
          <p:spPr>
            <a:xfrm rot="10800000">
              <a:off x="6549401" y="-1824231"/>
              <a:ext cx="4007050" cy="2363728"/>
            </a:xfrm>
            <a:custGeom>
              <a:avLst/>
              <a:gdLst/>
              <a:ahLst/>
              <a:cxnLst/>
              <a:rect l="l" t="t" r="r" b="b"/>
              <a:pathLst>
                <a:path w="111617" h="65842" extrusionOk="0">
                  <a:moveTo>
                    <a:pt x="0" y="0"/>
                  </a:moveTo>
                  <a:lnTo>
                    <a:pt x="0" y="65842"/>
                  </a:lnTo>
                  <a:lnTo>
                    <a:pt x="111616" y="65842"/>
                  </a:lnTo>
                  <a:lnTo>
                    <a:pt x="111616" y="17621"/>
                  </a:lnTo>
                  <a:lnTo>
                    <a:pt x="97436" y="17621"/>
                  </a:lnTo>
                  <a:lnTo>
                    <a:pt x="85702" y="6053"/>
                  </a:lnTo>
                  <a:lnTo>
                    <a:pt x="52864" y="6053"/>
                  </a:lnTo>
                  <a:lnTo>
                    <a:pt x="4681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0" name="Google Shape;730;p32"/>
          <p:cNvGrpSpPr/>
          <p:nvPr/>
        </p:nvGrpSpPr>
        <p:grpSpPr>
          <a:xfrm flipH="1">
            <a:off x="7391104" y="241540"/>
            <a:ext cx="3296400" cy="703085"/>
            <a:chOff x="-12" y="3628590"/>
            <a:chExt cx="3296400" cy="703085"/>
          </a:xfrm>
        </p:grpSpPr>
        <p:grpSp>
          <p:nvGrpSpPr>
            <p:cNvPr id="731" name="Google Shape;731;p32"/>
            <p:cNvGrpSpPr/>
            <p:nvPr/>
          </p:nvGrpSpPr>
          <p:grpSpPr>
            <a:xfrm>
              <a:off x="854867" y="3996692"/>
              <a:ext cx="1567047" cy="45661"/>
              <a:chOff x="1754675" y="2661275"/>
              <a:chExt cx="1945675" cy="56700"/>
            </a:xfrm>
          </p:grpSpPr>
          <p:cxnSp>
            <p:nvCxnSpPr>
              <p:cNvPr id="732" name="Google Shape;732;p32"/>
              <p:cNvCxnSpPr/>
              <p:nvPr/>
            </p:nvCxnSpPr>
            <p:spPr>
              <a:xfrm>
                <a:off x="1754675" y="2689625"/>
                <a:ext cx="1896000" cy="0"/>
              </a:xfrm>
              <a:prstGeom prst="straightConnector1">
                <a:avLst/>
              </a:prstGeom>
              <a:noFill/>
              <a:ln w="9525" cap="flat" cmpd="sng">
                <a:solidFill>
                  <a:schemeClr val="dk1"/>
                </a:solidFill>
                <a:prstDash val="solid"/>
                <a:round/>
                <a:headEnd type="none" w="med" len="med"/>
                <a:tailEnd type="none" w="med" len="med"/>
              </a:ln>
            </p:spPr>
          </p:cxnSp>
          <p:sp>
            <p:nvSpPr>
              <p:cNvPr id="733" name="Google Shape;733;p32"/>
              <p:cNvSpPr/>
              <p:nvPr/>
            </p:nvSpPr>
            <p:spPr>
              <a:xfrm>
                <a:off x="3643650" y="2661275"/>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4" name="Google Shape;734;p32"/>
            <p:cNvGrpSpPr/>
            <p:nvPr/>
          </p:nvGrpSpPr>
          <p:grpSpPr>
            <a:xfrm>
              <a:off x="518420" y="4195487"/>
              <a:ext cx="1561280" cy="136187"/>
              <a:chOff x="1754675" y="2824000"/>
              <a:chExt cx="4728285" cy="412439"/>
            </a:xfrm>
          </p:grpSpPr>
          <p:sp>
            <p:nvSpPr>
              <p:cNvPr id="735" name="Google Shape;735;p32"/>
              <p:cNvSpPr/>
              <p:nvPr/>
            </p:nvSpPr>
            <p:spPr>
              <a:xfrm>
                <a:off x="1754675" y="2824000"/>
                <a:ext cx="4593868" cy="355100"/>
              </a:xfrm>
              <a:custGeom>
                <a:avLst/>
                <a:gdLst/>
                <a:ahLst/>
                <a:cxnLst/>
                <a:rect l="l" t="t" r="r" b="b"/>
                <a:pathLst>
                  <a:path w="77550" h="5994" extrusionOk="0">
                    <a:moveTo>
                      <a:pt x="0" y="0"/>
                    </a:moveTo>
                    <a:lnTo>
                      <a:pt x="59202" y="0"/>
                    </a:lnTo>
                    <a:lnTo>
                      <a:pt x="65196" y="5994"/>
                    </a:lnTo>
                    <a:lnTo>
                      <a:pt x="77550" y="5994"/>
                    </a:lnTo>
                  </a:path>
                </a:pathLst>
              </a:custGeom>
              <a:noFill/>
              <a:ln w="9525" cap="flat" cmpd="sng">
                <a:solidFill>
                  <a:schemeClr val="dk1"/>
                </a:solidFill>
                <a:prstDash val="solid"/>
                <a:round/>
                <a:headEnd type="none" w="med" len="med"/>
                <a:tailEnd type="none" w="med" len="med"/>
              </a:ln>
            </p:spPr>
          </p:sp>
          <p:sp>
            <p:nvSpPr>
              <p:cNvPr id="736" name="Google Shape;736;p32"/>
              <p:cNvSpPr/>
              <p:nvPr/>
            </p:nvSpPr>
            <p:spPr>
              <a:xfrm>
                <a:off x="6348560" y="3102039"/>
                <a:ext cx="134400" cy="1344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7" name="Google Shape;737;p32"/>
            <p:cNvGrpSpPr/>
            <p:nvPr/>
          </p:nvGrpSpPr>
          <p:grpSpPr>
            <a:xfrm>
              <a:off x="226304" y="3764887"/>
              <a:ext cx="3070084" cy="102364"/>
              <a:chOff x="1779150" y="2604263"/>
              <a:chExt cx="3811875" cy="127113"/>
            </a:xfrm>
          </p:grpSpPr>
          <p:sp>
            <p:nvSpPr>
              <p:cNvPr id="738" name="Google Shape;738;p32"/>
              <p:cNvSpPr/>
              <p:nvPr/>
            </p:nvSpPr>
            <p:spPr>
              <a:xfrm>
                <a:off x="1779150" y="2630450"/>
                <a:ext cx="3755175" cy="100925"/>
              </a:xfrm>
              <a:custGeom>
                <a:avLst/>
                <a:gdLst/>
                <a:ahLst/>
                <a:cxnLst/>
                <a:rect l="l" t="t" r="r" b="b"/>
                <a:pathLst>
                  <a:path w="150207" h="4037" extrusionOk="0">
                    <a:moveTo>
                      <a:pt x="0" y="4037"/>
                    </a:moveTo>
                    <a:lnTo>
                      <a:pt x="83176" y="4037"/>
                    </a:lnTo>
                    <a:lnTo>
                      <a:pt x="87213" y="0"/>
                    </a:lnTo>
                    <a:lnTo>
                      <a:pt x="150207" y="0"/>
                    </a:lnTo>
                  </a:path>
                </a:pathLst>
              </a:custGeom>
              <a:noFill/>
              <a:ln w="9525" cap="flat" cmpd="sng">
                <a:solidFill>
                  <a:schemeClr val="dk1"/>
                </a:solidFill>
                <a:prstDash val="solid"/>
                <a:round/>
                <a:headEnd type="none" w="med" len="med"/>
                <a:tailEnd type="none" w="med" len="med"/>
              </a:ln>
            </p:spPr>
          </p:sp>
          <p:sp>
            <p:nvSpPr>
              <p:cNvPr id="739" name="Google Shape;739;p32"/>
              <p:cNvSpPr/>
              <p:nvPr/>
            </p:nvSpPr>
            <p:spPr>
              <a:xfrm>
                <a:off x="5534325" y="2604263"/>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0" name="Google Shape;740;p32"/>
            <p:cNvGrpSpPr/>
            <p:nvPr/>
          </p:nvGrpSpPr>
          <p:grpSpPr>
            <a:xfrm>
              <a:off x="-12" y="3628590"/>
              <a:ext cx="3010303" cy="45661"/>
              <a:chOff x="1766900" y="2869225"/>
              <a:chExt cx="3737650" cy="56700"/>
            </a:xfrm>
          </p:grpSpPr>
          <p:cxnSp>
            <p:nvCxnSpPr>
              <p:cNvPr id="741" name="Google Shape;741;p32"/>
              <p:cNvCxnSpPr/>
              <p:nvPr/>
            </p:nvCxnSpPr>
            <p:spPr>
              <a:xfrm>
                <a:off x="1766900" y="2897575"/>
                <a:ext cx="3687900" cy="0"/>
              </a:xfrm>
              <a:prstGeom prst="straightConnector1">
                <a:avLst/>
              </a:prstGeom>
              <a:noFill/>
              <a:ln w="9525" cap="flat" cmpd="sng">
                <a:solidFill>
                  <a:schemeClr val="dk1"/>
                </a:solidFill>
                <a:prstDash val="solid"/>
                <a:round/>
                <a:headEnd type="none" w="med" len="med"/>
                <a:tailEnd type="none" w="med" len="med"/>
              </a:ln>
            </p:spPr>
          </p:cxnSp>
          <p:sp>
            <p:nvSpPr>
              <p:cNvPr id="742" name="Google Shape;742;p32"/>
              <p:cNvSpPr/>
              <p:nvPr/>
            </p:nvSpPr>
            <p:spPr>
              <a:xfrm>
                <a:off x="5447850" y="2869225"/>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43" name="Google Shape;743;p32"/>
          <p:cNvGrpSpPr/>
          <p:nvPr/>
        </p:nvGrpSpPr>
        <p:grpSpPr>
          <a:xfrm flipH="1">
            <a:off x="-1341650" y="-685669"/>
            <a:ext cx="10751988" cy="7671703"/>
            <a:chOff x="-881984" y="-739244"/>
            <a:chExt cx="10751988" cy="7671703"/>
          </a:xfrm>
        </p:grpSpPr>
        <p:sp>
          <p:nvSpPr>
            <p:cNvPr id="744" name="Google Shape;744;p32"/>
            <p:cNvSpPr/>
            <p:nvPr/>
          </p:nvSpPr>
          <p:spPr>
            <a:xfrm flipH="1">
              <a:off x="5675437" y="4457952"/>
              <a:ext cx="4194567" cy="2474507"/>
            </a:xfrm>
            <a:custGeom>
              <a:avLst/>
              <a:gdLst/>
              <a:ahLst/>
              <a:cxnLst/>
              <a:rect l="l" t="t" r="r" b="b"/>
              <a:pathLst>
                <a:path w="111617" h="65842" extrusionOk="0">
                  <a:moveTo>
                    <a:pt x="0" y="0"/>
                  </a:moveTo>
                  <a:lnTo>
                    <a:pt x="0" y="65842"/>
                  </a:lnTo>
                  <a:lnTo>
                    <a:pt x="111616" y="65842"/>
                  </a:lnTo>
                  <a:lnTo>
                    <a:pt x="111616" y="17621"/>
                  </a:lnTo>
                  <a:lnTo>
                    <a:pt x="97436" y="17621"/>
                  </a:lnTo>
                  <a:lnTo>
                    <a:pt x="85702" y="6053"/>
                  </a:lnTo>
                  <a:lnTo>
                    <a:pt x="52864" y="6053"/>
                  </a:lnTo>
                  <a:lnTo>
                    <a:pt x="46811" y="0"/>
                  </a:lnTo>
                  <a:close/>
                </a:path>
              </a:pathLst>
            </a:custGeom>
            <a:solidFill>
              <a:srgbClr val="000000">
                <a:alpha val="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2"/>
            <p:cNvSpPr/>
            <p:nvPr/>
          </p:nvSpPr>
          <p:spPr>
            <a:xfrm rot="10800000" flipH="1">
              <a:off x="-881984" y="-739244"/>
              <a:ext cx="1959133" cy="1024867"/>
            </a:xfrm>
            <a:custGeom>
              <a:avLst/>
              <a:gdLst/>
              <a:ahLst/>
              <a:cxnLst/>
              <a:rect l="l" t="t" r="r" b="b"/>
              <a:pathLst>
                <a:path w="64958" h="33981" extrusionOk="0">
                  <a:moveTo>
                    <a:pt x="1" y="0"/>
                  </a:moveTo>
                  <a:lnTo>
                    <a:pt x="1" y="33831"/>
                  </a:lnTo>
                  <a:lnTo>
                    <a:pt x="64957" y="33980"/>
                  </a:lnTo>
                  <a:lnTo>
                    <a:pt x="64957" y="33980"/>
                  </a:lnTo>
                  <a:lnTo>
                    <a:pt x="30991" y="0"/>
                  </a:lnTo>
                  <a:close/>
                </a:path>
              </a:pathLst>
            </a:custGeom>
            <a:solidFill>
              <a:srgbClr val="000000">
                <a:alpha val="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6" name="Google Shape;746;p32"/>
          <p:cNvSpPr/>
          <p:nvPr/>
        </p:nvSpPr>
        <p:spPr>
          <a:xfrm flipH="1">
            <a:off x="-417877" y="511088"/>
            <a:ext cx="1232340" cy="231995"/>
          </a:xfrm>
          <a:custGeom>
            <a:avLst/>
            <a:gdLst/>
            <a:ahLst/>
            <a:cxnLst/>
            <a:rect l="l" t="t" r="r" b="b"/>
            <a:pathLst>
              <a:path w="22325" h="4203" extrusionOk="0">
                <a:moveTo>
                  <a:pt x="0" y="0"/>
                </a:moveTo>
                <a:lnTo>
                  <a:pt x="4191" y="4191"/>
                </a:lnTo>
                <a:lnTo>
                  <a:pt x="22325" y="4202"/>
                </a:lnTo>
                <a:lnTo>
                  <a:pt x="181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2"/>
          <p:cNvSpPr/>
          <p:nvPr/>
        </p:nvSpPr>
        <p:spPr>
          <a:xfrm rot="10800000" flipH="1">
            <a:off x="-621671" y="-1770656"/>
            <a:ext cx="4007050" cy="2363728"/>
          </a:xfrm>
          <a:custGeom>
            <a:avLst/>
            <a:gdLst/>
            <a:ahLst/>
            <a:cxnLst/>
            <a:rect l="l" t="t" r="r" b="b"/>
            <a:pathLst>
              <a:path w="111617" h="65842" extrusionOk="0">
                <a:moveTo>
                  <a:pt x="0" y="0"/>
                </a:moveTo>
                <a:lnTo>
                  <a:pt x="0" y="65842"/>
                </a:lnTo>
                <a:lnTo>
                  <a:pt x="111616" y="65842"/>
                </a:lnTo>
                <a:lnTo>
                  <a:pt x="111616" y="17621"/>
                </a:lnTo>
                <a:lnTo>
                  <a:pt x="97436" y="17621"/>
                </a:lnTo>
                <a:lnTo>
                  <a:pt x="85702" y="6053"/>
                </a:lnTo>
                <a:lnTo>
                  <a:pt x="52864" y="6053"/>
                </a:lnTo>
                <a:lnTo>
                  <a:pt x="4681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600"/>
              <a:buFont typeface="Poppins Black"/>
              <a:buNone/>
              <a:defRPr sz="2600">
                <a:solidFill>
                  <a:schemeClr val="dk1"/>
                </a:solidFill>
                <a:latin typeface="Poppins Black"/>
                <a:ea typeface="Poppins Black"/>
                <a:cs typeface="Poppins Black"/>
                <a:sym typeface="Poppins Black"/>
              </a:defRPr>
            </a:lvl1pPr>
            <a:lvl2pPr lvl="1" rtl="0">
              <a:spcBef>
                <a:spcPts val="0"/>
              </a:spcBef>
              <a:spcAft>
                <a:spcPts val="0"/>
              </a:spcAft>
              <a:buClr>
                <a:schemeClr val="dk1"/>
              </a:buClr>
              <a:buSzPts val="3500"/>
              <a:buFont typeface="Raleway"/>
              <a:buNone/>
              <a:defRPr sz="3500" b="1">
                <a:solidFill>
                  <a:schemeClr val="dk1"/>
                </a:solidFill>
                <a:latin typeface="Raleway"/>
                <a:ea typeface="Raleway"/>
                <a:cs typeface="Raleway"/>
                <a:sym typeface="Raleway"/>
              </a:defRPr>
            </a:lvl2pPr>
            <a:lvl3pPr lvl="2" rtl="0">
              <a:spcBef>
                <a:spcPts val="0"/>
              </a:spcBef>
              <a:spcAft>
                <a:spcPts val="0"/>
              </a:spcAft>
              <a:buClr>
                <a:schemeClr val="dk1"/>
              </a:buClr>
              <a:buSzPts val="3500"/>
              <a:buFont typeface="Raleway"/>
              <a:buNone/>
              <a:defRPr sz="3500" b="1">
                <a:solidFill>
                  <a:schemeClr val="dk1"/>
                </a:solidFill>
                <a:latin typeface="Raleway"/>
                <a:ea typeface="Raleway"/>
                <a:cs typeface="Raleway"/>
                <a:sym typeface="Raleway"/>
              </a:defRPr>
            </a:lvl3pPr>
            <a:lvl4pPr lvl="3" rtl="0">
              <a:spcBef>
                <a:spcPts val="0"/>
              </a:spcBef>
              <a:spcAft>
                <a:spcPts val="0"/>
              </a:spcAft>
              <a:buClr>
                <a:schemeClr val="dk1"/>
              </a:buClr>
              <a:buSzPts val="3500"/>
              <a:buFont typeface="Raleway"/>
              <a:buNone/>
              <a:defRPr sz="3500" b="1">
                <a:solidFill>
                  <a:schemeClr val="dk1"/>
                </a:solidFill>
                <a:latin typeface="Raleway"/>
                <a:ea typeface="Raleway"/>
                <a:cs typeface="Raleway"/>
                <a:sym typeface="Raleway"/>
              </a:defRPr>
            </a:lvl4pPr>
            <a:lvl5pPr lvl="4" rtl="0">
              <a:spcBef>
                <a:spcPts val="0"/>
              </a:spcBef>
              <a:spcAft>
                <a:spcPts val="0"/>
              </a:spcAft>
              <a:buClr>
                <a:schemeClr val="dk1"/>
              </a:buClr>
              <a:buSzPts val="3500"/>
              <a:buFont typeface="Raleway"/>
              <a:buNone/>
              <a:defRPr sz="3500" b="1">
                <a:solidFill>
                  <a:schemeClr val="dk1"/>
                </a:solidFill>
                <a:latin typeface="Raleway"/>
                <a:ea typeface="Raleway"/>
                <a:cs typeface="Raleway"/>
                <a:sym typeface="Raleway"/>
              </a:defRPr>
            </a:lvl5pPr>
            <a:lvl6pPr lvl="5" rtl="0">
              <a:spcBef>
                <a:spcPts val="0"/>
              </a:spcBef>
              <a:spcAft>
                <a:spcPts val="0"/>
              </a:spcAft>
              <a:buClr>
                <a:schemeClr val="dk1"/>
              </a:buClr>
              <a:buSzPts val="3500"/>
              <a:buFont typeface="Raleway"/>
              <a:buNone/>
              <a:defRPr sz="3500" b="1">
                <a:solidFill>
                  <a:schemeClr val="dk1"/>
                </a:solidFill>
                <a:latin typeface="Raleway"/>
                <a:ea typeface="Raleway"/>
                <a:cs typeface="Raleway"/>
                <a:sym typeface="Raleway"/>
              </a:defRPr>
            </a:lvl6pPr>
            <a:lvl7pPr lvl="6" rtl="0">
              <a:spcBef>
                <a:spcPts val="0"/>
              </a:spcBef>
              <a:spcAft>
                <a:spcPts val="0"/>
              </a:spcAft>
              <a:buClr>
                <a:schemeClr val="dk1"/>
              </a:buClr>
              <a:buSzPts val="3500"/>
              <a:buFont typeface="Raleway"/>
              <a:buNone/>
              <a:defRPr sz="3500" b="1">
                <a:solidFill>
                  <a:schemeClr val="dk1"/>
                </a:solidFill>
                <a:latin typeface="Raleway"/>
                <a:ea typeface="Raleway"/>
                <a:cs typeface="Raleway"/>
                <a:sym typeface="Raleway"/>
              </a:defRPr>
            </a:lvl7pPr>
            <a:lvl8pPr lvl="7" rtl="0">
              <a:spcBef>
                <a:spcPts val="0"/>
              </a:spcBef>
              <a:spcAft>
                <a:spcPts val="0"/>
              </a:spcAft>
              <a:buClr>
                <a:schemeClr val="dk1"/>
              </a:buClr>
              <a:buSzPts val="3500"/>
              <a:buFont typeface="Raleway"/>
              <a:buNone/>
              <a:defRPr sz="3500" b="1">
                <a:solidFill>
                  <a:schemeClr val="dk1"/>
                </a:solidFill>
                <a:latin typeface="Raleway"/>
                <a:ea typeface="Raleway"/>
                <a:cs typeface="Raleway"/>
                <a:sym typeface="Raleway"/>
              </a:defRPr>
            </a:lvl8pPr>
            <a:lvl9pPr lvl="8" rtl="0">
              <a:spcBef>
                <a:spcPts val="0"/>
              </a:spcBef>
              <a:spcAft>
                <a:spcPts val="0"/>
              </a:spcAft>
              <a:buClr>
                <a:schemeClr val="dk1"/>
              </a:buClr>
              <a:buSzPts val="3500"/>
              <a:buFont typeface="Raleway"/>
              <a:buNone/>
              <a:defRPr sz="3500" b="1">
                <a:solidFill>
                  <a:schemeClr val="dk1"/>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dk1"/>
              </a:buClr>
              <a:buSzPts val="1200"/>
              <a:buFont typeface="Barlow"/>
              <a:buChar char="●"/>
              <a:defRPr sz="1200">
                <a:solidFill>
                  <a:schemeClr val="dk1"/>
                </a:solidFill>
                <a:latin typeface="Barlow"/>
                <a:ea typeface="Barlow"/>
                <a:cs typeface="Barlow"/>
                <a:sym typeface="Barlow"/>
              </a:defRPr>
            </a:lvl1pPr>
            <a:lvl2pPr marL="914400" lvl="1" indent="-304800">
              <a:lnSpc>
                <a:spcPct val="100000"/>
              </a:lnSpc>
              <a:spcBef>
                <a:spcPts val="0"/>
              </a:spcBef>
              <a:spcAft>
                <a:spcPts val="0"/>
              </a:spcAft>
              <a:buClr>
                <a:schemeClr val="dk1"/>
              </a:buClr>
              <a:buSzPts val="1200"/>
              <a:buFont typeface="Barlow"/>
              <a:buChar char="○"/>
              <a:defRPr sz="1200">
                <a:solidFill>
                  <a:schemeClr val="dk1"/>
                </a:solidFill>
                <a:latin typeface="Barlow"/>
                <a:ea typeface="Barlow"/>
                <a:cs typeface="Barlow"/>
                <a:sym typeface="Barlow"/>
              </a:defRPr>
            </a:lvl2pPr>
            <a:lvl3pPr marL="1371600" lvl="2" indent="-304800">
              <a:lnSpc>
                <a:spcPct val="100000"/>
              </a:lnSpc>
              <a:spcBef>
                <a:spcPts val="0"/>
              </a:spcBef>
              <a:spcAft>
                <a:spcPts val="0"/>
              </a:spcAft>
              <a:buClr>
                <a:schemeClr val="dk1"/>
              </a:buClr>
              <a:buSzPts val="1200"/>
              <a:buFont typeface="Barlow"/>
              <a:buChar char="■"/>
              <a:defRPr sz="1200">
                <a:solidFill>
                  <a:schemeClr val="dk1"/>
                </a:solidFill>
                <a:latin typeface="Barlow"/>
                <a:ea typeface="Barlow"/>
                <a:cs typeface="Barlow"/>
                <a:sym typeface="Barlow"/>
              </a:defRPr>
            </a:lvl3pPr>
            <a:lvl4pPr marL="1828800" lvl="3" indent="-304800">
              <a:lnSpc>
                <a:spcPct val="100000"/>
              </a:lnSpc>
              <a:spcBef>
                <a:spcPts val="0"/>
              </a:spcBef>
              <a:spcAft>
                <a:spcPts val="0"/>
              </a:spcAft>
              <a:buClr>
                <a:schemeClr val="dk1"/>
              </a:buClr>
              <a:buSzPts val="1200"/>
              <a:buFont typeface="Barlow"/>
              <a:buChar char="●"/>
              <a:defRPr sz="1200">
                <a:solidFill>
                  <a:schemeClr val="dk1"/>
                </a:solidFill>
                <a:latin typeface="Barlow"/>
                <a:ea typeface="Barlow"/>
                <a:cs typeface="Barlow"/>
                <a:sym typeface="Barlow"/>
              </a:defRPr>
            </a:lvl4pPr>
            <a:lvl5pPr marL="2286000" lvl="4" indent="-304800">
              <a:lnSpc>
                <a:spcPct val="100000"/>
              </a:lnSpc>
              <a:spcBef>
                <a:spcPts val="0"/>
              </a:spcBef>
              <a:spcAft>
                <a:spcPts val="0"/>
              </a:spcAft>
              <a:buClr>
                <a:schemeClr val="dk1"/>
              </a:buClr>
              <a:buSzPts val="1200"/>
              <a:buFont typeface="Barlow"/>
              <a:buChar char="○"/>
              <a:defRPr sz="1200">
                <a:solidFill>
                  <a:schemeClr val="dk1"/>
                </a:solidFill>
                <a:latin typeface="Barlow"/>
                <a:ea typeface="Barlow"/>
                <a:cs typeface="Barlow"/>
                <a:sym typeface="Barlow"/>
              </a:defRPr>
            </a:lvl5pPr>
            <a:lvl6pPr marL="2743200" lvl="5" indent="-304800">
              <a:lnSpc>
                <a:spcPct val="100000"/>
              </a:lnSpc>
              <a:spcBef>
                <a:spcPts val="0"/>
              </a:spcBef>
              <a:spcAft>
                <a:spcPts val="0"/>
              </a:spcAft>
              <a:buClr>
                <a:schemeClr val="dk1"/>
              </a:buClr>
              <a:buSzPts val="1200"/>
              <a:buFont typeface="Barlow"/>
              <a:buChar char="■"/>
              <a:defRPr sz="1200">
                <a:solidFill>
                  <a:schemeClr val="dk1"/>
                </a:solidFill>
                <a:latin typeface="Barlow"/>
                <a:ea typeface="Barlow"/>
                <a:cs typeface="Barlow"/>
                <a:sym typeface="Barlow"/>
              </a:defRPr>
            </a:lvl6pPr>
            <a:lvl7pPr marL="3200400" lvl="6" indent="-304800">
              <a:lnSpc>
                <a:spcPct val="100000"/>
              </a:lnSpc>
              <a:spcBef>
                <a:spcPts val="0"/>
              </a:spcBef>
              <a:spcAft>
                <a:spcPts val="0"/>
              </a:spcAft>
              <a:buClr>
                <a:schemeClr val="dk1"/>
              </a:buClr>
              <a:buSzPts val="1200"/>
              <a:buFont typeface="Barlow"/>
              <a:buChar char="●"/>
              <a:defRPr sz="1200">
                <a:solidFill>
                  <a:schemeClr val="dk1"/>
                </a:solidFill>
                <a:latin typeface="Barlow"/>
                <a:ea typeface="Barlow"/>
                <a:cs typeface="Barlow"/>
                <a:sym typeface="Barlow"/>
              </a:defRPr>
            </a:lvl7pPr>
            <a:lvl8pPr marL="3657600" lvl="7" indent="-304800">
              <a:lnSpc>
                <a:spcPct val="100000"/>
              </a:lnSpc>
              <a:spcBef>
                <a:spcPts val="0"/>
              </a:spcBef>
              <a:spcAft>
                <a:spcPts val="0"/>
              </a:spcAft>
              <a:buClr>
                <a:schemeClr val="dk1"/>
              </a:buClr>
              <a:buSzPts val="1200"/>
              <a:buFont typeface="Barlow"/>
              <a:buChar char="○"/>
              <a:defRPr sz="1200">
                <a:solidFill>
                  <a:schemeClr val="dk1"/>
                </a:solidFill>
                <a:latin typeface="Barlow"/>
                <a:ea typeface="Barlow"/>
                <a:cs typeface="Barlow"/>
                <a:sym typeface="Barlow"/>
              </a:defRPr>
            </a:lvl8pPr>
            <a:lvl9pPr marL="4114800" lvl="8" indent="-304800">
              <a:lnSpc>
                <a:spcPct val="100000"/>
              </a:lnSpc>
              <a:spcBef>
                <a:spcPts val="0"/>
              </a:spcBef>
              <a:spcAft>
                <a:spcPts val="0"/>
              </a:spcAft>
              <a:buClr>
                <a:schemeClr val="dk1"/>
              </a:buClr>
              <a:buSzPts val="1200"/>
              <a:buFont typeface="Barlow"/>
              <a:buChar char="■"/>
              <a:defRPr sz="1200">
                <a:solidFill>
                  <a:schemeClr val="dk1"/>
                </a:solidFill>
                <a:latin typeface="Barlow"/>
                <a:ea typeface="Barlow"/>
                <a:cs typeface="Barlow"/>
                <a:sym typeface="Barlow"/>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8" r:id="rId3"/>
    <p:sldLayoutId id="2147483678"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57"/>
        <p:cNvGrpSpPr/>
        <p:nvPr/>
      </p:nvGrpSpPr>
      <p:grpSpPr>
        <a:xfrm>
          <a:off x="0" y="0"/>
          <a:ext cx="0" cy="0"/>
          <a:chOff x="0" y="0"/>
          <a:chExt cx="0" cy="0"/>
        </a:xfrm>
      </p:grpSpPr>
      <p:pic>
        <p:nvPicPr>
          <p:cNvPr id="3" name="Imagen 2" descr="Imagen que contiene Texto&#10;&#10;Descripción generada automáticamente">
            <a:extLst>
              <a:ext uri="{FF2B5EF4-FFF2-40B4-BE49-F238E27FC236}">
                <a16:creationId xmlns:a16="http://schemas.microsoft.com/office/drawing/2014/main" id="{F981D12E-B78B-BC3D-618D-C2A2B752E13C}"/>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476074" y="101424"/>
            <a:ext cx="2191850" cy="2191850"/>
          </a:xfrm>
          <a:prstGeom prst="rect">
            <a:avLst/>
          </a:prstGeom>
        </p:spPr>
      </p:pic>
      <p:grpSp>
        <p:nvGrpSpPr>
          <p:cNvPr id="760" name="Google Shape;760;p36"/>
          <p:cNvGrpSpPr/>
          <p:nvPr/>
        </p:nvGrpSpPr>
        <p:grpSpPr>
          <a:xfrm rot="10800000">
            <a:off x="6662200" y="3637323"/>
            <a:ext cx="3537150" cy="626797"/>
            <a:chOff x="1199232" y="2120038"/>
            <a:chExt cx="4391793" cy="778340"/>
          </a:xfrm>
        </p:grpSpPr>
        <p:grpSp>
          <p:nvGrpSpPr>
            <p:cNvPr id="761" name="Google Shape;761;p36"/>
            <p:cNvGrpSpPr/>
            <p:nvPr/>
          </p:nvGrpSpPr>
          <p:grpSpPr>
            <a:xfrm>
              <a:off x="2227732" y="2577138"/>
              <a:ext cx="1945675" cy="56700"/>
              <a:chOff x="2227732" y="2661275"/>
              <a:chExt cx="1945675" cy="56700"/>
            </a:xfrm>
          </p:grpSpPr>
          <p:cxnSp>
            <p:nvCxnSpPr>
              <p:cNvPr id="762" name="Google Shape;762;p36"/>
              <p:cNvCxnSpPr/>
              <p:nvPr/>
            </p:nvCxnSpPr>
            <p:spPr>
              <a:xfrm>
                <a:off x="2227732" y="2689625"/>
                <a:ext cx="1896000" cy="0"/>
              </a:xfrm>
              <a:prstGeom prst="straightConnector1">
                <a:avLst/>
              </a:prstGeom>
              <a:noFill/>
              <a:ln w="9525" cap="flat" cmpd="sng">
                <a:solidFill>
                  <a:schemeClr val="dk1"/>
                </a:solidFill>
                <a:prstDash val="solid"/>
                <a:round/>
                <a:headEnd type="none" w="med" len="med"/>
                <a:tailEnd type="none" w="med" len="med"/>
              </a:ln>
            </p:spPr>
          </p:cxnSp>
          <p:sp>
            <p:nvSpPr>
              <p:cNvPr id="763" name="Google Shape;763;p36"/>
              <p:cNvSpPr/>
              <p:nvPr/>
            </p:nvSpPr>
            <p:spPr>
              <a:xfrm>
                <a:off x="4116707" y="2661275"/>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4" name="Google Shape;764;p36"/>
            <p:cNvGrpSpPr/>
            <p:nvPr/>
          </p:nvGrpSpPr>
          <p:grpSpPr>
            <a:xfrm>
              <a:off x="1943838" y="2729277"/>
              <a:ext cx="1938597" cy="169100"/>
              <a:chOff x="2216194" y="2593212"/>
              <a:chExt cx="4728285" cy="412439"/>
            </a:xfrm>
          </p:grpSpPr>
          <p:sp>
            <p:nvSpPr>
              <p:cNvPr id="765" name="Google Shape;765;p36"/>
              <p:cNvSpPr/>
              <p:nvPr/>
            </p:nvSpPr>
            <p:spPr>
              <a:xfrm>
                <a:off x="2216194" y="2593212"/>
                <a:ext cx="4593868" cy="355100"/>
              </a:xfrm>
              <a:custGeom>
                <a:avLst/>
                <a:gdLst/>
                <a:ahLst/>
                <a:cxnLst/>
                <a:rect l="l" t="t" r="r" b="b"/>
                <a:pathLst>
                  <a:path w="77550" h="5994" extrusionOk="0">
                    <a:moveTo>
                      <a:pt x="0" y="0"/>
                    </a:moveTo>
                    <a:lnTo>
                      <a:pt x="59202" y="0"/>
                    </a:lnTo>
                    <a:lnTo>
                      <a:pt x="65196" y="5994"/>
                    </a:lnTo>
                    <a:lnTo>
                      <a:pt x="77550" y="5994"/>
                    </a:lnTo>
                  </a:path>
                </a:pathLst>
              </a:custGeom>
              <a:noFill/>
              <a:ln w="9525" cap="flat" cmpd="sng">
                <a:solidFill>
                  <a:schemeClr val="dk1"/>
                </a:solidFill>
                <a:prstDash val="solid"/>
                <a:round/>
                <a:headEnd type="none" w="med" len="med"/>
                <a:tailEnd type="none" w="med" len="med"/>
              </a:ln>
            </p:spPr>
            <p:txBody>
              <a:bodyPr/>
              <a:lstStyle/>
              <a:p>
                <a:endParaRPr lang="es-CL"/>
              </a:p>
            </p:txBody>
          </p:sp>
          <p:sp>
            <p:nvSpPr>
              <p:cNvPr id="766" name="Google Shape;766;p36"/>
              <p:cNvSpPr/>
              <p:nvPr/>
            </p:nvSpPr>
            <p:spPr>
              <a:xfrm>
                <a:off x="6810079" y="2871251"/>
                <a:ext cx="134400" cy="1344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7" name="Google Shape;767;p36"/>
            <p:cNvGrpSpPr/>
            <p:nvPr/>
          </p:nvGrpSpPr>
          <p:grpSpPr>
            <a:xfrm>
              <a:off x="1779150" y="2289288"/>
              <a:ext cx="3811875" cy="127113"/>
              <a:chOff x="1779150" y="2604263"/>
              <a:chExt cx="3811875" cy="127113"/>
            </a:xfrm>
          </p:grpSpPr>
          <p:sp>
            <p:nvSpPr>
              <p:cNvPr id="768" name="Google Shape;768;p36"/>
              <p:cNvSpPr/>
              <p:nvPr/>
            </p:nvSpPr>
            <p:spPr>
              <a:xfrm>
                <a:off x="1779150" y="2630450"/>
                <a:ext cx="3755175" cy="100925"/>
              </a:xfrm>
              <a:custGeom>
                <a:avLst/>
                <a:gdLst/>
                <a:ahLst/>
                <a:cxnLst/>
                <a:rect l="l" t="t" r="r" b="b"/>
                <a:pathLst>
                  <a:path w="150207" h="4037" extrusionOk="0">
                    <a:moveTo>
                      <a:pt x="0" y="4037"/>
                    </a:moveTo>
                    <a:lnTo>
                      <a:pt x="83176" y="4037"/>
                    </a:lnTo>
                    <a:lnTo>
                      <a:pt x="87213" y="0"/>
                    </a:lnTo>
                    <a:lnTo>
                      <a:pt x="150207" y="0"/>
                    </a:lnTo>
                  </a:path>
                </a:pathLst>
              </a:custGeom>
              <a:noFill/>
              <a:ln w="9525" cap="flat" cmpd="sng">
                <a:solidFill>
                  <a:schemeClr val="dk1"/>
                </a:solidFill>
                <a:prstDash val="solid"/>
                <a:round/>
                <a:headEnd type="none" w="med" len="med"/>
                <a:tailEnd type="none" w="med" len="med"/>
              </a:ln>
            </p:spPr>
            <p:txBody>
              <a:bodyPr/>
              <a:lstStyle/>
              <a:p>
                <a:endParaRPr lang="es-CL"/>
              </a:p>
            </p:txBody>
          </p:sp>
          <p:sp>
            <p:nvSpPr>
              <p:cNvPr id="769" name="Google Shape;769;p36"/>
              <p:cNvSpPr/>
              <p:nvPr/>
            </p:nvSpPr>
            <p:spPr>
              <a:xfrm>
                <a:off x="5534325" y="2604263"/>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0" name="Google Shape;770;p36"/>
            <p:cNvGrpSpPr/>
            <p:nvPr/>
          </p:nvGrpSpPr>
          <p:grpSpPr>
            <a:xfrm>
              <a:off x="1199232" y="2120038"/>
              <a:ext cx="3737650" cy="56700"/>
              <a:chOff x="1199232" y="2869225"/>
              <a:chExt cx="3737650" cy="56700"/>
            </a:xfrm>
          </p:grpSpPr>
          <p:cxnSp>
            <p:nvCxnSpPr>
              <p:cNvPr id="771" name="Google Shape;771;p36"/>
              <p:cNvCxnSpPr/>
              <p:nvPr/>
            </p:nvCxnSpPr>
            <p:spPr>
              <a:xfrm>
                <a:off x="1199232" y="2897575"/>
                <a:ext cx="3687900" cy="0"/>
              </a:xfrm>
              <a:prstGeom prst="straightConnector1">
                <a:avLst/>
              </a:prstGeom>
              <a:noFill/>
              <a:ln w="9525" cap="flat" cmpd="sng">
                <a:solidFill>
                  <a:schemeClr val="dk1"/>
                </a:solidFill>
                <a:prstDash val="solid"/>
                <a:round/>
                <a:headEnd type="none" w="med" len="med"/>
                <a:tailEnd type="none" w="med" len="med"/>
              </a:ln>
            </p:spPr>
          </p:cxnSp>
          <p:sp>
            <p:nvSpPr>
              <p:cNvPr id="772" name="Google Shape;772;p36"/>
              <p:cNvSpPr/>
              <p:nvPr/>
            </p:nvSpPr>
            <p:spPr>
              <a:xfrm>
                <a:off x="4880182" y="2869225"/>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73" name="Google Shape;773;p36"/>
          <p:cNvGrpSpPr/>
          <p:nvPr/>
        </p:nvGrpSpPr>
        <p:grpSpPr>
          <a:xfrm>
            <a:off x="-1696246" y="967904"/>
            <a:ext cx="3599787" cy="1044096"/>
            <a:chOff x="-1431671" y="656504"/>
            <a:chExt cx="3599787" cy="1044096"/>
          </a:xfrm>
        </p:grpSpPr>
        <p:grpSp>
          <p:nvGrpSpPr>
            <p:cNvPr id="774" name="Google Shape;774;p36"/>
            <p:cNvGrpSpPr/>
            <p:nvPr/>
          </p:nvGrpSpPr>
          <p:grpSpPr>
            <a:xfrm>
              <a:off x="-368508" y="1432892"/>
              <a:ext cx="1567047" cy="45661"/>
              <a:chOff x="1754675" y="2661275"/>
              <a:chExt cx="1945675" cy="56700"/>
            </a:xfrm>
          </p:grpSpPr>
          <p:cxnSp>
            <p:nvCxnSpPr>
              <p:cNvPr id="775" name="Google Shape;775;p36"/>
              <p:cNvCxnSpPr/>
              <p:nvPr/>
            </p:nvCxnSpPr>
            <p:spPr>
              <a:xfrm>
                <a:off x="1754675" y="2689625"/>
                <a:ext cx="1896000" cy="0"/>
              </a:xfrm>
              <a:prstGeom prst="straightConnector1">
                <a:avLst/>
              </a:prstGeom>
              <a:noFill/>
              <a:ln w="9525" cap="flat" cmpd="sng">
                <a:solidFill>
                  <a:schemeClr val="dk1"/>
                </a:solidFill>
                <a:prstDash val="solid"/>
                <a:round/>
                <a:headEnd type="none" w="med" len="med"/>
                <a:tailEnd type="none" w="med" len="med"/>
              </a:ln>
            </p:spPr>
          </p:cxnSp>
          <p:sp>
            <p:nvSpPr>
              <p:cNvPr id="776" name="Google Shape;776;p36"/>
              <p:cNvSpPr/>
              <p:nvPr/>
            </p:nvSpPr>
            <p:spPr>
              <a:xfrm>
                <a:off x="3643650" y="2661275"/>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7" name="Google Shape;777;p36"/>
            <p:cNvGrpSpPr/>
            <p:nvPr/>
          </p:nvGrpSpPr>
          <p:grpSpPr>
            <a:xfrm>
              <a:off x="-766480" y="1564412"/>
              <a:ext cx="1561280" cy="136187"/>
              <a:chOff x="1754675" y="2824000"/>
              <a:chExt cx="4728285" cy="412439"/>
            </a:xfrm>
          </p:grpSpPr>
          <p:sp>
            <p:nvSpPr>
              <p:cNvPr id="778" name="Google Shape;778;p36"/>
              <p:cNvSpPr/>
              <p:nvPr/>
            </p:nvSpPr>
            <p:spPr>
              <a:xfrm>
                <a:off x="1754675" y="2824000"/>
                <a:ext cx="4593868" cy="355100"/>
              </a:xfrm>
              <a:custGeom>
                <a:avLst/>
                <a:gdLst/>
                <a:ahLst/>
                <a:cxnLst/>
                <a:rect l="l" t="t" r="r" b="b"/>
                <a:pathLst>
                  <a:path w="77550" h="5994" extrusionOk="0">
                    <a:moveTo>
                      <a:pt x="0" y="0"/>
                    </a:moveTo>
                    <a:lnTo>
                      <a:pt x="59202" y="0"/>
                    </a:lnTo>
                    <a:lnTo>
                      <a:pt x="65196" y="5994"/>
                    </a:lnTo>
                    <a:lnTo>
                      <a:pt x="77550" y="5994"/>
                    </a:lnTo>
                  </a:path>
                </a:pathLst>
              </a:custGeom>
              <a:noFill/>
              <a:ln w="9525" cap="flat" cmpd="sng">
                <a:solidFill>
                  <a:schemeClr val="dk1"/>
                </a:solidFill>
                <a:prstDash val="solid"/>
                <a:round/>
                <a:headEnd type="none" w="med" len="med"/>
                <a:tailEnd type="none" w="med" len="med"/>
              </a:ln>
            </p:spPr>
            <p:txBody>
              <a:bodyPr/>
              <a:lstStyle/>
              <a:p>
                <a:endParaRPr lang="es-CL"/>
              </a:p>
            </p:txBody>
          </p:sp>
          <p:sp>
            <p:nvSpPr>
              <p:cNvPr id="779" name="Google Shape;779;p36"/>
              <p:cNvSpPr/>
              <p:nvPr/>
            </p:nvSpPr>
            <p:spPr>
              <a:xfrm>
                <a:off x="6348560" y="3102039"/>
                <a:ext cx="134400" cy="1344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0" name="Google Shape;780;p36"/>
            <p:cNvGrpSpPr/>
            <p:nvPr/>
          </p:nvGrpSpPr>
          <p:grpSpPr>
            <a:xfrm>
              <a:off x="-1431671" y="1201087"/>
              <a:ext cx="3070084" cy="102364"/>
              <a:chOff x="1779150" y="2604263"/>
              <a:chExt cx="3811875" cy="127113"/>
            </a:xfrm>
          </p:grpSpPr>
          <p:sp>
            <p:nvSpPr>
              <p:cNvPr id="781" name="Google Shape;781;p36"/>
              <p:cNvSpPr/>
              <p:nvPr/>
            </p:nvSpPr>
            <p:spPr>
              <a:xfrm>
                <a:off x="1779150" y="2630450"/>
                <a:ext cx="3755175" cy="100925"/>
              </a:xfrm>
              <a:custGeom>
                <a:avLst/>
                <a:gdLst/>
                <a:ahLst/>
                <a:cxnLst/>
                <a:rect l="l" t="t" r="r" b="b"/>
                <a:pathLst>
                  <a:path w="150207" h="4037" extrusionOk="0">
                    <a:moveTo>
                      <a:pt x="0" y="4037"/>
                    </a:moveTo>
                    <a:lnTo>
                      <a:pt x="83176" y="4037"/>
                    </a:lnTo>
                    <a:lnTo>
                      <a:pt x="87213" y="0"/>
                    </a:lnTo>
                    <a:lnTo>
                      <a:pt x="150207" y="0"/>
                    </a:lnTo>
                  </a:path>
                </a:pathLst>
              </a:custGeom>
              <a:noFill/>
              <a:ln w="9525" cap="flat" cmpd="sng">
                <a:solidFill>
                  <a:schemeClr val="dk1"/>
                </a:solidFill>
                <a:prstDash val="solid"/>
                <a:round/>
                <a:headEnd type="none" w="med" len="med"/>
                <a:tailEnd type="none" w="med" len="med"/>
              </a:ln>
            </p:spPr>
            <p:txBody>
              <a:bodyPr/>
              <a:lstStyle/>
              <a:p>
                <a:endParaRPr lang="es-CL"/>
              </a:p>
            </p:txBody>
          </p:sp>
          <p:sp>
            <p:nvSpPr>
              <p:cNvPr id="782" name="Google Shape;782;p36"/>
              <p:cNvSpPr/>
              <p:nvPr/>
            </p:nvSpPr>
            <p:spPr>
              <a:xfrm>
                <a:off x="5534325" y="2604263"/>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3" name="Google Shape;783;p36"/>
            <p:cNvGrpSpPr/>
            <p:nvPr/>
          </p:nvGrpSpPr>
          <p:grpSpPr>
            <a:xfrm>
              <a:off x="-856941" y="773805"/>
              <a:ext cx="2877996" cy="223763"/>
              <a:chOff x="1748550" y="2064750"/>
              <a:chExt cx="3573375" cy="277863"/>
            </a:xfrm>
          </p:grpSpPr>
          <p:sp>
            <p:nvSpPr>
              <p:cNvPr id="784" name="Google Shape;784;p36"/>
              <p:cNvSpPr/>
              <p:nvPr/>
            </p:nvSpPr>
            <p:spPr>
              <a:xfrm>
                <a:off x="1748550" y="2064750"/>
                <a:ext cx="3516675" cy="253825"/>
              </a:xfrm>
              <a:custGeom>
                <a:avLst/>
                <a:gdLst/>
                <a:ahLst/>
                <a:cxnLst/>
                <a:rect l="l" t="t" r="r" b="b"/>
                <a:pathLst>
                  <a:path w="140667" h="10153" extrusionOk="0">
                    <a:moveTo>
                      <a:pt x="0" y="0"/>
                    </a:moveTo>
                    <a:lnTo>
                      <a:pt x="67520" y="0"/>
                    </a:lnTo>
                    <a:lnTo>
                      <a:pt x="77673" y="10153"/>
                    </a:lnTo>
                    <a:lnTo>
                      <a:pt x="140667" y="10153"/>
                    </a:lnTo>
                  </a:path>
                </a:pathLst>
              </a:custGeom>
              <a:noFill/>
              <a:ln w="9525" cap="flat" cmpd="sng">
                <a:solidFill>
                  <a:schemeClr val="dk1"/>
                </a:solidFill>
                <a:prstDash val="solid"/>
                <a:round/>
                <a:headEnd type="none" w="med" len="med"/>
                <a:tailEnd type="none" w="med" len="med"/>
              </a:ln>
            </p:spPr>
            <p:txBody>
              <a:bodyPr/>
              <a:lstStyle/>
              <a:p>
                <a:endParaRPr lang="es-CL"/>
              </a:p>
            </p:txBody>
          </p:sp>
          <p:sp>
            <p:nvSpPr>
              <p:cNvPr id="785" name="Google Shape;785;p36"/>
              <p:cNvSpPr/>
              <p:nvPr/>
            </p:nvSpPr>
            <p:spPr>
              <a:xfrm>
                <a:off x="5265225" y="2285913"/>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6" name="Google Shape;786;p36"/>
            <p:cNvGrpSpPr/>
            <p:nvPr/>
          </p:nvGrpSpPr>
          <p:grpSpPr>
            <a:xfrm>
              <a:off x="-856958" y="656504"/>
              <a:ext cx="2430741" cy="185537"/>
              <a:chOff x="1748547" y="1392116"/>
              <a:chExt cx="5911958" cy="451312"/>
            </a:xfrm>
          </p:grpSpPr>
          <p:sp>
            <p:nvSpPr>
              <p:cNvPr id="787" name="Google Shape;787;p36"/>
              <p:cNvSpPr/>
              <p:nvPr/>
            </p:nvSpPr>
            <p:spPr>
              <a:xfrm>
                <a:off x="1748547" y="1392116"/>
                <a:ext cx="5793758" cy="395567"/>
              </a:xfrm>
              <a:custGeom>
                <a:avLst/>
                <a:gdLst/>
                <a:ahLst/>
                <a:cxnLst/>
                <a:rect l="l" t="t" r="r" b="b"/>
                <a:pathLst>
                  <a:path w="111066" h="7583" extrusionOk="0">
                    <a:moveTo>
                      <a:pt x="0" y="0"/>
                    </a:moveTo>
                    <a:lnTo>
                      <a:pt x="79263" y="0"/>
                    </a:lnTo>
                    <a:lnTo>
                      <a:pt x="86847" y="7583"/>
                    </a:lnTo>
                    <a:lnTo>
                      <a:pt x="111066" y="7583"/>
                    </a:lnTo>
                  </a:path>
                </a:pathLst>
              </a:custGeom>
              <a:noFill/>
              <a:ln w="9525" cap="flat" cmpd="sng">
                <a:solidFill>
                  <a:schemeClr val="dk1"/>
                </a:solidFill>
                <a:prstDash val="solid"/>
                <a:round/>
                <a:headEnd type="none" w="med" len="med"/>
                <a:tailEnd type="none" w="med" len="med"/>
              </a:ln>
            </p:spPr>
            <p:txBody>
              <a:bodyPr/>
              <a:lstStyle/>
              <a:p>
                <a:endParaRPr lang="es-CL"/>
              </a:p>
            </p:txBody>
          </p:sp>
          <p:sp>
            <p:nvSpPr>
              <p:cNvPr id="788" name="Google Shape;788;p36"/>
              <p:cNvSpPr/>
              <p:nvPr/>
            </p:nvSpPr>
            <p:spPr>
              <a:xfrm>
                <a:off x="7542305" y="1725228"/>
                <a:ext cx="118200" cy="1182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9" name="Google Shape;789;p36"/>
            <p:cNvGrpSpPr/>
            <p:nvPr/>
          </p:nvGrpSpPr>
          <p:grpSpPr>
            <a:xfrm>
              <a:off x="-842187" y="1064790"/>
              <a:ext cx="3010303" cy="45661"/>
              <a:chOff x="1766900" y="2869225"/>
              <a:chExt cx="3737650" cy="56700"/>
            </a:xfrm>
          </p:grpSpPr>
          <p:cxnSp>
            <p:nvCxnSpPr>
              <p:cNvPr id="790" name="Google Shape;790;p36"/>
              <p:cNvCxnSpPr/>
              <p:nvPr/>
            </p:nvCxnSpPr>
            <p:spPr>
              <a:xfrm>
                <a:off x="1766900" y="2897575"/>
                <a:ext cx="3687900" cy="0"/>
              </a:xfrm>
              <a:prstGeom prst="straightConnector1">
                <a:avLst/>
              </a:prstGeom>
              <a:noFill/>
              <a:ln w="9525" cap="flat" cmpd="sng">
                <a:solidFill>
                  <a:schemeClr val="dk1"/>
                </a:solidFill>
                <a:prstDash val="solid"/>
                <a:round/>
                <a:headEnd type="none" w="med" len="med"/>
                <a:tailEnd type="none" w="med" len="med"/>
              </a:ln>
            </p:spPr>
          </p:cxnSp>
          <p:sp>
            <p:nvSpPr>
              <p:cNvPr id="791" name="Google Shape;791;p36"/>
              <p:cNvSpPr/>
              <p:nvPr/>
            </p:nvSpPr>
            <p:spPr>
              <a:xfrm>
                <a:off x="5447850" y="2869225"/>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 name="Grupo 3">
            <a:extLst>
              <a:ext uri="{FF2B5EF4-FFF2-40B4-BE49-F238E27FC236}">
                <a16:creationId xmlns:a16="http://schemas.microsoft.com/office/drawing/2014/main" id="{940E9B1F-B83B-6512-D3DB-7437054941C2}"/>
              </a:ext>
            </a:extLst>
          </p:cNvPr>
          <p:cNvGrpSpPr/>
          <p:nvPr/>
        </p:nvGrpSpPr>
        <p:grpSpPr>
          <a:xfrm>
            <a:off x="667752" y="2571750"/>
            <a:ext cx="7808495" cy="2427508"/>
            <a:chOff x="667753" y="2571751"/>
            <a:chExt cx="7808495" cy="2427508"/>
          </a:xfrm>
        </p:grpSpPr>
        <p:sp>
          <p:nvSpPr>
            <p:cNvPr id="6" name="CuadroTexto 5">
              <a:extLst>
                <a:ext uri="{FF2B5EF4-FFF2-40B4-BE49-F238E27FC236}">
                  <a16:creationId xmlns:a16="http://schemas.microsoft.com/office/drawing/2014/main" id="{58692A62-0C1F-5190-A790-D4B87018E122}"/>
                </a:ext>
              </a:extLst>
            </p:cNvPr>
            <p:cNvSpPr txBox="1"/>
            <p:nvPr/>
          </p:nvSpPr>
          <p:spPr>
            <a:xfrm>
              <a:off x="667753" y="2571751"/>
              <a:ext cx="7808495" cy="569323"/>
            </a:xfrm>
            <a:prstGeom prst="rect">
              <a:avLst/>
            </a:prstGeom>
            <a:noFill/>
          </p:spPr>
          <p:txBody>
            <a:bodyPr wrap="square">
              <a:spAutoFit/>
            </a:bodyPr>
            <a:lstStyle/>
            <a:p>
              <a:pPr algn="ctr">
                <a:lnSpc>
                  <a:spcPct val="107000"/>
                </a:lnSpc>
                <a:spcBef>
                  <a:spcPts val="900"/>
                </a:spcBef>
              </a:pPr>
              <a:r>
                <a:rPr lang="es-CL" sz="3000" b="1" dirty="0">
                  <a:solidFill>
                    <a:schemeClr val="accent4"/>
                  </a:solidFill>
                  <a:latin typeface="Aptos" panose="020B0004020202020204" pitchFamily="34" charset="0"/>
                  <a:ea typeface="Times New Roman" panose="02020603050405020304" pitchFamily="18" charset="0"/>
                  <a:cs typeface="Times New Roman" panose="02020603050405020304" pitchFamily="18" charset="0"/>
                </a:rPr>
                <a:t>Clase 7: Potenciación II</a:t>
              </a:r>
            </a:p>
          </p:txBody>
        </p:sp>
        <p:sp>
          <p:nvSpPr>
            <p:cNvPr id="7" name="CuadroTexto 6">
              <a:extLst>
                <a:ext uri="{FF2B5EF4-FFF2-40B4-BE49-F238E27FC236}">
                  <a16:creationId xmlns:a16="http://schemas.microsoft.com/office/drawing/2014/main" id="{676D8914-D208-9347-BBC3-08633C02D1E9}"/>
                </a:ext>
              </a:extLst>
            </p:cNvPr>
            <p:cNvSpPr txBox="1"/>
            <p:nvPr/>
          </p:nvSpPr>
          <p:spPr>
            <a:xfrm>
              <a:off x="2287706" y="3141074"/>
              <a:ext cx="4572000" cy="577081"/>
            </a:xfrm>
            <a:prstGeom prst="rect">
              <a:avLst/>
            </a:prstGeom>
            <a:noFill/>
          </p:spPr>
          <p:txBody>
            <a:bodyPr wrap="square">
              <a:spAutoFit/>
            </a:bodyPr>
            <a:lstStyle/>
            <a:p>
              <a:pPr algn="ctr"/>
              <a:r>
                <a:rPr lang="es-CL" sz="1050" dirty="0">
                  <a:latin typeface="Aptos" panose="020B0004020202020204" pitchFamily="34" charset="0"/>
                  <a:cs typeface="Arial" panose="020B0604020202020204" pitchFamily="34" charset="0"/>
                </a:rPr>
                <a:t>Departamento de Matemáticas </a:t>
              </a:r>
            </a:p>
            <a:p>
              <a:pPr algn="ctr"/>
              <a:r>
                <a:rPr lang="es-CL" sz="1050" dirty="0">
                  <a:latin typeface="Aptos" panose="020B0004020202020204" pitchFamily="34" charset="0"/>
                  <a:cs typeface="Arial" panose="020B0604020202020204" pitchFamily="34" charset="0"/>
                </a:rPr>
                <a:t>4tos y Egresados – Programa M2</a:t>
              </a:r>
            </a:p>
            <a:p>
              <a:pPr algn="ctr"/>
              <a:r>
                <a:rPr lang="es-CL" sz="1050" dirty="0">
                  <a:latin typeface="Aptos" panose="020B0004020202020204" pitchFamily="34" charset="0"/>
                  <a:cs typeface="Arial" panose="020B0604020202020204" pitchFamily="34" charset="0"/>
                </a:rPr>
                <a:t>Eje: Números y Proporcionalidad</a:t>
              </a:r>
            </a:p>
          </p:txBody>
        </p:sp>
        <p:sp>
          <p:nvSpPr>
            <p:cNvPr id="8" name="CuadroTexto 7">
              <a:extLst>
                <a:ext uri="{FF2B5EF4-FFF2-40B4-BE49-F238E27FC236}">
                  <a16:creationId xmlns:a16="http://schemas.microsoft.com/office/drawing/2014/main" id="{3D87125F-1F8C-8B9A-EC77-F15AB73324D7}"/>
                </a:ext>
              </a:extLst>
            </p:cNvPr>
            <p:cNvSpPr txBox="1"/>
            <p:nvPr/>
          </p:nvSpPr>
          <p:spPr>
            <a:xfrm>
              <a:off x="2287706" y="4691482"/>
              <a:ext cx="4570293" cy="307777"/>
            </a:xfrm>
            <a:prstGeom prst="rect">
              <a:avLst/>
            </a:prstGeom>
            <a:noFill/>
          </p:spPr>
          <p:txBody>
            <a:bodyPr wrap="square">
              <a:spAutoFit/>
            </a:bodyPr>
            <a:lstStyle/>
            <a:p>
              <a:pPr algn="ctr"/>
              <a:r>
                <a:rPr lang="es-CL" dirty="0">
                  <a:latin typeface="Aptos" panose="020B0004020202020204" pitchFamily="34" charset="0"/>
                  <a:cs typeface="Arial" panose="020B0604020202020204" pitchFamily="34" charset="0"/>
                </a:rPr>
                <a:t>Otoño, 2024</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FAF46C-C420-38CC-736F-2C713AF03002}"/>
              </a:ext>
            </a:extLst>
          </p:cNvPr>
          <p:cNvSpPr>
            <a:spLocks noGrp="1"/>
          </p:cNvSpPr>
          <p:nvPr>
            <p:ph type="title" idx="4294967295"/>
          </p:nvPr>
        </p:nvSpPr>
        <p:spPr>
          <a:xfrm>
            <a:off x="720725" y="387584"/>
            <a:ext cx="7702550" cy="573088"/>
          </a:xfrm>
        </p:spPr>
        <p:txBody>
          <a:bodyPr/>
          <a:lstStyle/>
          <a:p>
            <a:pPr algn="ctr"/>
            <a:r>
              <a:rPr lang="es-CL" b="1" dirty="0">
                <a:latin typeface="Aptos" panose="020B0004020202020204" pitchFamily="34" charset="0"/>
              </a:rPr>
              <a:t>Logaritmos</a:t>
            </a:r>
          </a:p>
        </p:txBody>
      </p:sp>
      <p:sp>
        <p:nvSpPr>
          <p:cNvPr id="8" name="CuadroTexto 7">
            <a:extLst>
              <a:ext uri="{FF2B5EF4-FFF2-40B4-BE49-F238E27FC236}">
                <a16:creationId xmlns:a16="http://schemas.microsoft.com/office/drawing/2014/main" id="{AB1F64BF-BCAD-1BA8-2E76-A88E8888AE56}"/>
              </a:ext>
            </a:extLst>
          </p:cNvPr>
          <p:cNvSpPr txBox="1"/>
          <p:nvPr/>
        </p:nvSpPr>
        <p:spPr>
          <a:xfrm>
            <a:off x="1393825" y="914150"/>
            <a:ext cx="6356350" cy="377860"/>
          </a:xfrm>
          <a:prstGeom prst="rect">
            <a:avLst/>
          </a:prstGeom>
          <a:noFill/>
        </p:spPr>
        <p:txBody>
          <a:bodyPr wrap="square">
            <a:spAutoFit/>
          </a:bodyPr>
          <a:lstStyle/>
          <a:p>
            <a:pPr algn="ctr">
              <a:lnSpc>
                <a:spcPct val="107000"/>
              </a:lnSpc>
              <a:spcAft>
                <a:spcPts val="800"/>
              </a:spcAft>
            </a:pPr>
            <a:r>
              <a:rPr lang="es-ES" sz="1800" b="1" kern="100"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Propiedades</a:t>
            </a:r>
            <a:endParaRPr lang="es-CL" sz="18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 name="Conector recto 4">
            <a:extLst>
              <a:ext uri="{FF2B5EF4-FFF2-40B4-BE49-F238E27FC236}">
                <a16:creationId xmlns:a16="http://schemas.microsoft.com/office/drawing/2014/main" id="{180FB147-DFB3-C179-A94F-0CEE69B0FE6E}"/>
              </a:ext>
            </a:extLst>
          </p:cNvPr>
          <p:cNvCxnSpPr>
            <a:cxnSpLocks/>
          </p:cNvCxnSpPr>
          <p:nvPr/>
        </p:nvCxnSpPr>
        <p:spPr>
          <a:xfrm>
            <a:off x="4572000" y="1551588"/>
            <a:ext cx="0" cy="3249012"/>
          </a:xfrm>
          <a:prstGeom prst="line">
            <a:avLst/>
          </a:prstGeom>
        </p:spPr>
        <p:style>
          <a:lnRef idx="1">
            <a:schemeClr val="accent1"/>
          </a:lnRef>
          <a:fillRef idx="0">
            <a:schemeClr val="accent1"/>
          </a:fillRef>
          <a:effectRef idx="0">
            <a:schemeClr val="accent1"/>
          </a:effectRef>
          <a:fontRef idx="minor">
            <a:schemeClr val="tx1"/>
          </a:fontRef>
        </p:style>
      </p:cxnSp>
      <p:sp>
        <p:nvSpPr>
          <p:cNvPr id="4" name="Rectangle 2">
            <a:extLst>
              <a:ext uri="{FF2B5EF4-FFF2-40B4-BE49-F238E27FC236}">
                <a16:creationId xmlns:a16="http://schemas.microsoft.com/office/drawing/2014/main" id="{6EC47CD1-1DB1-DD48-66F5-9443399B3C26}"/>
              </a:ext>
            </a:extLst>
          </p:cNvPr>
          <p:cNvSpPr>
            <a:spLocks noChangeArrowheads="1"/>
          </p:cNvSpPr>
          <p:nvPr/>
        </p:nvSpPr>
        <p:spPr bwMode="auto">
          <a:xfrm>
            <a:off x="116959" y="1796496"/>
            <a:ext cx="4105792"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tabLst/>
            </a:pPr>
            <a:r>
              <a:rPr kumimoji="0" lang="es-CL" altLang="es-CL" sz="1600" b="1" i="0" u="none" strike="noStrike" cap="none" normalizeH="0" baseline="0" dirty="0">
                <a:ln>
                  <a:noFill/>
                </a:ln>
                <a:solidFill>
                  <a:schemeClr val="tx1"/>
                </a:solidFill>
                <a:effectLst/>
                <a:latin typeface="Aptos" panose="020B0004020202020204" pitchFamily="34" charset="0"/>
                <a:ea typeface="Calibri" panose="020F0502020204030204" pitchFamily="34" charset="0"/>
                <a:cs typeface="Times New Roman" panose="02020603050405020304" pitchFamily="18" charset="0"/>
              </a:rPr>
              <a:t>Logaritmo de 1: </a:t>
            </a:r>
            <a:r>
              <a:rPr kumimoji="0" lang="es-CL" altLang="es-CL" sz="1600" b="0" i="0" u="none" strike="noStrike" cap="none" normalizeH="0" baseline="0" dirty="0">
                <a:ln>
                  <a:noFill/>
                </a:ln>
                <a:solidFill>
                  <a:schemeClr val="tx1"/>
                </a:solidFill>
                <a:effectLst/>
                <a:latin typeface="Aptos" panose="020B0004020202020204" pitchFamily="34" charset="0"/>
                <a:ea typeface="Calibri" panose="020F0502020204030204" pitchFamily="34" charset="0"/>
                <a:cs typeface="Times New Roman" panose="02020603050405020304" pitchFamily="18" charset="0"/>
              </a:rPr>
              <a:t>En el caso de un logaritmo cuyo argumento es uno, independiente de la base, el resultado es siempre cero:</a:t>
            </a:r>
            <a:endParaRPr kumimoji="0" lang="es-CL" altLang="es-CL" sz="1600" b="0" i="0" u="none" strike="noStrike" cap="none" normalizeH="0" baseline="0" dirty="0">
              <a:ln>
                <a:noFill/>
              </a:ln>
              <a:solidFill>
                <a:schemeClr val="tx1"/>
              </a:solidFill>
              <a:effectLst/>
              <a:latin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L" altLang="es-CL" sz="1600" b="0" i="0" u="none" strike="noStrike" cap="none" normalizeH="0" baseline="0" dirty="0">
              <a:ln>
                <a:noFill/>
              </a:ln>
              <a:solidFill>
                <a:schemeClr val="tx1"/>
              </a:solidFill>
              <a:effectLst/>
              <a:latin typeface="Arial" panose="020B0604020202020204" pitchFamily="34" charset="0"/>
            </a:endParaRPr>
          </a:p>
        </p:txBody>
      </p:sp>
      <mc:AlternateContent xmlns:mc="http://schemas.openxmlformats.org/markup-compatibility/2006" xmlns:a14="http://schemas.microsoft.com/office/drawing/2010/main">
        <mc:Choice Requires="a14">
          <p:sp>
            <p:nvSpPr>
              <p:cNvPr id="14" name="Cuadro de texto 1756612445">
                <a:extLst>
                  <a:ext uri="{FF2B5EF4-FFF2-40B4-BE49-F238E27FC236}">
                    <a16:creationId xmlns:a16="http://schemas.microsoft.com/office/drawing/2014/main" id="{A354EEB2-35B1-FC51-EB2B-CB65AE458B32}"/>
                  </a:ext>
                </a:extLst>
              </p:cNvPr>
              <p:cNvSpPr txBox="1"/>
              <p:nvPr/>
            </p:nvSpPr>
            <p:spPr>
              <a:xfrm>
                <a:off x="927691" y="3597491"/>
                <a:ext cx="2971800" cy="758688"/>
              </a:xfrm>
              <a:prstGeom prst="roundRect">
                <a:avLst>
                  <a:gd name="adj" fmla="val 6870"/>
                </a:avLst>
              </a:prstGeom>
              <a:solidFill>
                <a:schemeClr val="accent3">
                  <a:lumMod val="40000"/>
                  <a:lumOff val="60000"/>
                </a:schemeClr>
              </a:solidFill>
              <a:ln w="9525">
                <a:solidFill>
                  <a:schemeClr val="accent4">
                    <a:lumMod val="75000"/>
                  </a:schemeClr>
                </a:solidFill>
                <a:prstDash val="dash"/>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07000"/>
                  </a:lnSpc>
                  <a:spcAft>
                    <a:spcPts val="800"/>
                  </a:spcAft>
                </a:pPr>
                <a:r>
                  <a:rPr lang="es-CL" sz="1600" kern="100" dirty="0">
                    <a:effectLst/>
                    <a:latin typeface="Aptos" panose="020B0004020202020204" pitchFamily="34" charset="0"/>
                    <a:ea typeface="Calibri" panose="020F0502020204030204" pitchFamily="34" charset="0"/>
                    <a:cs typeface="Times New Roman" panose="02020603050405020304" pitchFamily="18" charset="0"/>
                  </a:rPr>
                  <a:t>Ejemplo:</a:t>
                </a:r>
                <a:r>
                  <a:rPr lang="es-CL" sz="1600" i="1" kern="100" dirty="0">
                    <a:latin typeface="Aptos" panose="020B0004020202020204" pitchFamily="34" charset="0"/>
                    <a:ea typeface="Calibri" panose="020F0502020204030204" pitchFamily="34" charset="0"/>
                    <a:cs typeface="Times New Roman" panose="02020603050405020304" pitchFamily="18" charset="0"/>
                  </a:rPr>
                  <a:t>                </a:t>
                </a:r>
              </a:p>
              <a:p>
                <a:pPr algn="ctr">
                  <a:lnSpc>
                    <a:spcPct val="107000"/>
                  </a:lnSpc>
                  <a:spcAft>
                    <a:spcPts val="800"/>
                  </a:spcAft>
                </a:pPr>
                <a14:m>
                  <m:oMath xmlns:m="http://schemas.openxmlformats.org/officeDocument/2006/math">
                    <m:func>
                      <m:func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s-CL" sz="1600" kern="100">
                                <a:effectLst/>
                                <a:latin typeface="Cambria Math" panose="02040503050406030204" pitchFamily="18" charset="0"/>
                                <a:ea typeface="Calibri" panose="020F0502020204030204" pitchFamily="34" charset="0"/>
                                <a:cs typeface="Times New Roman" panose="02020603050405020304" pitchFamily="18" charset="0"/>
                              </a:rPr>
                              <m:t>log</m:t>
                            </m:r>
                          </m:e>
                          <m:sub>
                            <m:r>
                              <a:rPr lang="es-CL" sz="1600" kern="100">
                                <a:effectLst/>
                                <a:latin typeface="Cambria Math" panose="02040503050406030204" pitchFamily="18" charset="0"/>
                                <a:ea typeface="Calibri" panose="020F0502020204030204" pitchFamily="34" charset="0"/>
                                <a:cs typeface="Times New Roman" panose="02020603050405020304" pitchFamily="18" charset="0"/>
                              </a:rPr>
                              <m:t>9</m:t>
                            </m:r>
                          </m:sub>
                        </m:sSub>
                      </m:fName>
                      <m:e>
                        <m:r>
                          <a:rPr lang="es-CL" sz="1600" kern="100">
                            <a:effectLst/>
                            <a:latin typeface="Cambria Math" panose="02040503050406030204" pitchFamily="18" charset="0"/>
                            <a:ea typeface="Calibri" panose="020F0502020204030204" pitchFamily="34" charset="0"/>
                            <a:cs typeface="Times New Roman" panose="02020603050405020304" pitchFamily="18" charset="0"/>
                          </a:rPr>
                          <m:t>1</m:t>
                        </m:r>
                      </m:e>
                    </m:func>
                  </m:oMath>
                </a14:m>
                <a:r>
                  <a:rPr lang="es-CL" sz="1600" kern="100" dirty="0">
                    <a:effectLst/>
                    <a:latin typeface="Aptos" panose="020B0004020202020204" pitchFamily="34" charset="0"/>
                    <a:ea typeface="Calibri" panose="020F0502020204030204" pitchFamily="34" charset="0"/>
                    <a:cs typeface="Times New Roman" panose="02020603050405020304" pitchFamily="18" charset="0"/>
                  </a:rPr>
                  <a:t> = 0</a:t>
                </a:r>
              </a:p>
              <a:p>
                <a:pPr>
                  <a:lnSpc>
                    <a:spcPct val="107000"/>
                  </a:lnSpc>
                  <a:spcAft>
                    <a:spcPts val="800"/>
                  </a:spcAft>
                </a:pPr>
                <a:r>
                  <a:rPr lang="es-CL" sz="1600" kern="100" dirty="0">
                    <a:effectLst/>
                    <a:latin typeface="Aptos" panose="020B0004020202020204" pitchFamily="34" charset="0"/>
                    <a:ea typeface="Calibri" panose="020F0502020204030204" pitchFamily="34" charset="0"/>
                    <a:cs typeface="Times New Roman" panose="02020603050405020304" pitchFamily="18" charset="0"/>
                  </a:rPr>
                  <a:t> </a:t>
                </a:r>
              </a:p>
            </p:txBody>
          </p:sp>
        </mc:Choice>
        <mc:Fallback xmlns="">
          <p:sp>
            <p:nvSpPr>
              <p:cNvPr id="14" name="Cuadro de texto 1756612445">
                <a:extLst>
                  <a:ext uri="{FF2B5EF4-FFF2-40B4-BE49-F238E27FC236}">
                    <a16:creationId xmlns:a16="http://schemas.microsoft.com/office/drawing/2014/main" id="{A354EEB2-35B1-FC51-EB2B-CB65AE458B32}"/>
                  </a:ext>
                </a:extLst>
              </p:cNvPr>
              <p:cNvSpPr txBox="1">
                <a:spLocks noRot="1" noChangeAspect="1" noMove="1" noResize="1" noEditPoints="1" noAdjustHandles="1" noChangeArrowheads="1" noChangeShapeType="1" noTextEdit="1"/>
              </p:cNvSpPr>
              <p:nvPr/>
            </p:nvSpPr>
            <p:spPr>
              <a:xfrm>
                <a:off x="927691" y="3597491"/>
                <a:ext cx="2971800" cy="758688"/>
              </a:xfrm>
              <a:prstGeom prst="roundRect">
                <a:avLst>
                  <a:gd name="adj" fmla="val 6870"/>
                </a:avLst>
              </a:prstGeom>
              <a:blipFill>
                <a:blip r:embed="rId2"/>
                <a:stretch>
                  <a:fillRect l="-408" b="-4724"/>
                </a:stretch>
              </a:blipFill>
              <a:ln w="9525">
                <a:solidFill>
                  <a:schemeClr val="accent4">
                    <a:lumMod val="75000"/>
                  </a:schemeClr>
                </a:solidFill>
                <a:prstDash val="dash"/>
              </a:ln>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6" name="CuadroTexto 15">
                <a:extLst>
                  <a:ext uri="{FF2B5EF4-FFF2-40B4-BE49-F238E27FC236}">
                    <a16:creationId xmlns:a16="http://schemas.microsoft.com/office/drawing/2014/main" id="{D974EAAD-F785-E208-E33F-99F87E8EE2E8}"/>
                  </a:ext>
                </a:extLst>
              </p:cNvPr>
              <p:cNvSpPr txBox="1"/>
              <p:nvPr/>
            </p:nvSpPr>
            <p:spPr>
              <a:xfrm>
                <a:off x="1587417" y="2873714"/>
                <a:ext cx="1164876" cy="345544"/>
              </a:xfrm>
              <a:prstGeom prst="rect">
                <a:avLst/>
              </a:prstGeom>
              <a:noFill/>
            </p:spPr>
            <p:txBody>
              <a:bodyPr wrap="square">
                <a:spAutoFit/>
              </a:bodyPr>
              <a:lstStyle/>
              <a:p>
                <a:pPr algn="ctr">
                  <a:lnSpc>
                    <a:spcPct val="107000"/>
                  </a:lnSpc>
                  <a:spcAft>
                    <a:spcPts val="800"/>
                  </a:spcAft>
                </a:pPr>
                <a14:m>
                  <m:oMath xmlns:m="http://schemas.openxmlformats.org/officeDocument/2006/math">
                    <m:func>
                      <m:funcPr>
                        <m:ctrlPr>
                          <a:rPr lang="es-CL" sz="1600" i="1" kern="100" smtClean="0">
                            <a:effectLst/>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nor/>
                              </m:rPr>
                              <a:rPr lang="es-CL" sz="1600" i="0" kern="100">
                                <a:effectLst/>
                                <a:latin typeface="Aptos" panose="020B0004020202020204" pitchFamily="34" charset="0"/>
                                <a:ea typeface="Calibri" panose="020F0502020204030204" pitchFamily="34" charset="0"/>
                                <a:cs typeface="Times New Roman" panose="02020603050405020304" pitchFamily="18" charset="0"/>
                              </a:rPr>
                              <m:t>log</m:t>
                            </m:r>
                          </m:e>
                          <m:sub>
                            <m:r>
                              <m:rPr>
                                <m:nor/>
                              </m:rPr>
                              <a:rPr lang="es-ES" sz="1600" b="0" i="0" kern="100" smtClean="0">
                                <a:effectLst/>
                                <a:latin typeface="Aptos" panose="020B0004020202020204" pitchFamily="34" charset="0"/>
                                <a:ea typeface="Calibri" panose="020F0502020204030204" pitchFamily="34" charset="0"/>
                                <a:cs typeface="Times New Roman" panose="02020603050405020304" pitchFamily="18" charset="0"/>
                              </a:rPr>
                              <m:t>a</m:t>
                            </m:r>
                          </m:sub>
                        </m:sSub>
                      </m:fName>
                      <m:e>
                        <m:r>
                          <m:rPr>
                            <m:nor/>
                          </m:rPr>
                          <a:rPr lang="es-CL" sz="1600" i="0" kern="100">
                            <a:effectLst/>
                            <a:latin typeface="Aptos" panose="020B0004020202020204" pitchFamily="34" charset="0"/>
                            <a:ea typeface="Calibri" panose="020F0502020204030204" pitchFamily="34" charset="0"/>
                            <a:cs typeface="Times New Roman" panose="02020603050405020304" pitchFamily="18" charset="0"/>
                          </a:rPr>
                          <m:t>1</m:t>
                        </m:r>
                      </m:e>
                    </m:func>
                  </m:oMath>
                </a14:m>
                <a:r>
                  <a:rPr lang="es-CL" sz="1600" kern="100" dirty="0">
                    <a:effectLst/>
                    <a:latin typeface="Aptos" panose="020B0004020202020204" pitchFamily="34" charset="0"/>
                    <a:ea typeface="Calibri" panose="020F0502020204030204" pitchFamily="34" charset="0"/>
                    <a:cs typeface="Times New Roman" panose="02020603050405020304" pitchFamily="18" charset="0"/>
                  </a:rPr>
                  <a:t> = 0</a:t>
                </a:r>
              </a:p>
            </p:txBody>
          </p:sp>
        </mc:Choice>
        <mc:Fallback xmlns="">
          <p:sp>
            <p:nvSpPr>
              <p:cNvPr id="16" name="CuadroTexto 15">
                <a:extLst>
                  <a:ext uri="{FF2B5EF4-FFF2-40B4-BE49-F238E27FC236}">
                    <a16:creationId xmlns:a16="http://schemas.microsoft.com/office/drawing/2014/main" id="{D974EAAD-F785-E208-E33F-99F87E8EE2E8}"/>
                  </a:ext>
                </a:extLst>
              </p:cNvPr>
              <p:cNvSpPr txBox="1">
                <a:spLocks noRot="1" noChangeAspect="1" noMove="1" noResize="1" noEditPoints="1" noAdjustHandles="1" noChangeArrowheads="1" noChangeShapeType="1" noTextEdit="1"/>
              </p:cNvSpPr>
              <p:nvPr/>
            </p:nvSpPr>
            <p:spPr>
              <a:xfrm>
                <a:off x="1587417" y="2873714"/>
                <a:ext cx="1164876" cy="345544"/>
              </a:xfrm>
              <a:prstGeom prst="rect">
                <a:avLst/>
              </a:prstGeom>
              <a:blipFill>
                <a:blip r:embed="rId3"/>
                <a:stretch>
                  <a:fillRect t="-3509" b="-21053"/>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8" name="CuadroTexto 17">
                <a:extLst>
                  <a:ext uri="{FF2B5EF4-FFF2-40B4-BE49-F238E27FC236}">
                    <a16:creationId xmlns:a16="http://schemas.microsoft.com/office/drawing/2014/main" id="{B47AF105-2FF7-BEE8-C000-49691FC37279}"/>
                  </a:ext>
                </a:extLst>
              </p:cNvPr>
              <p:cNvSpPr txBox="1"/>
              <p:nvPr/>
            </p:nvSpPr>
            <p:spPr>
              <a:xfrm>
                <a:off x="4727429" y="1764317"/>
                <a:ext cx="4108227" cy="1614866"/>
              </a:xfrm>
              <a:prstGeom prst="rect">
                <a:avLst/>
              </a:prstGeom>
              <a:noFill/>
            </p:spPr>
            <p:txBody>
              <a:bodyPr wrap="square">
                <a:spAutoFit/>
              </a:bodyPr>
              <a:lstStyle/>
              <a:p>
                <a:pPr lvl="0" algn="just">
                  <a:lnSpc>
                    <a:spcPct val="107000"/>
                  </a:lnSpc>
                  <a:spcAft>
                    <a:spcPts val="800"/>
                  </a:spcAft>
                </a:pPr>
                <a:r>
                  <a:rPr lang="es-CL" sz="1600" b="1" kern="100" dirty="0">
                    <a:effectLst/>
                    <a:latin typeface="Aptos" panose="020B0004020202020204" pitchFamily="34" charset="0"/>
                    <a:ea typeface="Calibri" panose="020F0502020204030204" pitchFamily="34" charset="0"/>
                    <a:cs typeface="Times New Roman" panose="02020603050405020304" pitchFamily="18" charset="0"/>
                  </a:rPr>
                  <a:t>Logaritmo de 0: </a:t>
                </a:r>
                <a:r>
                  <a:rPr lang="es-CL" sz="1600" kern="100" dirty="0">
                    <a:effectLst/>
                    <a:latin typeface="Aptos" panose="020B0004020202020204" pitchFamily="34" charset="0"/>
                    <a:ea typeface="Calibri" panose="020F0502020204030204" pitchFamily="34" charset="0"/>
                    <a:cs typeface="Times New Roman" panose="02020603050405020304" pitchFamily="18" charset="0"/>
                  </a:rPr>
                  <a:t>Este logaritmo no existe, debido a que en las potencias no existe un número que al ocuparlo de exponente dé como resultado cero: </a:t>
                </a:r>
              </a:p>
              <a:p>
                <a:pPr marL="180340" indent="-180340">
                  <a:lnSpc>
                    <a:spcPct val="107000"/>
                  </a:lnSpc>
                  <a:spcAft>
                    <a:spcPts val="800"/>
                  </a:spcAft>
                </a:pPr>
                <a14:m>
                  <m:oMathPara xmlns:m="http://schemas.openxmlformats.org/officeDocument/2006/math">
                    <m:oMathParaPr>
                      <m:jc m:val="centerGroup"/>
                    </m:oMathParaPr>
                    <m:oMath xmlns:m="http://schemas.openxmlformats.org/officeDocument/2006/math">
                      <m:func>
                        <m:func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log</m:t>
                              </m:r>
                            </m:e>
                            <m:sub>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a</m:t>
                              </m:r>
                            </m:sub>
                          </m:sSub>
                        </m:fName>
                        <m:e>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0</m:t>
                          </m:r>
                        </m:e>
                      </m:func>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 = </m:t>
                      </m:r>
                      <m:r>
                        <m:rPr>
                          <m:nor/>
                        </m:rPr>
                        <a:rPr lang="es-CL" sz="1600" kern="100">
                          <a:effectLst/>
                          <a:latin typeface="Aptos" panose="020B0004020202020204" pitchFamily="34" charset="0"/>
                          <a:ea typeface="Calibri" panose="020F0502020204030204" pitchFamily="34" charset="0"/>
                          <a:cs typeface="Cambria Math" panose="02040503050406030204" pitchFamily="18" charset="0"/>
                        </a:rPr>
                        <m:t>∄</m:t>
                      </m:r>
                    </m:oMath>
                  </m:oMathPara>
                </a14:m>
                <a:endParaRPr lang="es-CL" sz="1600" kern="100" dirty="0">
                  <a:effectLst/>
                  <a:latin typeface="Aptos" panose="020B0004020202020204" pitchFamily="34" charset="0"/>
                  <a:ea typeface="Calibri" panose="020F0502020204030204" pitchFamily="34" charset="0"/>
                  <a:cs typeface="Times New Roman" panose="02020603050405020304" pitchFamily="18" charset="0"/>
                </a:endParaRPr>
              </a:p>
            </p:txBody>
          </p:sp>
        </mc:Choice>
        <mc:Fallback xmlns="">
          <p:sp>
            <p:nvSpPr>
              <p:cNvPr id="18" name="CuadroTexto 17">
                <a:extLst>
                  <a:ext uri="{FF2B5EF4-FFF2-40B4-BE49-F238E27FC236}">
                    <a16:creationId xmlns:a16="http://schemas.microsoft.com/office/drawing/2014/main" id="{B47AF105-2FF7-BEE8-C000-49691FC37279}"/>
                  </a:ext>
                </a:extLst>
              </p:cNvPr>
              <p:cNvSpPr txBox="1">
                <a:spLocks noRot="1" noChangeAspect="1" noMove="1" noResize="1" noEditPoints="1" noAdjustHandles="1" noChangeArrowheads="1" noChangeShapeType="1" noTextEdit="1"/>
              </p:cNvSpPr>
              <p:nvPr/>
            </p:nvSpPr>
            <p:spPr>
              <a:xfrm>
                <a:off x="4727429" y="1764317"/>
                <a:ext cx="4108227" cy="1614866"/>
              </a:xfrm>
              <a:prstGeom prst="rect">
                <a:avLst/>
              </a:prstGeom>
              <a:blipFill>
                <a:blip r:embed="rId4"/>
                <a:stretch>
                  <a:fillRect l="-742" t="-755" r="-890"/>
                </a:stretch>
              </a:blipFill>
            </p:spPr>
            <p:txBody>
              <a:bodyPr/>
              <a:lstStyle/>
              <a:p>
                <a:r>
                  <a:rPr lang="es-CL">
                    <a:noFill/>
                  </a:rPr>
                  <a:t> </a:t>
                </a:r>
              </a:p>
            </p:txBody>
          </p:sp>
        </mc:Fallback>
      </mc:AlternateContent>
    </p:spTree>
    <p:extLst>
      <p:ext uri="{BB962C8B-B14F-4D97-AF65-F5344CB8AC3E}">
        <p14:creationId xmlns:p14="http://schemas.microsoft.com/office/powerpoint/2010/main" val="898725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FAF46C-C420-38CC-736F-2C713AF03002}"/>
              </a:ext>
            </a:extLst>
          </p:cNvPr>
          <p:cNvSpPr>
            <a:spLocks noGrp="1"/>
          </p:cNvSpPr>
          <p:nvPr>
            <p:ph type="title" idx="4294967295"/>
          </p:nvPr>
        </p:nvSpPr>
        <p:spPr>
          <a:xfrm>
            <a:off x="720725" y="387584"/>
            <a:ext cx="7702550" cy="573088"/>
          </a:xfrm>
        </p:spPr>
        <p:txBody>
          <a:bodyPr/>
          <a:lstStyle/>
          <a:p>
            <a:pPr algn="ctr"/>
            <a:r>
              <a:rPr lang="es-CL" b="1" dirty="0">
                <a:latin typeface="Aptos" panose="020B0004020202020204" pitchFamily="34" charset="0"/>
              </a:rPr>
              <a:t>Logaritmos</a:t>
            </a:r>
          </a:p>
        </p:txBody>
      </p:sp>
      <p:sp>
        <p:nvSpPr>
          <p:cNvPr id="8" name="CuadroTexto 7">
            <a:extLst>
              <a:ext uri="{FF2B5EF4-FFF2-40B4-BE49-F238E27FC236}">
                <a16:creationId xmlns:a16="http://schemas.microsoft.com/office/drawing/2014/main" id="{AB1F64BF-BCAD-1BA8-2E76-A88E8888AE56}"/>
              </a:ext>
            </a:extLst>
          </p:cNvPr>
          <p:cNvSpPr txBox="1"/>
          <p:nvPr/>
        </p:nvSpPr>
        <p:spPr>
          <a:xfrm>
            <a:off x="1393825" y="914150"/>
            <a:ext cx="6356350" cy="377860"/>
          </a:xfrm>
          <a:prstGeom prst="rect">
            <a:avLst/>
          </a:prstGeom>
          <a:noFill/>
        </p:spPr>
        <p:txBody>
          <a:bodyPr wrap="square">
            <a:spAutoFit/>
          </a:bodyPr>
          <a:lstStyle/>
          <a:p>
            <a:pPr algn="ctr">
              <a:lnSpc>
                <a:spcPct val="107000"/>
              </a:lnSpc>
              <a:spcAft>
                <a:spcPts val="800"/>
              </a:spcAft>
            </a:pPr>
            <a:r>
              <a:rPr lang="es-ES" sz="1800" b="1" kern="100"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Propiedades</a:t>
            </a:r>
            <a:endParaRPr lang="es-CL" sz="18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 name="Conector recto 4">
            <a:extLst>
              <a:ext uri="{FF2B5EF4-FFF2-40B4-BE49-F238E27FC236}">
                <a16:creationId xmlns:a16="http://schemas.microsoft.com/office/drawing/2014/main" id="{180FB147-DFB3-C179-A94F-0CEE69B0FE6E}"/>
              </a:ext>
            </a:extLst>
          </p:cNvPr>
          <p:cNvCxnSpPr>
            <a:cxnSpLocks/>
          </p:cNvCxnSpPr>
          <p:nvPr/>
        </p:nvCxnSpPr>
        <p:spPr>
          <a:xfrm>
            <a:off x="4572000" y="1551588"/>
            <a:ext cx="0" cy="3249012"/>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 name="Rectangle 2">
                <a:extLst>
                  <a:ext uri="{FF2B5EF4-FFF2-40B4-BE49-F238E27FC236}">
                    <a16:creationId xmlns:a16="http://schemas.microsoft.com/office/drawing/2014/main" id="{6EC47CD1-1DB1-DD48-66F5-9443399B3C26}"/>
                  </a:ext>
                </a:extLst>
              </p:cNvPr>
              <p:cNvSpPr>
                <a:spLocks noChangeArrowheads="1"/>
              </p:cNvSpPr>
              <p:nvPr/>
            </p:nvSpPr>
            <p:spPr bwMode="auto">
              <a:xfrm>
                <a:off x="129954" y="1737898"/>
                <a:ext cx="4105792" cy="261828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a:lnSpc>
                    <a:spcPct val="107000"/>
                  </a:lnSpc>
                  <a:spcAft>
                    <a:spcPts val="800"/>
                  </a:spcAft>
                </a:pPr>
                <a:r>
                  <a:rPr lang="es-CL" sz="1800" b="1" kern="100" dirty="0">
                    <a:effectLst/>
                    <a:latin typeface="Aptos" panose="020B0004020202020204" pitchFamily="34" charset="0"/>
                    <a:ea typeface="Calibri" panose="020F0502020204030204" pitchFamily="34" charset="0"/>
                    <a:cs typeface="Times New Roman" panose="02020603050405020304" pitchFamily="18" charset="0"/>
                  </a:rPr>
                  <a:t>Logaritmo con igual base y argumento: </a:t>
                </a:r>
                <a:r>
                  <a:rPr lang="es-CL" sz="1800" kern="100" dirty="0">
                    <a:effectLst/>
                    <a:latin typeface="Aptos" panose="020B0004020202020204" pitchFamily="34" charset="0"/>
                    <a:ea typeface="Calibri" panose="020F0502020204030204" pitchFamily="34" charset="0"/>
                    <a:cs typeface="Times New Roman" panose="02020603050405020304" pitchFamily="18" charset="0"/>
                  </a:rPr>
                  <a:t>Si tenemos un logaritmo en donde su base es igual al argumento, el valor del logaritmo es 1, ya que es lo mismo que igualar un mismo número.:</a:t>
                </a:r>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func>
                        <m:func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log</m:t>
                              </m:r>
                            </m:e>
                            <m:sub>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a</m:t>
                              </m:r>
                            </m:sub>
                          </m:sSub>
                        </m:fName>
                        <m:e>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a</m:t>
                          </m:r>
                        </m:e>
                      </m:func>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 = 1</m:t>
                      </m:r>
                    </m:oMath>
                  </m:oMathPara>
                </a14:m>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L" altLang="es-CL" sz="1600" b="0" i="0" u="none" strike="noStrike" cap="none" normalizeH="0" baseline="0" dirty="0">
                  <a:ln>
                    <a:noFill/>
                  </a:ln>
                  <a:solidFill>
                    <a:schemeClr val="tx1"/>
                  </a:solidFill>
                  <a:effectLst/>
                  <a:latin typeface="Arial" panose="020B0604020202020204" pitchFamily="34" charset="0"/>
                </a:endParaRPr>
              </a:p>
            </p:txBody>
          </p:sp>
        </mc:Choice>
        <mc:Fallback xmlns="">
          <p:sp>
            <p:nvSpPr>
              <p:cNvPr id="4" name="Rectangle 2">
                <a:extLst>
                  <a:ext uri="{FF2B5EF4-FFF2-40B4-BE49-F238E27FC236}">
                    <a16:creationId xmlns:a16="http://schemas.microsoft.com/office/drawing/2014/main" id="{6EC47CD1-1DB1-DD48-66F5-9443399B3C26}"/>
                  </a:ext>
                </a:extLst>
              </p:cNvPr>
              <p:cNvSpPr>
                <a:spLocks noRot="1" noChangeAspect="1" noMove="1" noResize="1" noEditPoints="1" noAdjustHandles="1" noChangeArrowheads="1" noChangeShapeType="1" noTextEdit="1"/>
              </p:cNvSpPr>
              <p:nvPr/>
            </p:nvSpPr>
            <p:spPr bwMode="auto">
              <a:xfrm>
                <a:off x="129954" y="1737898"/>
                <a:ext cx="4105792" cy="2618281"/>
              </a:xfrm>
              <a:prstGeom prst="rect">
                <a:avLst/>
              </a:prstGeom>
              <a:blipFill>
                <a:blip r:embed="rId2"/>
                <a:stretch>
                  <a:fillRect l="-1187" t="-233" r="-1187"/>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4" name="Cuadro de texto 1756612445">
                <a:extLst>
                  <a:ext uri="{FF2B5EF4-FFF2-40B4-BE49-F238E27FC236}">
                    <a16:creationId xmlns:a16="http://schemas.microsoft.com/office/drawing/2014/main" id="{A354EEB2-35B1-FC51-EB2B-CB65AE458B32}"/>
                  </a:ext>
                </a:extLst>
              </p:cNvPr>
              <p:cNvSpPr txBox="1"/>
              <p:nvPr/>
            </p:nvSpPr>
            <p:spPr>
              <a:xfrm>
                <a:off x="360696" y="4195044"/>
                <a:ext cx="3644307" cy="758688"/>
              </a:xfrm>
              <a:prstGeom prst="roundRect">
                <a:avLst>
                  <a:gd name="adj" fmla="val 6870"/>
                </a:avLst>
              </a:prstGeom>
              <a:solidFill>
                <a:schemeClr val="accent3">
                  <a:lumMod val="40000"/>
                  <a:lumOff val="60000"/>
                </a:schemeClr>
              </a:solidFill>
              <a:ln w="9525">
                <a:solidFill>
                  <a:schemeClr val="accent4">
                    <a:lumMod val="75000"/>
                  </a:schemeClr>
                </a:solidFill>
                <a:prstDash val="dash"/>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CL" sz="1800" kern="100" dirty="0">
                    <a:effectLst/>
                    <a:latin typeface="Calibri" panose="020F0502020204030204" pitchFamily="34" charset="0"/>
                    <a:ea typeface="Calibri" panose="020F0502020204030204" pitchFamily="34" charset="0"/>
                    <a:cs typeface="Times New Roman" panose="02020603050405020304" pitchFamily="18" charset="0"/>
                  </a:rPr>
                  <a:t>Ejemplo:</a:t>
                </a:r>
              </a:p>
              <a:p>
                <a:pPr algn="ctr">
                  <a:lnSpc>
                    <a:spcPct val="107000"/>
                  </a:lnSpc>
                  <a:spcAft>
                    <a:spcPts val="800"/>
                  </a:spcAft>
                </a:pPr>
                <a14:m>
                  <m:oMath xmlns:m="http://schemas.openxmlformats.org/officeDocument/2006/math">
                    <m:func>
                      <m:func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s-CL" sz="1800" kern="100">
                                <a:effectLst/>
                                <a:latin typeface="Cambria Math" panose="02040503050406030204" pitchFamily="18" charset="0"/>
                                <a:ea typeface="Calibri" panose="020F0502020204030204" pitchFamily="34" charset="0"/>
                                <a:cs typeface="Times New Roman" panose="02020603050405020304" pitchFamily="18" charset="0"/>
                              </a:rPr>
                              <m:t>log</m:t>
                            </m:r>
                          </m:e>
                          <m:sub>
                            <m:r>
                              <a:rPr lang="es-CL" sz="1800" kern="100">
                                <a:effectLst/>
                                <a:latin typeface="Cambria Math" panose="02040503050406030204" pitchFamily="18" charset="0"/>
                                <a:ea typeface="Calibri" panose="020F0502020204030204" pitchFamily="34" charset="0"/>
                                <a:cs typeface="Times New Roman" panose="02020603050405020304" pitchFamily="18" charset="0"/>
                              </a:rPr>
                              <m:t>2</m:t>
                            </m:r>
                          </m:sub>
                        </m:sSub>
                      </m:fName>
                      <m:e>
                        <m:r>
                          <a:rPr lang="es-CL" sz="1800" kern="100">
                            <a:effectLst/>
                            <a:latin typeface="Cambria Math" panose="02040503050406030204" pitchFamily="18" charset="0"/>
                            <a:ea typeface="Calibri" panose="020F0502020204030204" pitchFamily="34" charset="0"/>
                            <a:cs typeface="Times New Roman" panose="02020603050405020304" pitchFamily="18" charset="0"/>
                          </a:rPr>
                          <m:t>2</m:t>
                        </m:r>
                      </m:e>
                    </m:func>
                    <m:r>
                      <m:rPr>
                        <m:nor/>
                      </m:rPr>
                      <a:rPr lang="es-CL" sz="1800" kern="100">
                        <a:effectLst/>
                        <a:latin typeface="Calibri" panose="020F0502020204030204" pitchFamily="34" charset="0"/>
                        <a:ea typeface="Calibri" panose="020F0502020204030204" pitchFamily="34" charset="0"/>
                        <a:cs typeface="Times New Roman" panose="02020603050405020304" pitchFamily="18" charset="0"/>
                      </a:rPr>
                      <m:t> = 1   </m:t>
                    </m:r>
                    <m:r>
                      <m:rPr>
                        <m:nor/>
                      </m:rPr>
                      <a:rPr lang="es-CL" sz="1800" kern="100">
                        <a:effectLst/>
                        <a:latin typeface="Cambria Math" panose="02040503050406030204" pitchFamily="18" charset="0"/>
                        <a:ea typeface="Calibri" panose="020F0502020204030204" pitchFamily="34" charset="0"/>
                        <a:cs typeface="Cambria Math" panose="02040503050406030204" pitchFamily="18" charset="0"/>
                      </a:rPr>
                      <m:t>⇔</m:t>
                    </m:r>
                    <m:sSup>
                      <m:sSup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s-CL" sz="1800" kern="100">
                            <a:effectLst/>
                            <a:latin typeface="Cambria Math" panose="02040503050406030204" pitchFamily="18" charset="0"/>
                            <a:ea typeface="Calibri" panose="020F0502020204030204" pitchFamily="34" charset="0"/>
                            <a:cs typeface="Times New Roman" panose="02020603050405020304" pitchFamily="18" charset="0"/>
                          </a:rPr>
                          <m:t> 2</m:t>
                        </m:r>
                      </m:e>
                      <m:sup>
                        <m:r>
                          <a:rPr lang="es-CL" sz="1800" kern="100">
                            <a:effectLst/>
                            <a:latin typeface="Cambria Math" panose="02040503050406030204" pitchFamily="18" charset="0"/>
                            <a:ea typeface="Calibri" panose="020F0502020204030204" pitchFamily="34" charset="0"/>
                            <a:cs typeface="Times New Roman" panose="02020603050405020304" pitchFamily="18" charset="0"/>
                          </a:rPr>
                          <m:t>1 </m:t>
                        </m:r>
                      </m:sup>
                    </m:sSup>
                  </m:oMath>
                </a14:m>
                <a:r>
                  <a:rPr lang="es-CL" sz="1800" kern="100" dirty="0">
                    <a:effectLst/>
                    <a:latin typeface="Calibri" panose="020F0502020204030204" pitchFamily="34" charset="0"/>
                    <a:ea typeface="Calibri" panose="020F0502020204030204" pitchFamily="34" charset="0"/>
                    <a:cs typeface="Times New Roman" panose="02020603050405020304" pitchFamily="18" charset="0"/>
                  </a:rPr>
                  <a:t>= 2</a:t>
                </a:r>
              </a:p>
              <a:p>
                <a:pPr>
                  <a:lnSpc>
                    <a:spcPct val="107000"/>
                  </a:lnSpc>
                  <a:spcAft>
                    <a:spcPts val="800"/>
                  </a:spcAft>
                </a:pPr>
                <a:r>
                  <a:rPr lang="es-CL" sz="1600" kern="100" dirty="0">
                    <a:effectLst/>
                    <a:latin typeface="Aptos" panose="020B0004020202020204" pitchFamily="34" charset="0"/>
                    <a:ea typeface="Calibri" panose="020F0502020204030204" pitchFamily="34" charset="0"/>
                    <a:cs typeface="Times New Roman" panose="02020603050405020304" pitchFamily="18" charset="0"/>
                  </a:rPr>
                  <a:t> </a:t>
                </a:r>
              </a:p>
            </p:txBody>
          </p:sp>
        </mc:Choice>
        <mc:Fallback xmlns="">
          <p:sp>
            <p:nvSpPr>
              <p:cNvPr id="14" name="Cuadro de texto 1756612445">
                <a:extLst>
                  <a:ext uri="{FF2B5EF4-FFF2-40B4-BE49-F238E27FC236}">
                    <a16:creationId xmlns:a16="http://schemas.microsoft.com/office/drawing/2014/main" id="{A354EEB2-35B1-FC51-EB2B-CB65AE458B32}"/>
                  </a:ext>
                </a:extLst>
              </p:cNvPr>
              <p:cNvSpPr txBox="1">
                <a:spLocks noRot="1" noChangeAspect="1" noMove="1" noResize="1" noEditPoints="1" noAdjustHandles="1" noChangeArrowheads="1" noChangeShapeType="1" noTextEdit="1"/>
              </p:cNvSpPr>
              <p:nvPr/>
            </p:nvSpPr>
            <p:spPr>
              <a:xfrm>
                <a:off x="360696" y="4195044"/>
                <a:ext cx="3644307" cy="758688"/>
              </a:xfrm>
              <a:prstGeom prst="roundRect">
                <a:avLst>
                  <a:gd name="adj" fmla="val 6870"/>
                </a:avLst>
              </a:prstGeom>
              <a:blipFill>
                <a:blip r:embed="rId3"/>
                <a:stretch>
                  <a:fillRect l="-833" t="-787" b="-14961"/>
                </a:stretch>
              </a:blipFill>
              <a:ln w="9525">
                <a:solidFill>
                  <a:schemeClr val="accent4">
                    <a:lumMod val="75000"/>
                  </a:schemeClr>
                </a:solidFill>
                <a:prstDash val="dash"/>
              </a:ln>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8" name="CuadroTexto 17">
                <a:extLst>
                  <a:ext uri="{FF2B5EF4-FFF2-40B4-BE49-F238E27FC236}">
                    <a16:creationId xmlns:a16="http://schemas.microsoft.com/office/drawing/2014/main" id="{B47AF105-2FF7-BEE8-C000-49691FC37279}"/>
                  </a:ext>
                </a:extLst>
              </p:cNvPr>
              <p:cNvSpPr txBox="1"/>
              <p:nvPr/>
            </p:nvSpPr>
            <p:spPr>
              <a:xfrm>
                <a:off x="4727429" y="1764317"/>
                <a:ext cx="4108227" cy="2084097"/>
              </a:xfrm>
              <a:prstGeom prst="rect">
                <a:avLst/>
              </a:prstGeom>
              <a:noFill/>
            </p:spPr>
            <p:txBody>
              <a:bodyPr wrap="square">
                <a:spAutoFit/>
              </a:bodyPr>
              <a:lstStyle/>
              <a:p>
                <a:pPr lvl="0" algn="just">
                  <a:lnSpc>
                    <a:spcPct val="107000"/>
                  </a:lnSpc>
                  <a:spcAft>
                    <a:spcPts val="800"/>
                  </a:spcAft>
                </a:pPr>
                <a:r>
                  <a:rPr lang="es-CL" sz="1800" b="1" kern="100" dirty="0">
                    <a:effectLst/>
                    <a:latin typeface="Aptos" panose="020B0004020202020204" pitchFamily="34" charset="0"/>
                    <a:ea typeface="Calibri" panose="020F0502020204030204" pitchFamily="34" charset="0"/>
                    <a:cs typeface="Times New Roman" panose="02020603050405020304" pitchFamily="18" charset="0"/>
                  </a:rPr>
                  <a:t>Logaritmo de base 10: </a:t>
                </a:r>
                <a:r>
                  <a:rPr lang="es-CL" sz="1800" kern="100" dirty="0">
                    <a:effectLst/>
                    <a:latin typeface="Aptos" panose="020B0004020202020204" pitchFamily="34" charset="0"/>
                    <a:ea typeface="Calibri" panose="020F0502020204030204" pitchFamily="34" charset="0"/>
                    <a:cs typeface="Times New Roman" panose="02020603050405020304" pitchFamily="18" charset="0"/>
                  </a:rPr>
                  <a:t>Este es un logaritmo especial debido a que será el más ocupado en ejercicios y además porque no se escribe el número de la base:</a:t>
                </a:r>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180340" indent="-180340">
                  <a:lnSpc>
                    <a:spcPct val="107000"/>
                  </a:lnSpc>
                  <a:spcAft>
                    <a:spcPts val="800"/>
                  </a:spcAft>
                </a:pPr>
                <a14:m>
                  <m:oMathPara xmlns:m="http://schemas.openxmlformats.org/officeDocument/2006/math">
                    <m:oMathParaPr>
                      <m:jc m:val="centerGroup"/>
                    </m:oMathParaPr>
                    <m:oMath xmlns:m="http://schemas.openxmlformats.org/officeDocument/2006/math">
                      <m:func>
                        <m:func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log</m:t>
                              </m:r>
                            </m:e>
                            <m:sub>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10</m:t>
                              </m:r>
                            </m:sub>
                          </m:sSub>
                        </m:fName>
                        <m:e>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b</m:t>
                          </m:r>
                        </m:e>
                      </m:func>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 = </m:t>
                      </m:r>
                      <m:func>
                        <m:func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funcPr>
                        <m:fName>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log</m:t>
                          </m:r>
                        </m:fName>
                        <m:e>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b</m:t>
                          </m:r>
                        </m:e>
                      </m:func>
                    </m:oMath>
                  </m:oMathPara>
                </a14:m>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8" name="CuadroTexto 17">
                <a:extLst>
                  <a:ext uri="{FF2B5EF4-FFF2-40B4-BE49-F238E27FC236}">
                    <a16:creationId xmlns:a16="http://schemas.microsoft.com/office/drawing/2014/main" id="{B47AF105-2FF7-BEE8-C000-49691FC37279}"/>
                  </a:ext>
                </a:extLst>
              </p:cNvPr>
              <p:cNvSpPr txBox="1">
                <a:spLocks noRot="1" noChangeAspect="1" noMove="1" noResize="1" noEditPoints="1" noAdjustHandles="1" noChangeArrowheads="1" noChangeShapeType="1" noTextEdit="1"/>
              </p:cNvSpPr>
              <p:nvPr/>
            </p:nvSpPr>
            <p:spPr>
              <a:xfrm>
                <a:off x="4727429" y="1764317"/>
                <a:ext cx="4108227" cy="2084097"/>
              </a:xfrm>
              <a:prstGeom prst="rect">
                <a:avLst/>
              </a:prstGeom>
              <a:blipFill>
                <a:blip r:embed="rId4"/>
                <a:stretch>
                  <a:fillRect l="-1187" t="-877" r="-1335"/>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3" name="Cuadro de texto 1742426351">
                <a:extLst>
                  <a:ext uri="{FF2B5EF4-FFF2-40B4-BE49-F238E27FC236}">
                    <a16:creationId xmlns:a16="http://schemas.microsoft.com/office/drawing/2014/main" id="{3A01BF98-F4D9-D478-A7F9-CF755641BA9D}"/>
                  </a:ext>
                </a:extLst>
              </p:cNvPr>
              <p:cNvSpPr txBox="1"/>
              <p:nvPr/>
            </p:nvSpPr>
            <p:spPr>
              <a:xfrm>
                <a:off x="5138998" y="4071082"/>
                <a:ext cx="2971800" cy="882650"/>
              </a:xfrm>
              <a:prstGeom prst="roundRect">
                <a:avLst>
                  <a:gd name="adj" fmla="val 6870"/>
                </a:avLst>
              </a:prstGeom>
              <a:solidFill>
                <a:schemeClr val="accent3">
                  <a:lumMod val="40000"/>
                  <a:lumOff val="60000"/>
                </a:schemeClr>
              </a:solidFill>
              <a:ln w="9525">
                <a:solidFill>
                  <a:schemeClr val="accent4">
                    <a:lumMod val="75000"/>
                  </a:schemeClr>
                </a:solidFill>
                <a:prstDash val="dash"/>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CL" sz="1600" kern="100" dirty="0">
                    <a:effectLst/>
                    <a:latin typeface="Aptos" panose="020B0004020202020204" pitchFamily="34" charset="0"/>
                    <a:ea typeface="Calibri" panose="020F0502020204030204" pitchFamily="34" charset="0"/>
                    <a:cs typeface="Times New Roman" panose="02020603050405020304" pitchFamily="18" charset="0"/>
                  </a:rPr>
                  <a:t>Ejemplo:</a:t>
                </a:r>
              </a:p>
              <a:p>
                <a:pPr>
                  <a:lnSpc>
                    <a:spcPct val="107000"/>
                  </a:lnSpc>
                  <a:spcAft>
                    <a:spcPts val="800"/>
                  </a:spcAft>
                </a:pPr>
                <a14:m>
                  <m:oMathPara xmlns:m="http://schemas.openxmlformats.org/officeDocument/2006/math">
                    <m:oMathParaPr>
                      <m:jc m:val="centerGroup"/>
                    </m:oMathParaPr>
                    <m:oMath xmlns:m="http://schemas.openxmlformats.org/officeDocument/2006/math">
                      <m:func>
                        <m:funcPr>
                          <m:ctrlPr>
                            <a:rPr lang="es-CL" sz="1600" i="1">
                              <a:latin typeface="Cambria Math" panose="02040503050406030204" pitchFamily="18" charset="0"/>
                            </a:rPr>
                          </m:ctrlPr>
                        </m:funcPr>
                        <m:fName>
                          <m:sSub>
                            <m:sSubPr>
                              <m:ctrlPr>
                                <a:rPr lang="es-CL" sz="1600" i="1">
                                  <a:latin typeface="Cambria Math" panose="02040503050406030204" pitchFamily="18" charset="0"/>
                                </a:rPr>
                              </m:ctrlPr>
                            </m:sSubPr>
                            <m:e>
                              <m:r>
                                <m:rPr>
                                  <m:nor/>
                                </m:rPr>
                                <a:rPr lang="es-CL" sz="1600" i="0">
                                  <a:latin typeface="Aptos" panose="020B0004020202020204" pitchFamily="34" charset="0"/>
                                </a:rPr>
                                <m:t>log</m:t>
                              </m:r>
                            </m:e>
                            <m:sub>
                              <m:r>
                                <m:rPr>
                                  <m:nor/>
                                </m:rPr>
                                <a:rPr lang="es-CL" sz="1600" i="0">
                                  <a:latin typeface="Aptos" panose="020B0004020202020204" pitchFamily="34" charset="0"/>
                                </a:rPr>
                                <m:t>10</m:t>
                              </m:r>
                            </m:sub>
                          </m:sSub>
                        </m:fName>
                        <m:e>
                          <m:r>
                            <m:rPr>
                              <m:nor/>
                            </m:rPr>
                            <a:rPr lang="es-CL" sz="1600" i="0">
                              <a:latin typeface="Aptos" panose="020B0004020202020204" pitchFamily="34" charset="0"/>
                            </a:rPr>
                            <m:t>12</m:t>
                          </m:r>
                        </m:e>
                      </m:func>
                      <m:r>
                        <m:rPr>
                          <m:nor/>
                        </m:rPr>
                        <a:rPr lang="es-ES" sz="1600" b="0" i="0" smtClean="0">
                          <a:latin typeface="Aptos" panose="020B0004020202020204" pitchFamily="34" charset="0"/>
                        </a:rPr>
                        <m:t>=</m:t>
                      </m:r>
                      <m:func>
                        <m:funcPr>
                          <m:ctrlPr>
                            <a:rPr lang="es-CL" sz="1600" i="1">
                              <a:latin typeface="Cambria Math" panose="02040503050406030204" pitchFamily="18" charset="0"/>
                            </a:rPr>
                          </m:ctrlPr>
                        </m:funcPr>
                        <m:fName>
                          <m:r>
                            <m:rPr>
                              <m:nor/>
                            </m:rPr>
                            <a:rPr lang="es-CL" sz="1600" i="0">
                              <a:latin typeface="Aptos" panose="020B0004020202020204" pitchFamily="34" charset="0"/>
                            </a:rPr>
                            <m:t>log</m:t>
                          </m:r>
                        </m:fName>
                        <m:e>
                          <m:r>
                            <m:rPr>
                              <m:nor/>
                            </m:rPr>
                            <a:rPr lang="es-CL" sz="1600" i="0">
                              <a:latin typeface="Aptos" panose="020B0004020202020204" pitchFamily="34" charset="0"/>
                            </a:rPr>
                            <m:t>12</m:t>
                          </m:r>
                        </m:e>
                      </m:func>
                    </m:oMath>
                  </m:oMathPara>
                </a14:m>
                <a:endParaRPr lang="es-CL" sz="1600" dirty="0">
                  <a:latin typeface="Aptos" panose="020B0004020202020204" pitchFamily="34" charset="0"/>
                </a:endParaRPr>
              </a:p>
              <a:p>
                <a:pPr>
                  <a:lnSpc>
                    <a:spcPct val="107000"/>
                  </a:lnSpc>
                  <a:spcAft>
                    <a:spcPts val="800"/>
                  </a:spcAft>
                </a:pPr>
                <a:endParaRPr lang="es-CL" sz="1600" kern="100" dirty="0">
                  <a:effectLst/>
                  <a:latin typeface="Aptos" panose="020B00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L" sz="1600" kern="100" dirty="0">
                    <a:effectLst/>
                    <a:latin typeface="Aptos" panose="020B0004020202020204" pitchFamily="34" charset="0"/>
                    <a:ea typeface="Calibri" panose="020F0502020204030204" pitchFamily="34" charset="0"/>
                    <a:cs typeface="Times New Roman" panose="02020603050405020304" pitchFamily="18" charset="0"/>
                  </a:rPr>
                  <a:t> </a:t>
                </a:r>
              </a:p>
            </p:txBody>
          </p:sp>
        </mc:Choice>
        <mc:Fallback xmlns="">
          <p:sp>
            <p:nvSpPr>
              <p:cNvPr id="3" name="Cuadro de texto 1742426351">
                <a:extLst>
                  <a:ext uri="{FF2B5EF4-FFF2-40B4-BE49-F238E27FC236}">
                    <a16:creationId xmlns:a16="http://schemas.microsoft.com/office/drawing/2014/main" id="{3A01BF98-F4D9-D478-A7F9-CF755641BA9D}"/>
                  </a:ext>
                </a:extLst>
              </p:cNvPr>
              <p:cNvSpPr txBox="1">
                <a:spLocks noRot="1" noChangeAspect="1" noMove="1" noResize="1" noEditPoints="1" noAdjustHandles="1" noChangeArrowheads="1" noChangeShapeType="1" noTextEdit="1"/>
              </p:cNvSpPr>
              <p:nvPr/>
            </p:nvSpPr>
            <p:spPr>
              <a:xfrm>
                <a:off x="5138998" y="4071082"/>
                <a:ext cx="2971800" cy="882650"/>
              </a:xfrm>
              <a:prstGeom prst="roundRect">
                <a:avLst>
                  <a:gd name="adj" fmla="val 6870"/>
                </a:avLst>
              </a:prstGeom>
              <a:blipFill>
                <a:blip r:embed="rId5"/>
                <a:stretch>
                  <a:fillRect l="-408"/>
                </a:stretch>
              </a:blipFill>
              <a:ln w="9525">
                <a:solidFill>
                  <a:schemeClr val="accent4">
                    <a:lumMod val="75000"/>
                  </a:schemeClr>
                </a:solidFill>
                <a:prstDash val="dash"/>
              </a:ln>
            </p:spPr>
            <p:txBody>
              <a:bodyPr/>
              <a:lstStyle/>
              <a:p>
                <a:r>
                  <a:rPr lang="es-CL">
                    <a:noFill/>
                  </a:rPr>
                  <a:t> </a:t>
                </a:r>
              </a:p>
            </p:txBody>
          </p:sp>
        </mc:Fallback>
      </mc:AlternateContent>
    </p:spTree>
    <p:extLst>
      <p:ext uri="{BB962C8B-B14F-4D97-AF65-F5344CB8AC3E}">
        <p14:creationId xmlns:p14="http://schemas.microsoft.com/office/powerpoint/2010/main" val="4119202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FAF46C-C420-38CC-736F-2C713AF03002}"/>
              </a:ext>
            </a:extLst>
          </p:cNvPr>
          <p:cNvSpPr>
            <a:spLocks noGrp="1"/>
          </p:cNvSpPr>
          <p:nvPr>
            <p:ph type="title" idx="4294967295"/>
          </p:nvPr>
        </p:nvSpPr>
        <p:spPr>
          <a:xfrm>
            <a:off x="720725" y="387584"/>
            <a:ext cx="7702550" cy="573088"/>
          </a:xfrm>
        </p:spPr>
        <p:txBody>
          <a:bodyPr/>
          <a:lstStyle/>
          <a:p>
            <a:pPr algn="ctr"/>
            <a:r>
              <a:rPr lang="es-CL" b="1" dirty="0">
                <a:latin typeface="Aptos" panose="020B0004020202020204" pitchFamily="34" charset="0"/>
              </a:rPr>
              <a:t>Logaritmos</a:t>
            </a:r>
          </a:p>
        </p:txBody>
      </p:sp>
      <p:sp>
        <p:nvSpPr>
          <p:cNvPr id="8" name="CuadroTexto 7">
            <a:extLst>
              <a:ext uri="{FF2B5EF4-FFF2-40B4-BE49-F238E27FC236}">
                <a16:creationId xmlns:a16="http://schemas.microsoft.com/office/drawing/2014/main" id="{AB1F64BF-BCAD-1BA8-2E76-A88E8888AE56}"/>
              </a:ext>
            </a:extLst>
          </p:cNvPr>
          <p:cNvSpPr txBox="1"/>
          <p:nvPr/>
        </p:nvSpPr>
        <p:spPr>
          <a:xfrm>
            <a:off x="1393825" y="914150"/>
            <a:ext cx="6356350" cy="377860"/>
          </a:xfrm>
          <a:prstGeom prst="rect">
            <a:avLst/>
          </a:prstGeom>
          <a:noFill/>
        </p:spPr>
        <p:txBody>
          <a:bodyPr wrap="square">
            <a:spAutoFit/>
          </a:bodyPr>
          <a:lstStyle/>
          <a:p>
            <a:pPr algn="ctr">
              <a:lnSpc>
                <a:spcPct val="107000"/>
              </a:lnSpc>
              <a:spcAft>
                <a:spcPts val="800"/>
              </a:spcAft>
            </a:pPr>
            <a:r>
              <a:rPr lang="es-ES" sz="1800" b="1" kern="100"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Propiedades</a:t>
            </a:r>
            <a:endParaRPr lang="es-CL" sz="18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2">
            <a:extLst>
              <a:ext uri="{FF2B5EF4-FFF2-40B4-BE49-F238E27FC236}">
                <a16:creationId xmlns:a16="http://schemas.microsoft.com/office/drawing/2014/main" id="{D8BDBDE7-6873-E637-4101-25FC2FFD2CBE}"/>
              </a:ext>
            </a:extLst>
          </p:cNvPr>
          <p:cNvSpPr>
            <a:spLocks noChangeArrowheads="1"/>
          </p:cNvSpPr>
          <p:nvPr/>
        </p:nvSpPr>
        <p:spPr bwMode="auto">
          <a:xfrm>
            <a:off x="901931" y="1818576"/>
            <a:ext cx="7340138"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tabLst/>
            </a:pPr>
            <a:r>
              <a:rPr kumimoji="0" lang="es-CL" altLang="es-CL" sz="1800" b="1" i="0" u="none" strike="noStrike" cap="none" normalizeH="0" baseline="0" dirty="0">
                <a:ln>
                  <a:noFill/>
                </a:ln>
                <a:solidFill>
                  <a:schemeClr val="tx1"/>
                </a:solidFill>
                <a:effectLst/>
                <a:latin typeface="Aptos" panose="020B0004020202020204" pitchFamily="34" charset="0"/>
                <a:ea typeface="Calibri" panose="020F0502020204030204" pitchFamily="34" charset="0"/>
                <a:cs typeface="Times New Roman" panose="02020603050405020304" pitchFamily="18" charset="0"/>
              </a:rPr>
              <a:t>Logaritmo natural</a:t>
            </a:r>
            <a:r>
              <a:rPr kumimoji="0" lang="es-CL" altLang="es-CL" sz="1800" b="0" i="0" u="none" strike="noStrike" cap="none" normalizeH="0" baseline="0" dirty="0">
                <a:ln>
                  <a:noFill/>
                </a:ln>
                <a:solidFill>
                  <a:schemeClr val="tx1"/>
                </a:solidFill>
                <a:effectLst/>
                <a:latin typeface="Aptos" panose="020B0004020202020204" pitchFamily="34" charset="0"/>
                <a:ea typeface="Calibri" panose="020F0502020204030204" pitchFamily="34" charset="0"/>
                <a:cs typeface="Times New Roman" panose="02020603050405020304" pitchFamily="18" charset="0"/>
              </a:rPr>
              <a:t>: Este es un logaritmo relevante, ya que corresponde al logaritmo que tiene como base el número de  Euler (</a:t>
            </a:r>
            <a:r>
              <a:rPr kumimoji="0" lang="es-CL" altLang="es-CL" sz="1800" b="1" i="0" u="none" strike="noStrike" cap="none" normalizeH="0" baseline="0" dirty="0">
                <a:ln>
                  <a:noFill/>
                </a:ln>
                <a:solidFill>
                  <a:schemeClr val="tx1"/>
                </a:solidFill>
                <a:effectLst/>
                <a:latin typeface="Aptos" panose="020B0004020202020204" pitchFamily="34" charset="0"/>
                <a:ea typeface="Calibri" panose="020F0502020204030204" pitchFamily="34" charset="0"/>
                <a:cs typeface="Cambria Math" panose="02040503050406030204" pitchFamily="18" charset="0"/>
              </a:rPr>
              <a:t>𝑒</a:t>
            </a:r>
            <a:r>
              <a:rPr kumimoji="0" lang="es-CL" altLang="es-CL" sz="1800" b="0" i="0" u="none" strike="noStrike" cap="none" normalizeH="0" baseline="0" dirty="0">
                <a:ln>
                  <a:noFill/>
                </a:ln>
                <a:solidFill>
                  <a:schemeClr val="tx1"/>
                </a:solidFill>
                <a:effectLst/>
                <a:latin typeface="Aptos" panose="020B0004020202020204" pitchFamily="34" charset="0"/>
                <a:ea typeface="Calibri" panose="020F0502020204030204" pitchFamily="34" charset="0"/>
                <a:cs typeface="Times New Roman" panose="02020603050405020304" pitchFamily="18" charset="0"/>
              </a:rPr>
              <a:t> = 2,718281…).</a:t>
            </a:r>
            <a:endParaRPr kumimoji="0" lang="es-CL" altLang="es-CL" sz="1800" b="0" i="0" u="none" strike="noStrike" cap="none" normalizeH="0" baseline="0" dirty="0">
              <a:ln>
                <a:noFill/>
              </a:ln>
              <a:solidFill>
                <a:schemeClr val="tx1"/>
              </a:solidFill>
              <a:effectLst/>
              <a:latin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L" altLang="es-CL" sz="1800" b="0" i="0" u="none" strike="noStrike" cap="none" normalizeH="0" baseline="0" dirty="0">
              <a:ln>
                <a:noFill/>
              </a:ln>
              <a:solidFill>
                <a:schemeClr val="tx1"/>
              </a:solidFill>
              <a:effectLst/>
              <a:latin typeface="Arial" panose="020B0604020202020204" pitchFamily="34" charset="0"/>
            </a:endParaRPr>
          </a:p>
        </p:txBody>
      </p:sp>
      <mc:AlternateContent xmlns:mc="http://schemas.openxmlformats.org/markup-compatibility/2006" xmlns:a14="http://schemas.microsoft.com/office/drawing/2010/main">
        <mc:Choice Requires="a14">
          <p:sp>
            <p:nvSpPr>
              <p:cNvPr id="7" name="Cuadro de texto 848319576">
                <a:extLst>
                  <a:ext uri="{FF2B5EF4-FFF2-40B4-BE49-F238E27FC236}">
                    <a16:creationId xmlns:a16="http://schemas.microsoft.com/office/drawing/2014/main" id="{683E778F-DB96-E6B3-844F-3A55FF36D16D}"/>
                  </a:ext>
                </a:extLst>
              </p:cNvPr>
              <p:cNvSpPr>
                <a:spLocks noChangeArrowheads="1"/>
              </p:cNvSpPr>
              <p:nvPr/>
            </p:nvSpPr>
            <p:spPr bwMode="auto">
              <a:xfrm>
                <a:off x="3086100" y="3665236"/>
                <a:ext cx="2971800" cy="966311"/>
              </a:xfrm>
              <a:prstGeom prst="roundRect">
                <a:avLst>
                  <a:gd name="adj" fmla="val 6870"/>
                </a:avLst>
              </a:prstGeom>
              <a:solidFill>
                <a:srgbClr val="C7BEEF"/>
              </a:solidFill>
              <a:ln w="9525">
                <a:solidFill>
                  <a:srgbClr val="463F90"/>
                </a:solidFill>
                <a:prstDash val="dash"/>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1800" b="0" i="0" u="none" strike="noStrike" cap="none" normalizeH="0" baseline="0" dirty="0">
                    <a:ln>
                      <a:noFill/>
                    </a:ln>
                    <a:solidFill>
                      <a:schemeClr val="tx1"/>
                    </a:solidFill>
                    <a:effectLst/>
                    <a:latin typeface="Aptos" panose="020B0004020202020204" pitchFamily="34" charset="0"/>
                    <a:ea typeface="Calibri" panose="020F0502020204030204" pitchFamily="34" charset="0"/>
                    <a:cs typeface="Times New Roman" panose="02020603050405020304" pitchFamily="18" charset="0"/>
                  </a:rPr>
                  <a:t>Ejemplo:</a:t>
                </a:r>
              </a:p>
              <a:p>
                <a:pPr marL="0" marR="0" lvl="0" indent="0" algn="l"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func>
                        <m:funcPr>
                          <m:ctrlPr>
                            <a:rPr lang="es-CL" sz="1800" i="1" kern="100" smtClean="0">
                              <a:effectLst/>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log</m:t>
                              </m:r>
                            </m:e>
                            <m:sub>
                              <m:r>
                                <m:rPr>
                                  <m:nor/>
                                </m:rPr>
                                <a:rPr lang="es-ES" sz="1800" b="0" i="0" kern="100" smtClean="0">
                                  <a:effectLst/>
                                  <a:latin typeface="Aptos" panose="020B0004020202020204" pitchFamily="34" charset="0"/>
                                  <a:ea typeface="Calibri" panose="020F0502020204030204" pitchFamily="34" charset="0"/>
                                  <a:cs typeface="Times New Roman" panose="02020603050405020304" pitchFamily="18" charset="0"/>
                                </a:rPr>
                                <m:t>e</m:t>
                              </m:r>
                            </m:sub>
                          </m:sSub>
                        </m:fName>
                        <m:e>
                          <m:r>
                            <m:rPr>
                              <m:nor/>
                            </m:rPr>
                            <a:rPr lang="es-ES" sz="1800" b="0" i="0" kern="100" smtClean="0">
                              <a:effectLst/>
                              <a:latin typeface="Cambria Math" panose="02040503050406030204" pitchFamily="18" charset="0"/>
                              <a:ea typeface="Calibri" panose="020F0502020204030204" pitchFamily="34" charset="0"/>
                              <a:cs typeface="Times New Roman" panose="02020603050405020304" pitchFamily="18" charset="0"/>
                            </a:rPr>
                            <m:t>100</m:t>
                          </m:r>
                        </m:e>
                      </m:func>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 = </m:t>
                      </m:r>
                      <m:func>
                        <m:func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funcPr>
                        <m:fName>
                          <m:r>
                            <m:rPr>
                              <m:nor/>
                            </m:rPr>
                            <a:rPr lang="es-ES" sz="1800" b="0" i="0" kern="100" smtClean="0">
                              <a:effectLst/>
                              <a:latin typeface="Aptos" panose="020B0004020202020204" pitchFamily="34" charset="0"/>
                              <a:ea typeface="Calibri" panose="020F0502020204030204" pitchFamily="34" charset="0"/>
                              <a:cs typeface="Times New Roman" panose="02020603050405020304" pitchFamily="18" charset="0"/>
                            </a:rPr>
                            <m:t>ln</m:t>
                          </m:r>
                        </m:fName>
                        <m:e>
                          <m:r>
                            <m:rPr>
                              <m:nor/>
                            </m:rPr>
                            <a:rPr lang="es-ES" sz="1800" b="0" i="0" kern="100" smtClean="0">
                              <a:effectLst/>
                              <a:latin typeface="Cambria Math" panose="02040503050406030204" pitchFamily="18" charset="0"/>
                              <a:ea typeface="Calibri" panose="020F0502020204030204" pitchFamily="34" charset="0"/>
                              <a:cs typeface="Times New Roman" panose="02020603050405020304" pitchFamily="18" charset="0"/>
                            </a:rPr>
                            <m:t>100</m:t>
                          </m:r>
                        </m:e>
                      </m:func>
                    </m:oMath>
                  </m:oMathPara>
                </a14:m>
                <a:endParaRPr kumimoji="0" lang="es-CL" altLang="es-CL" sz="1800" b="0" i="0" u="none" strike="noStrike" cap="none" normalizeH="0" baseline="0" dirty="0">
                  <a:ln>
                    <a:noFill/>
                  </a:ln>
                  <a:solidFill>
                    <a:schemeClr val="tx1"/>
                  </a:solidFill>
                  <a:effectLst/>
                  <a:latin typeface="Aptos" panose="020B0004020202020204" pitchFamily="34" charset="0"/>
                </a:endParaRPr>
              </a:p>
            </p:txBody>
          </p:sp>
        </mc:Choice>
        <mc:Fallback xmlns="">
          <p:sp>
            <p:nvSpPr>
              <p:cNvPr id="7" name="Cuadro de texto 848319576">
                <a:extLst>
                  <a:ext uri="{FF2B5EF4-FFF2-40B4-BE49-F238E27FC236}">
                    <a16:creationId xmlns:a16="http://schemas.microsoft.com/office/drawing/2014/main" id="{683E778F-DB96-E6B3-844F-3A55FF36D16D}"/>
                  </a:ext>
                </a:extLst>
              </p:cNvPr>
              <p:cNvSpPr>
                <a:spLocks noRot="1" noChangeAspect="1" noMove="1" noResize="1" noEditPoints="1" noAdjustHandles="1" noChangeArrowheads="1" noChangeShapeType="1" noTextEdit="1"/>
              </p:cNvSpPr>
              <p:nvPr/>
            </p:nvSpPr>
            <p:spPr bwMode="auto">
              <a:xfrm>
                <a:off x="3086100" y="3665236"/>
                <a:ext cx="2971800" cy="966311"/>
              </a:xfrm>
              <a:prstGeom prst="roundRect">
                <a:avLst>
                  <a:gd name="adj" fmla="val 6870"/>
                </a:avLst>
              </a:prstGeom>
              <a:blipFill>
                <a:blip r:embed="rId2"/>
                <a:stretch>
                  <a:fillRect l="-816"/>
                </a:stretch>
              </a:blipFill>
              <a:ln w="9525">
                <a:solidFill>
                  <a:srgbClr val="463F90"/>
                </a:solidFill>
                <a:prstDash val="dash"/>
                <a:round/>
                <a:headEnd/>
                <a:tailEnd/>
              </a:ln>
            </p:spPr>
            <p:txBody>
              <a:bodyPr/>
              <a:lstStyle/>
              <a:p>
                <a:r>
                  <a:rPr lang="es-CL">
                    <a:noFill/>
                  </a:rPr>
                  <a:t> </a:t>
                </a:r>
              </a:p>
            </p:txBody>
          </p:sp>
        </mc:Fallback>
      </mc:AlternateContent>
      <p:sp>
        <p:nvSpPr>
          <p:cNvPr id="11" name="CuadroTexto 10">
            <a:extLst>
              <a:ext uri="{FF2B5EF4-FFF2-40B4-BE49-F238E27FC236}">
                <a16:creationId xmlns:a16="http://schemas.microsoft.com/office/drawing/2014/main" id="{1F6C44A7-8E8C-E430-5E0D-91274DA29D9F}"/>
              </a:ext>
            </a:extLst>
          </p:cNvPr>
          <p:cNvSpPr txBox="1"/>
          <p:nvPr/>
        </p:nvSpPr>
        <p:spPr>
          <a:xfrm>
            <a:off x="1151313" y="2452152"/>
            <a:ext cx="6359236" cy="307777"/>
          </a:xfrm>
          <a:prstGeom prst="rect">
            <a:avLst/>
          </a:prstGeom>
          <a:noFill/>
        </p:spPr>
        <p:txBody>
          <a:bodyPr wrap="square">
            <a:spAutoFit/>
          </a:bodyPr>
          <a:lstStyle/>
          <a:p>
            <a:endParaRPr lang="es-CL" dirty="0"/>
          </a:p>
        </p:txBody>
      </p:sp>
      <mc:AlternateContent xmlns:mc="http://schemas.openxmlformats.org/markup-compatibility/2006" xmlns:a14="http://schemas.microsoft.com/office/drawing/2010/main">
        <mc:Choice Requires="a14">
          <p:sp>
            <p:nvSpPr>
              <p:cNvPr id="17" name="CuadroTexto 16">
                <a:extLst>
                  <a:ext uri="{FF2B5EF4-FFF2-40B4-BE49-F238E27FC236}">
                    <a16:creationId xmlns:a16="http://schemas.microsoft.com/office/drawing/2014/main" id="{D1160DE3-A6B7-B4BB-F597-6F636E44F0EA}"/>
                  </a:ext>
                </a:extLst>
              </p:cNvPr>
              <p:cNvSpPr txBox="1"/>
              <p:nvPr/>
            </p:nvSpPr>
            <p:spPr>
              <a:xfrm>
                <a:off x="1390939" y="2741906"/>
                <a:ext cx="6359236"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unc>
                        <m:funcPr>
                          <m:ctrlPr>
                            <a:rPr lang="es-CL" sz="1800" i="1" kern="100" smtClean="0">
                              <a:effectLst/>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log</m:t>
                              </m:r>
                            </m:e>
                            <m:sub>
                              <m:r>
                                <m:rPr>
                                  <m:nor/>
                                </m:rPr>
                                <a:rPr lang="es-ES" sz="1800" b="0" i="0" kern="100" smtClean="0">
                                  <a:effectLst/>
                                  <a:latin typeface="Aptos" panose="020B0004020202020204" pitchFamily="34" charset="0"/>
                                  <a:ea typeface="Calibri" panose="020F0502020204030204" pitchFamily="34" charset="0"/>
                                  <a:cs typeface="Times New Roman" panose="02020603050405020304" pitchFamily="18" charset="0"/>
                                </a:rPr>
                                <m:t>e</m:t>
                              </m:r>
                            </m:sub>
                          </m:sSub>
                        </m:fName>
                        <m:e>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b</m:t>
                          </m:r>
                        </m:e>
                      </m:func>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 = </m:t>
                      </m:r>
                      <m:func>
                        <m:func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funcPr>
                        <m:fName>
                          <m:r>
                            <m:rPr>
                              <m:nor/>
                            </m:rPr>
                            <a:rPr lang="es-ES" sz="1800" b="0" i="0" kern="100" smtClean="0">
                              <a:effectLst/>
                              <a:latin typeface="Aptos" panose="020B0004020202020204" pitchFamily="34" charset="0"/>
                              <a:ea typeface="Calibri" panose="020F0502020204030204" pitchFamily="34" charset="0"/>
                              <a:cs typeface="Times New Roman" panose="02020603050405020304" pitchFamily="18" charset="0"/>
                            </a:rPr>
                            <m:t>ln</m:t>
                          </m:r>
                        </m:fName>
                        <m:e>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b</m:t>
                          </m:r>
                        </m:e>
                      </m:func>
                    </m:oMath>
                  </m:oMathPara>
                </a14:m>
                <a:endParaRPr lang="es-CL" dirty="0">
                  <a:latin typeface="Aptos" panose="020B0004020202020204" pitchFamily="34" charset="0"/>
                </a:endParaRPr>
              </a:p>
            </p:txBody>
          </p:sp>
        </mc:Choice>
        <mc:Fallback xmlns="">
          <p:sp>
            <p:nvSpPr>
              <p:cNvPr id="17" name="CuadroTexto 16">
                <a:extLst>
                  <a:ext uri="{FF2B5EF4-FFF2-40B4-BE49-F238E27FC236}">
                    <a16:creationId xmlns:a16="http://schemas.microsoft.com/office/drawing/2014/main" id="{D1160DE3-A6B7-B4BB-F597-6F636E44F0EA}"/>
                  </a:ext>
                </a:extLst>
              </p:cNvPr>
              <p:cNvSpPr txBox="1">
                <a:spLocks noRot="1" noChangeAspect="1" noMove="1" noResize="1" noEditPoints="1" noAdjustHandles="1" noChangeArrowheads="1" noChangeShapeType="1" noTextEdit="1"/>
              </p:cNvSpPr>
              <p:nvPr/>
            </p:nvSpPr>
            <p:spPr>
              <a:xfrm>
                <a:off x="1390939" y="2741906"/>
                <a:ext cx="6359236" cy="369332"/>
              </a:xfrm>
              <a:prstGeom prst="rect">
                <a:avLst/>
              </a:prstGeom>
              <a:blipFill>
                <a:blip r:embed="rId3"/>
                <a:stretch>
                  <a:fillRect b="-10000"/>
                </a:stretch>
              </a:blipFill>
            </p:spPr>
            <p:txBody>
              <a:bodyPr/>
              <a:lstStyle/>
              <a:p>
                <a:r>
                  <a:rPr lang="es-CL">
                    <a:noFill/>
                  </a:rPr>
                  <a:t> </a:t>
                </a:r>
              </a:p>
            </p:txBody>
          </p:sp>
        </mc:Fallback>
      </mc:AlternateContent>
    </p:spTree>
    <p:extLst>
      <p:ext uri="{BB962C8B-B14F-4D97-AF65-F5344CB8AC3E}">
        <p14:creationId xmlns:p14="http://schemas.microsoft.com/office/powerpoint/2010/main" val="27143414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FAF46C-C420-38CC-736F-2C713AF03002}"/>
              </a:ext>
            </a:extLst>
          </p:cNvPr>
          <p:cNvSpPr>
            <a:spLocks noGrp="1"/>
          </p:cNvSpPr>
          <p:nvPr>
            <p:ph type="title" idx="4294967295"/>
          </p:nvPr>
        </p:nvSpPr>
        <p:spPr>
          <a:xfrm>
            <a:off x="720725" y="387584"/>
            <a:ext cx="7702550" cy="573088"/>
          </a:xfrm>
        </p:spPr>
        <p:txBody>
          <a:bodyPr/>
          <a:lstStyle/>
          <a:p>
            <a:pPr algn="ctr"/>
            <a:r>
              <a:rPr lang="es-CL" b="1" dirty="0">
                <a:latin typeface="Aptos" panose="020B0004020202020204" pitchFamily="34" charset="0"/>
              </a:rPr>
              <a:t>Operatoria con logaritmos</a:t>
            </a:r>
          </a:p>
        </p:txBody>
      </p:sp>
      <p:sp>
        <p:nvSpPr>
          <p:cNvPr id="8" name="CuadroTexto 7">
            <a:extLst>
              <a:ext uri="{FF2B5EF4-FFF2-40B4-BE49-F238E27FC236}">
                <a16:creationId xmlns:a16="http://schemas.microsoft.com/office/drawing/2014/main" id="{AB1F64BF-BCAD-1BA8-2E76-A88E8888AE56}"/>
              </a:ext>
            </a:extLst>
          </p:cNvPr>
          <p:cNvSpPr txBox="1"/>
          <p:nvPr/>
        </p:nvSpPr>
        <p:spPr>
          <a:xfrm>
            <a:off x="1393825" y="914150"/>
            <a:ext cx="6356350" cy="377860"/>
          </a:xfrm>
          <a:prstGeom prst="rect">
            <a:avLst/>
          </a:prstGeom>
          <a:noFill/>
        </p:spPr>
        <p:txBody>
          <a:bodyPr wrap="square">
            <a:spAutoFit/>
          </a:bodyPr>
          <a:lstStyle/>
          <a:p>
            <a:pPr algn="ctr">
              <a:lnSpc>
                <a:spcPct val="107000"/>
              </a:lnSpc>
              <a:spcAft>
                <a:spcPts val="800"/>
              </a:spcAft>
            </a:pPr>
            <a:r>
              <a:rPr lang="es-ES" sz="1800" b="1" kern="100"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Logaritmo de una adición y/o sustracción</a:t>
            </a:r>
            <a:endParaRPr lang="es-CL" sz="18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 name="Conector recto 4">
            <a:extLst>
              <a:ext uri="{FF2B5EF4-FFF2-40B4-BE49-F238E27FC236}">
                <a16:creationId xmlns:a16="http://schemas.microsoft.com/office/drawing/2014/main" id="{180FB147-DFB3-C179-A94F-0CEE69B0FE6E}"/>
              </a:ext>
            </a:extLst>
          </p:cNvPr>
          <p:cNvCxnSpPr>
            <a:cxnSpLocks/>
          </p:cNvCxnSpPr>
          <p:nvPr/>
        </p:nvCxnSpPr>
        <p:spPr>
          <a:xfrm>
            <a:off x="4572000" y="1551588"/>
            <a:ext cx="0" cy="3249012"/>
          </a:xfrm>
          <a:prstGeom prst="line">
            <a:avLst/>
          </a:prstGeom>
        </p:spPr>
        <p:style>
          <a:lnRef idx="1">
            <a:schemeClr val="accent1"/>
          </a:lnRef>
          <a:fillRef idx="0">
            <a:schemeClr val="accent1"/>
          </a:fillRef>
          <a:effectRef idx="0">
            <a:schemeClr val="accent1"/>
          </a:effectRef>
          <a:fontRef idx="minor">
            <a:schemeClr val="tx1"/>
          </a:fontRef>
        </p:style>
      </p:cxnSp>
      <p:sp>
        <p:nvSpPr>
          <p:cNvPr id="9" name="CuadroTexto 8">
            <a:extLst>
              <a:ext uri="{FF2B5EF4-FFF2-40B4-BE49-F238E27FC236}">
                <a16:creationId xmlns:a16="http://schemas.microsoft.com/office/drawing/2014/main" id="{D585E926-E145-EC80-B9CA-721E8275360D}"/>
              </a:ext>
            </a:extLst>
          </p:cNvPr>
          <p:cNvSpPr txBox="1"/>
          <p:nvPr/>
        </p:nvSpPr>
        <p:spPr>
          <a:xfrm>
            <a:off x="187036" y="1647393"/>
            <a:ext cx="4094019" cy="1136593"/>
          </a:xfrm>
          <a:prstGeom prst="rect">
            <a:avLst/>
          </a:prstGeom>
          <a:noFill/>
        </p:spPr>
        <p:txBody>
          <a:bodyPr wrap="square">
            <a:spAutoFit/>
          </a:bodyPr>
          <a:lstStyle/>
          <a:p>
            <a:pPr algn="just">
              <a:lnSpc>
                <a:spcPct val="107000"/>
              </a:lnSpc>
              <a:spcAft>
                <a:spcPts val="800"/>
              </a:spcAft>
            </a:pPr>
            <a:r>
              <a:rPr lang="es-CL" sz="1600" kern="100" dirty="0">
                <a:effectLst/>
                <a:latin typeface="Aptos" panose="020B0004020202020204" pitchFamily="34" charset="0"/>
                <a:ea typeface="Calibri" panose="020F0502020204030204" pitchFamily="34" charset="0"/>
                <a:cs typeface="Times New Roman" panose="02020603050405020304" pitchFamily="18" charset="0"/>
              </a:rPr>
              <a:t>En los logaritmos, al igual que en las raíces y potencias estas operaciones no tienen una propiedad, solo se puede resolver la adición o sustracción y buscar el valor:</a:t>
            </a:r>
            <a:endParaRPr lang="es-CL"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Cuadro de texto 340432538">
                <a:extLst>
                  <a:ext uri="{FF2B5EF4-FFF2-40B4-BE49-F238E27FC236}">
                    <a16:creationId xmlns:a16="http://schemas.microsoft.com/office/drawing/2014/main" id="{283D6C99-4ADA-66A4-B14B-0C3CC5A4FE84}"/>
                  </a:ext>
                </a:extLst>
              </p:cNvPr>
              <p:cNvSpPr txBox="1"/>
              <p:nvPr/>
            </p:nvSpPr>
            <p:spPr>
              <a:xfrm>
                <a:off x="234720" y="2988576"/>
                <a:ext cx="3988031" cy="1725829"/>
              </a:xfrm>
              <a:prstGeom prst="roundRect">
                <a:avLst>
                  <a:gd name="adj" fmla="val 6870"/>
                </a:avLst>
              </a:prstGeom>
              <a:solidFill>
                <a:schemeClr val="accent3">
                  <a:lumMod val="40000"/>
                  <a:lumOff val="60000"/>
                </a:schemeClr>
              </a:solidFill>
              <a:ln w="9525">
                <a:solidFill>
                  <a:schemeClr val="accent4">
                    <a:lumMod val="75000"/>
                  </a:schemeClr>
                </a:solidFill>
                <a:prstDash val="dash"/>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CL" sz="1600" kern="100" dirty="0">
                    <a:effectLst/>
                    <a:latin typeface="Calibri" panose="020F0502020204030204" pitchFamily="34" charset="0"/>
                    <a:ea typeface="Calibri" panose="020F0502020204030204" pitchFamily="34" charset="0"/>
                    <a:cs typeface="Times New Roman" panose="02020603050405020304" pitchFamily="18" charset="0"/>
                  </a:rPr>
                  <a:t>Ejemplo 1:</a:t>
                </a:r>
              </a:p>
              <a:p>
                <a:pPr algn="ctr">
                  <a:lnSpc>
                    <a:spcPct val="107000"/>
                  </a:lnSpc>
                  <a:spcAft>
                    <a:spcPts val="800"/>
                  </a:spcAft>
                </a:pPr>
                <a14:m>
                  <m:oMath xmlns:m="http://schemas.openxmlformats.org/officeDocument/2006/math">
                    <m:func>
                      <m:func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s-CL" sz="1600" kern="100">
                                <a:effectLst/>
                                <a:latin typeface="Cambria Math" panose="02040503050406030204" pitchFamily="18" charset="0"/>
                                <a:ea typeface="Calibri" panose="020F0502020204030204" pitchFamily="34" charset="0"/>
                                <a:cs typeface="Times New Roman" panose="02020603050405020304" pitchFamily="18" charset="0"/>
                              </a:rPr>
                              <m:t>log</m:t>
                            </m:r>
                          </m:e>
                          <m:sub>
                            <m:r>
                              <a:rPr lang="es-CL" sz="1600" kern="100">
                                <a:effectLst/>
                                <a:latin typeface="Cambria Math" panose="02040503050406030204" pitchFamily="18" charset="0"/>
                                <a:ea typeface="Calibri" panose="020F0502020204030204" pitchFamily="34" charset="0"/>
                                <a:cs typeface="Times New Roman" panose="02020603050405020304" pitchFamily="18" charset="0"/>
                              </a:rPr>
                              <m:t>2</m:t>
                            </m:r>
                          </m:sub>
                        </m:sSub>
                      </m:fName>
                      <m:e>
                        <m:r>
                          <a:rPr lang="es-CL" sz="1600" i="1" kern="100">
                            <a:effectLst/>
                            <a:latin typeface="Cambria Math" panose="02040503050406030204" pitchFamily="18" charset="0"/>
                            <a:ea typeface="Calibri" panose="020F0502020204030204" pitchFamily="34" charset="0"/>
                            <a:cs typeface="Times New Roman" panose="02020603050405020304" pitchFamily="18" charset="0"/>
                          </a:rPr>
                          <m:t> </m:t>
                        </m:r>
                        <m:d>
                          <m:d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dPr>
                          <m:e>
                            <m:r>
                              <a:rPr lang="es-CL" sz="1600" kern="100">
                                <a:effectLst/>
                                <a:latin typeface="Cambria Math" panose="02040503050406030204" pitchFamily="18" charset="0"/>
                                <a:ea typeface="Calibri" panose="020F0502020204030204" pitchFamily="34" charset="0"/>
                                <a:cs typeface="Times New Roman" panose="02020603050405020304" pitchFamily="18" charset="0"/>
                              </a:rPr>
                              <m:t>40 − 8</m:t>
                            </m:r>
                          </m:e>
                        </m:d>
                      </m:e>
                    </m:func>
                    <m:r>
                      <a:rPr lang="es-CL" sz="1600" b="0" i="1" kern="100" smtClean="0">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s-CL" sz="1600" kern="100">
                                <a:effectLst/>
                                <a:latin typeface="Cambria Math" panose="02040503050406030204" pitchFamily="18" charset="0"/>
                                <a:ea typeface="Calibri" panose="020F0502020204030204" pitchFamily="34" charset="0"/>
                                <a:cs typeface="Times New Roman" panose="02020603050405020304" pitchFamily="18" charset="0"/>
                              </a:rPr>
                              <m:t>log</m:t>
                            </m:r>
                          </m:e>
                          <m:sub>
                            <m:r>
                              <a:rPr lang="es-CL" sz="1600" kern="100">
                                <a:effectLst/>
                                <a:latin typeface="Cambria Math" panose="02040503050406030204" pitchFamily="18" charset="0"/>
                                <a:ea typeface="Calibri" panose="020F0502020204030204" pitchFamily="34" charset="0"/>
                                <a:cs typeface="Times New Roman" panose="02020603050405020304" pitchFamily="18" charset="0"/>
                              </a:rPr>
                              <m:t>2</m:t>
                            </m:r>
                          </m:sub>
                        </m:sSub>
                      </m:fName>
                      <m:e>
                        <m:d>
                          <m:d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dPr>
                          <m:e>
                            <m:r>
                              <a:rPr lang="es-CL" sz="1600" kern="100">
                                <a:effectLst/>
                                <a:latin typeface="Cambria Math" panose="02040503050406030204" pitchFamily="18" charset="0"/>
                                <a:ea typeface="Calibri" panose="020F0502020204030204" pitchFamily="34" charset="0"/>
                                <a:cs typeface="Times New Roman" panose="02020603050405020304" pitchFamily="18" charset="0"/>
                              </a:rPr>
                              <m:t>32</m:t>
                            </m:r>
                          </m:e>
                        </m:d>
                      </m:e>
                    </m:func>
                  </m:oMath>
                </a14:m>
                <a:r>
                  <a:rPr lang="es-CL" sz="1600" kern="100" dirty="0">
                    <a:effectLst/>
                    <a:latin typeface="Calibri" panose="020F0502020204030204" pitchFamily="34" charset="0"/>
                    <a:ea typeface="Calibri" panose="020F0502020204030204" pitchFamily="34" charset="0"/>
                    <a:cs typeface="Times New Roman" panose="02020603050405020304" pitchFamily="18" charset="0"/>
                  </a:rPr>
                  <a:t>= 5</a:t>
                </a:r>
              </a:p>
              <a:p>
                <a:pPr>
                  <a:lnSpc>
                    <a:spcPct val="107000"/>
                  </a:lnSpc>
                  <a:spcAft>
                    <a:spcPts val="800"/>
                  </a:spcAft>
                </a:pPr>
                <a:r>
                  <a:rPr lang="es-CL" sz="1600" kern="100" dirty="0">
                    <a:effectLst/>
                    <a:latin typeface="Calibri" panose="020F0502020204030204" pitchFamily="34" charset="0"/>
                    <a:ea typeface="Calibri" panose="020F0502020204030204" pitchFamily="34" charset="0"/>
                    <a:cs typeface="Times New Roman" panose="02020603050405020304" pitchFamily="18" charset="0"/>
                  </a:rPr>
                  <a:t>Ejemplo 2:</a:t>
                </a:r>
              </a:p>
              <a:p>
                <a:pPr algn="ctr">
                  <a:lnSpc>
                    <a:spcPct val="107000"/>
                  </a:lnSpc>
                  <a:spcAft>
                    <a:spcPts val="800"/>
                  </a:spcAft>
                </a:pPr>
                <a14:m>
                  <m:oMath xmlns:m="http://schemas.openxmlformats.org/officeDocument/2006/math">
                    <m:func>
                      <m:func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s-CL" sz="1600" kern="100">
                                <a:effectLst/>
                                <a:latin typeface="Cambria Math" panose="02040503050406030204" pitchFamily="18" charset="0"/>
                                <a:ea typeface="Calibri" panose="020F0502020204030204" pitchFamily="34" charset="0"/>
                                <a:cs typeface="Times New Roman" panose="02020603050405020304" pitchFamily="18" charset="0"/>
                              </a:rPr>
                              <m:t>log</m:t>
                            </m:r>
                          </m:e>
                          <m:sub>
                            <m:r>
                              <a:rPr lang="es-CL" sz="1600" kern="100">
                                <a:effectLst/>
                                <a:latin typeface="Cambria Math" panose="02040503050406030204" pitchFamily="18" charset="0"/>
                                <a:ea typeface="Calibri" panose="020F0502020204030204" pitchFamily="34" charset="0"/>
                                <a:cs typeface="Times New Roman" panose="02020603050405020304" pitchFamily="18" charset="0"/>
                              </a:rPr>
                              <m:t>3</m:t>
                            </m:r>
                          </m:sub>
                        </m:sSub>
                      </m:fName>
                      <m:e>
                        <m:d>
                          <m:d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dPr>
                          <m:e>
                            <m:r>
                              <a:rPr lang="es-CL" sz="1600" kern="100">
                                <a:effectLst/>
                                <a:latin typeface="Cambria Math" panose="02040503050406030204" pitchFamily="18" charset="0"/>
                                <a:ea typeface="Calibri" panose="020F0502020204030204" pitchFamily="34" charset="0"/>
                                <a:cs typeface="Times New Roman" panose="02020603050405020304" pitchFamily="18" charset="0"/>
                              </a:rPr>
                              <m:t>4 + 5</m:t>
                            </m:r>
                          </m:e>
                        </m:d>
                      </m:e>
                    </m:func>
                    <m:r>
                      <a:rPr lang="es-CL" sz="1600" b="0" i="1" kern="100" smtClean="0">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s-CL" sz="1600" kern="100">
                                <a:effectLst/>
                                <a:latin typeface="Cambria Math" panose="02040503050406030204" pitchFamily="18" charset="0"/>
                                <a:ea typeface="Calibri" panose="020F0502020204030204" pitchFamily="34" charset="0"/>
                                <a:cs typeface="Times New Roman" panose="02020603050405020304" pitchFamily="18" charset="0"/>
                              </a:rPr>
                              <m:t>log</m:t>
                            </m:r>
                          </m:e>
                          <m:sub>
                            <m:r>
                              <a:rPr lang="es-CL" sz="1600" kern="100">
                                <a:effectLst/>
                                <a:latin typeface="Cambria Math" panose="02040503050406030204" pitchFamily="18" charset="0"/>
                                <a:ea typeface="Calibri" panose="020F0502020204030204" pitchFamily="34" charset="0"/>
                                <a:cs typeface="Times New Roman" panose="02020603050405020304" pitchFamily="18" charset="0"/>
                              </a:rPr>
                              <m:t>3</m:t>
                            </m:r>
                          </m:sub>
                        </m:sSub>
                      </m:fName>
                      <m:e>
                        <m:d>
                          <m:d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dPr>
                          <m:e>
                            <m:r>
                              <a:rPr lang="es-CL" sz="1600" kern="100">
                                <a:effectLst/>
                                <a:latin typeface="Cambria Math" panose="02040503050406030204" pitchFamily="18" charset="0"/>
                                <a:ea typeface="Calibri" panose="020F0502020204030204" pitchFamily="34" charset="0"/>
                                <a:cs typeface="Times New Roman" panose="02020603050405020304" pitchFamily="18" charset="0"/>
                              </a:rPr>
                              <m:t>9</m:t>
                            </m:r>
                          </m:e>
                        </m:d>
                      </m:e>
                    </m:func>
                  </m:oMath>
                </a14:m>
                <a:r>
                  <a:rPr lang="es-CL" sz="1600" kern="100" dirty="0">
                    <a:effectLst/>
                    <a:latin typeface="Calibri" panose="020F0502020204030204" pitchFamily="34" charset="0"/>
                    <a:ea typeface="Calibri" panose="020F0502020204030204" pitchFamily="34" charset="0"/>
                    <a:cs typeface="Times New Roman" panose="02020603050405020304" pitchFamily="18" charset="0"/>
                  </a:rPr>
                  <a:t>= 2</a:t>
                </a:r>
              </a:p>
              <a:p>
                <a:pPr>
                  <a:lnSpc>
                    <a:spcPct val="107000"/>
                  </a:lnSpc>
                  <a:spcAft>
                    <a:spcPts val="800"/>
                  </a:spcAft>
                </a:pPr>
                <a:r>
                  <a:rPr lang="es-CL" sz="1600" kern="100" dirty="0">
                    <a:effectLst/>
                    <a:latin typeface="Calibri" panose="020F0502020204030204" pitchFamily="34" charset="0"/>
                    <a:ea typeface="Calibri" panose="020F0502020204030204" pitchFamily="34" charset="0"/>
                    <a:cs typeface="Times New Roman" panose="02020603050405020304" pitchFamily="18" charset="0"/>
                  </a:rPr>
                  <a:t> </a:t>
                </a:r>
              </a:p>
            </p:txBody>
          </p:sp>
        </mc:Choice>
        <mc:Fallback xmlns="">
          <p:sp>
            <p:nvSpPr>
              <p:cNvPr id="10" name="Cuadro de texto 340432538">
                <a:extLst>
                  <a:ext uri="{FF2B5EF4-FFF2-40B4-BE49-F238E27FC236}">
                    <a16:creationId xmlns:a16="http://schemas.microsoft.com/office/drawing/2014/main" id="{283D6C99-4ADA-66A4-B14B-0C3CC5A4FE84}"/>
                  </a:ext>
                </a:extLst>
              </p:cNvPr>
              <p:cNvSpPr txBox="1">
                <a:spLocks noRot="1" noChangeAspect="1" noMove="1" noResize="1" noEditPoints="1" noAdjustHandles="1" noChangeArrowheads="1" noChangeShapeType="1" noTextEdit="1"/>
              </p:cNvSpPr>
              <p:nvPr/>
            </p:nvSpPr>
            <p:spPr>
              <a:xfrm>
                <a:off x="234720" y="2988576"/>
                <a:ext cx="3988031" cy="1725829"/>
              </a:xfrm>
              <a:prstGeom prst="roundRect">
                <a:avLst>
                  <a:gd name="adj" fmla="val 6870"/>
                </a:avLst>
              </a:prstGeom>
              <a:blipFill>
                <a:blip r:embed="rId2"/>
                <a:stretch>
                  <a:fillRect/>
                </a:stretch>
              </a:blipFill>
              <a:ln w="9525">
                <a:solidFill>
                  <a:schemeClr val="accent4">
                    <a:lumMod val="75000"/>
                  </a:schemeClr>
                </a:solidFill>
                <a:prstDash val="dash"/>
              </a:ln>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1" name="Cuadro de texto 1149049710">
                <a:extLst>
                  <a:ext uri="{FF2B5EF4-FFF2-40B4-BE49-F238E27FC236}">
                    <a16:creationId xmlns:a16="http://schemas.microsoft.com/office/drawing/2014/main" id="{19DD7D0A-6DC9-6A98-A6E5-7403D576B39C}"/>
                  </a:ext>
                </a:extLst>
              </p:cNvPr>
              <p:cNvSpPr txBox="1"/>
              <p:nvPr/>
            </p:nvSpPr>
            <p:spPr>
              <a:xfrm>
                <a:off x="4862946" y="2232616"/>
                <a:ext cx="3913213" cy="1515542"/>
              </a:xfrm>
              <a:prstGeom prst="roundRect">
                <a:avLst>
                  <a:gd name="adj" fmla="val 6870"/>
                </a:avLst>
              </a:prstGeom>
              <a:solidFill>
                <a:schemeClr val="accent2"/>
              </a:solidFill>
              <a:ln w="9525">
                <a:solidFill>
                  <a:schemeClr val="accent4">
                    <a:lumMod val="75000"/>
                  </a:schemeClr>
                </a:solidFill>
                <a:prstDash val="dash"/>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CL" sz="1600" b="1" kern="100" dirty="0">
                    <a:effectLst/>
                    <a:latin typeface="Aptos" panose="020B0004020202020204" pitchFamily="34" charset="0"/>
                    <a:ea typeface="Calibri" panose="020F0502020204030204" pitchFamily="34" charset="0"/>
                    <a:cs typeface="Times New Roman" panose="02020603050405020304" pitchFamily="18" charset="0"/>
                  </a:rPr>
                  <a:t>¡MUY IMPORTANTE!</a:t>
                </a:r>
                <a:endParaRPr lang="es-CL"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L" sz="1600" kern="100" dirty="0">
                    <a:effectLst/>
                    <a:latin typeface="Aptos" panose="020B0004020202020204" pitchFamily="34" charset="0"/>
                    <a:ea typeface="Calibri" panose="020F0502020204030204" pitchFamily="34" charset="0"/>
                    <a:cs typeface="Times New Roman" panose="02020603050405020304" pitchFamily="18" charset="0"/>
                  </a:rPr>
                  <a:t>Nunca hacer esto</a:t>
                </a:r>
                <a:endParaRPr lang="es-CL"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func>
                        <m:func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log</m:t>
                              </m:r>
                            </m:e>
                            <m:sub>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a</m:t>
                              </m:r>
                            </m:sub>
                          </m:sSub>
                        </m:fName>
                        <m:e>
                          <m:d>
                            <m:d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dPr>
                            <m:e>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b</m:t>
                              </m:r>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 + </m:t>
                              </m:r>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c</m:t>
                              </m:r>
                            </m:e>
                          </m:d>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 ≠ </m:t>
                          </m:r>
                          <m:func>
                            <m:func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log</m:t>
                                  </m:r>
                                </m:e>
                                <m:sub>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a</m:t>
                                  </m:r>
                                </m:sub>
                              </m:sSub>
                            </m:fName>
                            <m:e>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b</m:t>
                              </m:r>
                            </m:e>
                          </m:func>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m:t>
                          </m:r>
                          <m:func>
                            <m:func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log</m:t>
                                  </m:r>
                                </m:e>
                                <m:sub>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a</m:t>
                                  </m:r>
                                </m:sub>
                              </m:sSub>
                            </m:fName>
                            <m:e>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c</m:t>
                              </m:r>
                            </m:e>
                          </m:func>
                        </m:e>
                      </m:func>
                    </m:oMath>
                  </m:oMathPara>
                </a14:m>
                <a:endParaRPr lang="es-CL"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L" sz="1600" kern="100" dirty="0">
                    <a:effectLst/>
                    <a:latin typeface="Aptos" panose="020B0004020202020204" pitchFamily="34" charset="0"/>
                    <a:ea typeface="Calibri" panose="020F0502020204030204" pitchFamily="34" charset="0"/>
                    <a:cs typeface="Times New Roman" panose="02020603050405020304" pitchFamily="18" charset="0"/>
                  </a:rPr>
                  <a:t>No existe!!!</a:t>
                </a:r>
                <a:endParaRPr lang="es-CL"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1" name="Cuadro de texto 1149049710">
                <a:extLst>
                  <a:ext uri="{FF2B5EF4-FFF2-40B4-BE49-F238E27FC236}">
                    <a16:creationId xmlns:a16="http://schemas.microsoft.com/office/drawing/2014/main" id="{19DD7D0A-6DC9-6A98-A6E5-7403D576B39C}"/>
                  </a:ext>
                </a:extLst>
              </p:cNvPr>
              <p:cNvSpPr txBox="1">
                <a:spLocks noRot="1" noChangeAspect="1" noMove="1" noResize="1" noEditPoints="1" noAdjustHandles="1" noChangeArrowheads="1" noChangeShapeType="1" noTextEdit="1"/>
              </p:cNvSpPr>
              <p:nvPr/>
            </p:nvSpPr>
            <p:spPr>
              <a:xfrm>
                <a:off x="4862946" y="2232616"/>
                <a:ext cx="3913213" cy="1515542"/>
              </a:xfrm>
              <a:prstGeom prst="roundRect">
                <a:avLst>
                  <a:gd name="adj" fmla="val 6870"/>
                </a:avLst>
              </a:prstGeom>
              <a:blipFill>
                <a:blip r:embed="rId3"/>
                <a:stretch>
                  <a:fillRect b="-1195"/>
                </a:stretch>
              </a:blipFill>
              <a:ln w="9525">
                <a:solidFill>
                  <a:schemeClr val="accent4">
                    <a:lumMod val="75000"/>
                  </a:schemeClr>
                </a:solidFill>
                <a:prstDash val="dash"/>
              </a:ln>
            </p:spPr>
            <p:txBody>
              <a:bodyPr/>
              <a:lstStyle/>
              <a:p>
                <a:r>
                  <a:rPr lang="es-CL">
                    <a:noFill/>
                  </a:rPr>
                  <a:t> </a:t>
                </a:r>
              </a:p>
            </p:txBody>
          </p:sp>
        </mc:Fallback>
      </mc:AlternateContent>
    </p:spTree>
    <p:extLst>
      <p:ext uri="{BB962C8B-B14F-4D97-AF65-F5344CB8AC3E}">
        <p14:creationId xmlns:p14="http://schemas.microsoft.com/office/powerpoint/2010/main" val="140606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FAF46C-C420-38CC-736F-2C713AF03002}"/>
              </a:ext>
            </a:extLst>
          </p:cNvPr>
          <p:cNvSpPr>
            <a:spLocks noGrp="1"/>
          </p:cNvSpPr>
          <p:nvPr>
            <p:ph type="title" idx="4294967295"/>
          </p:nvPr>
        </p:nvSpPr>
        <p:spPr>
          <a:xfrm>
            <a:off x="720725" y="387584"/>
            <a:ext cx="7702550" cy="573088"/>
          </a:xfrm>
        </p:spPr>
        <p:txBody>
          <a:bodyPr/>
          <a:lstStyle/>
          <a:p>
            <a:pPr algn="ctr"/>
            <a:r>
              <a:rPr lang="es-CL" b="1" dirty="0">
                <a:latin typeface="Aptos" panose="020B0004020202020204" pitchFamily="34" charset="0"/>
              </a:rPr>
              <a:t>Operatoria con logaritmos</a:t>
            </a:r>
          </a:p>
        </p:txBody>
      </p:sp>
      <p:sp>
        <p:nvSpPr>
          <p:cNvPr id="8" name="CuadroTexto 7">
            <a:extLst>
              <a:ext uri="{FF2B5EF4-FFF2-40B4-BE49-F238E27FC236}">
                <a16:creationId xmlns:a16="http://schemas.microsoft.com/office/drawing/2014/main" id="{AB1F64BF-BCAD-1BA8-2E76-A88E8888AE56}"/>
              </a:ext>
            </a:extLst>
          </p:cNvPr>
          <p:cNvSpPr txBox="1"/>
          <p:nvPr/>
        </p:nvSpPr>
        <p:spPr>
          <a:xfrm>
            <a:off x="1393825" y="914150"/>
            <a:ext cx="6356350" cy="377860"/>
          </a:xfrm>
          <a:prstGeom prst="rect">
            <a:avLst/>
          </a:prstGeom>
          <a:noFill/>
        </p:spPr>
        <p:txBody>
          <a:bodyPr wrap="square">
            <a:spAutoFit/>
          </a:bodyPr>
          <a:lstStyle/>
          <a:p>
            <a:pPr algn="ctr">
              <a:lnSpc>
                <a:spcPct val="107000"/>
              </a:lnSpc>
              <a:spcAft>
                <a:spcPts val="800"/>
              </a:spcAft>
            </a:pPr>
            <a:r>
              <a:rPr lang="es-ES" sz="1800" b="1" kern="100"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Logaritmo de una multiplicación</a:t>
            </a:r>
            <a:endParaRPr lang="es-CL" sz="18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CuadroTexto 3">
                <a:extLst>
                  <a:ext uri="{FF2B5EF4-FFF2-40B4-BE49-F238E27FC236}">
                    <a16:creationId xmlns:a16="http://schemas.microsoft.com/office/drawing/2014/main" id="{17E319DF-ECFC-3A36-6313-CFC5A8339F18}"/>
                  </a:ext>
                </a:extLst>
              </p:cNvPr>
              <p:cNvSpPr txBox="1"/>
              <p:nvPr/>
            </p:nvSpPr>
            <p:spPr>
              <a:xfrm>
                <a:off x="1003762" y="1487238"/>
                <a:ext cx="7136476" cy="1779333"/>
              </a:xfrm>
              <a:prstGeom prst="rect">
                <a:avLst/>
              </a:prstGeom>
              <a:noFill/>
            </p:spPr>
            <p:txBody>
              <a:bodyPr wrap="square">
                <a:spAutoFit/>
              </a:bodyPr>
              <a:lstStyle/>
              <a:p>
                <a:pPr algn="just">
                  <a:lnSpc>
                    <a:spcPct val="107000"/>
                  </a:lnSpc>
                  <a:spcAft>
                    <a:spcPts val="800"/>
                  </a:spcAft>
                </a:pPr>
                <a:r>
                  <a:rPr lang="es-CL" sz="1800" kern="100" dirty="0">
                    <a:effectLst/>
                    <a:latin typeface="Aptos" panose="020B0004020202020204" pitchFamily="34" charset="0"/>
                    <a:ea typeface="Calibri" panose="020F0502020204030204" pitchFamily="34" charset="0"/>
                    <a:cs typeface="Times New Roman" panose="02020603050405020304" pitchFamily="18" charset="0"/>
                  </a:rPr>
                  <a:t>Al calcular el logaritmo de una multiplicación, el resultado corresponde a la suma entre los logaritmos de cada uno de los factores de la multiplicación, conservando la misma base, de la siguiente forma:</a:t>
                </a:r>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func>
                        <m:func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log</m:t>
                              </m:r>
                            </m:e>
                            <m:sub>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a</m:t>
                              </m:r>
                            </m:sub>
                          </m:sSub>
                        </m:fName>
                        <m:e>
                          <m:d>
                            <m:d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dPr>
                            <m:e>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b</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c</m:t>
                              </m:r>
                            </m:e>
                          </m:d>
                        </m:e>
                      </m:func>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 </m:t>
                      </m:r>
                      <m:func>
                        <m:func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log</m:t>
                              </m:r>
                            </m:e>
                            <m:sub>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a</m:t>
                              </m:r>
                            </m:sub>
                          </m:sSub>
                        </m:fName>
                        <m:e>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b</m:t>
                          </m:r>
                        </m:e>
                      </m:func>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m:t>
                      </m:r>
                      <m:func>
                        <m:func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log</m:t>
                              </m:r>
                            </m:e>
                            <m:sub>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a</m:t>
                              </m:r>
                            </m:sub>
                          </m:sSub>
                        </m:fName>
                        <m:e>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c</m:t>
                          </m:r>
                        </m:e>
                      </m:func>
                    </m:oMath>
                  </m:oMathPara>
                </a14:m>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CuadroTexto 3">
                <a:extLst>
                  <a:ext uri="{FF2B5EF4-FFF2-40B4-BE49-F238E27FC236}">
                    <a16:creationId xmlns:a16="http://schemas.microsoft.com/office/drawing/2014/main" id="{17E319DF-ECFC-3A36-6313-CFC5A8339F18}"/>
                  </a:ext>
                </a:extLst>
              </p:cNvPr>
              <p:cNvSpPr txBox="1">
                <a:spLocks noRot="1" noChangeAspect="1" noMove="1" noResize="1" noEditPoints="1" noAdjustHandles="1" noChangeArrowheads="1" noChangeShapeType="1" noTextEdit="1"/>
              </p:cNvSpPr>
              <p:nvPr/>
            </p:nvSpPr>
            <p:spPr>
              <a:xfrm>
                <a:off x="1003762" y="1487238"/>
                <a:ext cx="7136476" cy="1779333"/>
              </a:xfrm>
              <a:prstGeom prst="rect">
                <a:avLst/>
              </a:prstGeom>
              <a:blipFill>
                <a:blip r:embed="rId2"/>
                <a:stretch>
                  <a:fillRect l="-769" t="-1370" r="-769"/>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6" name="Cuadro de texto 1122232745">
                <a:extLst>
                  <a:ext uri="{FF2B5EF4-FFF2-40B4-BE49-F238E27FC236}">
                    <a16:creationId xmlns:a16="http://schemas.microsoft.com/office/drawing/2014/main" id="{DE3D91AC-2D69-EAB3-4486-80D562307FF9}"/>
                  </a:ext>
                </a:extLst>
              </p:cNvPr>
              <p:cNvSpPr txBox="1"/>
              <p:nvPr/>
            </p:nvSpPr>
            <p:spPr>
              <a:xfrm>
                <a:off x="2303664" y="3365200"/>
                <a:ext cx="4536672" cy="1090948"/>
              </a:xfrm>
              <a:prstGeom prst="roundRect">
                <a:avLst>
                  <a:gd name="adj" fmla="val 6870"/>
                </a:avLst>
              </a:prstGeom>
              <a:solidFill>
                <a:schemeClr val="accent3">
                  <a:lumMod val="40000"/>
                  <a:lumOff val="60000"/>
                </a:schemeClr>
              </a:solidFill>
              <a:ln w="9525">
                <a:solidFill>
                  <a:schemeClr val="accent4">
                    <a:lumMod val="75000"/>
                  </a:schemeClr>
                </a:solidFill>
                <a:prstDash val="dash"/>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CL" sz="1800" kern="100" dirty="0">
                    <a:effectLst/>
                    <a:latin typeface="Calibri" panose="020F0502020204030204" pitchFamily="34" charset="0"/>
                    <a:ea typeface="Calibri" panose="020F0502020204030204" pitchFamily="34" charset="0"/>
                    <a:cs typeface="Times New Roman" panose="02020603050405020304" pitchFamily="18" charset="0"/>
                  </a:rPr>
                  <a:t>Ejemplo:</a:t>
                </a:r>
              </a:p>
              <a:p>
                <a:pPr>
                  <a:lnSpc>
                    <a:spcPct val="107000"/>
                  </a:lnSpc>
                  <a:spcAft>
                    <a:spcPts val="800"/>
                  </a:spcAft>
                </a:pPr>
                <a14:m>
                  <m:oMathPara xmlns:m="http://schemas.openxmlformats.org/officeDocument/2006/math">
                    <m:oMathParaPr>
                      <m:jc m:val="centerGroup"/>
                    </m:oMathParaPr>
                    <m:oMath xmlns:m="http://schemas.openxmlformats.org/officeDocument/2006/math">
                      <m:func>
                        <m:func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nor/>
                                </m:rPr>
                                <a:rPr lang="es-CL" sz="1800" i="0" kern="100">
                                  <a:effectLst/>
                                  <a:latin typeface="Aptos" panose="020B0004020202020204" pitchFamily="34" charset="0"/>
                                  <a:ea typeface="Calibri" panose="020F0502020204030204" pitchFamily="34" charset="0"/>
                                  <a:cs typeface="Times New Roman" panose="02020603050405020304" pitchFamily="18" charset="0"/>
                                </a:rPr>
                                <m:t>log</m:t>
                              </m:r>
                            </m:e>
                            <m:sub>
                              <m:r>
                                <m:rPr>
                                  <m:nor/>
                                </m:rPr>
                                <a:rPr lang="es-CL" sz="1800" i="0" kern="100">
                                  <a:effectLst/>
                                  <a:latin typeface="Aptos" panose="020B0004020202020204" pitchFamily="34" charset="0"/>
                                  <a:ea typeface="Calibri" panose="020F0502020204030204" pitchFamily="34" charset="0"/>
                                  <a:cs typeface="Times New Roman" panose="02020603050405020304" pitchFamily="18" charset="0"/>
                                </a:rPr>
                                <m:t>2</m:t>
                              </m:r>
                            </m:sub>
                          </m:sSub>
                        </m:fName>
                        <m:e>
                          <m:r>
                            <m:rPr>
                              <m:nor/>
                            </m:rPr>
                            <a:rPr lang="es-CL" sz="1800" i="0" kern="100">
                              <a:effectLst/>
                              <a:latin typeface="Aptos" panose="020B0004020202020204" pitchFamily="34" charset="0"/>
                              <a:ea typeface="Calibri" panose="020F0502020204030204" pitchFamily="34" charset="0"/>
                              <a:cs typeface="Times New Roman" panose="02020603050405020304" pitchFamily="18" charset="0"/>
                            </a:rPr>
                            <m:t>15</m:t>
                          </m:r>
                        </m:e>
                      </m:func>
                      <m:r>
                        <m:rPr>
                          <m:nor/>
                        </m:rPr>
                        <a:rPr lang="es-ES" sz="1800" b="0" i="0" kern="100" smtClean="0">
                          <a:effectLst/>
                          <a:latin typeface="Aptos" panose="020B0004020202020204" pitchFamily="34" charset="0"/>
                          <a:ea typeface="Calibri" panose="020F0502020204030204" pitchFamily="34" charset="0"/>
                          <a:cs typeface="Times New Roman" panose="02020603050405020304" pitchFamily="18" charset="0"/>
                        </a:rPr>
                        <m:t>=</m:t>
                      </m:r>
                      <m:func>
                        <m:func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nor/>
                                </m:rPr>
                                <a:rPr lang="es-CL" sz="1800" i="0" kern="100">
                                  <a:effectLst/>
                                  <a:latin typeface="Aptos" panose="020B0004020202020204" pitchFamily="34" charset="0"/>
                                  <a:ea typeface="Calibri" panose="020F0502020204030204" pitchFamily="34" charset="0"/>
                                  <a:cs typeface="Times New Roman" panose="02020603050405020304" pitchFamily="18" charset="0"/>
                                </a:rPr>
                                <m:t>log</m:t>
                              </m:r>
                            </m:e>
                            <m:sub>
                              <m:r>
                                <m:rPr>
                                  <m:nor/>
                                </m:rPr>
                                <a:rPr lang="es-CL" sz="1800" i="0" kern="100">
                                  <a:effectLst/>
                                  <a:latin typeface="Aptos" panose="020B0004020202020204" pitchFamily="34" charset="0"/>
                                  <a:ea typeface="Calibri" panose="020F0502020204030204" pitchFamily="34" charset="0"/>
                                  <a:cs typeface="Times New Roman" panose="02020603050405020304" pitchFamily="18" charset="0"/>
                                </a:rPr>
                                <m:t>2</m:t>
                              </m:r>
                            </m:sub>
                          </m:sSub>
                        </m:fName>
                        <m:e>
                          <m:d>
                            <m:d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dPr>
                            <m:e>
                              <m:r>
                                <m:rPr>
                                  <m:nor/>
                                </m:rPr>
                                <a:rPr lang="es-CL" sz="1800" i="0" kern="100">
                                  <a:effectLst/>
                                  <a:latin typeface="Aptos" panose="020B0004020202020204" pitchFamily="34" charset="0"/>
                                  <a:ea typeface="Calibri" panose="020F0502020204030204" pitchFamily="34" charset="0"/>
                                  <a:cs typeface="Times New Roman" panose="02020603050405020304" pitchFamily="18" charset="0"/>
                                </a:rPr>
                                <m:t>3 </m:t>
                              </m:r>
                              <m:r>
                                <m:rPr>
                                  <m:nor/>
                                </m:rPr>
                                <a:rPr lang="es-CL" sz="1800" b="1" i="0" kern="100">
                                  <a:effectLst/>
                                  <a:latin typeface="Aptos" panose="020B0004020202020204" pitchFamily="34" charset="0"/>
                                  <a:ea typeface="Calibri" panose="020F0502020204030204" pitchFamily="34" charset="0"/>
                                  <a:cs typeface="Times New Roman" panose="02020603050405020304" pitchFamily="18" charset="0"/>
                                </a:rPr>
                                <m:t>∙</m:t>
                              </m:r>
                              <m:r>
                                <m:rPr>
                                  <m:nor/>
                                </m:rPr>
                                <a:rPr lang="es-CL" sz="1800" i="0" kern="100">
                                  <a:effectLst/>
                                  <a:latin typeface="Aptos" panose="020B0004020202020204" pitchFamily="34" charset="0"/>
                                  <a:ea typeface="Calibri" panose="020F0502020204030204" pitchFamily="34" charset="0"/>
                                  <a:cs typeface="Times New Roman" panose="02020603050405020304" pitchFamily="18" charset="0"/>
                                </a:rPr>
                                <m:t> 5</m:t>
                              </m:r>
                            </m:e>
                          </m:d>
                        </m:e>
                      </m:func>
                      <m:r>
                        <m:rPr>
                          <m:nor/>
                        </m:rPr>
                        <a:rPr lang="es-ES" sz="1800" b="0" i="0" kern="100" smtClean="0">
                          <a:effectLst/>
                          <a:latin typeface="Aptos" panose="020B0004020202020204" pitchFamily="34" charset="0"/>
                          <a:ea typeface="Calibri" panose="020F0502020204030204" pitchFamily="34" charset="0"/>
                          <a:cs typeface="Times New Roman" panose="02020603050405020304" pitchFamily="18" charset="0"/>
                        </a:rPr>
                        <m:t>=</m:t>
                      </m:r>
                      <m:func>
                        <m:func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nor/>
                                </m:rPr>
                                <a:rPr lang="es-CL" sz="1800" i="0" kern="100">
                                  <a:effectLst/>
                                  <a:latin typeface="Aptos" panose="020B0004020202020204" pitchFamily="34" charset="0"/>
                                  <a:ea typeface="Calibri" panose="020F0502020204030204" pitchFamily="34" charset="0"/>
                                  <a:cs typeface="Times New Roman" panose="02020603050405020304" pitchFamily="18" charset="0"/>
                                </a:rPr>
                                <m:t>log</m:t>
                              </m:r>
                            </m:e>
                            <m:sub>
                              <m:r>
                                <m:rPr>
                                  <m:nor/>
                                </m:rPr>
                                <a:rPr lang="es-CL" sz="1800" i="0" kern="100">
                                  <a:effectLst/>
                                  <a:latin typeface="Aptos" panose="020B0004020202020204" pitchFamily="34" charset="0"/>
                                  <a:ea typeface="Calibri" panose="020F0502020204030204" pitchFamily="34" charset="0"/>
                                  <a:cs typeface="Times New Roman" panose="02020603050405020304" pitchFamily="18" charset="0"/>
                                </a:rPr>
                                <m:t>2</m:t>
                              </m:r>
                            </m:sub>
                          </m:sSub>
                        </m:fName>
                        <m:e>
                          <m:r>
                            <m:rPr>
                              <m:nor/>
                            </m:rPr>
                            <a:rPr lang="es-CL" sz="1800" i="0" kern="100">
                              <a:effectLst/>
                              <a:latin typeface="Aptos" panose="020B0004020202020204" pitchFamily="34" charset="0"/>
                              <a:ea typeface="Calibri" panose="020F0502020204030204" pitchFamily="34" charset="0"/>
                              <a:cs typeface="Times New Roman" panose="02020603050405020304" pitchFamily="18" charset="0"/>
                            </a:rPr>
                            <m:t>3</m:t>
                          </m:r>
                        </m:e>
                      </m:func>
                      <m:r>
                        <m:rPr>
                          <m:nor/>
                        </m:rPr>
                        <a:rPr lang="es-ES" sz="1800" b="0" i="0" kern="100" smtClean="0">
                          <a:effectLst/>
                          <a:latin typeface="Aptos" panose="020B0004020202020204" pitchFamily="34" charset="0"/>
                          <a:ea typeface="Calibri" panose="020F0502020204030204" pitchFamily="34" charset="0"/>
                          <a:cs typeface="Times New Roman" panose="02020603050405020304" pitchFamily="18" charset="0"/>
                        </a:rPr>
                        <m:t>+</m:t>
                      </m:r>
                      <m:func>
                        <m:func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nor/>
                                </m:rPr>
                                <a:rPr lang="es-CL" sz="1800" i="0" kern="100">
                                  <a:effectLst/>
                                  <a:latin typeface="Aptos" panose="020B0004020202020204" pitchFamily="34" charset="0"/>
                                  <a:ea typeface="Calibri" panose="020F0502020204030204" pitchFamily="34" charset="0"/>
                                  <a:cs typeface="Times New Roman" panose="02020603050405020304" pitchFamily="18" charset="0"/>
                                </a:rPr>
                                <m:t>log</m:t>
                              </m:r>
                            </m:e>
                            <m:sub>
                              <m:r>
                                <m:rPr>
                                  <m:nor/>
                                </m:rPr>
                                <a:rPr lang="es-CL" sz="1800" i="0" kern="100">
                                  <a:effectLst/>
                                  <a:latin typeface="Aptos" panose="020B0004020202020204" pitchFamily="34" charset="0"/>
                                  <a:ea typeface="Calibri" panose="020F0502020204030204" pitchFamily="34" charset="0"/>
                                  <a:cs typeface="Times New Roman" panose="02020603050405020304" pitchFamily="18" charset="0"/>
                                </a:rPr>
                                <m:t>2</m:t>
                              </m:r>
                            </m:sub>
                          </m:sSub>
                        </m:fName>
                        <m:e>
                          <m:r>
                            <m:rPr>
                              <m:nor/>
                            </m:rPr>
                            <a:rPr lang="es-CL" sz="1800" i="0" kern="100">
                              <a:effectLst/>
                              <a:latin typeface="Aptos" panose="020B0004020202020204" pitchFamily="34" charset="0"/>
                              <a:ea typeface="Calibri" panose="020F0502020204030204" pitchFamily="34" charset="0"/>
                              <a:cs typeface="Times New Roman" panose="02020603050405020304" pitchFamily="18" charset="0"/>
                            </a:rPr>
                            <m:t>5</m:t>
                          </m:r>
                        </m:e>
                      </m:func>
                    </m:oMath>
                  </m:oMathPara>
                </a14:m>
                <a:endParaRPr lang="es-CL" sz="1800" kern="100" dirty="0">
                  <a:effectLst/>
                  <a:latin typeface="Aptos" panose="020B00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L" sz="1800" kern="100" dirty="0">
                    <a:effectLst/>
                    <a:latin typeface="Calibri" panose="020F0502020204030204" pitchFamily="34" charset="0"/>
                    <a:ea typeface="Calibri" panose="020F0502020204030204" pitchFamily="34" charset="0"/>
                    <a:cs typeface="Times New Roman" panose="02020603050405020304" pitchFamily="18" charset="0"/>
                  </a:rPr>
                  <a:t> </a:t>
                </a:r>
              </a:p>
            </p:txBody>
          </p:sp>
        </mc:Choice>
        <mc:Fallback xmlns="">
          <p:sp>
            <p:nvSpPr>
              <p:cNvPr id="6" name="Cuadro de texto 1122232745">
                <a:extLst>
                  <a:ext uri="{FF2B5EF4-FFF2-40B4-BE49-F238E27FC236}">
                    <a16:creationId xmlns:a16="http://schemas.microsoft.com/office/drawing/2014/main" id="{DE3D91AC-2D69-EAB3-4486-80D562307FF9}"/>
                  </a:ext>
                </a:extLst>
              </p:cNvPr>
              <p:cNvSpPr txBox="1">
                <a:spLocks noRot="1" noChangeAspect="1" noMove="1" noResize="1" noEditPoints="1" noAdjustHandles="1" noChangeArrowheads="1" noChangeShapeType="1" noTextEdit="1"/>
              </p:cNvSpPr>
              <p:nvPr/>
            </p:nvSpPr>
            <p:spPr>
              <a:xfrm>
                <a:off x="2303664" y="3365200"/>
                <a:ext cx="4536672" cy="1090948"/>
              </a:xfrm>
              <a:prstGeom prst="roundRect">
                <a:avLst>
                  <a:gd name="adj" fmla="val 6870"/>
                </a:avLst>
              </a:prstGeom>
              <a:blipFill>
                <a:blip r:embed="rId3"/>
                <a:stretch>
                  <a:fillRect l="-536"/>
                </a:stretch>
              </a:blipFill>
              <a:ln w="9525">
                <a:solidFill>
                  <a:schemeClr val="accent4">
                    <a:lumMod val="75000"/>
                  </a:schemeClr>
                </a:solidFill>
                <a:prstDash val="dash"/>
              </a:ln>
            </p:spPr>
            <p:txBody>
              <a:bodyPr/>
              <a:lstStyle/>
              <a:p>
                <a:r>
                  <a:rPr lang="es-CL">
                    <a:noFill/>
                  </a:rPr>
                  <a:t> </a:t>
                </a:r>
              </a:p>
            </p:txBody>
          </p:sp>
        </mc:Fallback>
      </mc:AlternateContent>
    </p:spTree>
    <p:extLst>
      <p:ext uri="{BB962C8B-B14F-4D97-AF65-F5344CB8AC3E}">
        <p14:creationId xmlns:p14="http://schemas.microsoft.com/office/powerpoint/2010/main" val="27826535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FAF46C-C420-38CC-736F-2C713AF03002}"/>
              </a:ext>
            </a:extLst>
          </p:cNvPr>
          <p:cNvSpPr>
            <a:spLocks noGrp="1"/>
          </p:cNvSpPr>
          <p:nvPr>
            <p:ph type="title" idx="4294967295"/>
          </p:nvPr>
        </p:nvSpPr>
        <p:spPr>
          <a:xfrm>
            <a:off x="720725" y="387584"/>
            <a:ext cx="7702550" cy="573088"/>
          </a:xfrm>
        </p:spPr>
        <p:txBody>
          <a:bodyPr/>
          <a:lstStyle/>
          <a:p>
            <a:pPr algn="ctr"/>
            <a:r>
              <a:rPr lang="es-CL" b="1" dirty="0">
                <a:latin typeface="Aptos" panose="020B0004020202020204" pitchFamily="34" charset="0"/>
              </a:rPr>
              <a:t>Operatoria con logaritmos</a:t>
            </a:r>
          </a:p>
        </p:txBody>
      </p:sp>
      <p:sp>
        <p:nvSpPr>
          <p:cNvPr id="8" name="CuadroTexto 7">
            <a:extLst>
              <a:ext uri="{FF2B5EF4-FFF2-40B4-BE49-F238E27FC236}">
                <a16:creationId xmlns:a16="http://schemas.microsoft.com/office/drawing/2014/main" id="{AB1F64BF-BCAD-1BA8-2E76-A88E8888AE56}"/>
              </a:ext>
            </a:extLst>
          </p:cNvPr>
          <p:cNvSpPr txBox="1"/>
          <p:nvPr/>
        </p:nvSpPr>
        <p:spPr>
          <a:xfrm>
            <a:off x="1393825" y="914150"/>
            <a:ext cx="6356350" cy="377860"/>
          </a:xfrm>
          <a:prstGeom prst="rect">
            <a:avLst/>
          </a:prstGeom>
          <a:noFill/>
        </p:spPr>
        <p:txBody>
          <a:bodyPr wrap="square">
            <a:spAutoFit/>
          </a:bodyPr>
          <a:lstStyle/>
          <a:p>
            <a:pPr algn="ctr">
              <a:lnSpc>
                <a:spcPct val="107000"/>
              </a:lnSpc>
              <a:spcAft>
                <a:spcPts val="800"/>
              </a:spcAft>
            </a:pPr>
            <a:r>
              <a:rPr lang="es-ES" sz="1800" b="1" kern="100"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Logaritmo de una división</a:t>
            </a:r>
            <a:endParaRPr lang="es-CL" sz="18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CuadroTexto 3">
                <a:extLst>
                  <a:ext uri="{FF2B5EF4-FFF2-40B4-BE49-F238E27FC236}">
                    <a16:creationId xmlns:a16="http://schemas.microsoft.com/office/drawing/2014/main" id="{17E319DF-ECFC-3A36-6313-CFC5A8339F18}"/>
                  </a:ext>
                </a:extLst>
              </p:cNvPr>
              <p:cNvSpPr txBox="1"/>
              <p:nvPr/>
            </p:nvSpPr>
            <p:spPr>
              <a:xfrm>
                <a:off x="1003762" y="1487238"/>
                <a:ext cx="7136476" cy="1852495"/>
              </a:xfrm>
              <a:prstGeom prst="rect">
                <a:avLst/>
              </a:prstGeom>
              <a:noFill/>
            </p:spPr>
            <p:txBody>
              <a:bodyPr wrap="square">
                <a:spAutoFit/>
              </a:bodyPr>
              <a:lstStyle/>
              <a:p>
                <a:pPr algn="just">
                  <a:lnSpc>
                    <a:spcPct val="107000"/>
                  </a:lnSpc>
                  <a:spcAft>
                    <a:spcPts val="800"/>
                  </a:spcAft>
                </a:pPr>
                <a:r>
                  <a:rPr lang="es-CL" sz="1800" kern="100" dirty="0">
                    <a:effectLst/>
                    <a:latin typeface="Aptos" panose="020B0004020202020204" pitchFamily="34" charset="0"/>
                    <a:ea typeface="Calibri" panose="020F0502020204030204" pitchFamily="34" charset="0"/>
                    <a:cs typeface="Times New Roman" panose="02020603050405020304" pitchFamily="18" charset="0"/>
                  </a:rPr>
                  <a:t>Al calcular el logaritmo de una multiplicación, el resultado corresponde a la resta entre los logaritmos de los factores de la división, conservando la misma base, de la siguiente forma:</a:t>
                </a:r>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func>
                        <m:func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log</m:t>
                              </m:r>
                            </m:e>
                            <m:sub>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a</m:t>
                              </m:r>
                            </m:sub>
                          </m:sSub>
                        </m:fName>
                        <m:e>
                          <m:d>
                            <m:d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b</m:t>
                                  </m:r>
                                </m:num>
                                <m:den>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c</m:t>
                                  </m:r>
                                </m:den>
                              </m:f>
                            </m:e>
                          </m:d>
                        </m:e>
                      </m:func>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m:t>
                      </m:r>
                      <m:func>
                        <m:func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log</m:t>
                              </m:r>
                            </m:e>
                            <m:sub>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a</m:t>
                              </m:r>
                            </m:sub>
                          </m:sSub>
                        </m:fName>
                        <m:e>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b</m:t>
                          </m:r>
                        </m:e>
                      </m:func>
                      <m:r>
                        <m:rPr>
                          <m:nor/>
                        </m:rPr>
                        <a:rPr lang="es-CL" sz="1800" i="1" kern="100">
                          <a:effectLst/>
                          <a:latin typeface="Aptos" panose="020B0004020202020204" pitchFamily="34" charset="0"/>
                          <a:ea typeface="Calibri" panose="020F0502020204030204" pitchFamily="34" charset="0"/>
                          <a:cs typeface="Times New Roman" panose="02020603050405020304" pitchFamily="18" charset="0"/>
                        </a:rPr>
                        <m:t>−</m:t>
                      </m:r>
                      <m:func>
                        <m:func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log</m:t>
                              </m:r>
                            </m:e>
                            <m:sub>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a</m:t>
                              </m:r>
                            </m:sub>
                          </m:sSub>
                        </m:fName>
                        <m:e>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c</m:t>
                          </m:r>
                        </m:e>
                      </m:func>
                    </m:oMath>
                  </m:oMathPara>
                </a14:m>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CuadroTexto 3">
                <a:extLst>
                  <a:ext uri="{FF2B5EF4-FFF2-40B4-BE49-F238E27FC236}">
                    <a16:creationId xmlns:a16="http://schemas.microsoft.com/office/drawing/2014/main" id="{17E319DF-ECFC-3A36-6313-CFC5A8339F18}"/>
                  </a:ext>
                </a:extLst>
              </p:cNvPr>
              <p:cNvSpPr txBox="1">
                <a:spLocks noRot="1" noChangeAspect="1" noMove="1" noResize="1" noEditPoints="1" noAdjustHandles="1" noChangeArrowheads="1" noChangeShapeType="1" noTextEdit="1"/>
              </p:cNvSpPr>
              <p:nvPr/>
            </p:nvSpPr>
            <p:spPr>
              <a:xfrm>
                <a:off x="1003762" y="1487238"/>
                <a:ext cx="7136476" cy="1852495"/>
              </a:xfrm>
              <a:prstGeom prst="rect">
                <a:avLst/>
              </a:prstGeom>
              <a:blipFill>
                <a:blip r:embed="rId2"/>
                <a:stretch>
                  <a:fillRect l="-769" t="-1316" r="-769"/>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6" name="Cuadro de texto 1122232745">
                <a:extLst>
                  <a:ext uri="{FF2B5EF4-FFF2-40B4-BE49-F238E27FC236}">
                    <a16:creationId xmlns:a16="http://schemas.microsoft.com/office/drawing/2014/main" id="{DE3D91AC-2D69-EAB3-4486-80D562307FF9}"/>
                  </a:ext>
                </a:extLst>
              </p:cNvPr>
              <p:cNvSpPr txBox="1"/>
              <p:nvPr/>
            </p:nvSpPr>
            <p:spPr>
              <a:xfrm>
                <a:off x="2303664" y="3365200"/>
                <a:ext cx="4536672" cy="1206800"/>
              </a:xfrm>
              <a:prstGeom prst="roundRect">
                <a:avLst>
                  <a:gd name="adj" fmla="val 6870"/>
                </a:avLst>
              </a:prstGeom>
              <a:solidFill>
                <a:schemeClr val="accent3">
                  <a:lumMod val="40000"/>
                  <a:lumOff val="60000"/>
                </a:schemeClr>
              </a:solidFill>
              <a:ln w="9525">
                <a:solidFill>
                  <a:schemeClr val="accent4">
                    <a:lumMod val="75000"/>
                  </a:schemeClr>
                </a:solidFill>
                <a:prstDash val="dash"/>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CL" sz="1800" kern="100" dirty="0">
                    <a:effectLst/>
                    <a:latin typeface="Calibri" panose="020F0502020204030204" pitchFamily="34" charset="0"/>
                    <a:ea typeface="Calibri" panose="020F0502020204030204" pitchFamily="34" charset="0"/>
                    <a:cs typeface="Times New Roman" panose="02020603050405020304" pitchFamily="18" charset="0"/>
                  </a:rPr>
                  <a:t>Ejemplo:</a:t>
                </a:r>
              </a:p>
              <a:p>
                <a:pPr>
                  <a:lnSpc>
                    <a:spcPct val="107000"/>
                  </a:lnSpc>
                  <a:spcAft>
                    <a:spcPts val="800"/>
                  </a:spcAft>
                </a:pPr>
                <a14:m>
                  <m:oMathPara xmlns:m="http://schemas.openxmlformats.org/officeDocument/2006/math">
                    <m:oMathParaPr>
                      <m:jc m:val="centerGroup"/>
                    </m:oMathParaPr>
                    <m:oMath xmlns:m="http://schemas.openxmlformats.org/officeDocument/2006/math">
                      <m:func>
                        <m:func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nor/>
                                </m:rPr>
                                <a:rPr lang="es-CL" sz="1800" i="0" kern="100">
                                  <a:effectLst/>
                                  <a:latin typeface="Aptos" panose="020B0004020202020204" pitchFamily="34" charset="0"/>
                                  <a:ea typeface="Calibri" panose="020F0502020204030204" pitchFamily="34" charset="0"/>
                                  <a:cs typeface="Times New Roman" panose="02020603050405020304" pitchFamily="18" charset="0"/>
                                </a:rPr>
                                <m:t>log</m:t>
                              </m:r>
                            </m:e>
                            <m:sub>
                              <m:r>
                                <m:rPr>
                                  <m:nor/>
                                </m:rPr>
                                <a:rPr lang="es-CL" sz="1800" i="0" kern="100">
                                  <a:effectLst/>
                                  <a:latin typeface="Aptos" panose="020B0004020202020204" pitchFamily="34" charset="0"/>
                                  <a:ea typeface="Calibri" panose="020F0502020204030204" pitchFamily="34" charset="0"/>
                                  <a:cs typeface="Times New Roman" panose="02020603050405020304" pitchFamily="18" charset="0"/>
                                </a:rPr>
                                <m:t>7</m:t>
                              </m:r>
                            </m:sub>
                          </m:sSub>
                        </m:fName>
                        <m:e>
                          <m:d>
                            <m:d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800" i="0" kern="100">
                                      <a:effectLst/>
                                      <a:latin typeface="Aptos" panose="020B0004020202020204" pitchFamily="34" charset="0"/>
                                      <a:ea typeface="Calibri" panose="020F0502020204030204" pitchFamily="34" charset="0"/>
                                      <a:cs typeface="Times New Roman" panose="02020603050405020304" pitchFamily="18" charset="0"/>
                                    </a:rPr>
                                    <m:t>3</m:t>
                                  </m:r>
                                </m:num>
                                <m:den>
                                  <m:r>
                                    <m:rPr>
                                      <m:nor/>
                                    </m:rPr>
                                    <a:rPr lang="es-CL" sz="1800" i="0" kern="100">
                                      <a:effectLst/>
                                      <a:latin typeface="Aptos" panose="020B0004020202020204" pitchFamily="34" charset="0"/>
                                      <a:ea typeface="Calibri" panose="020F0502020204030204" pitchFamily="34" charset="0"/>
                                      <a:cs typeface="Times New Roman" panose="02020603050405020304" pitchFamily="18" charset="0"/>
                                    </a:rPr>
                                    <m:t>2</m:t>
                                  </m:r>
                                </m:den>
                              </m:f>
                            </m:e>
                          </m:d>
                        </m:e>
                      </m:func>
                      <m:r>
                        <m:rPr>
                          <m:nor/>
                        </m:rPr>
                        <a:rPr lang="es-ES" sz="1800" b="0" i="0" kern="100" smtClean="0">
                          <a:effectLst/>
                          <a:latin typeface="Aptos" panose="020B0004020202020204" pitchFamily="34" charset="0"/>
                          <a:ea typeface="Calibri" panose="020F0502020204030204" pitchFamily="34" charset="0"/>
                          <a:cs typeface="Times New Roman" panose="02020603050405020304" pitchFamily="18" charset="0"/>
                        </a:rPr>
                        <m:t>=</m:t>
                      </m:r>
                      <m:func>
                        <m:func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nor/>
                                </m:rPr>
                                <a:rPr lang="es-CL" sz="1800" i="0" kern="100">
                                  <a:effectLst/>
                                  <a:latin typeface="Aptos" panose="020B0004020202020204" pitchFamily="34" charset="0"/>
                                  <a:ea typeface="Calibri" panose="020F0502020204030204" pitchFamily="34" charset="0"/>
                                  <a:cs typeface="Times New Roman" panose="02020603050405020304" pitchFamily="18" charset="0"/>
                                </a:rPr>
                                <m:t>log</m:t>
                              </m:r>
                            </m:e>
                            <m:sub>
                              <m:r>
                                <m:rPr>
                                  <m:nor/>
                                </m:rPr>
                                <a:rPr lang="es-CL" sz="1800" i="0" kern="100">
                                  <a:effectLst/>
                                  <a:latin typeface="Aptos" panose="020B0004020202020204" pitchFamily="34" charset="0"/>
                                  <a:ea typeface="Calibri" panose="020F0502020204030204" pitchFamily="34" charset="0"/>
                                  <a:cs typeface="Times New Roman" panose="02020603050405020304" pitchFamily="18" charset="0"/>
                                </a:rPr>
                                <m:t>7</m:t>
                              </m:r>
                            </m:sub>
                          </m:sSub>
                        </m:fName>
                        <m:e>
                          <m:r>
                            <m:rPr>
                              <m:nor/>
                            </m:rPr>
                            <a:rPr lang="es-CL" sz="1800" i="0" kern="100">
                              <a:effectLst/>
                              <a:latin typeface="Aptos" panose="020B0004020202020204" pitchFamily="34" charset="0"/>
                              <a:ea typeface="Calibri" panose="020F0502020204030204" pitchFamily="34" charset="0"/>
                              <a:cs typeface="Times New Roman" panose="02020603050405020304" pitchFamily="18" charset="0"/>
                            </a:rPr>
                            <m:t>3</m:t>
                          </m:r>
                        </m:e>
                      </m:func>
                      <m:r>
                        <m:rPr>
                          <m:nor/>
                        </m:rPr>
                        <a:rPr lang="es-ES" sz="1800" b="0" i="0" kern="100" smtClean="0">
                          <a:effectLst/>
                          <a:latin typeface="Aptos" panose="020B0004020202020204" pitchFamily="34" charset="0"/>
                          <a:ea typeface="Calibri" panose="020F0502020204030204" pitchFamily="34" charset="0"/>
                          <a:cs typeface="Times New Roman" panose="02020603050405020304" pitchFamily="18" charset="0"/>
                        </a:rPr>
                        <m:t>−</m:t>
                      </m:r>
                      <m:func>
                        <m:func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nor/>
                                </m:rPr>
                                <a:rPr lang="es-CL" sz="1800" i="0" kern="100">
                                  <a:effectLst/>
                                  <a:latin typeface="Aptos" panose="020B0004020202020204" pitchFamily="34" charset="0"/>
                                  <a:ea typeface="Calibri" panose="020F0502020204030204" pitchFamily="34" charset="0"/>
                                  <a:cs typeface="Times New Roman" panose="02020603050405020304" pitchFamily="18" charset="0"/>
                                </a:rPr>
                                <m:t>log</m:t>
                              </m:r>
                            </m:e>
                            <m:sub>
                              <m:r>
                                <m:rPr>
                                  <m:nor/>
                                </m:rPr>
                                <a:rPr lang="es-CL" sz="1800" i="0" kern="100">
                                  <a:effectLst/>
                                  <a:latin typeface="Aptos" panose="020B0004020202020204" pitchFamily="34" charset="0"/>
                                  <a:ea typeface="Calibri" panose="020F0502020204030204" pitchFamily="34" charset="0"/>
                                  <a:cs typeface="Times New Roman" panose="02020603050405020304" pitchFamily="18" charset="0"/>
                                </a:rPr>
                                <m:t>7</m:t>
                              </m:r>
                            </m:sub>
                          </m:sSub>
                        </m:fName>
                        <m:e>
                          <m:r>
                            <m:rPr>
                              <m:nor/>
                            </m:rPr>
                            <a:rPr lang="es-CL" sz="1800" i="0" kern="100">
                              <a:effectLst/>
                              <a:latin typeface="Aptos" panose="020B0004020202020204" pitchFamily="34" charset="0"/>
                              <a:ea typeface="Calibri" panose="020F0502020204030204" pitchFamily="34" charset="0"/>
                              <a:cs typeface="Times New Roman" panose="02020603050405020304" pitchFamily="18" charset="0"/>
                            </a:rPr>
                            <m:t>2</m:t>
                          </m:r>
                        </m:e>
                      </m:func>
                    </m:oMath>
                  </m:oMathPara>
                </a14:m>
                <a:endParaRPr lang="es-CL" sz="1800" kern="100" dirty="0">
                  <a:effectLst/>
                  <a:latin typeface="Aptos" panose="020B00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L" sz="1800" kern="100" dirty="0">
                    <a:effectLst/>
                    <a:latin typeface="Calibri" panose="020F0502020204030204" pitchFamily="34" charset="0"/>
                    <a:ea typeface="Calibri" panose="020F0502020204030204" pitchFamily="34" charset="0"/>
                    <a:cs typeface="Times New Roman" panose="02020603050405020304" pitchFamily="18" charset="0"/>
                  </a:rPr>
                  <a:t> </a:t>
                </a:r>
              </a:p>
            </p:txBody>
          </p:sp>
        </mc:Choice>
        <mc:Fallback xmlns="">
          <p:sp>
            <p:nvSpPr>
              <p:cNvPr id="6" name="Cuadro de texto 1122232745">
                <a:extLst>
                  <a:ext uri="{FF2B5EF4-FFF2-40B4-BE49-F238E27FC236}">
                    <a16:creationId xmlns:a16="http://schemas.microsoft.com/office/drawing/2014/main" id="{DE3D91AC-2D69-EAB3-4486-80D562307FF9}"/>
                  </a:ext>
                </a:extLst>
              </p:cNvPr>
              <p:cNvSpPr txBox="1">
                <a:spLocks noRot="1" noChangeAspect="1" noMove="1" noResize="1" noEditPoints="1" noAdjustHandles="1" noChangeArrowheads="1" noChangeShapeType="1" noTextEdit="1"/>
              </p:cNvSpPr>
              <p:nvPr/>
            </p:nvSpPr>
            <p:spPr>
              <a:xfrm>
                <a:off x="2303664" y="3365200"/>
                <a:ext cx="4536672" cy="1206800"/>
              </a:xfrm>
              <a:prstGeom prst="roundRect">
                <a:avLst>
                  <a:gd name="adj" fmla="val 6870"/>
                </a:avLst>
              </a:prstGeom>
              <a:blipFill>
                <a:blip r:embed="rId3"/>
                <a:stretch>
                  <a:fillRect l="-536"/>
                </a:stretch>
              </a:blipFill>
              <a:ln w="9525">
                <a:solidFill>
                  <a:schemeClr val="accent4">
                    <a:lumMod val="75000"/>
                  </a:schemeClr>
                </a:solidFill>
                <a:prstDash val="dash"/>
              </a:ln>
            </p:spPr>
            <p:txBody>
              <a:bodyPr/>
              <a:lstStyle/>
              <a:p>
                <a:r>
                  <a:rPr lang="es-CL">
                    <a:noFill/>
                  </a:rPr>
                  <a:t> </a:t>
                </a:r>
              </a:p>
            </p:txBody>
          </p:sp>
        </mc:Fallback>
      </mc:AlternateContent>
    </p:spTree>
    <p:extLst>
      <p:ext uri="{BB962C8B-B14F-4D97-AF65-F5344CB8AC3E}">
        <p14:creationId xmlns:p14="http://schemas.microsoft.com/office/powerpoint/2010/main" val="30865196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FAF46C-C420-38CC-736F-2C713AF03002}"/>
              </a:ext>
            </a:extLst>
          </p:cNvPr>
          <p:cNvSpPr>
            <a:spLocks noGrp="1"/>
          </p:cNvSpPr>
          <p:nvPr>
            <p:ph type="title" idx="4294967295"/>
          </p:nvPr>
        </p:nvSpPr>
        <p:spPr>
          <a:xfrm>
            <a:off x="720725" y="387584"/>
            <a:ext cx="7702550" cy="573088"/>
          </a:xfrm>
        </p:spPr>
        <p:txBody>
          <a:bodyPr/>
          <a:lstStyle/>
          <a:p>
            <a:pPr algn="ctr"/>
            <a:r>
              <a:rPr lang="es-CL" b="1" dirty="0">
                <a:latin typeface="Aptos" panose="020B0004020202020204" pitchFamily="34" charset="0"/>
              </a:rPr>
              <a:t>Operatoria con logaritmos</a:t>
            </a:r>
          </a:p>
        </p:txBody>
      </p:sp>
      <p:sp>
        <p:nvSpPr>
          <p:cNvPr id="8" name="CuadroTexto 7">
            <a:extLst>
              <a:ext uri="{FF2B5EF4-FFF2-40B4-BE49-F238E27FC236}">
                <a16:creationId xmlns:a16="http://schemas.microsoft.com/office/drawing/2014/main" id="{AB1F64BF-BCAD-1BA8-2E76-A88E8888AE56}"/>
              </a:ext>
            </a:extLst>
          </p:cNvPr>
          <p:cNvSpPr txBox="1"/>
          <p:nvPr/>
        </p:nvSpPr>
        <p:spPr>
          <a:xfrm>
            <a:off x="1393825" y="914150"/>
            <a:ext cx="6356350" cy="377860"/>
          </a:xfrm>
          <a:prstGeom prst="rect">
            <a:avLst/>
          </a:prstGeom>
          <a:noFill/>
        </p:spPr>
        <p:txBody>
          <a:bodyPr wrap="square">
            <a:spAutoFit/>
          </a:bodyPr>
          <a:lstStyle/>
          <a:p>
            <a:pPr algn="ctr">
              <a:lnSpc>
                <a:spcPct val="107000"/>
              </a:lnSpc>
              <a:spcAft>
                <a:spcPts val="800"/>
              </a:spcAft>
            </a:pPr>
            <a:r>
              <a:rPr lang="es-ES" sz="1800" b="1" kern="100"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Multiplicación y/o división de logaritmos</a:t>
            </a:r>
            <a:endParaRPr lang="es-CL" sz="18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CuadroTexto 3">
            <a:extLst>
              <a:ext uri="{FF2B5EF4-FFF2-40B4-BE49-F238E27FC236}">
                <a16:creationId xmlns:a16="http://schemas.microsoft.com/office/drawing/2014/main" id="{17E319DF-ECFC-3A36-6313-CFC5A8339F18}"/>
              </a:ext>
            </a:extLst>
          </p:cNvPr>
          <p:cNvSpPr txBox="1"/>
          <p:nvPr/>
        </p:nvSpPr>
        <p:spPr>
          <a:xfrm>
            <a:off x="1003762" y="1487238"/>
            <a:ext cx="7136476" cy="1070871"/>
          </a:xfrm>
          <a:prstGeom prst="rect">
            <a:avLst/>
          </a:prstGeom>
          <a:noFill/>
        </p:spPr>
        <p:txBody>
          <a:bodyPr wrap="square">
            <a:spAutoFit/>
          </a:bodyPr>
          <a:lstStyle/>
          <a:p>
            <a:pPr algn="just">
              <a:lnSpc>
                <a:spcPct val="107000"/>
              </a:lnSpc>
              <a:spcAft>
                <a:spcPts val="800"/>
              </a:spcAft>
            </a:pPr>
            <a:r>
              <a:rPr lang="es-CL" sz="1800" kern="100" dirty="0">
                <a:effectLst/>
                <a:latin typeface="Aptos" panose="020B0004020202020204" pitchFamily="34" charset="0"/>
                <a:ea typeface="Calibri" panose="020F0502020204030204" pitchFamily="34" charset="0"/>
                <a:cs typeface="Times New Roman" panose="02020603050405020304" pitchFamily="18" charset="0"/>
              </a:rPr>
              <a:t>La multiplicación o división entre logaritmos no tiene fórmula y se deben desarrollar los logaritmos para encontrar el resultado:</a:t>
            </a:r>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Cuadro de texto 253474193">
                <a:extLst>
                  <a:ext uri="{FF2B5EF4-FFF2-40B4-BE49-F238E27FC236}">
                    <a16:creationId xmlns:a16="http://schemas.microsoft.com/office/drawing/2014/main" id="{D5C8AF41-A9D4-8C48-D1BF-6ECFDC22E52B}"/>
                  </a:ext>
                </a:extLst>
              </p:cNvPr>
              <p:cNvSpPr txBox="1"/>
              <p:nvPr/>
            </p:nvSpPr>
            <p:spPr>
              <a:xfrm>
                <a:off x="2432512" y="2571750"/>
                <a:ext cx="4278976" cy="2002579"/>
              </a:xfrm>
              <a:prstGeom prst="roundRect">
                <a:avLst>
                  <a:gd name="adj" fmla="val 6870"/>
                </a:avLst>
              </a:prstGeom>
              <a:solidFill>
                <a:schemeClr val="accent3">
                  <a:lumMod val="40000"/>
                  <a:lumOff val="60000"/>
                </a:schemeClr>
              </a:solidFill>
              <a:ln w="9525">
                <a:solidFill>
                  <a:schemeClr val="accent4">
                    <a:lumMod val="75000"/>
                  </a:schemeClr>
                </a:solidFill>
                <a:prstDash val="dash"/>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CL" sz="1800" kern="100" dirty="0">
                    <a:effectLst/>
                    <a:latin typeface="Aptos" panose="020B0004020202020204" pitchFamily="34" charset="0"/>
                    <a:ea typeface="Calibri" panose="020F0502020204030204" pitchFamily="34" charset="0"/>
                    <a:cs typeface="Times New Roman" panose="02020603050405020304" pitchFamily="18" charset="0"/>
                  </a:rPr>
                  <a:t>Ejemplo 1:</a:t>
                </a:r>
              </a:p>
              <a:p>
                <a:pPr algn="ctr">
                  <a:lnSpc>
                    <a:spcPct val="107000"/>
                  </a:lnSpc>
                  <a:spcAft>
                    <a:spcPts val="800"/>
                  </a:spcAft>
                </a:pPr>
                <a14:m>
                  <m:oMath xmlns:m="http://schemas.openxmlformats.org/officeDocument/2006/math">
                    <m:func>
                      <m:func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nor/>
                              </m:rPr>
                              <a:rPr lang="es-CL" sz="1800" i="0" kern="100">
                                <a:effectLst/>
                                <a:latin typeface="Aptos" panose="020B0004020202020204" pitchFamily="34" charset="0"/>
                                <a:ea typeface="Calibri" panose="020F0502020204030204" pitchFamily="34" charset="0"/>
                                <a:cs typeface="Times New Roman" panose="02020603050405020304" pitchFamily="18" charset="0"/>
                              </a:rPr>
                              <m:t>log</m:t>
                            </m:r>
                          </m:e>
                          <m:sub>
                            <m:r>
                              <m:rPr>
                                <m:nor/>
                              </m:rPr>
                              <a:rPr lang="es-CL" sz="1800" i="0" kern="100">
                                <a:effectLst/>
                                <a:latin typeface="Aptos" panose="020B0004020202020204" pitchFamily="34" charset="0"/>
                                <a:ea typeface="Calibri" panose="020F0502020204030204" pitchFamily="34" charset="0"/>
                                <a:cs typeface="Times New Roman" panose="02020603050405020304" pitchFamily="18" charset="0"/>
                              </a:rPr>
                              <m:t>2</m:t>
                            </m:r>
                          </m:sub>
                        </m:sSub>
                      </m:fName>
                      <m:e>
                        <m:r>
                          <m:rPr>
                            <m:nor/>
                          </m:rPr>
                          <a:rPr lang="es-CL" sz="1800" i="0" kern="100">
                            <a:effectLst/>
                            <a:latin typeface="Aptos" panose="020B0004020202020204" pitchFamily="34" charset="0"/>
                            <a:ea typeface="Calibri" panose="020F0502020204030204" pitchFamily="34" charset="0"/>
                            <a:cs typeface="Times New Roman" panose="02020603050405020304" pitchFamily="18" charset="0"/>
                          </a:rPr>
                          <m:t>8</m:t>
                        </m:r>
                      </m:e>
                    </m:func>
                    <m:r>
                      <m:rPr>
                        <m:nor/>
                      </m:rPr>
                      <a:rPr lang="es-CL" sz="1800" i="0" kern="100" smtClean="0">
                        <a:effectLst/>
                        <a:latin typeface="Aptos" panose="020B0004020202020204" pitchFamily="34" charset="0"/>
                        <a:ea typeface="Cambria Math" panose="02040503050406030204" pitchFamily="18" charset="0"/>
                        <a:cs typeface="Times New Roman" panose="02020603050405020304" pitchFamily="18" charset="0"/>
                      </a:rPr>
                      <m:t>∙</m:t>
                    </m:r>
                    <m:func>
                      <m:func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nor/>
                              </m:rPr>
                              <a:rPr lang="es-CL" sz="1800" i="0" kern="100">
                                <a:effectLst/>
                                <a:latin typeface="Aptos" panose="020B0004020202020204" pitchFamily="34" charset="0"/>
                                <a:ea typeface="Calibri" panose="020F0502020204030204" pitchFamily="34" charset="0"/>
                                <a:cs typeface="Times New Roman" panose="02020603050405020304" pitchFamily="18" charset="0"/>
                              </a:rPr>
                              <m:t>log</m:t>
                            </m:r>
                          </m:e>
                          <m:sub>
                            <m:r>
                              <m:rPr>
                                <m:nor/>
                              </m:rPr>
                              <a:rPr lang="es-CL" sz="1800" i="0" kern="100">
                                <a:effectLst/>
                                <a:latin typeface="Aptos" panose="020B0004020202020204" pitchFamily="34" charset="0"/>
                                <a:ea typeface="Calibri" panose="020F0502020204030204" pitchFamily="34" charset="0"/>
                                <a:cs typeface="Times New Roman" panose="02020603050405020304" pitchFamily="18" charset="0"/>
                              </a:rPr>
                              <m:t>3</m:t>
                            </m:r>
                          </m:sub>
                        </m:sSub>
                      </m:fName>
                      <m:e>
                        <m:r>
                          <m:rPr>
                            <m:nor/>
                          </m:rPr>
                          <a:rPr lang="es-CL" sz="1800" i="0" kern="100">
                            <a:effectLst/>
                            <a:latin typeface="Aptos" panose="020B0004020202020204" pitchFamily="34" charset="0"/>
                            <a:ea typeface="Calibri" panose="020F0502020204030204" pitchFamily="34" charset="0"/>
                            <a:cs typeface="Times New Roman" panose="02020603050405020304" pitchFamily="18" charset="0"/>
                          </a:rPr>
                          <m:t>9</m:t>
                        </m:r>
                      </m:e>
                    </m:func>
                  </m:oMath>
                </a14:m>
                <a:r>
                  <a:rPr lang="es-CL" sz="1800" kern="100" dirty="0">
                    <a:effectLst/>
                    <a:latin typeface="Aptos" panose="020B0004020202020204" pitchFamily="34" charset="0"/>
                    <a:ea typeface="Calibri" panose="020F0502020204030204" pitchFamily="34" charset="0"/>
                    <a:cs typeface="Times New Roman" panose="02020603050405020304" pitchFamily="18" charset="0"/>
                  </a:rPr>
                  <a:t> = 3 </a:t>
                </a:r>
                <a:r>
                  <a:rPr lang="es-CL" sz="1800" b="1" kern="100" dirty="0">
                    <a:effectLst/>
                    <a:latin typeface="Aptos" panose="020B0004020202020204" pitchFamily="34" charset="0"/>
                    <a:ea typeface="Calibri" panose="020F0502020204030204" pitchFamily="34" charset="0"/>
                    <a:cs typeface="Times New Roman" panose="02020603050405020304" pitchFamily="18" charset="0"/>
                  </a:rPr>
                  <a:t>∙ </a:t>
                </a:r>
                <a:r>
                  <a:rPr lang="es-CL" sz="1800" kern="100" dirty="0">
                    <a:effectLst/>
                    <a:latin typeface="Aptos" panose="020B0004020202020204" pitchFamily="34" charset="0"/>
                    <a:ea typeface="Calibri" panose="020F0502020204030204" pitchFamily="34" charset="0"/>
                    <a:cs typeface="Times New Roman" panose="02020603050405020304" pitchFamily="18" charset="0"/>
                  </a:rPr>
                  <a:t>2 = 6</a:t>
                </a:r>
              </a:p>
              <a:p>
                <a:pPr>
                  <a:lnSpc>
                    <a:spcPct val="107000"/>
                  </a:lnSpc>
                  <a:spcAft>
                    <a:spcPts val="800"/>
                  </a:spcAft>
                </a:pPr>
                <a:r>
                  <a:rPr lang="es-CL" sz="1800" kern="100" dirty="0">
                    <a:effectLst/>
                    <a:latin typeface="Aptos" panose="020B0004020202020204" pitchFamily="34" charset="0"/>
                    <a:ea typeface="Calibri" panose="020F0502020204030204" pitchFamily="34" charset="0"/>
                    <a:cs typeface="Times New Roman" panose="02020603050405020304" pitchFamily="18" charset="0"/>
                  </a:rPr>
                  <a:t>Ejemplo 2:</a:t>
                </a:r>
              </a:p>
              <a:p>
                <a:pPr>
                  <a:lnSpc>
                    <a:spcPct val="107000"/>
                  </a:lnSpc>
                  <a:spcAft>
                    <a:spcPts val="800"/>
                  </a:spcAft>
                </a:pPr>
                <a14:m>
                  <m:oMathPara xmlns:m="http://schemas.openxmlformats.org/officeDocument/2006/math">
                    <m:oMathParaPr>
                      <m:jc m:val="centerGroup"/>
                    </m:oMathParaPr>
                    <m:oMath xmlns:m="http://schemas.openxmlformats.org/officeDocument/2006/math">
                      <m:f>
                        <m:f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fPr>
                        <m:num>
                          <m:func>
                            <m:func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funcPr>
                            <m:fName>
                              <m:r>
                                <m:rPr>
                                  <m:nor/>
                                </m:rPr>
                                <a:rPr lang="es-CL" sz="1800" i="0" kern="100">
                                  <a:effectLst/>
                                  <a:latin typeface="Aptos" panose="020B0004020202020204" pitchFamily="34" charset="0"/>
                                  <a:ea typeface="Calibri" panose="020F0502020204030204" pitchFamily="34" charset="0"/>
                                  <a:cs typeface="Times New Roman" panose="02020603050405020304" pitchFamily="18" charset="0"/>
                                </a:rPr>
                                <m:t>log</m:t>
                              </m:r>
                            </m:fName>
                            <m:e>
                              <m:r>
                                <m:rPr>
                                  <m:nor/>
                                </m:rPr>
                                <a:rPr lang="es-CL" sz="1800" i="0" kern="100">
                                  <a:effectLst/>
                                  <a:latin typeface="Aptos" panose="020B0004020202020204" pitchFamily="34" charset="0"/>
                                  <a:ea typeface="Calibri" panose="020F0502020204030204" pitchFamily="34" charset="0"/>
                                  <a:cs typeface="Times New Roman" panose="02020603050405020304" pitchFamily="18" charset="0"/>
                                </a:rPr>
                                <m:t>100</m:t>
                              </m:r>
                            </m:e>
                          </m:func>
                        </m:num>
                        <m:den>
                          <m:func>
                            <m:func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nor/>
                                    </m:rPr>
                                    <a:rPr lang="es-CL" sz="1800" i="0" kern="100">
                                      <a:effectLst/>
                                      <a:latin typeface="Aptos" panose="020B0004020202020204" pitchFamily="34" charset="0"/>
                                      <a:ea typeface="Calibri" panose="020F0502020204030204" pitchFamily="34" charset="0"/>
                                      <a:cs typeface="Times New Roman" panose="02020603050405020304" pitchFamily="18" charset="0"/>
                                    </a:rPr>
                                    <m:t>log</m:t>
                                  </m:r>
                                </m:e>
                                <m:sub>
                                  <m:r>
                                    <m:rPr>
                                      <m:nor/>
                                    </m:rPr>
                                    <a:rPr lang="es-CL" sz="1800" i="0" kern="100">
                                      <a:effectLst/>
                                      <a:latin typeface="Aptos" panose="020B0004020202020204" pitchFamily="34" charset="0"/>
                                      <a:ea typeface="Calibri" panose="020F0502020204030204" pitchFamily="34" charset="0"/>
                                      <a:cs typeface="Times New Roman" panose="02020603050405020304" pitchFamily="18" charset="0"/>
                                    </a:rPr>
                                    <m:t>4</m:t>
                                  </m:r>
                                </m:sub>
                              </m:sSub>
                            </m:fName>
                            <m:e>
                              <m:r>
                                <m:rPr>
                                  <m:nor/>
                                </m:rPr>
                                <a:rPr lang="es-CL" sz="1800" i="0" kern="100">
                                  <a:effectLst/>
                                  <a:latin typeface="Aptos" panose="020B0004020202020204" pitchFamily="34" charset="0"/>
                                  <a:ea typeface="Calibri" panose="020F0502020204030204" pitchFamily="34" charset="0"/>
                                  <a:cs typeface="Times New Roman" panose="02020603050405020304" pitchFamily="18" charset="0"/>
                                </a:rPr>
                                <m:t>64</m:t>
                              </m:r>
                            </m:e>
                          </m:func>
                        </m:den>
                      </m:f>
                      <m:r>
                        <m:rPr>
                          <m:nor/>
                        </m:rPr>
                        <a:rPr lang="es-ES" sz="1800" b="0" i="0" kern="100" smtClean="0">
                          <a:effectLst/>
                          <a:latin typeface="Aptos" panose="020B0004020202020204" pitchFamily="34" charset="0"/>
                          <a:ea typeface="Calibri" panose="020F0502020204030204" pitchFamily="34" charset="0"/>
                          <a:cs typeface="Times New Roman" panose="02020603050405020304" pitchFamily="18" charset="0"/>
                        </a:rPr>
                        <m:t>=</m:t>
                      </m:r>
                      <m:f>
                        <m:f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800" i="0" kern="100">
                              <a:effectLst/>
                              <a:latin typeface="Aptos" panose="020B0004020202020204" pitchFamily="34" charset="0"/>
                              <a:ea typeface="Calibri" panose="020F0502020204030204" pitchFamily="34" charset="0"/>
                              <a:cs typeface="Times New Roman" panose="02020603050405020304" pitchFamily="18" charset="0"/>
                            </a:rPr>
                            <m:t>2</m:t>
                          </m:r>
                        </m:num>
                        <m:den>
                          <m:r>
                            <m:rPr>
                              <m:nor/>
                            </m:rPr>
                            <a:rPr lang="es-CL" sz="1800" i="0" kern="100">
                              <a:effectLst/>
                              <a:latin typeface="Aptos" panose="020B0004020202020204" pitchFamily="34" charset="0"/>
                              <a:ea typeface="Calibri" panose="020F0502020204030204" pitchFamily="34" charset="0"/>
                              <a:cs typeface="Times New Roman" panose="02020603050405020304" pitchFamily="18" charset="0"/>
                            </a:rPr>
                            <m:t>3</m:t>
                          </m:r>
                        </m:den>
                      </m:f>
                    </m:oMath>
                  </m:oMathPara>
                </a14:m>
                <a:endParaRPr lang="es-CL" sz="1800" kern="100" dirty="0">
                  <a:effectLst/>
                  <a:latin typeface="Aptos" panose="020B00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L" sz="1100" kern="100" dirty="0">
                    <a:effectLst/>
                    <a:latin typeface="Calibri" panose="020F0502020204030204" pitchFamily="34" charset="0"/>
                    <a:ea typeface="Calibri" panose="020F0502020204030204" pitchFamily="34" charset="0"/>
                    <a:cs typeface="Times New Roman" panose="02020603050405020304" pitchFamily="18" charset="0"/>
                  </a:rPr>
                  <a:t> </a:t>
                </a:r>
              </a:p>
            </p:txBody>
          </p:sp>
        </mc:Choice>
        <mc:Fallback xmlns="">
          <p:sp>
            <p:nvSpPr>
              <p:cNvPr id="3" name="Cuadro de texto 253474193">
                <a:extLst>
                  <a:ext uri="{FF2B5EF4-FFF2-40B4-BE49-F238E27FC236}">
                    <a16:creationId xmlns:a16="http://schemas.microsoft.com/office/drawing/2014/main" id="{D5C8AF41-A9D4-8C48-D1BF-6ECFDC22E52B}"/>
                  </a:ext>
                </a:extLst>
              </p:cNvPr>
              <p:cNvSpPr txBox="1">
                <a:spLocks noRot="1" noChangeAspect="1" noMove="1" noResize="1" noEditPoints="1" noAdjustHandles="1" noChangeArrowheads="1" noChangeShapeType="1" noTextEdit="1"/>
              </p:cNvSpPr>
              <p:nvPr/>
            </p:nvSpPr>
            <p:spPr>
              <a:xfrm>
                <a:off x="2432512" y="2571750"/>
                <a:ext cx="4278976" cy="2002579"/>
              </a:xfrm>
              <a:prstGeom prst="roundRect">
                <a:avLst>
                  <a:gd name="adj" fmla="val 6870"/>
                </a:avLst>
              </a:prstGeom>
              <a:blipFill>
                <a:blip r:embed="rId2"/>
                <a:stretch>
                  <a:fillRect l="-142"/>
                </a:stretch>
              </a:blipFill>
              <a:ln w="9525">
                <a:solidFill>
                  <a:schemeClr val="accent4">
                    <a:lumMod val="75000"/>
                  </a:schemeClr>
                </a:solidFill>
                <a:prstDash val="dash"/>
              </a:ln>
            </p:spPr>
            <p:txBody>
              <a:bodyPr/>
              <a:lstStyle/>
              <a:p>
                <a:r>
                  <a:rPr lang="es-CL">
                    <a:noFill/>
                  </a:rPr>
                  <a:t> </a:t>
                </a:r>
              </a:p>
            </p:txBody>
          </p:sp>
        </mc:Fallback>
      </mc:AlternateContent>
    </p:spTree>
    <p:extLst>
      <p:ext uri="{BB962C8B-B14F-4D97-AF65-F5344CB8AC3E}">
        <p14:creationId xmlns:p14="http://schemas.microsoft.com/office/powerpoint/2010/main" val="22161151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FAF46C-C420-38CC-736F-2C713AF03002}"/>
              </a:ext>
            </a:extLst>
          </p:cNvPr>
          <p:cNvSpPr>
            <a:spLocks noGrp="1"/>
          </p:cNvSpPr>
          <p:nvPr>
            <p:ph type="title" idx="4294967295"/>
          </p:nvPr>
        </p:nvSpPr>
        <p:spPr>
          <a:xfrm>
            <a:off x="720725" y="387584"/>
            <a:ext cx="7702550" cy="573088"/>
          </a:xfrm>
        </p:spPr>
        <p:txBody>
          <a:bodyPr/>
          <a:lstStyle/>
          <a:p>
            <a:pPr algn="ctr"/>
            <a:r>
              <a:rPr lang="es-CL" b="1" dirty="0">
                <a:latin typeface="Aptos" panose="020B0004020202020204" pitchFamily="34" charset="0"/>
              </a:rPr>
              <a:t>Operatoria con logaritmos</a:t>
            </a:r>
          </a:p>
        </p:txBody>
      </p:sp>
      <p:sp>
        <p:nvSpPr>
          <p:cNvPr id="8" name="CuadroTexto 7">
            <a:extLst>
              <a:ext uri="{FF2B5EF4-FFF2-40B4-BE49-F238E27FC236}">
                <a16:creationId xmlns:a16="http://schemas.microsoft.com/office/drawing/2014/main" id="{AB1F64BF-BCAD-1BA8-2E76-A88E8888AE56}"/>
              </a:ext>
            </a:extLst>
          </p:cNvPr>
          <p:cNvSpPr txBox="1"/>
          <p:nvPr/>
        </p:nvSpPr>
        <p:spPr>
          <a:xfrm>
            <a:off x="1393825" y="914150"/>
            <a:ext cx="6356350" cy="377860"/>
          </a:xfrm>
          <a:prstGeom prst="rect">
            <a:avLst/>
          </a:prstGeom>
          <a:noFill/>
        </p:spPr>
        <p:txBody>
          <a:bodyPr wrap="square">
            <a:spAutoFit/>
          </a:bodyPr>
          <a:lstStyle/>
          <a:p>
            <a:pPr algn="ctr">
              <a:lnSpc>
                <a:spcPct val="107000"/>
              </a:lnSpc>
              <a:spcAft>
                <a:spcPts val="800"/>
              </a:spcAft>
            </a:pPr>
            <a:r>
              <a:rPr lang="es-ES" sz="1800" b="1" kern="100"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Logaritmo de una potencia</a:t>
            </a:r>
            <a:endParaRPr lang="es-CL" sz="18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Cuadro de texto 253474193">
                <a:extLst>
                  <a:ext uri="{FF2B5EF4-FFF2-40B4-BE49-F238E27FC236}">
                    <a16:creationId xmlns:a16="http://schemas.microsoft.com/office/drawing/2014/main" id="{D5C8AF41-A9D4-8C48-D1BF-6ECFDC22E52B}"/>
                  </a:ext>
                </a:extLst>
              </p:cNvPr>
              <p:cNvSpPr txBox="1"/>
              <p:nvPr/>
            </p:nvSpPr>
            <p:spPr>
              <a:xfrm>
                <a:off x="2432512" y="3403024"/>
                <a:ext cx="4278976" cy="1252104"/>
              </a:xfrm>
              <a:prstGeom prst="roundRect">
                <a:avLst>
                  <a:gd name="adj" fmla="val 6870"/>
                </a:avLst>
              </a:prstGeom>
              <a:solidFill>
                <a:schemeClr val="accent3">
                  <a:lumMod val="40000"/>
                  <a:lumOff val="60000"/>
                </a:schemeClr>
              </a:solidFill>
              <a:ln w="9525">
                <a:solidFill>
                  <a:schemeClr val="accent4">
                    <a:lumMod val="75000"/>
                  </a:schemeClr>
                </a:solidFill>
                <a:prstDash val="dash"/>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CL" sz="1800" kern="100" dirty="0">
                    <a:effectLst/>
                    <a:latin typeface="Calibri" panose="020F0502020204030204" pitchFamily="34" charset="0"/>
                    <a:ea typeface="Calibri" panose="020F0502020204030204" pitchFamily="34" charset="0"/>
                    <a:cs typeface="Times New Roman" panose="02020603050405020304" pitchFamily="18" charset="0"/>
                  </a:rPr>
                  <a:t>Ejemplo:</a:t>
                </a:r>
              </a:p>
              <a:p>
                <a:pPr>
                  <a:lnSpc>
                    <a:spcPct val="107000"/>
                  </a:lnSpc>
                  <a:spcAft>
                    <a:spcPts val="800"/>
                  </a:spcAft>
                </a:pPr>
                <a14:m>
                  <m:oMathPara xmlns:m="http://schemas.openxmlformats.org/officeDocument/2006/math">
                    <m:oMathParaPr>
                      <m:jc m:val="centerGroup"/>
                    </m:oMathParaPr>
                    <m:oMath xmlns:m="http://schemas.openxmlformats.org/officeDocument/2006/math">
                      <m:func>
                        <m:func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s-CL" sz="1800" kern="100">
                                  <a:effectLst/>
                                  <a:latin typeface="Cambria Math" panose="02040503050406030204" pitchFamily="18" charset="0"/>
                                  <a:ea typeface="Calibri" panose="020F0502020204030204" pitchFamily="34" charset="0"/>
                                  <a:cs typeface="Times New Roman" panose="02020603050405020304" pitchFamily="18" charset="0"/>
                                </a:rPr>
                                <m:t>log</m:t>
                              </m:r>
                            </m:e>
                            <m:sub>
                              <m:r>
                                <m:rPr>
                                  <m:nor/>
                                </m:rPr>
                                <a:rPr lang="es-CL" sz="1800" kern="100">
                                  <a:effectLst/>
                                  <a:latin typeface="Calibri" panose="020F0502020204030204" pitchFamily="34" charset="0"/>
                                  <a:ea typeface="Calibri" panose="020F0502020204030204" pitchFamily="34" charset="0"/>
                                  <a:cs typeface="Times New Roman" panose="02020603050405020304" pitchFamily="18" charset="0"/>
                                </a:rPr>
                                <m:t>2</m:t>
                              </m:r>
                            </m:sub>
                          </m:sSub>
                        </m:fName>
                        <m:e>
                          <m:r>
                            <m:rPr>
                              <m:nor/>
                            </m:rPr>
                            <a:rPr lang="es-CL" sz="1800" kern="100">
                              <a:effectLst/>
                              <a:latin typeface="Calibri" panose="020F0502020204030204" pitchFamily="34" charset="0"/>
                              <a:ea typeface="Calibri" panose="020F0502020204030204" pitchFamily="34" charset="0"/>
                              <a:cs typeface="Times New Roman" panose="02020603050405020304" pitchFamily="18" charset="0"/>
                            </a:rPr>
                            <m:t>9 = </m:t>
                          </m:r>
                          <m:func>
                            <m:func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nor/>
                                    </m:rPr>
                                    <a:rPr lang="es-CL" sz="1800" kern="100">
                                      <a:effectLst/>
                                      <a:latin typeface="Calibri" panose="020F0502020204030204" pitchFamily="34" charset="0"/>
                                      <a:ea typeface="Calibri" panose="020F0502020204030204" pitchFamily="34" charset="0"/>
                                      <a:cs typeface="Times New Roman" panose="02020603050405020304" pitchFamily="18" charset="0"/>
                                    </a:rPr>
                                    <m:t>log</m:t>
                                  </m:r>
                                </m:e>
                                <m:sub>
                                  <m:r>
                                    <m:rPr>
                                      <m:nor/>
                                    </m:rPr>
                                    <a:rPr lang="es-CL" sz="1800" kern="100">
                                      <a:effectLst/>
                                      <a:latin typeface="Calibri" panose="020F0502020204030204" pitchFamily="34" charset="0"/>
                                      <a:ea typeface="Calibri" panose="020F0502020204030204" pitchFamily="34" charset="0"/>
                                      <a:cs typeface="Times New Roman" panose="02020603050405020304" pitchFamily="18" charset="0"/>
                                    </a:rPr>
                                    <m:t>2</m:t>
                                  </m:r>
                                </m:sub>
                              </m:sSub>
                            </m:fName>
                            <m:e>
                              <m:sSup>
                                <m:sSup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sSupPr>
                                <m:e>
                                  <m:r>
                                    <m:rPr>
                                      <m:nor/>
                                    </m:rPr>
                                    <a:rPr lang="es-CL" sz="1800" kern="100">
                                      <a:effectLst/>
                                      <a:latin typeface="Calibri" panose="020F0502020204030204" pitchFamily="34" charset="0"/>
                                      <a:ea typeface="Calibri" panose="020F0502020204030204" pitchFamily="34" charset="0"/>
                                      <a:cs typeface="Times New Roman" panose="02020603050405020304" pitchFamily="18" charset="0"/>
                                    </a:rPr>
                                    <m:t>3</m:t>
                                  </m:r>
                                </m:e>
                                <m:sup>
                                  <m:r>
                                    <m:rPr>
                                      <m:nor/>
                                    </m:rPr>
                                    <a:rPr lang="es-CL" sz="1800" kern="100">
                                      <a:effectLst/>
                                      <a:latin typeface="Calibri" panose="020F0502020204030204" pitchFamily="34" charset="0"/>
                                      <a:ea typeface="Calibri" panose="020F0502020204030204" pitchFamily="34" charset="0"/>
                                      <a:cs typeface="Times New Roman" panose="02020603050405020304" pitchFamily="18" charset="0"/>
                                    </a:rPr>
                                    <m:t>2</m:t>
                                  </m:r>
                                </m:sup>
                              </m:sSup>
                              <m:r>
                                <m:rPr>
                                  <m:nor/>
                                </m:rPr>
                                <a:rPr lang="es-CL" sz="1800" kern="100">
                                  <a:effectLst/>
                                  <a:latin typeface="Calibri" panose="020F0502020204030204" pitchFamily="34" charset="0"/>
                                  <a:ea typeface="Calibri" panose="020F0502020204030204" pitchFamily="34" charset="0"/>
                                  <a:cs typeface="Times New Roman" panose="02020603050405020304" pitchFamily="18" charset="0"/>
                                </a:rPr>
                                <m:t> = 2 </m:t>
                              </m:r>
                              <m:r>
                                <m:rPr>
                                  <m:nor/>
                                </m:rPr>
                                <a:rPr lang="es-CL" sz="1800" b="1" kern="100">
                                  <a:effectLst/>
                                  <a:latin typeface="Calibri" panose="020F0502020204030204" pitchFamily="34" charset="0"/>
                                  <a:ea typeface="Calibri" panose="020F0502020204030204" pitchFamily="34" charset="0"/>
                                  <a:cs typeface="Times New Roman" panose="02020603050405020304" pitchFamily="18" charset="0"/>
                                </a:rPr>
                                <m:t>∙</m:t>
                              </m:r>
                              <m:func>
                                <m:func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nor/>
                                        </m:rPr>
                                        <a:rPr lang="es-CL" sz="1800" kern="100">
                                          <a:effectLst/>
                                          <a:latin typeface="Calibri" panose="020F0502020204030204" pitchFamily="34" charset="0"/>
                                          <a:ea typeface="Calibri" panose="020F0502020204030204" pitchFamily="34" charset="0"/>
                                          <a:cs typeface="Times New Roman" panose="02020603050405020304" pitchFamily="18" charset="0"/>
                                        </a:rPr>
                                        <m:t>log</m:t>
                                      </m:r>
                                    </m:e>
                                    <m:sub>
                                      <m:r>
                                        <m:rPr>
                                          <m:nor/>
                                        </m:rPr>
                                        <a:rPr lang="es-CL" sz="1800" kern="100">
                                          <a:effectLst/>
                                          <a:latin typeface="Calibri" panose="020F0502020204030204" pitchFamily="34" charset="0"/>
                                          <a:ea typeface="Calibri" panose="020F0502020204030204" pitchFamily="34" charset="0"/>
                                          <a:cs typeface="Times New Roman" panose="02020603050405020304" pitchFamily="18" charset="0"/>
                                        </a:rPr>
                                        <m:t>2</m:t>
                                      </m:r>
                                    </m:sub>
                                  </m:sSub>
                                </m:fName>
                                <m:e>
                                  <m:r>
                                    <m:rPr>
                                      <m:nor/>
                                    </m:rPr>
                                    <a:rPr lang="es-CL" sz="1800" kern="100">
                                      <a:effectLst/>
                                      <a:latin typeface="Calibri" panose="020F0502020204030204" pitchFamily="34" charset="0"/>
                                      <a:ea typeface="Calibri" panose="020F0502020204030204" pitchFamily="34" charset="0"/>
                                      <a:cs typeface="Times New Roman" panose="02020603050405020304" pitchFamily="18" charset="0"/>
                                    </a:rPr>
                                    <m:t>3</m:t>
                                  </m:r>
                                </m:e>
                              </m:func>
                            </m:e>
                          </m:func>
                        </m:e>
                      </m:func>
                    </m:oMath>
                  </m:oMathPara>
                </a14:m>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s-CL" sz="1800" kern="100" dirty="0">
                  <a:effectLst/>
                  <a:latin typeface="Aptos" panose="020B00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L" sz="1100" kern="100" dirty="0">
                    <a:effectLst/>
                    <a:latin typeface="Calibri" panose="020F0502020204030204" pitchFamily="34" charset="0"/>
                    <a:ea typeface="Calibri" panose="020F0502020204030204" pitchFamily="34" charset="0"/>
                    <a:cs typeface="Times New Roman" panose="02020603050405020304" pitchFamily="18" charset="0"/>
                  </a:rPr>
                  <a:t> </a:t>
                </a:r>
              </a:p>
            </p:txBody>
          </p:sp>
        </mc:Choice>
        <mc:Fallback xmlns="">
          <p:sp>
            <p:nvSpPr>
              <p:cNvPr id="3" name="Cuadro de texto 253474193">
                <a:extLst>
                  <a:ext uri="{FF2B5EF4-FFF2-40B4-BE49-F238E27FC236}">
                    <a16:creationId xmlns:a16="http://schemas.microsoft.com/office/drawing/2014/main" id="{D5C8AF41-A9D4-8C48-D1BF-6ECFDC22E52B}"/>
                  </a:ext>
                </a:extLst>
              </p:cNvPr>
              <p:cNvSpPr txBox="1">
                <a:spLocks noRot="1" noChangeAspect="1" noMove="1" noResize="1" noEditPoints="1" noAdjustHandles="1" noChangeArrowheads="1" noChangeShapeType="1" noTextEdit="1"/>
              </p:cNvSpPr>
              <p:nvPr/>
            </p:nvSpPr>
            <p:spPr>
              <a:xfrm>
                <a:off x="2432512" y="3403024"/>
                <a:ext cx="4278976" cy="1252104"/>
              </a:xfrm>
              <a:prstGeom prst="roundRect">
                <a:avLst>
                  <a:gd name="adj" fmla="val 6870"/>
                </a:avLst>
              </a:prstGeom>
              <a:blipFill>
                <a:blip r:embed="rId2"/>
                <a:stretch>
                  <a:fillRect l="-426"/>
                </a:stretch>
              </a:blipFill>
              <a:ln w="9525">
                <a:solidFill>
                  <a:schemeClr val="accent4">
                    <a:lumMod val="75000"/>
                  </a:schemeClr>
                </a:solidFill>
                <a:prstDash val="dash"/>
              </a:ln>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5" name="CuadroTexto 4">
                <a:extLst>
                  <a:ext uri="{FF2B5EF4-FFF2-40B4-BE49-F238E27FC236}">
                    <a16:creationId xmlns:a16="http://schemas.microsoft.com/office/drawing/2014/main" id="{0F9C2982-90FF-070D-B81A-E12FB4C20626}"/>
                  </a:ext>
                </a:extLst>
              </p:cNvPr>
              <p:cNvSpPr txBox="1"/>
              <p:nvPr/>
            </p:nvSpPr>
            <p:spPr>
              <a:xfrm>
                <a:off x="1003762" y="1487238"/>
                <a:ext cx="7136476" cy="1505220"/>
              </a:xfrm>
              <a:prstGeom prst="rect">
                <a:avLst/>
              </a:prstGeom>
              <a:noFill/>
            </p:spPr>
            <p:txBody>
              <a:bodyPr wrap="square">
                <a:spAutoFit/>
              </a:bodyPr>
              <a:lstStyle/>
              <a:p>
                <a:pPr algn="just">
                  <a:lnSpc>
                    <a:spcPct val="107000"/>
                  </a:lnSpc>
                  <a:spcAft>
                    <a:spcPts val="800"/>
                  </a:spcAft>
                </a:pPr>
                <a:r>
                  <a:rPr lang="es-CL" sz="1800" kern="100" dirty="0">
                    <a:effectLst/>
                    <a:latin typeface="Aptos" panose="020B0004020202020204" pitchFamily="34" charset="0"/>
                    <a:ea typeface="Calibri" panose="020F0502020204030204" pitchFamily="34" charset="0"/>
                    <a:cs typeface="Times New Roman" panose="02020603050405020304" pitchFamily="18" charset="0"/>
                  </a:rPr>
                  <a:t>Si en el argumento de un logaritmo hay una potencia, para resolverlo, ocupamos las propiedades de multiplicación de logaritmos llegando a lo siguiente:</a:t>
                </a:r>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func>
                        <m:func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log</m:t>
                              </m:r>
                            </m:e>
                            <m:sub>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b</m:t>
                              </m:r>
                            </m:sub>
                          </m:sSub>
                        </m:fName>
                        <m:e>
                          <m:sSup>
                            <m:sSup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sSupPr>
                            <m:e>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a</m:t>
                              </m:r>
                            </m:e>
                            <m:sup>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n</m:t>
                              </m:r>
                            </m:sup>
                          </m:sSup>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 = </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n</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 ∙</m:t>
                          </m:r>
                          <m:func>
                            <m:func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log</m:t>
                                  </m:r>
                                </m:e>
                                <m:sub>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b</m:t>
                                  </m:r>
                                </m:sub>
                              </m:sSub>
                            </m:fName>
                            <m:e>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a</m:t>
                              </m:r>
                            </m:e>
                          </m:func>
                        </m:e>
                      </m:func>
                    </m:oMath>
                  </m:oMathPara>
                </a14:m>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CuadroTexto 4">
                <a:extLst>
                  <a:ext uri="{FF2B5EF4-FFF2-40B4-BE49-F238E27FC236}">
                    <a16:creationId xmlns:a16="http://schemas.microsoft.com/office/drawing/2014/main" id="{0F9C2982-90FF-070D-B81A-E12FB4C20626}"/>
                  </a:ext>
                </a:extLst>
              </p:cNvPr>
              <p:cNvSpPr txBox="1">
                <a:spLocks noRot="1" noChangeAspect="1" noMove="1" noResize="1" noEditPoints="1" noAdjustHandles="1" noChangeArrowheads="1" noChangeShapeType="1" noTextEdit="1"/>
              </p:cNvSpPr>
              <p:nvPr/>
            </p:nvSpPr>
            <p:spPr>
              <a:xfrm>
                <a:off x="1003762" y="1487238"/>
                <a:ext cx="7136476" cy="1505220"/>
              </a:xfrm>
              <a:prstGeom prst="rect">
                <a:avLst/>
              </a:prstGeom>
              <a:blipFill>
                <a:blip r:embed="rId3"/>
                <a:stretch>
                  <a:fillRect l="-769" t="-1619" r="-769"/>
                </a:stretch>
              </a:blipFill>
            </p:spPr>
            <p:txBody>
              <a:bodyPr/>
              <a:lstStyle/>
              <a:p>
                <a:r>
                  <a:rPr lang="es-CL">
                    <a:noFill/>
                  </a:rPr>
                  <a:t> </a:t>
                </a:r>
              </a:p>
            </p:txBody>
          </p:sp>
        </mc:Fallback>
      </mc:AlternateContent>
    </p:spTree>
    <p:extLst>
      <p:ext uri="{BB962C8B-B14F-4D97-AF65-F5344CB8AC3E}">
        <p14:creationId xmlns:p14="http://schemas.microsoft.com/office/powerpoint/2010/main" val="8507843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FAF46C-C420-38CC-736F-2C713AF03002}"/>
              </a:ext>
            </a:extLst>
          </p:cNvPr>
          <p:cNvSpPr>
            <a:spLocks noGrp="1"/>
          </p:cNvSpPr>
          <p:nvPr>
            <p:ph type="title" idx="4294967295"/>
          </p:nvPr>
        </p:nvSpPr>
        <p:spPr>
          <a:xfrm>
            <a:off x="720725" y="387584"/>
            <a:ext cx="7702550" cy="573088"/>
          </a:xfrm>
        </p:spPr>
        <p:txBody>
          <a:bodyPr/>
          <a:lstStyle/>
          <a:p>
            <a:pPr algn="ctr"/>
            <a:r>
              <a:rPr lang="es-CL" b="1" dirty="0">
                <a:latin typeface="Aptos" panose="020B0004020202020204" pitchFamily="34" charset="0"/>
              </a:rPr>
              <a:t>Operatoria con logaritmos</a:t>
            </a:r>
          </a:p>
        </p:txBody>
      </p:sp>
      <p:sp>
        <p:nvSpPr>
          <p:cNvPr id="8" name="CuadroTexto 7">
            <a:extLst>
              <a:ext uri="{FF2B5EF4-FFF2-40B4-BE49-F238E27FC236}">
                <a16:creationId xmlns:a16="http://schemas.microsoft.com/office/drawing/2014/main" id="{AB1F64BF-BCAD-1BA8-2E76-A88E8888AE56}"/>
              </a:ext>
            </a:extLst>
          </p:cNvPr>
          <p:cNvSpPr txBox="1"/>
          <p:nvPr/>
        </p:nvSpPr>
        <p:spPr>
          <a:xfrm>
            <a:off x="1393825" y="914150"/>
            <a:ext cx="6356350" cy="377860"/>
          </a:xfrm>
          <a:prstGeom prst="rect">
            <a:avLst/>
          </a:prstGeom>
          <a:noFill/>
        </p:spPr>
        <p:txBody>
          <a:bodyPr wrap="square">
            <a:spAutoFit/>
          </a:bodyPr>
          <a:lstStyle/>
          <a:p>
            <a:pPr algn="ctr">
              <a:lnSpc>
                <a:spcPct val="107000"/>
              </a:lnSpc>
              <a:spcAft>
                <a:spcPts val="800"/>
              </a:spcAft>
            </a:pPr>
            <a:r>
              <a:rPr lang="es-ES" sz="1800" b="1" kern="100" dirty="0">
                <a:latin typeface="Aptos" panose="020B0004020202020204" pitchFamily="34" charset="0"/>
                <a:ea typeface="Calibri" panose="020F0502020204030204" pitchFamily="34" charset="0"/>
                <a:cs typeface="Times New Roman" panose="02020603050405020304" pitchFamily="18" charset="0"/>
              </a:rPr>
              <a:t>Cambio de base</a:t>
            </a:r>
            <a:endParaRPr lang="es-CL" sz="18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 name="Conector recto 4">
            <a:extLst>
              <a:ext uri="{FF2B5EF4-FFF2-40B4-BE49-F238E27FC236}">
                <a16:creationId xmlns:a16="http://schemas.microsoft.com/office/drawing/2014/main" id="{180FB147-DFB3-C179-A94F-0CEE69B0FE6E}"/>
              </a:ext>
            </a:extLst>
          </p:cNvPr>
          <p:cNvCxnSpPr>
            <a:cxnSpLocks/>
          </p:cNvCxnSpPr>
          <p:nvPr/>
        </p:nvCxnSpPr>
        <p:spPr>
          <a:xfrm>
            <a:off x="4572000" y="1551588"/>
            <a:ext cx="0" cy="3249012"/>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CuadroTexto 6">
                <a:extLst>
                  <a:ext uri="{FF2B5EF4-FFF2-40B4-BE49-F238E27FC236}">
                    <a16:creationId xmlns:a16="http://schemas.microsoft.com/office/drawing/2014/main" id="{F91CD40F-F533-3846-8EA5-7B45FDF5A88A}"/>
                  </a:ext>
                </a:extLst>
              </p:cNvPr>
              <p:cNvSpPr txBox="1"/>
              <p:nvPr/>
            </p:nvSpPr>
            <p:spPr>
              <a:xfrm>
                <a:off x="241302" y="1693283"/>
                <a:ext cx="4156074" cy="3332644"/>
              </a:xfrm>
              <a:prstGeom prst="rect">
                <a:avLst/>
              </a:prstGeom>
              <a:noFill/>
            </p:spPr>
            <p:txBody>
              <a:bodyPr wrap="square">
                <a:spAutoFit/>
              </a:bodyPr>
              <a:lstStyle/>
              <a:p>
                <a:pPr algn="just"/>
                <a:r>
                  <a:rPr lang="es-CL" sz="1600" dirty="0">
                    <a:latin typeface="Aptos" panose="020B0004020202020204" pitchFamily="34" charset="0"/>
                  </a:rPr>
                  <a:t>El cambio de base de un logaritmo es un procedimiento ocupado a conveniencia para resolver problemas de logaritmos en donde tanto la base como el argumento del logaritmo están relacionados de alguna forma, principalmente cuando ambos son potencias del mismo número, aunque puede realizarse en cualquier situación, quedando de la siguiente forma:</a:t>
                </a:r>
              </a:p>
              <a:p>
                <a:pPr/>
                <a14:m>
                  <m:oMathPara xmlns:m="http://schemas.openxmlformats.org/officeDocument/2006/math">
                    <m:oMathParaPr>
                      <m:jc m:val="centerGroup"/>
                    </m:oMathParaPr>
                    <m:oMath xmlns:m="http://schemas.openxmlformats.org/officeDocument/2006/math">
                      <m:func>
                        <m:funcPr>
                          <m:ctrlPr>
                            <a:rPr lang="es-CL" sz="1600" i="1">
                              <a:latin typeface="Cambria Math" panose="02040503050406030204" pitchFamily="18" charset="0"/>
                            </a:rPr>
                          </m:ctrlPr>
                        </m:funcPr>
                        <m:fName>
                          <m:sSub>
                            <m:sSubPr>
                              <m:ctrlPr>
                                <a:rPr lang="es-CL" sz="1600" i="1">
                                  <a:latin typeface="Cambria Math" panose="02040503050406030204" pitchFamily="18" charset="0"/>
                                </a:rPr>
                              </m:ctrlPr>
                            </m:sSubPr>
                            <m:e>
                              <m:r>
                                <m:rPr>
                                  <m:nor/>
                                </m:rPr>
                                <a:rPr lang="es-CL" sz="1600">
                                  <a:latin typeface="Aptos" panose="020B0004020202020204" pitchFamily="34" charset="0"/>
                                </a:rPr>
                                <m:t>log</m:t>
                              </m:r>
                            </m:e>
                            <m:sub>
                              <m:r>
                                <m:rPr>
                                  <m:nor/>
                                </m:rPr>
                                <a:rPr lang="es-CL" sz="1600">
                                  <a:latin typeface="Aptos" panose="020B0004020202020204" pitchFamily="34" charset="0"/>
                                </a:rPr>
                                <m:t>a</m:t>
                              </m:r>
                            </m:sub>
                          </m:sSub>
                        </m:fName>
                        <m:e>
                          <m:r>
                            <m:rPr>
                              <m:nor/>
                            </m:rPr>
                            <a:rPr lang="es-CL" sz="1600">
                              <a:latin typeface="Aptos" panose="020B0004020202020204" pitchFamily="34" charset="0"/>
                            </a:rPr>
                            <m:t>b</m:t>
                          </m:r>
                          <m:r>
                            <m:rPr>
                              <m:nor/>
                            </m:rPr>
                            <a:rPr lang="es-CL" sz="1600">
                              <a:latin typeface="Aptos" panose="020B0004020202020204" pitchFamily="34" charset="0"/>
                            </a:rPr>
                            <m:t> </m:t>
                          </m:r>
                        </m:e>
                      </m:func>
                      <m:r>
                        <m:rPr>
                          <m:nor/>
                        </m:rPr>
                        <a:rPr lang="es-CL" sz="1600">
                          <a:latin typeface="Aptos" panose="020B0004020202020204" pitchFamily="34" charset="0"/>
                        </a:rPr>
                        <m:t>= </m:t>
                      </m:r>
                      <m:f>
                        <m:fPr>
                          <m:ctrlPr>
                            <a:rPr lang="es-CL" sz="1600" i="1">
                              <a:latin typeface="Cambria Math" panose="02040503050406030204" pitchFamily="18" charset="0"/>
                            </a:rPr>
                          </m:ctrlPr>
                        </m:fPr>
                        <m:num>
                          <m:func>
                            <m:funcPr>
                              <m:ctrlPr>
                                <a:rPr lang="es-CL" sz="1600" i="1">
                                  <a:latin typeface="Cambria Math" panose="02040503050406030204" pitchFamily="18" charset="0"/>
                                </a:rPr>
                              </m:ctrlPr>
                            </m:funcPr>
                            <m:fName>
                              <m:sSub>
                                <m:sSubPr>
                                  <m:ctrlPr>
                                    <a:rPr lang="es-CL" sz="1600" i="1">
                                      <a:latin typeface="Cambria Math" panose="02040503050406030204" pitchFamily="18" charset="0"/>
                                    </a:rPr>
                                  </m:ctrlPr>
                                </m:sSubPr>
                                <m:e>
                                  <m:r>
                                    <m:rPr>
                                      <m:nor/>
                                    </m:rPr>
                                    <a:rPr lang="es-CL" sz="1600">
                                      <a:latin typeface="Aptos" panose="020B0004020202020204" pitchFamily="34" charset="0"/>
                                    </a:rPr>
                                    <m:t>log</m:t>
                                  </m:r>
                                </m:e>
                                <m:sub>
                                  <m:r>
                                    <m:rPr>
                                      <m:nor/>
                                    </m:rPr>
                                    <a:rPr lang="es-CL" sz="1600">
                                      <a:latin typeface="Aptos" panose="020B0004020202020204" pitchFamily="34" charset="0"/>
                                    </a:rPr>
                                    <m:t>c</m:t>
                                  </m:r>
                                </m:sub>
                              </m:sSub>
                            </m:fName>
                            <m:e>
                              <m:r>
                                <m:rPr>
                                  <m:nor/>
                                </m:rPr>
                                <a:rPr lang="es-CL" sz="1600">
                                  <a:latin typeface="Aptos" panose="020B0004020202020204" pitchFamily="34" charset="0"/>
                                </a:rPr>
                                <m:t>b</m:t>
                              </m:r>
                            </m:e>
                          </m:func>
                        </m:num>
                        <m:den>
                          <m:func>
                            <m:funcPr>
                              <m:ctrlPr>
                                <a:rPr lang="es-CL" sz="1600" i="1">
                                  <a:latin typeface="Cambria Math" panose="02040503050406030204" pitchFamily="18" charset="0"/>
                                </a:rPr>
                              </m:ctrlPr>
                            </m:funcPr>
                            <m:fName>
                              <m:sSub>
                                <m:sSubPr>
                                  <m:ctrlPr>
                                    <a:rPr lang="es-CL" sz="1600" i="1">
                                      <a:latin typeface="Cambria Math" panose="02040503050406030204" pitchFamily="18" charset="0"/>
                                    </a:rPr>
                                  </m:ctrlPr>
                                </m:sSubPr>
                                <m:e>
                                  <m:r>
                                    <m:rPr>
                                      <m:nor/>
                                    </m:rPr>
                                    <a:rPr lang="es-CL" sz="1600">
                                      <a:latin typeface="Aptos" panose="020B0004020202020204" pitchFamily="34" charset="0"/>
                                    </a:rPr>
                                    <m:t>log</m:t>
                                  </m:r>
                                </m:e>
                                <m:sub>
                                  <m:r>
                                    <m:rPr>
                                      <m:nor/>
                                    </m:rPr>
                                    <a:rPr lang="es-CL" sz="1600">
                                      <a:latin typeface="Aptos" panose="020B0004020202020204" pitchFamily="34" charset="0"/>
                                    </a:rPr>
                                    <m:t>c</m:t>
                                  </m:r>
                                </m:sub>
                              </m:sSub>
                            </m:fName>
                            <m:e>
                              <m:r>
                                <m:rPr>
                                  <m:nor/>
                                </m:rPr>
                                <a:rPr lang="es-CL" sz="1600">
                                  <a:latin typeface="Aptos" panose="020B0004020202020204" pitchFamily="34" charset="0"/>
                                </a:rPr>
                                <m:t>a</m:t>
                              </m:r>
                            </m:e>
                          </m:func>
                        </m:den>
                      </m:f>
                    </m:oMath>
                  </m:oMathPara>
                </a14:m>
                <a:endParaRPr lang="es-CL" dirty="0">
                  <a:latin typeface="Aptos" panose="020B0004020202020204" pitchFamily="34" charset="0"/>
                </a:endParaRPr>
              </a:p>
              <a:p>
                <a:endParaRPr lang="es-CL" sz="1600" dirty="0">
                  <a:latin typeface="Aptos" panose="020B0004020202020204" pitchFamily="34" charset="0"/>
                </a:endParaRPr>
              </a:p>
              <a:p>
                <a:endParaRPr lang="es-CL" sz="1800" dirty="0">
                  <a:latin typeface="Aptos" panose="020B0004020202020204" pitchFamily="34" charset="0"/>
                </a:endParaRPr>
              </a:p>
            </p:txBody>
          </p:sp>
        </mc:Choice>
        <mc:Fallback xmlns="">
          <p:sp>
            <p:nvSpPr>
              <p:cNvPr id="7" name="CuadroTexto 6">
                <a:extLst>
                  <a:ext uri="{FF2B5EF4-FFF2-40B4-BE49-F238E27FC236}">
                    <a16:creationId xmlns:a16="http://schemas.microsoft.com/office/drawing/2014/main" id="{F91CD40F-F533-3846-8EA5-7B45FDF5A88A}"/>
                  </a:ext>
                </a:extLst>
              </p:cNvPr>
              <p:cNvSpPr txBox="1">
                <a:spLocks noRot="1" noChangeAspect="1" noMove="1" noResize="1" noEditPoints="1" noAdjustHandles="1" noChangeArrowheads="1" noChangeShapeType="1" noTextEdit="1"/>
              </p:cNvSpPr>
              <p:nvPr/>
            </p:nvSpPr>
            <p:spPr>
              <a:xfrm>
                <a:off x="241302" y="1693283"/>
                <a:ext cx="4156074" cy="3332644"/>
              </a:xfrm>
              <a:prstGeom prst="rect">
                <a:avLst/>
              </a:prstGeom>
              <a:blipFill>
                <a:blip r:embed="rId2"/>
                <a:stretch>
                  <a:fillRect l="-881" t="-549" r="-881"/>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3" name="Cuadro de texto 240218244">
                <a:extLst>
                  <a:ext uri="{FF2B5EF4-FFF2-40B4-BE49-F238E27FC236}">
                    <a16:creationId xmlns:a16="http://schemas.microsoft.com/office/drawing/2014/main" id="{2120482C-730A-0566-38AD-A9D4B680D250}"/>
                  </a:ext>
                </a:extLst>
              </p:cNvPr>
              <p:cNvSpPr txBox="1"/>
              <p:nvPr/>
            </p:nvSpPr>
            <p:spPr>
              <a:xfrm>
                <a:off x="4746625" y="2555121"/>
                <a:ext cx="4237411" cy="1241945"/>
              </a:xfrm>
              <a:prstGeom prst="roundRect">
                <a:avLst>
                  <a:gd name="adj" fmla="val 6870"/>
                </a:avLst>
              </a:prstGeom>
              <a:solidFill>
                <a:schemeClr val="accent3">
                  <a:lumMod val="40000"/>
                  <a:lumOff val="60000"/>
                </a:schemeClr>
              </a:solidFill>
              <a:ln w="9525">
                <a:solidFill>
                  <a:schemeClr val="accent4">
                    <a:lumMod val="75000"/>
                  </a:schemeClr>
                </a:solidFill>
                <a:prstDash val="dash"/>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CL" sz="1600" kern="100" dirty="0">
                    <a:effectLst/>
                    <a:latin typeface="Aptos" panose="020B0004020202020204" pitchFamily="34" charset="0"/>
                    <a:ea typeface="Calibri" panose="020F0502020204030204" pitchFamily="34" charset="0"/>
                    <a:cs typeface="Times New Roman" panose="02020603050405020304" pitchFamily="18" charset="0"/>
                  </a:rPr>
                  <a:t>Ejemplo:</a:t>
                </a:r>
              </a:p>
              <a:p>
                <a:pPr>
                  <a:lnSpc>
                    <a:spcPct val="107000"/>
                  </a:lnSpc>
                  <a:spcAft>
                    <a:spcPts val="800"/>
                  </a:spcAft>
                </a:pPr>
                <a14:m>
                  <m:oMathPara xmlns:m="http://schemas.openxmlformats.org/officeDocument/2006/math">
                    <m:oMathParaPr>
                      <m:jc m:val="centerGroup"/>
                    </m:oMathParaPr>
                    <m:oMath xmlns:m="http://schemas.openxmlformats.org/officeDocument/2006/math">
                      <m:func>
                        <m:func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nor/>
                                </m:rPr>
                                <a:rPr lang="es-CL" sz="1600" i="0" kern="100">
                                  <a:effectLst/>
                                  <a:latin typeface="Aptos" panose="020B0004020202020204" pitchFamily="34" charset="0"/>
                                  <a:ea typeface="Calibri" panose="020F0502020204030204" pitchFamily="34" charset="0"/>
                                  <a:cs typeface="Times New Roman" panose="02020603050405020304" pitchFamily="18" charset="0"/>
                                </a:rPr>
                                <m:t>log</m:t>
                              </m:r>
                            </m:e>
                            <m:sub>
                              <m:r>
                                <m:rPr>
                                  <m:nor/>
                                </m:rPr>
                                <a:rPr lang="es-CL" sz="1600" i="0" kern="100">
                                  <a:effectLst/>
                                  <a:latin typeface="Aptos" panose="020B0004020202020204" pitchFamily="34" charset="0"/>
                                  <a:ea typeface="Calibri" panose="020F0502020204030204" pitchFamily="34" charset="0"/>
                                  <a:cs typeface="Times New Roman" panose="02020603050405020304" pitchFamily="18" charset="0"/>
                                </a:rPr>
                                <m:t>8</m:t>
                              </m:r>
                            </m:sub>
                          </m:sSub>
                        </m:fName>
                        <m:e>
                          <m:r>
                            <m:rPr>
                              <m:nor/>
                            </m:rPr>
                            <a:rPr lang="es-CL" sz="1600" i="0" kern="100">
                              <a:effectLst/>
                              <a:latin typeface="Aptos" panose="020B0004020202020204" pitchFamily="34" charset="0"/>
                              <a:ea typeface="Calibri" panose="020F0502020204030204" pitchFamily="34" charset="0"/>
                              <a:cs typeface="Times New Roman" panose="02020603050405020304" pitchFamily="18" charset="0"/>
                            </a:rPr>
                            <m:t>32 </m:t>
                          </m:r>
                        </m:e>
                      </m:func>
                      <m:r>
                        <m:rPr>
                          <m:nor/>
                        </m:rPr>
                        <a:rPr lang="es-ES" sz="1600" b="0" i="0" kern="100" smtClean="0">
                          <a:effectLst/>
                          <a:latin typeface="Aptos" panose="020B0004020202020204" pitchFamily="34" charset="0"/>
                          <a:ea typeface="Calibri" panose="020F0502020204030204" pitchFamily="34" charset="0"/>
                          <a:cs typeface="Times New Roman" panose="02020603050405020304" pitchFamily="18" charset="0"/>
                        </a:rPr>
                        <m:t>=</m:t>
                      </m:r>
                      <m:f>
                        <m:f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fPr>
                        <m:num>
                          <m:func>
                            <m:func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nor/>
                                    </m:rPr>
                                    <a:rPr lang="es-CL" sz="1600" i="0" kern="100">
                                      <a:effectLst/>
                                      <a:latin typeface="Aptos" panose="020B0004020202020204" pitchFamily="34" charset="0"/>
                                      <a:ea typeface="Calibri" panose="020F0502020204030204" pitchFamily="34" charset="0"/>
                                      <a:cs typeface="Times New Roman" panose="02020603050405020304" pitchFamily="18" charset="0"/>
                                    </a:rPr>
                                    <m:t>log</m:t>
                                  </m:r>
                                </m:e>
                                <m:sub>
                                  <m:r>
                                    <m:rPr>
                                      <m:nor/>
                                    </m:rPr>
                                    <a:rPr lang="es-CL" sz="1600" i="0" kern="100">
                                      <a:effectLst/>
                                      <a:latin typeface="Aptos" panose="020B0004020202020204" pitchFamily="34" charset="0"/>
                                      <a:ea typeface="Calibri" panose="020F0502020204030204" pitchFamily="34" charset="0"/>
                                      <a:cs typeface="Times New Roman" panose="02020603050405020304" pitchFamily="18" charset="0"/>
                                    </a:rPr>
                                    <m:t>2</m:t>
                                  </m:r>
                                </m:sub>
                              </m:sSub>
                            </m:fName>
                            <m:e>
                              <m:r>
                                <m:rPr>
                                  <m:nor/>
                                </m:rPr>
                                <a:rPr lang="es-CL" sz="1600" i="0" kern="100">
                                  <a:effectLst/>
                                  <a:latin typeface="Aptos" panose="020B0004020202020204" pitchFamily="34" charset="0"/>
                                  <a:ea typeface="Calibri" panose="020F0502020204030204" pitchFamily="34" charset="0"/>
                                  <a:cs typeface="Times New Roman" panose="02020603050405020304" pitchFamily="18" charset="0"/>
                                </a:rPr>
                                <m:t>32</m:t>
                              </m:r>
                            </m:e>
                          </m:func>
                        </m:num>
                        <m:den>
                          <m:func>
                            <m:func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nor/>
                                    </m:rPr>
                                    <a:rPr lang="es-CL" sz="1600" i="0" kern="100">
                                      <a:effectLst/>
                                      <a:latin typeface="Aptos" panose="020B0004020202020204" pitchFamily="34" charset="0"/>
                                      <a:ea typeface="Calibri" panose="020F0502020204030204" pitchFamily="34" charset="0"/>
                                      <a:cs typeface="Times New Roman" panose="02020603050405020304" pitchFamily="18" charset="0"/>
                                    </a:rPr>
                                    <m:t>log</m:t>
                                  </m:r>
                                </m:e>
                                <m:sub>
                                  <m:r>
                                    <m:rPr>
                                      <m:nor/>
                                    </m:rPr>
                                    <a:rPr lang="es-CL" sz="1600" i="0" kern="100">
                                      <a:effectLst/>
                                      <a:latin typeface="Aptos" panose="020B0004020202020204" pitchFamily="34" charset="0"/>
                                      <a:ea typeface="Calibri" panose="020F0502020204030204" pitchFamily="34" charset="0"/>
                                      <a:cs typeface="Times New Roman" panose="02020603050405020304" pitchFamily="18" charset="0"/>
                                    </a:rPr>
                                    <m:t>2</m:t>
                                  </m:r>
                                </m:sub>
                              </m:sSub>
                            </m:fName>
                            <m:e>
                              <m:r>
                                <m:rPr>
                                  <m:nor/>
                                </m:rPr>
                                <a:rPr lang="es-CL" sz="1600" i="0" kern="100">
                                  <a:effectLst/>
                                  <a:latin typeface="Aptos" panose="020B0004020202020204" pitchFamily="34" charset="0"/>
                                  <a:ea typeface="Calibri" panose="020F0502020204030204" pitchFamily="34" charset="0"/>
                                  <a:cs typeface="Times New Roman" panose="02020603050405020304" pitchFamily="18" charset="0"/>
                                </a:rPr>
                                <m:t>8</m:t>
                              </m:r>
                            </m:e>
                          </m:func>
                        </m:den>
                      </m:f>
                      <m:r>
                        <m:rPr>
                          <m:nor/>
                        </m:rPr>
                        <a:rPr lang="es-ES" sz="1600" b="0" i="0" kern="100" smtClean="0">
                          <a:effectLst/>
                          <a:latin typeface="Aptos" panose="020B0004020202020204" pitchFamily="34" charset="0"/>
                          <a:ea typeface="Calibri" panose="020F0502020204030204" pitchFamily="34" charset="0"/>
                          <a:cs typeface="Times New Roman" panose="02020603050405020304" pitchFamily="18" charset="0"/>
                        </a:rPr>
                        <m:t>=</m:t>
                      </m:r>
                      <m:f>
                        <m:f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fPr>
                        <m:num>
                          <m:func>
                            <m:func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nor/>
                                    </m:rPr>
                                    <a:rPr lang="es-CL" sz="1600" i="0" kern="100">
                                      <a:effectLst/>
                                      <a:latin typeface="Aptos" panose="020B0004020202020204" pitchFamily="34" charset="0"/>
                                      <a:ea typeface="Calibri" panose="020F0502020204030204" pitchFamily="34" charset="0"/>
                                      <a:cs typeface="Times New Roman" panose="02020603050405020304" pitchFamily="18" charset="0"/>
                                    </a:rPr>
                                    <m:t>log</m:t>
                                  </m:r>
                                </m:e>
                                <m:sub>
                                  <m:r>
                                    <m:rPr>
                                      <m:nor/>
                                    </m:rPr>
                                    <a:rPr lang="es-CL" sz="1600" i="0" kern="100">
                                      <a:effectLst/>
                                      <a:latin typeface="Aptos" panose="020B0004020202020204" pitchFamily="34" charset="0"/>
                                      <a:ea typeface="Calibri" panose="020F0502020204030204" pitchFamily="34" charset="0"/>
                                      <a:cs typeface="Times New Roman" panose="02020603050405020304" pitchFamily="18" charset="0"/>
                                    </a:rPr>
                                    <m:t>2</m:t>
                                  </m:r>
                                </m:sub>
                              </m:sSub>
                            </m:fName>
                            <m:e>
                              <m:sSup>
                                <m:sSup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sSupPr>
                                <m:e>
                                  <m:r>
                                    <m:rPr>
                                      <m:nor/>
                                    </m:rPr>
                                    <a:rPr lang="es-CL" sz="1600" i="0" kern="100">
                                      <a:effectLst/>
                                      <a:latin typeface="Aptos" panose="020B0004020202020204" pitchFamily="34" charset="0"/>
                                      <a:ea typeface="Calibri" panose="020F0502020204030204" pitchFamily="34" charset="0"/>
                                      <a:cs typeface="Times New Roman" panose="02020603050405020304" pitchFamily="18" charset="0"/>
                                    </a:rPr>
                                    <m:t>2</m:t>
                                  </m:r>
                                </m:e>
                                <m:sup>
                                  <m:r>
                                    <m:rPr>
                                      <m:nor/>
                                    </m:rPr>
                                    <a:rPr lang="es-CL" sz="1600" i="0" kern="100">
                                      <a:effectLst/>
                                      <a:latin typeface="Aptos" panose="020B0004020202020204" pitchFamily="34" charset="0"/>
                                      <a:ea typeface="Calibri" panose="020F0502020204030204" pitchFamily="34" charset="0"/>
                                      <a:cs typeface="Times New Roman" panose="02020603050405020304" pitchFamily="18" charset="0"/>
                                    </a:rPr>
                                    <m:t>5</m:t>
                                  </m:r>
                                </m:sup>
                              </m:sSup>
                            </m:e>
                          </m:func>
                        </m:num>
                        <m:den>
                          <m:func>
                            <m:func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nor/>
                                    </m:rPr>
                                    <a:rPr lang="es-CL" sz="1600" i="0" kern="100">
                                      <a:effectLst/>
                                      <a:latin typeface="Aptos" panose="020B0004020202020204" pitchFamily="34" charset="0"/>
                                      <a:ea typeface="Calibri" panose="020F0502020204030204" pitchFamily="34" charset="0"/>
                                      <a:cs typeface="Times New Roman" panose="02020603050405020304" pitchFamily="18" charset="0"/>
                                    </a:rPr>
                                    <m:t>log</m:t>
                                  </m:r>
                                </m:e>
                                <m:sub>
                                  <m:r>
                                    <m:rPr>
                                      <m:nor/>
                                    </m:rPr>
                                    <a:rPr lang="es-CL" sz="1600" i="0" kern="100">
                                      <a:effectLst/>
                                      <a:latin typeface="Aptos" panose="020B0004020202020204" pitchFamily="34" charset="0"/>
                                      <a:ea typeface="Calibri" panose="020F0502020204030204" pitchFamily="34" charset="0"/>
                                      <a:cs typeface="Times New Roman" panose="02020603050405020304" pitchFamily="18" charset="0"/>
                                    </a:rPr>
                                    <m:t>2</m:t>
                                  </m:r>
                                </m:sub>
                              </m:sSub>
                            </m:fName>
                            <m:e>
                              <m:sSup>
                                <m:sSup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sSupPr>
                                <m:e>
                                  <m:r>
                                    <m:rPr>
                                      <m:nor/>
                                    </m:rPr>
                                    <a:rPr lang="es-CL" sz="1600" i="0" kern="100">
                                      <a:effectLst/>
                                      <a:latin typeface="Aptos" panose="020B0004020202020204" pitchFamily="34" charset="0"/>
                                      <a:ea typeface="Calibri" panose="020F0502020204030204" pitchFamily="34" charset="0"/>
                                      <a:cs typeface="Times New Roman" panose="02020603050405020304" pitchFamily="18" charset="0"/>
                                    </a:rPr>
                                    <m:t>2</m:t>
                                  </m:r>
                                </m:e>
                                <m:sup>
                                  <m:r>
                                    <m:rPr>
                                      <m:nor/>
                                    </m:rPr>
                                    <a:rPr lang="es-CL" sz="1600" i="0" kern="100">
                                      <a:effectLst/>
                                      <a:latin typeface="Aptos" panose="020B0004020202020204" pitchFamily="34" charset="0"/>
                                      <a:ea typeface="Calibri" panose="020F0502020204030204" pitchFamily="34" charset="0"/>
                                      <a:cs typeface="Times New Roman" panose="02020603050405020304" pitchFamily="18" charset="0"/>
                                    </a:rPr>
                                    <m:t>3</m:t>
                                  </m:r>
                                </m:sup>
                              </m:sSup>
                            </m:e>
                          </m:func>
                        </m:den>
                      </m:f>
                      <m:r>
                        <m:rPr>
                          <m:nor/>
                        </m:rPr>
                        <a:rPr lang="es-ES" sz="1600" b="0" i="0" kern="100" smtClean="0">
                          <a:effectLst/>
                          <a:latin typeface="Aptos" panose="020B0004020202020204" pitchFamily="34" charset="0"/>
                          <a:ea typeface="Calibri" panose="020F0502020204030204" pitchFamily="34" charset="0"/>
                          <a:cs typeface="Times New Roman" panose="02020603050405020304" pitchFamily="18" charset="0"/>
                        </a:rPr>
                        <m:t>=</m:t>
                      </m:r>
                      <m:f>
                        <m:f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fPr>
                        <m:num>
                          <m:func>
                            <m:func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nor/>
                                    </m:rPr>
                                    <a:rPr lang="es-ES" sz="1600" b="0" i="0" kern="100" smtClean="0">
                                      <a:effectLst/>
                                      <a:latin typeface="Aptos" panose="020B0004020202020204" pitchFamily="34" charset="0"/>
                                      <a:ea typeface="Calibri" panose="020F0502020204030204" pitchFamily="34" charset="0"/>
                                      <a:cs typeface="Times New Roman" panose="02020603050405020304" pitchFamily="18" charset="0"/>
                                    </a:rPr>
                                    <m:t>5</m:t>
                                  </m:r>
                                  <m:r>
                                    <m:rPr>
                                      <m:nor/>
                                    </m:rPr>
                                    <a:rPr lang="es-CL" sz="1600" i="0" kern="100">
                                      <a:effectLst/>
                                      <a:latin typeface="Aptos" panose="020B0004020202020204" pitchFamily="34" charset="0"/>
                                      <a:ea typeface="Calibri" panose="020F0502020204030204" pitchFamily="34" charset="0"/>
                                      <a:cs typeface="Times New Roman" panose="02020603050405020304" pitchFamily="18" charset="0"/>
                                    </a:rPr>
                                    <m:t>log</m:t>
                                  </m:r>
                                </m:e>
                                <m:sub>
                                  <m:r>
                                    <m:rPr>
                                      <m:nor/>
                                    </m:rPr>
                                    <a:rPr lang="es-CL" sz="1600" i="0" kern="100">
                                      <a:effectLst/>
                                      <a:latin typeface="Aptos" panose="020B0004020202020204" pitchFamily="34" charset="0"/>
                                      <a:ea typeface="Calibri" panose="020F0502020204030204" pitchFamily="34" charset="0"/>
                                      <a:cs typeface="Times New Roman" panose="02020603050405020304" pitchFamily="18" charset="0"/>
                                    </a:rPr>
                                    <m:t>2</m:t>
                                  </m:r>
                                </m:sub>
                              </m:sSub>
                            </m:fName>
                            <m:e>
                              <m:r>
                                <m:rPr>
                                  <m:nor/>
                                </m:rPr>
                                <a:rPr lang="es-CL" sz="1600" i="0" kern="100">
                                  <a:effectLst/>
                                  <a:latin typeface="Aptos" panose="020B0004020202020204" pitchFamily="34" charset="0"/>
                                  <a:ea typeface="Calibri" panose="020F0502020204030204" pitchFamily="34" charset="0"/>
                                  <a:cs typeface="Times New Roman" panose="02020603050405020304" pitchFamily="18" charset="0"/>
                                </a:rPr>
                                <m:t>2</m:t>
                              </m:r>
                            </m:e>
                          </m:func>
                        </m:num>
                        <m:den>
                          <m:func>
                            <m:func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nor/>
                                    </m:rPr>
                                    <a:rPr lang="es-ES" sz="1600" b="0" i="0" kern="100" smtClean="0">
                                      <a:effectLst/>
                                      <a:latin typeface="Aptos" panose="020B0004020202020204" pitchFamily="34" charset="0"/>
                                      <a:ea typeface="Calibri" panose="020F0502020204030204" pitchFamily="34" charset="0"/>
                                      <a:cs typeface="Times New Roman" panose="02020603050405020304" pitchFamily="18" charset="0"/>
                                    </a:rPr>
                                    <m:t>3</m:t>
                                  </m:r>
                                  <m:r>
                                    <m:rPr>
                                      <m:nor/>
                                    </m:rPr>
                                    <a:rPr lang="es-CL" sz="1600" i="0" kern="100">
                                      <a:effectLst/>
                                      <a:latin typeface="Aptos" panose="020B0004020202020204" pitchFamily="34" charset="0"/>
                                      <a:ea typeface="Calibri" panose="020F0502020204030204" pitchFamily="34" charset="0"/>
                                      <a:cs typeface="Times New Roman" panose="02020603050405020304" pitchFamily="18" charset="0"/>
                                    </a:rPr>
                                    <m:t>log</m:t>
                                  </m:r>
                                </m:e>
                                <m:sub>
                                  <m:r>
                                    <m:rPr>
                                      <m:nor/>
                                    </m:rPr>
                                    <a:rPr lang="es-CL" sz="1600" i="0" kern="100">
                                      <a:effectLst/>
                                      <a:latin typeface="Aptos" panose="020B0004020202020204" pitchFamily="34" charset="0"/>
                                      <a:ea typeface="Calibri" panose="020F0502020204030204" pitchFamily="34" charset="0"/>
                                      <a:cs typeface="Times New Roman" panose="02020603050405020304" pitchFamily="18" charset="0"/>
                                    </a:rPr>
                                    <m:t>2</m:t>
                                  </m:r>
                                </m:sub>
                              </m:sSub>
                            </m:fName>
                            <m:e>
                              <m:r>
                                <m:rPr>
                                  <m:nor/>
                                </m:rPr>
                                <a:rPr lang="es-CL" sz="1600" i="0" kern="100">
                                  <a:effectLst/>
                                  <a:latin typeface="Aptos" panose="020B0004020202020204" pitchFamily="34" charset="0"/>
                                  <a:ea typeface="Calibri" panose="020F0502020204030204" pitchFamily="34" charset="0"/>
                                  <a:cs typeface="Times New Roman" panose="02020603050405020304" pitchFamily="18" charset="0"/>
                                </a:rPr>
                                <m:t>2</m:t>
                              </m:r>
                            </m:e>
                          </m:func>
                        </m:den>
                      </m:f>
                      <m:r>
                        <m:rPr>
                          <m:nor/>
                        </m:rPr>
                        <a:rPr lang="es-ES" sz="1600" b="0" i="0" kern="100" smtClean="0">
                          <a:effectLst/>
                          <a:latin typeface="Aptos" panose="020B0004020202020204" pitchFamily="34" charset="0"/>
                          <a:ea typeface="Calibri" panose="020F0502020204030204" pitchFamily="34" charset="0"/>
                          <a:cs typeface="Times New Roman" panose="02020603050405020304" pitchFamily="18" charset="0"/>
                        </a:rPr>
                        <m:t>=</m:t>
                      </m:r>
                      <m:f>
                        <m:f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600" i="0" kern="100">
                              <a:effectLst/>
                              <a:latin typeface="Aptos" panose="020B0004020202020204" pitchFamily="34" charset="0"/>
                              <a:ea typeface="Calibri" panose="020F0502020204030204" pitchFamily="34" charset="0"/>
                              <a:cs typeface="Times New Roman" panose="02020603050405020304" pitchFamily="18" charset="0"/>
                            </a:rPr>
                            <m:t>5</m:t>
                          </m:r>
                        </m:num>
                        <m:den>
                          <m:r>
                            <m:rPr>
                              <m:nor/>
                            </m:rPr>
                            <a:rPr lang="es-ES" sz="1600" b="0" i="0" kern="100" smtClean="0">
                              <a:effectLst/>
                              <a:latin typeface="Aptos" panose="020B0004020202020204" pitchFamily="34" charset="0"/>
                              <a:ea typeface="Calibri" panose="020F0502020204030204" pitchFamily="34" charset="0"/>
                              <a:cs typeface="Times New Roman" panose="02020603050405020304" pitchFamily="18" charset="0"/>
                            </a:rPr>
                            <m:t>3</m:t>
                          </m:r>
                        </m:den>
                      </m:f>
                    </m:oMath>
                  </m:oMathPara>
                </a14:m>
                <a:endParaRPr lang="es-CL" sz="1600" kern="100" dirty="0">
                  <a:effectLst/>
                  <a:latin typeface="Aptos" panose="020B00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L" sz="1100" kern="100" dirty="0">
                    <a:effectLst/>
                    <a:latin typeface="Calibri" panose="020F0502020204030204" pitchFamily="34" charset="0"/>
                    <a:ea typeface="Calibri" panose="020F0502020204030204" pitchFamily="34" charset="0"/>
                    <a:cs typeface="Times New Roman" panose="02020603050405020304" pitchFamily="18" charset="0"/>
                  </a:rPr>
                  <a:t> </a:t>
                </a:r>
              </a:p>
            </p:txBody>
          </p:sp>
        </mc:Choice>
        <mc:Fallback xmlns="">
          <p:sp>
            <p:nvSpPr>
              <p:cNvPr id="3" name="Cuadro de texto 240218244">
                <a:extLst>
                  <a:ext uri="{FF2B5EF4-FFF2-40B4-BE49-F238E27FC236}">
                    <a16:creationId xmlns:a16="http://schemas.microsoft.com/office/drawing/2014/main" id="{2120482C-730A-0566-38AD-A9D4B680D250}"/>
                  </a:ext>
                </a:extLst>
              </p:cNvPr>
              <p:cNvSpPr txBox="1">
                <a:spLocks noRot="1" noChangeAspect="1" noMove="1" noResize="1" noEditPoints="1" noAdjustHandles="1" noChangeArrowheads="1" noChangeShapeType="1" noTextEdit="1"/>
              </p:cNvSpPr>
              <p:nvPr/>
            </p:nvSpPr>
            <p:spPr>
              <a:xfrm>
                <a:off x="4746625" y="2555121"/>
                <a:ext cx="4237411" cy="1241945"/>
              </a:xfrm>
              <a:prstGeom prst="roundRect">
                <a:avLst>
                  <a:gd name="adj" fmla="val 6870"/>
                </a:avLst>
              </a:prstGeom>
              <a:blipFill>
                <a:blip r:embed="rId3"/>
                <a:stretch>
                  <a:fillRect l="-143"/>
                </a:stretch>
              </a:blipFill>
              <a:ln w="9525">
                <a:solidFill>
                  <a:schemeClr val="accent4">
                    <a:lumMod val="75000"/>
                  </a:schemeClr>
                </a:solidFill>
                <a:prstDash val="dash"/>
              </a:ln>
            </p:spPr>
            <p:txBody>
              <a:bodyPr/>
              <a:lstStyle/>
              <a:p>
                <a:r>
                  <a:rPr lang="es-CL">
                    <a:noFill/>
                  </a:rPr>
                  <a:t> </a:t>
                </a:r>
              </a:p>
            </p:txBody>
          </p:sp>
        </mc:Fallback>
      </mc:AlternateContent>
    </p:spTree>
    <p:extLst>
      <p:ext uri="{BB962C8B-B14F-4D97-AF65-F5344CB8AC3E}">
        <p14:creationId xmlns:p14="http://schemas.microsoft.com/office/powerpoint/2010/main" val="66082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Meme &quot;Qué resuelva&quot;: qué significa tener un novio así y origen de &quot;resolver&quot;  | MARCA México">
            <a:extLst>
              <a:ext uri="{FF2B5EF4-FFF2-40B4-BE49-F238E27FC236}">
                <a16:creationId xmlns:a16="http://schemas.microsoft.com/office/drawing/2014/main" id="{F3683619-25C9-0BAB-4BF3-9884C1218B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5481" y="654071"/>
            <a:ext cx="5753037" cy="3835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8334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B4E702-3A4A-4942-C3E8-178227B8A14D}"/>
              </a:ext>
            </a:extLst>
          </p:cNvPr>
          <p:cNvSpPr>
            <a:spLocks noGrp="1"/>
          </p:cNvSpPr>
          <p:nvPr>
            <p:ph type="title"/>
          </p:nvPr>
        </p:nvSpPr>
        <p:spPr>
          <a:xfrm>
            <a:off x="720000" y="736253"/>
            <a:ext cx="7704000" cy="572700"/>
          </a:xfrm>
        </p:spPr>
        <p:txBody>
          <a:bodyPr/>
          <a:lstStyle/>
          <a:p>
            <a:pPr algn="l"/>
            <a:r>
              <a:rPr lang="es-CL" sz="2800" b="1" dirty="0">
                <a:latin typeface="Aptos" panose="020B0004020202020204" pitchFamily="34" charset="0"/>
              </a:rPr>
              <a:t>Objetivos de Aprendizaje</a:t>
            </a:r>
          </a:p>
        </p:txBody>
      </p:sp>
      <p:sp>
        <p:nvSpPr>
          <p:cNvPr id="3" name="Marcador de texto 2">
            <a:extLst>
              <a:ext uri="{FF2B5EF4-FFF2-40B4-BE49-F238E27FC236}">
                <a16:creationId xmlns:a16="http://schemas.microsoft.com/office/drawing/2014/main" id="{866DB418-3601-39A8-EF66-D64570CA722F}"/>
              </a:ext>
            </a:extLst>
          </p:cNvPr>
          <p:cNvSpPr>
            <a:spLocks noGrp="1"/>
          </p:cNvSpPr>
          <p:nvPr>
            <p:ph type="body" idx="1"/>
          </p:nvPr>
        </p:nvSpPr>
        <p:spPr>
          <a:xfrm>
            <a:off x="368677" y="1594280"/>
            <a:ext cx="5492569" cy="3002104"/>
          </a:xfrm>
        </p:spPr>
        <p:txBody>
          <a:bodyPr/>
          <a:lstStyle/>
          <a:p>
            <a:pPr algn="just"/>
            <a:r>
              <a:rPr lang="es-ES" sz="1800" dirty="0">
                <a:solidFill>
                  <a:schemeClr val="tx1"/>
                </a:solidFill>
                <a:latin typeface="Aptos" panose="020B0004020202020204" pitchFamily="34" charset="0"/>
              </a:rPr>
              <a:t>Utilizar las propiedades de orden en raíces.</a:t>
            </a:r>
          </a:p>
          <a:p>
            <a:pPr algn="just"/>
            <a:r>
              <a:rPr lang="es-ES" sz="1800" dirty="0">
                <a:solidFill>
                  <a:schemeClr val="tx1"/>
                </a:solidFill>
                <a:latin typeface="Aptos" panose="020B0004020202020204" pitchFamily="34" charset="0"/>
              </a:rPr>
              <a:t>Definir qué son logaritmos y cómo se relacionan con las potencias y sus propiedades.</a:t>
            </a:r>
          </a:p>
        </p:txBody>
      </p:sp>
      <p:pic>
        <p:nvPicPr>
          <p:cNvPr id="8" name="Imagen 7">
            <a:extLst>
              <a:ext uri="{FF2B5EF4-FFF2-40B4-BE49-F238E27FC236}">
                <a16:creationId xmlns:a16="http://schemas.microsoft.com/office/drawing/2014/main" id="{6315D1A3-9672-D345-1AF5-5ED41174776C}"/>
              </a:ext>
            </a:extLst>
          </p:cNvPr>
          <p:cNvPicPr>
            <a:picLocks noChangeAspect="1"/>
          </p:cNvPicPr>
          <p:nvPr/>
        </p:nvPicPr>
        <p:blipFill>
          <a:blip r:embed="rId2"/>
          <a:stretch>
            <a:fillRect/>
          </a:stretch>
        </p:blipFill>
        <p:spPr>
          <a:xfrm>
            <a:off x="6270648" y="1764969"/>
            <a:ext cx="2004902" cy="2355928"/>
          </a:xfrm>
          <a:prstGeom prst="rect">
            <a:avLst/>
          </a:prstGeom>
        </p:spPr>
      </p:pic>
    </p:spTree>
    <p:extLst>
      <p:ext uri="{BB962C8B-B14F-4D97-AF65-F5344CB8AC3E}">
        <p14:creationId xmlns:p14="http://schemas.microsoft.com/office/powerpoint/2010/main" val="2976212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B9D7DE14-4D53-B1C8-7C1C-1BE3CCB6DF9B}"/>
              </a:ext>
            </a:extLst>
          </p:cNvPr>
          <p:cNvPicPr>
            <a:picLocks noChangeAspect="1"/>
          </p:cNvPicPr>
          <p:nvPr/>
        </p:nvPicPr>
        <p:blipFill>
          <a:blip r:embed="rId2"/>
          <a:stretch>
            <a:fillRect/>
          </a:stretch>
        </p:blipFill>
        <p:spPr>
          <a:xfrm>
            <a:off x="345074" y="1091172"/>
            <a:ext cx="7306695" cy="2829320"/>
          </a:xfrm>
          <a:prstGeom prst="rect">
            <a:avLst/>
          </a:prstGeom>
        </p:spPr>
      </p:pic>
      <p:pic>
        <p:nvPicPr>
          <p:cNvPr id="9" name="Picture 2" descr="Resultado de imagen para pregunta">
            <a:extLst>
              <a:ext uri="{FF2B5EF4-FFF2-40B4-BE49-F238E27FC236}">
                <a16:creationId xmlns:a16="http://schemas.microsoft.com/office/drawing/2014/main" id="{387CED49-6ABE-4017-F1FA-A9A7E92C6AC5}"/>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92670" y="-69872"/>
            <a:ext cx="1009856" cy="1009856"/>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6DDAD342-3D36-6893-25BC-2E648BE2FA80}"/>
              </a:ext>
            </a:extLst>
          </p:cNvPr>
          <p:cNvSpPr>
            <a:spLocks noGrp="1"/>
          </p:cNvSpPr>
          <p:nvPr>
            <p:ph type="title"/>
          </p:nvPr>
        </p:nvSpPr>
        <p:spPr>
          <a:xfrm>
            <a:off x="685670" y="0"/>
            <a:ext cx="7407000" cy="1063500"/>
          </a:xfrm>
        </p:spPr>
        <p:txBody>
          <a:bodyPr/>
          <a:lstStyle/>
          <a:p>
            <a:r>
              <a:rPr lang="es-CL" dirty="0"/>
              <a:t>Pregunta N°1</a:t>
            </a:r>
          </a:p>
        </p:txBody>
      </p:sp>
      <p:sp>
        <p:nvSpPr>
          <p:cNvPr id="7" name="CuadroTexto 6">
            <a:extLst>
              <a:ext uri="{FF2B5EF4-FFF2-40B4-BE49-F238E27FC236}">
                <a16:creationId xmlns:a16="http://schemas.microsoft.com/office/drawing/2014/main" id="{313F0015-198F-3E8A-8D29-02A728027287}"/>
              </a:ext>
            </a:extLst>
          </p:cNvPr>
          <p:cNvSpPr txBox="1"/>
          <p:nvPr/>
        </p:nvSpPr>
        <p:spPr>
          <a:xfrm>
            <a:off x="3018430" y="4512901"/>
            <a:ext cx="4790003" cy="230832"/>
          </a:xfrm>
          <a:prstGeom prst="rect">
            <a:avLst/>
          </a:prstGeom>
          <a:noFill/>
        </p:spPr>
        <p:txBody>
          <a:bodyPr wrap="square" rtlCol="0">
            <a:spAutoFit/>
          </a:bodyPr>
          <a:lstStyle/>
          <a:p>
            <a:r>
              <a:rPr lang="es-CL" sz="900" dirty="0">
                <a:latin typeface="Aptos" panose="020B0004020202020204" pitchFamily="34" charset="0"/>
              </a:rPr>
              <a:t>DEMRE: PAES M2 Matemáticas Regular Admisión 2024</a:t>
            </a:r>
          </a:p>
        </p:txBody>
      </p:sp>
      <p:sp>
        <p:nvSpPr>
          <p:cNvPr id="8" name="CuadroTexto 7">
            <a:extLst>
              <a:ext uri="{FF2B5EF4-FFF2-40B4-BE49-F238E27FC236}">
                <a16:creationId xmlns:a16="http://schemas.microsoft.com/office/drawing/2014/main" id="{A7EFE1BC-71B7-1FF4-A0EC-2E53F3CFCA3F}"/>
              </a:ext>
            </a:extLst>
          </p:cNvPr>
          <p:cNvSpPr txBox="1"/>
          <p:nvPr/>
        </p:nvSpPr>
        <p:spPr>
          <a:xfrm>
            <a:off x="6018994" y="2878065"/>
            <a:ext cx="1780032"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CL" sz="1600" b="1" u="sng" dirty="0">
                <a:solidFill>
                  <a:schemeClr val="accent6">
                    <a:lumMod val="50000"/>
                  </a:schemeClr>
                </a:solidFill>
                <a:latin typeface="Varela Round" panose="00000500000000000000" pitchFamily="2" charset="-79"/>
                <a:cs typeface="Varela Round" panose="00000500000000000000" pitchFamily="2" charset="-79"/>
              </a:rPr>
              <a:t>Respuesta Correcta </a:t>
            </a:r>
          </a:p>
          <a:p>
            <a:pPr algn="ctr"/>
            <a:r>
              <a:rPr lang="es-CL" sz="3200" b="1" dirty="0">
                <a:solidFill>
                  <a:schemeClr val="accent6">
                    <a:lumMod val="50000"/>
                  </a:schemeClr>
                </a:solidFill>
                <a:latin typeface="Varela Round" panose="00000500000000000000" pitchFamily="2" charset="-79"/>
                <a:cs typeface="Varela Round" panose="00000500000000000000" pitchFamily="2" charset="-79"/>
              </a:rPr>
              <a:t>E  </a:t>
            </a:r>
          </a:p>
        </p:txBody>
      </p:sp>
      <p:pic>
        <p:nvPicPr>
          <p:cNvPr id="10" name="Picture 6" descr="Pulgar arriba emoji - símbolo, significado logotipo, historia, PNG">
            <a:extLst>
              <a:ext uri="{FF2B5EF4-FFF2-40B4-BE49-F238E27FC236}">
                <a16:creationId xmlns:a16="http://schemas.microsoft.com/office/drawing/2014/main" id="{BFA05D52-440D-F657-481C-16E6C72103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7125" y="3546207"/>
            <a:ext cx="1677733" cy="944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843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16" presetClass="entr" presetSubtype="21"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60DD2377-2007-5F81-E186-FB34EE7C34FF}"/>
              </a:ext>
            </a:extLst>
          </p:cNvPr>
          <p:cNvPicPr>
            <a:picLocks noChangeAspect="1"/>
          </p:cNvPicPr>
          <p:nvPr/>
        </p:nvPicPr>
        <p:blipFill>
          <a:blip r:embed="rId2"/>
          <a:stretch>
            <a:fillRect/>
          </a:stretch>
        </p:blipFill>
        <p:spPr>
          <a:xfrm>
            <a:off x="0" y="358923"/>
            <a:ext cx="6501988" cy="4425653"/>
          </a:xfrm>
          <a:prstGeom prst="rect">
            <a:avLst/>
          </a:prstGeom>
        </p:spPr>
      </p:pic>
      <p:pic>
        <p:nvPicPr>
          <p:cNvPr id="9" name="Picture 2" descr="Resultado de imagen para pregunta">
            <a:extLst>
              <a:ext uri="{FF2B5EF4-FFF2-40B4-BE49-F238E27FC236}">
                <a16:creationId xmlns:a16="http://schemas.microsoft.com/office/drawing/2014/main" id="{387CED49-6ABE-4017-F1FA-A9A7E92C6AC5}"/>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92670" y="0"/>
            <a:ext cx="1009856" cy="1009856"/>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6DDAD342-3D36-6893-25BC-2E648BE2FA80}"/>
              </a:ext>
            </a:extLst>
          </p:cNvPr>
          <p:cNvSpPr>
            <a:spLocks noGrp="1"/>
          </p:cNvSpPr>
          <p:nvPr>
            <p:ph type="title"/>
          </p:nvPr>
        </p:nvSpPr>
        <p:spPr>
          <a:xfrm>
            <a:off x="685670" y="0"/>
            <a:ext cx="7407000" cy="1063500"/>
          </a:xfrm>
        </p:spPr>
        <p:txBody>
          <a:bodyPr/>
          <a:lstStyle/>
          <a:p>
            <a:pPr algn="r"/>
            <a:r>
              <a:rPr lang="es-CL" dirty="0"/>
              <a:t>Pregunta N°2</a:t>
            </a:r>
          </a:p>
        </p:txBody>
      </p:sp>
      <p:sp>
        <p:nvSpPr>
          <p:cNvPr id="10" name="CuadroTexto 9">
            <a:extLst>
              <a:ext uri="{FF2B5EF4-FFF2-40B4-BE49-F238E27FC236}">
                <a16:creationId xmlns:a16="http://schemas.microsoft.com/office/drawing/2014/main" id="{AD8FA848-7565-7885-5413-131C3ABC047E}"/>
              </a:ext>
            </a:extLst>
          </p:cNvPr>
          <p:cNvSpPr txBox="1"/>
          <p:nvPr/>
        </p:nvSpPr>
        <p:spPr>
          <a:xfrm>
            <a:off x="6190993" y="2977816"/>
            <a:ext cx="1780032"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CL" sz="1600" b="1" u="sng" dirty="0">
                <a:solidFill>
                  <a:schemeClr val="accent6">
                    <a:lumMod val="50000"/>
                  </a:schemeClr>
                </a:solidFill>
                <a:latin typeface="Varela Round" panose="00000500000000000000" pitchFamily="2" charset="-79"/>
                <a:cs typeface="Varela Round" panose="00000500000000000000" pitchFamily="2" charset="-79"/>
              </a:rPr>
              <a:t>Respuesta Correcta </a:t>
            </a:r>
          </a:p>
          <a:p>
            <a:pPr algn="ctr"/>
            <a:r>
              <a:rPr lang="es-CL" sz="3200" b="1" dirty="0">
                <a:solidFill>
                  <a:schemeClr val="accent6">
                    <a:lumMod val="50000"/>
                  </a:schemeClr>
                </a:solidFill>
                <a:latin typeface="Varela Round" panose="00000500000000000000" pitchFamily="2" charset="-79"/>
                <a:cs typeface="Varela Round" panose="00000500000000000000" pitchFamily="2" charset="-79"/>
              </a:rPr>
              <a:t>C  </a:t>
            </a:r>
          </a:p>
        </p:txBody>
      </p:sp>
      <p:pic>
        <p:nvPicPr>
          <p:cNvPr id="2054" name="Picture 6" descr="Pulgar arriba emoji - símbolo, significado logotipo, historia, PNG">
            <a:extLst>
              <a:ext uri="{FF2B5EF4-FFF2-40B4-BE49-F238E27FC236}">
                <a16:creationId xmlns:a16="http://schemas.microsoft.com/office/drawing/2014/main" id="{E6F765FD-0239-3AB3-971C-DE8BA79DB7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64572" y="3382705"/>
            <a:ext cx="1677733" cy="944545"/>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FA5A1843-FF9D-BB80-098C-6267410BF307}"/>
              </a:ext>
            </a:extLst>
          </p:cNvPr>
          <p:cNvSpPr txBox="1"/>
          <p:nvPr/>
        </p:nvSpPr>
        <p:spPr>
          <a:xfrm>
            <a:off x="2652670" y="4266930"/>
            <a:ext cx="4790003" cy="230832"/>
          </a:xfrm>
          <a:prstGeom prst="rect">
            <a:avLst/>
          </a:prstGeom>
          <a:noFill/>
        </p:spPr>
        <p:txBody>
          <a:bodyPr wrap="square" rtlCol="0">
            <a:spAutoFit/>
          </a:bodyPr>
          <a:lstStyle/>
          <a:p>
            <a:r>
              <a:rPr lang="es-CL" sz="900" dirty="0">
                <a:latin typeface="Aptos" panose="020B0004020202020204" pitchFamily="34" charset="0"/>
              </a:rPr>
              <a:t>DEMRE: PAES M2 Matemáticas Regular Admisión 2024</a:t>
            </a:r>
          </a:p>
        </p:txBody>
      </p:sp>
    </p:spTree>
    <p:extLst>
      <p:ext uri="{BB962C8B-B14F-4D97-AF65-F5344CB8AC3E}">
        <p14:creationId xmlns:p14="http://schemas.microsoft.com/office/powerpoint/2010/main" val="458774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ppt_w</p:attrName>
                                        </p:attrNameLst>
                                      </p:cBhvr>
                                      <p:tavLst>
                                        <p:tav tm="0" fmla="#ppt_w*sin(2.5*pi*$)">
                                          <p:val>
                                            <p:fltVal val="0"/>
                                          </p:val>
                                        </p:tav>
                                        <p:tav tm="100000">
                                          <p:val>
                                            <p:fltVal val="1"/>
                                          </p:val>
                                        </p:tav>
                                      </p:tavLst>
                                    </p:anim>
                                    <p:anim calcmode="lin" valueType="num">
                                      <p:cBhvr>
                                        <p:cTn id="9" dur="2000" fill="hold"/>
                                        <p:tgtEl>
                                          <p:spTgt spid="10"/>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16" presetClass="entr" presetSubtype="21" fill="hold" nodeType="afterEffect">
                                  <p:stCondLst>
                                    <p:cond delay="0"/>
                                  </p:stCondLst>
                                  <p:childTnLst>
                                    <p:set>
                                      <p:cBhvr>
                                        <p:cTn id="12" dur="1" fill="hold">
                                          <p:stCondLst>
                                            <p:cond delay="0"/>
                                          </p:stCondLst>
                                        </p:cTn>
                                        <p:tgtEl>
                                          <p:spTgt spid="2054"/>
                                        </p:tgtEl>
                                        <p:attrNameLst>
                                          <p:attrName>style.visibility</p:attrName>
                                        </p:attrNameLst>
                                      </p:cBhvr>
                                      <p:to>
                                        <p:strVal val="visible"/>
                                      </p:to>
                                    </p:set>
                                    <p:animEffect transition="in" filter="barn(inVertical)">
                                      <p:cBhvr>
                                        <p:cTn id="13"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A9367AD1-ED34-E7B4-818A-99BADC725975}"/>
              </a:ext>
            </a:extLst>
          </p:cNvPr>
          <p:cNvPicPr>
            <a:picLocks noChangeAspect="1"/>
          </p:cNvPicPr>
          <p:nvPr/>
        </p:nvPicPr>
        <p:blipFill>
          <a:blip r:embed="rId2"/>
          <a:stretch>
            <a:fillRect/>
          </a:stretch>
        </p:blipFill>
        <p:spPr>
          <a:xfrm>
            <a:off x="284458" y="957037"/>
            <a:ext cx="7344800" cy="3229426"/>
          </a:xfrm>
          <a:prstGeom prst="rect">
            <a:avLst/>
          </a:prstGeom>
        </p:spPr>
      </p:pic>
      <p:pic>
        <p:nvPicPr>
          <p:cNvPr id="9" name="Picture 2" descr="Resultado de imagen para pregunta">
            <a:extLst>
              <a:ext uri="{FF2B5EF4-FFF2-40B4-BE49-F238E27FC236}">
                <a16:creationId xmlns:a16="http://schemas.microsoft.com/office/drawing/2014/main" id="{387CED49-6ABE-4017-F1FA-A9A7E92C6AC5}"/>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68484" y="0"/>
            <a:ext cx="1009856" cy="1009856"/>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6DDAD342-3D36-6893-25BC-2E648BE2FA80}"/>
              </a:ext>
            </a:extLst>
          </p:cNvPr>
          <p:cNvSpPr>
            <a:spLocks noGrp="1"/>
          </p:cNvSpPr>
          <p:nvPr>
            <p:ph type="title"/>
          </p:nvPr>
        </p:nvSpPr>
        <p:spPr>
          <a:xfrm>
            <a:off x="6196891" y="1009856"/>
            <a:ext cx="3594810" cy="1063500"/>
          </a:xfrm>
        </p:spPr>
        <p:txBody>
          <a:bodyPr/>
          <a:lstStyle/>
          <a:p>
            <a:r>
              <a:rPr lang="es-CL" dirty="0"/>
              <a:t>Pregunta N°3</a:t>
            </a:r>
          </a:p>
        </p:txBody>
      </p:sp>
      <p:sp>
        <p:nvSpPr>
          <p:cNvPr id="10" name="CuadroTexto 9">
            <a:extLst>
              <a:ext uri="{FF2B5EF4-FFF2-40B4-BE49-F238E27FC236}">
                <a16:creationId xmlns:a16="http://schemas.microsoft.com/office/drawing/2014/main" id="{AD8FA848-7565-7885-5413-131C3ABC047E}"/>
              </a:ext>
            </a:extLst>
          </p:cNvPr>
          <p:cNvSpPr txBox="1"/>
          <p:nvPr/>
        </p:nvSpPr>
        <p:spPr>
          <a:xfrm>
            <a:off x="6451408" y="2493627"/>
            <a:ext cx="1780032"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CL" sz="1600" b="1" u="sng" dirty="0">
                <a:solidFill>
                  <a:schemeClr val="accent6">
                    <a:lumMod val="50000"/>
                  </a:schemeClr>
                </a:solidFill>
                <a:latin typeface="Varela Round" panose="00000500000000000000" pitchFamily="2" charset="-79"/>
                <a:cs typeface="Varela Round" panose="00000500000000000000" pitchFamily="2" charset="-79"/>
              </a:rPr>
              <a:t>Respuesta Correcta </a:t>
            </a:r>
          </a:p>
          <a:p>
            <a:pPr algn="ctr"/>
            <a:r>
              <a:rPr lang="es-CL" sz="3200" b="1" dirty="0">
                <a:solidFill>
                  <a:schemeClr val="accent6">
                    <a:lumMod val="50000"/>
                  </a:schemeClr>
                </a:solidFill>
                <a:latin typeface="Varela Round" panose="00000500000000000000" pitchFamily="2" charset="-79"/>
                <a:cs typeface="Varela Round" panose="00000500000000000000" pitchFamily="2" charset="-79"/>
              </a:rPr>
              <a:t>A  </a:t>
            </a:r>
          </a:p>
        </p:txBody>
      </p:sp>
      <p:pic>
        <p:nvPicPr>
          <p:cNvPr id="2054" name="Picture 6" descr="Pulgar arriba emoji - símbolo, significado logotipo, historia, PNG">
            <a:extLst>
              <a:ext uri="{FF2B5EF4-FFF2-40B4-BE49-F238E27FC236}">
                <a16:creationId xmlns:a16="http://schemas.microsoft.com/office/drawing/2014/main" id="{E6F765FD-0239-3AB3-971C-DE8BA79DB7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6267" y="2925603"/>
            <a:ext cx="1677733" cy="944545"/>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BD8E4DBF-C497-67C5-4281-9EAEB2591887}"/>
              </a:ext>
            </a:extLst>
          </p:cNvPr>
          <p:cNvSpPr txBox="1"/>
          <p:nvPr/>
        </p:nvSpPr>
        <p:spPr>
          <a:xfrm>
            <a:off x="2628448" y="4414055"/>
            <a:ext cx="4790003" cy="230832"/>
          </a:xfrm>
          <a:prstGeom prst="rect">
            <a:avLst/>
          </a:prstGeom>
          <a:noFill/>
        </p:spPr>
        <p:txBody>
          <a:bodyPr wrap="square" rtlCol="0">
            <a:spAutoFit/>
          </a:bodyPr>
          <a:lstStyle/>
          <a:p>
            <a:r>
              <a:rPr lang="es-CL" sz="900" dirty="0">
                <a:latin typeface="Aptos" panose="020B0004020202020204" pitchFamily="34" charset="0"/>
              </a:rPr>
              <a:t>DEMRE: PAES M2 Matemáticas Regular Admisión 2024</a:t>
            </a:r>
          </a:p>
        </p:txBody>
      </p:sp>
    </p:spTree>
    <p:extLst>
      <p:ext uri="{BB962C8B-B14F-4D97-AF65-F5344CB8AC3E}">
        <p14:creationId xmlns:p14="http://schemas.microsoft.com/office/powerpoint/2010/main" val="4292649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ppt_w</p:attrName>
                                        </p:attrNameLst>
                                      </p:cBhvr>
                                      <p:tavLst>
                                        <p:tav tm="0" fmla="#ppt_w*sin(2.5*pi*$)">
                                          <p:val>
                                            <p:fltVal val="0"/>
                                          </p:val>
                                        </p:tav>
                                        <p:tav tm="100000">
                                          <p:val>
                                            <p:fltVal val="1"/>
                                          </p:val>
                                        </p:tav>
                                      </p:tavLst>
                                    </p:anim>
                                    <p:anim calcmode="lin" valueType="num">
                                      <p:cBhvr>
                                        <p:cTn id="9" dur="2000" fill="hold"/>
                                        <p:tgtEl>
                                          <p:spTgt spid="10"/>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16" presetClass="entr" presetSubtype="21" fill="hold" nodeType="afterEffect">
                                  <p:stCondLst>
                                    <p:cond delay="0"/>
                                  </p:stCondLst>
                                  <p:childTnLst>
                                    <p:set>
                                      <p:cBhvr>
                                        <p:cTn id="12" dur="1" fill="hold">
                                          <p:stCondLst>
                                            <p:cond delay="0"/>
                                          </p:stCondLst>
                                        </p:cTn>
                                        <p:tgtEl>
                                          <p:spTgt spid="2054"/>
                                        </p:tgtEl>
                                        <p:attrNameLst>
                                          <p:attrName>style.visibility</p:attrName>
                                        </p:attrNameLst>
                                      </p:cBhvr>
                                      <p:to>
                                        <p:strVal val="visible"/>
                                      </p:to>
                                    </p:set>
                                    <p:animEffect transition="in" filter="barn(inVertical)">
                                      <p:cBhvr>
                                        <p:cTn id="13"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6F68E0D5-5DD7-C625-6940-D2145A9E6718}"/>
              </a:ext>
            </a:extLst>
          </p:cNvPr>
          <p:cNvPicPr>
            <a:picLocks noChangeAspect="1"/>
          </p:cNvPicPr>
          <p:nvPr/>
        </p:nvPicPr>
        <p:blipFill>
          <a:blip r:embed="rId2"/>
          <a:stretch>
            <a:fillRect/>
          </a:stretch>
        </p:blipFill>
        <p:spPr>
          <a:xfrm>
            <a:off x="840024" y="1345135"/>
            <a:ext cx="5611008" cy="2362530"/>
          </a:xfrm>
          <a:prstGeom prst="rect">
            <a:avLst/>
          </a:prstGeom>
        </p:spPr>
      </p:pic>
      <p:pic>
        <p:nvPicPr>
          <p:cNvPr id="9" name="Picture 2" descr="Resultado de imagen para pregunta">
            <a:extLst>
              <a:ext uri="{FF2B5EF4-FFF2-40B4-BE49-F238E27FC236}">
                <a16:creationId xmlns:a16="http://schemas.microsoft.com/office/drawing/2014/main" id="{387CED49-6ABE-4017-F1FA-A9A7E92C6AC5}"/>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54579" y="0"/>
            <a:ext cx="1009856" cy="1009856"/>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6DDAD342-3D36-6893-25BC-2E648BE2FA80}"/>
              </a:ext>
            </a:extLst>
          </p:cNvPr>
          <p:cNvSpPr>
            <a:spLocks noGrp="1"/>
          </p:cNvSpPr>
          <p:nvPr>
            <p:ph type="title"/>
          </p:nvPr>
        </p:nvSpPr>
        <p:spPr>
          <a:xfrm>
            <a:off x="6451032" y="1009856"/>
            <a:ext cx="2563881" cy="1063500"/>
          </a:xfrm>
        </p:spPr>
        <p:txBody>
          <a:bodyPr/>
          <a:lstStyle/>
          <a:p>
            <a:r>
              <a:rPr lang="es-CL" dirty="0"/>
              <a:t>Pregunta N°4</a:t>
            </a:r>
          </a:p>
        </p:txBody>
      </p:sp>
      <p:sp>
        <p:nvSpPr>
          <p:cNvPr id="10" name="CuadroTexto 9">
            <a:extLst>
              <a:ext uri="{FF2B5EF4-FFF2-40B4-BE49-F238E27FC236}">
                <a16:creationId xmlns:a16="http://schemas.microsoft.com/office/drawing/2014/main" id="{AD8FA848-7565-7885-5413-131C3ABC047E}"/>
              </a:ext>
            </a:extLst>
          </p:cNvPr>
          <p:cNvSpPr txBox="1"/>
          <p:nvPr/>
        </p:nvSpPr>
        <p:spPr>
          <a:xfrm>
            <a:off x="5413432" y="2904928"/>
            <a:ext cx="1780032"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CL" sz="1600" b="1" u="sng" dirty="0">
                <a:solidFill>
                  <a:schemeClr val="accent6">
                    <a:lumMod val="50000"/>
                  </a:schemeClr>
                </a:solidFill>
                <a:latin typeface="Varela Round" panose="00000500000000000000" pitchFamily="2" charset="-79"/>
                <a:cs typeface="Varela Round" panose="00000500000000000000" pitchFamily="2" charset="-79"/>
              </a:rPr>
              <a:t>Respuesta Correcta </a:t>
            </a:r>
          </a:p>
          <a:p>
            <a:pPr algn="ctr"/>
            <a:r>
              <a:rPr lang="es-CL" sz="3200" b="1" dirty="0">
                <a:solidFill>
                  <a:schemeClr val="accent6">
                    <a:lumMod val="50000"/>
                  </a:schemeClr>
                </a:solidFill>
                <a:latin typeface="Varela Round" panose="00000500000000000000" pitchFamily="2" charset="-79"/>
                <a:cs typeface="Varela Round" panose="00000500000000000000" pitchFamily="2" charset="-79"/>
              </a:rPr>
              <a:t>B  </a:t>
            </a:r>
          </a:p>
        </p:txBody>
      </p:sp>
      <p:pic>
        <p:nvPicPr>
          <p:cNvPr id="2054" name="Picture 6" descr="Pulgar arriba emoji - símbolo, significado logotipo, historia, PNG">
            <a:extLst>
              <a:ext uri="{FF2B5EF4-FFF2-40B4-BE49-F238E27FC236}">
                <a16:creationId xmlns:a16="http://schemas.microsoft.com/office/drawing/2014/main" id="{E6F765FD-0239-3AB3-971C-DE8BA79DB7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8730" y="3509873"/>
            <a:ext cx="1677733" cy="944545"/>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FE7D48B1-E799-F759-0BCA-7EA267F17F7A}"/>
              </a:ext>
            </a:extLst>
          </p:cNvPr>
          <p:cNvSpPr txBox="1"/>
          <p:nvPr/>
        </p:nvSpPr>
        <p:spPr>
          <a:xfrm>
            <a:off x="2652670" y="4266930"/>
            <a:ext cx="4790003" cy="230832"/>
          </a:xfrm>
          <a:prstGeom prst="rect">
            <a:avLst/>
          </a:prstGeom>
          <a:noFill/>
        </p:spPr>
        <p:txBody>
          <a:bodyPr wrap="square" rtlCol="0">
            <a:spAutoFit/>
          </a:bodyPr>
          <a:lstStyle/>
          <a:p>
            <a:r>
              <a:rPr lang="es-CL" sz="900" dirty="0">
                <a:latin typeface="Aptos" panose="020B0004020202020204" pitchFamily="34" charset="0"/>
              </a:rPr>
              <a:t>DEMRE: PAES M2 Matemáticas Invierno Admisión 2024</a:t>
            </a:r>
          </a:p>
        </p:txBody>
      </p:sp>
    </p:spTree>
    <p:extLst>
      <p:ext uri="{BB962C8B-B14F-4D97-AF65-F5344CB8AC3E}">
        <p14:creationId xmlns:p14="http://schemas.microsoft.com/office/powerpoint/2010/main" val="53127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ppt_w</p:attrName>
                                        </p:attrNameLst>
                                      </p:cBhvr>
                                      <p:tavLst>
                                        <p:tav tm="0" fmla="#ppt_w*sin(2.5*pi*$)">
                                          <p:val>
                                            <p:fltVal val="0"/>
                                          </p:val>
                                        </p:tav>
                                        <p:tav tm="100000">
                                          <p:val>
                                            <p:fltVal val="1"/>
                                          </p:val>
                                        </p:tav>
                                      </p:tavLst>
                                    </p:anim>
                                    <p:anim calcmode="lin" valueType="num">
                                      <p:cBhvr>
                                        <p:cTn id="9" dur="2000" fill="hold"/>
                                        <p:tgtEl>
                                          <p:spTgt spid="10"/>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16" presetClass="entr" presetSubtype="21" fill="hold" nodeType="afterEffect">
                                  <p:stCondLst>
                                    <p:cond delay="0"/>
                                  </p:stCondLst>
                                  <p:childTnLst>
                                    <p:set>
                                      <p:cBhvr>
                                        <p:cTn id="12" dur="1" fill="hold">
                                          <p:stCondLst>
                                            <p:cond delay="0"/>
                                          </p:stCondLst>
                                        </p:cTn>
                                        <p:tgtEl>
                                          <p:spTgt spid="2054"/>
                                        </p:tgtEl>
                                        <p:attrNameLst>
                                          <p:attrName>style.visibility</p:attrName>
                                        </p:attrNameLst>
                                      </p:cBhvr>
                                      <p:to>
                                        <p:strVal val="visible"/>
                                      </p:to>
                                    </p:set>
                                    <p:animEffect transition="in" filter="barn(inVertical)">
                                      <p:cBhvr>
                                        <p:cTn id="13"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3C225B24-0BDD-4C39-E66F-DA7E4517C0D1}"/>
              </a:ext>
            </a:extLst>
          </p:cNvPr>
          <p:cNvPicPr>
            <a:picLocks noChangeAspect="1"/>
          </p:cNvPicPr>
          <p:nvPr/>
        </p:nvPicPr>
        <p:blipFill>
          <a:blip r:embed="rId2"/>
          <a:stretch>
            <a:fillRect/>
          </a:stretch>
        </p:blipFill>
        <p:spPr>
          <a:xfrm>
            <a:off x="0" y="181841"/>
            <a:ext cx="6772137" cy="4779818"/>
          </a:xfrm>
          <a:prstGeom prst="rect">
            <a:avLst/>
          </a:prstGeom>
        </p:spPr>
      </p:pic>
      <p:pic>
        <p:nvPicPr>
          <p:cNvPr id="9" name="Picture 2" descr="Resultado de imagen para pregunta">
            <a:extLst>
              <a:ext uri="{FF2B5EF4-FFF2-40B4-BE49-F238E27FC236}">
                <a16:creationId xmlns:a16="http://schemas.microsoft.com/office/drawing/2014/main" id="{387CED49-6ABE-4017-F1FA-A9A7E92C6AC5}"/>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54579" y="0"/>
            <a:ext cx="1009856" cy="1009856"/>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6DDAD342-3D36-6893-25BC-2E648BE2FA80}"/>
              </a:ext>
            </a:extLst>
          </p:cNvPr>
          <p:cNvSpPr>
            <a:spLocks noGrp="1"/>
          </p:cNvSpPr>
          <p:nvPr>
            <p:ph type="title"/>
          </p:nvPr>
        </p:nvSpPr>
        <p:spPr>
          <a:xfrm>
            <a:off x="6451032" y="1009856"/>
            <a:ext cx="2563881" cy="1063500"/>
          </a:xfrm>
        </p:spPr>
        <p:txBody>
          <a:bodyPr/>
          <a:lstStyle/>
          <a:p>
            <a:r>
              <a:rPr lang="es-CL" dirty="0"/>
              <a:t>Pregunta N°5</a:t>
            </a:r>
          </a:p>
        </p:txBody>
      </p:sp>
      <p:sp>
        <p:nvSpPr>
          <p:cNvPr id="10" name="CuadroTexto 9">
            <a:extLst>
              <a:ext uri="{FF2B5EF4-FFF2-40B4-BE49-F238E27FC236}">
                <a16:creationId xmlns:a16="http://schemas.microsoft.com/office/drawing/2014/main" id="{AD8FA848-7565-7885-5413-131C3ABC047E}"/>
              </a:ext>
            </a:extLst>
          </p:cNvPr>
          <p:cNvSpPr txBox="1"/>
          <p:nvPr/>
        </p:nvSpPr>
        <p:spPr>
          <a:xfrm>
            <a:off x="5413432" y="2904928"/>
            <a:ext cx="1780032"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CL" sz="1600" b="1" u="sng" dirty="0">
                <a:solidFill>
                  <a:schemeClr val="accent6">
                    <a:lumMod val="50000"/>
                  </a:schemeClr>
                </a:solidFill>
                <a:latin typeface="Varela Round" panose="00000500000000000000" pitchFamily="2" charset="-79"/>
                <a:cs typeface="Varela Round" panose="00000500000000000000" pitchFamily="2" charset="-79"/>
              </a:rPr>
              <a:t>Respuesta Correcta </a:t>
            </a:r>
          </a:p>
          <a:p>
            <a:pPr algn="ctr"/>
            <a:r>
              <a:rPr lang="es-CL" sz="3200" b="1" dirty="0">
                <a:solidFill>
                  <a:schemeClr val="accent6">
                    <a:lumMod val="50000"/>
                  </a:schemeClr>
                </a:solidFill>
                <a:latin typeface="Varela Round" panose="00000500000000000000" pitchFamily="2" charset="-79"/>
                <a:cs typeface="Varela Round" panose="00000500000000000000" pitchFamily="2" charset="-79"/>
              </a:rPr>
              <a:t>C  </a:t>
            </a:r>
          </a:p>
        </p:txBody>
      </p:sp>
      <p:pic>
        <p:nvPicPr>
          <p:cNvPr id="2054" name="Picture 6" descr="Pulgar arriba emoji - símbolo, significado logotipo, historia, PNG">
            <a:extLst>
              <a:ext uri="{FF2B5EF4-FFF2-40B4-BE49-F238E27FC236}">
                <a16:creationId xmlns:a16="http://schemas.microsoft.com/office/drawing/2014/main" id="{E6F765FD-0239-3AB3-971C-DE8BA79DB7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8730" y="3509873"/>
            <a:ext cx="1677733" cy="944545"/>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FE7D48B1-E799-F759-0BCA-7EA267F17F7A}"/>
              </a:ext>
            </a:extLst>
          </p:cNvPr>
          <p:cNvSpPr txBox="1"/>
          <p:nvPr/>
        </p:nvSpPr>
        <p:spPr>
          <a:xfrm>
            <a:off x="2652670" y="4266930"/>
            <a:ext cx="4790003" cy="230832"/>
          </a:xfrm>
          <a:prstGeom prst="rect">
            <a:avLst/>
          </a:prstGeom>
          <a:noFill/>
        </p:spPr>
        <p:txBody>
          <a:bodyPr wrap="square" rtlCol="0">
            <a:spAutoFit/>
          </a:bodyPr>
          <a:lstStyle/>
          <a:p>
            <a:r>
              <a:rPr lang="es-CL" sz="900" dirty="0">
                <a:latin typeface="Aptos" panose="020B0004020202020204" pitchFamily="34" charset="0"/>
              </a:rPr>
              <a:t>DEMRE: PAES M2 Matemáticas Invierno Admisión 2024</a:t>
            </a:r>
          </a:p>
        </p:txBody>
      </p:sp>
    </p:spTree>
    <p:extLst>
      <p:ext uri="{BB962C8B-B14F-4D97-AF65-F5344CB8AC3E}">
        <p14:creationId xmlns:p14="http://schemas.microsoft.com/office/powerpoint/2010/main" val="2783171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ppt_w</p:attrName>
                                        </p:attrNameLst>
                                      </p:cBhvr>
                                      <p:tavLst>
                                        <p:tav tm="0" fmla="#ppt_w*sin(2.5*pi*$)">
                                          <p:val>
                                            <p:fltVal val="0"/>
                                          </p:val>
                                        </p:tav>
                                        <p:tav tm="100000">
                                          <p:val>
                                            <p:fltVal val="1"/>
                                          </p:val>
                                        </p:tav>
                                      </p:tavLst>
                                    </p:anim>
                                    <p:anim calcmode="lin" valueType="num">
                                      <p:cBhvr>
                                        <p:cTn id="9" dur="2000" fill="hold"/>
                                        <p:tgtEl>
                                          <p:spTgt spid="10"/>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16" presetClass="entr" presetSubtype="21" fill="hold" nodeType="afterEffect">
                                  <p:stCondLst>
                                    <p:cond delay="0"/>
                                  </p:stCondLst>
                                  <p:childTnLst>
                                    <p:set>
                                      <p:cBhvr>
                                        <p:cTn id="12" dur="1" fill="hold">
                                          <p:stCondLst>
                                            <p:cond delay="0"/>
                                          </p:stCondLst>
                                        </p:cTn>
                                        <p:tgtEl>
                                          <p:spTgt spid="2054"/>
                                        </p:tgtEl>
                                        <p:attrNameLst>
                                          <p:attrName>style.visibility</p:attrName>
                                        </p:attrNameLst>
                                      </p:cBhvr>
                                      <p:to>
                                        <p:strVal val="visible"/>
                                      </p:to>
                                    </p:set>
                                    <p:animEffect transition="in" filter="barn(inVertical)">
                                      <p:cBhvr>
                                        <p:cTn id="13"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77F927CD-86DE-D997-30BF-63DFEE441C1F}"/>
              </a:ext>
            </a:extLst>
          </p:cNvPr>
          <p:cNvPicPr>
            <a:picLocks noChangeAspect="1"/>
          </p:cNvPicPr>
          <p:nvPr/>
        </p:nvPicPr>
        <p:blipFill>
          <a:blip r:embed="rId2"/>
          <a:stretch>
            <a:fillRect/>
          </a:stretch>
        </p:blipFill>
        <p:spPr>
          <a:xfrm>
            <a:off x="221924" y="666982"/>
            <a:ext cx="6496957" cy="3315163"/>
          </a:xfrm>
          <a:prstGeom prst="rect">
            <a:avLst/>
          </a:prstGeom>
        </p:spPr>
      </p:pic>
      <p:pic>
        <p:nvPicPr>
          <p:cNvPr id="9" name="Picture 2" descr="Resultado de imagen para pregunta">
            <a:extLst>
              <a:ext uri="{FF2B5EF4-FFF2-40B4-BE49-F238E27FC236}">
                <a16:creationId xmlns:a16="http://schemas.microsoft.com/office/drawing/2014/main" id="{387CED49-6ABE-4017-F1FA-A9A7E92C6AC5}"/>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54579" y="0"/>
            <a:ext cx="1009856" cy="1009856"/>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6DDAD342-3D36-6893-25BC-2E648BE2FA80}"/>
              </a:ext>
            </a:extLst>
          </p:cNvPr>
          <p:cNvSpPr>
            <a:spLocks noGrp="1"/>
          </p:cNvSpPr>
          <p:nvPr>
            <p:ph type="title"/>
          </p:nvPr>
        </p:nvSpPr>
        <p:spPr>
          <a:xfrm>
            <a:off x="6451032" y="1009856"/>
            <a:ext cx="2563881" cy="1063500"/>
          </a:xfrm>
        </p:spPr>
        <p:txBody>
          <a:bodyPr/>
          <a:lstStyle/>
          <a:p>
            <a:r>
              <a:rPr lang="es-CL" dirty="0"/>
              <a:t>Pregunta N°6</a:t>
            </a:r>
          </a:p>
        </p:txBody>
      </p:sp>
      <p:sp>
        <p:nvSpPr>
          <p:cNvPr id="10" name="CuadroTexto 9">
            <a:extLst>
              <a:ext uri="{FF2B5EF4-FFF2-40B4-BE49-F238E27FC236}">
                <a16:creationId xmlns:a16="http://schemas.microsoft.com/office/drawing/2014/main" id="{AD8FA848-7565-7885-5413-131C3ABC047E}"/>
              </a:ext>
            </a:extLst>
          </p:cNvPr>
          <p:cNvSpPr txBox="1"/>
          <p:nvPr/>
        </p:nvSpPr>
        <p:spPr>
          <a:xfrm>
            <a:off x="5413432" y="2904928"/>
            <a:ext cx="1780032"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CL" sz="1600" b="1" u="sng" dirty="0">
                <a:solidFill>
                  <a:schemeClr val="accent6">
                    <a:lumMod val="50000"/>
                  </a:schemeClr>
                </a:solidFill>
                <a:latin typeface="Varela Round" panose="00000500000000000000" pitchFamily="2" charset="-79"/>
                <a:cs typeface="Varela Round" panose="00000500000000000000" pitchFamily="2" charset="-79"/>
              </a:rPr>
              <a:t>Respuesta Correcta </a:t>
            </a:r>
          </a:p>
          <a:p>
            <a:pPr algn="ctr"/>
            <a:r>
              <a:rPr lang="es-CL" sz="3200" b="1" dirty="0">
                <a:solidFill>
                  <a:schemeClr val="accent6">
                    <a:lumMod val="50000"/>
                  </a:schemeClr>
                </a:solidFill>
                <a:latin typeface="Varela Round" panose="00000500000000000000" pitchFamily="2" charset="-79"/>
                <a:cs typeface="Varela Round" panose="00000500000000000000" pitchFamily="2" charset="-79"/>
              </a:rPr>
              <a:t>B  </a:t>
            </a:r>
          </a:p>
        </p:txBody>
      </p:sp>
      <p:pic>
        <p:nvPicPr>
          <p:cNvPr id="2054" name="Picture 6" descr="Pulgar arriba emoji - símbolo, significado logotipo, historia, PNG">
            <a:extLst>
              <a:ext uri="{FF2B5EF4-FFF2-40B4-BE49-F238E27FC236}">
                <a16:creationId xmlns:a16="http://schemas.microsoft.com/office/drawing/2014/main" id="{E6F765FD-0239-3AB3-971C-DE8BA79DB7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8730" y="3509873"/>
            <a:ext cx="1677733" cy="944545"/>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FE7D48B1-E799-F759-0BCA-7EA267F17F7A}"/>
              </a:ext>
            </a:extLst>
          </p:cNvPr>
          <p:cNvSpPr txBox="1"/>
          <p:nvPr/>
        </p:nvSpPr>
        <p:spPr>
          <a:xfrm>
            <a:off x="2652670" y="4266930"/>
            <a:ext cx="4790003" cy="230832"/>
          </a:xfrm>
          <a:prstGeom prst="rect">
            <a:avLst/>
          </a:prstGeom>
          <a:noFill/>
        </p:spPr>
        <p:txBody>
          <a:bodyPr wrap="square" rtlCol="0">
            <a:spAutoFit/>
          </a:bodyPr>
          <a:lstStyle/>
          <a:p>
            <a:r>
              <a:rPr lang="es-CL" sz="900" dirty="0">
                <a:latin typeface="Aptos" panose="020B0004020202020204" pitchFamily="34" charset="0"/>
              </a:rPr>
              <a:t>DEMRE: PAES M2 Matemáticas Regular Admisión 2023</a:t>
            </a:r>
          </a:p>
        </p:txBody>
      </p:sp>
    </p:spTree>
    <p:extLst>
      <p:ext uri="{BB962C8B-B14F-4D97-AF65-F5344CB8AC3E}">
        <p14:creationId xmlns:p14="http://schemas.microsoft.com/office/powerpoint/2010/main" val="1855345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ppt_w</p:attrName>
                                        </p:attrNameLst>
                                      </p:cBhvr>
                                      <p:tavLst>
                                        <p:tav tm="0" fmla="#ppt_w*sin(2.5*pi*$)">
                                          <p:val>
                                            <p:fltVal val="0"/>
                                          </p:val>
                                        </p:tav>
                                        <p:tav tm="100000">
                                          <p:val>
                                            <p:fltVal val="1"/>
                                          </p:val>
                                        </p:tav>
                                      </p:tavLst>
                                    </p:anim>
                                    <p:anim calcmode="lin" valueType="num">
                                      <p:cBhvr>
                                        <p:cTn id="9" dur="2000" fill="hold"/>
                                        <p:tgtEl>
                                          <p:spTgt spid="10"/>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16" presetClass="entr" presetSubtype="21" fill="hold" nodeType="afterEffect">
                                  <p:stCondLst>
                                    <p:cond delay="0"/>
                                  </p:stCondLst>
                                  <p:childTnLst>
                                    <p:set>
                                      <p:cBhvr>
                                        <p:cTn id="12" dur="1" fill="hold">
                                          <p:stCondLst>
                                            <p:cond delay="0"/>
                                          </p:stCondLst>
                                        </p:cTn>
                                        <p:tgtEl>
                                          <p:spTgt spid="2054"/>
                                        </p:tgtEl>
                                        <p:attrNameLst>
                                          <p:attrName>style.visibility</p:attrName>
                                        </p:attrNameLst>
                                      </p:cBhvr>
                                      <p:to>
                                        <p:strVal val="visible"/>
                                      </p:to>
                                    </p:set>
                                    <p:animEffect transition="in" filter="barn(inVertical)">
                                      <p:cBhvr>
                                        <p:cTn id="13"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6F1ED097-6574-9C88-B0B3-347558530222}"/>
              </a:ext>
            </a:extLst>
          </p:cNvPr>
          <p:cNvPicPr>
            <a:picLocks noChangeAspect="1"/>
          </p:cNvPicPr>
          <p:nvPr/>
        </p:nvPicPr>
        <p:blipFill>
          <a:blip r:embed="rId2"/>
          <a:stretch>
            <a:fillRect/>
          </a:stretch>
        </p:blipFill>
        <p:spPr>
          <a:xfrm>
            <a:off x="672617" y="1161354"/>
            <a:ext cx="6115904" cy="2553056"/>
          </a:xfrm>
          <a:prstGeom prst="rect">
            <a:avLst/>
          </a:prstGeom>
        </p:spPr>
      </p:pic>
      <p:pic>
        <p:nvPicPr>
          <p:cNvPr id="9" name="Picture 2" descr="Resultado de imagen para pregunta">
            <a:extLst>
              <a:ext uri="{FF2B5EF4-FFF2-40B4-BE49-F238E27FC236}">
                <a16:creationId xmlns:a16="http://schemas.microsoft.com/office/drawing/2014/main" id="{387CED49-6ABE-4017-F1FA-A9A7E92C6AC5}"/>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54579" y="0"/>
            <a:ext cx="1009856" cy="1009856"/>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6DDAD342-3D36-6893-25BC-2E648BE2FA80}"/>
              </a:ext>
            </a:extLst>
          </p:cNvPr>
          <p:cNvSpPr>
            <a:spLocks noGrp="1"/>
          </p:cNvSpPr>
          <p:nvPr>
            <p:ph type="title"/>
          </p:nvPr>
        </p:nvSpPr>
        <p:spPr>
          <a:xfrm>
            <a:off x="6451032" y="1009856"/>
            <a:ext cx="2563881" cy="1063500"/>
          </a:xfrm>
        </p:spPr>
        <p:txBody>
          <a:bodyPr/>
          <a:lstStyle/>
          <a:p>
            <a:r>
              <a:rPr lang="es-CL" dirty="0"/>
              <a:t>Pregunta N°7</a:t>
            </a:r>
          </a:p>
        </p:txBody>
      </p:sp>
      <p:sp>
        <p:nvSpPr>
          <p:cNvPr id="10" name="CuadroTexto 9">
            <a:extLst>
              <a:ext uri="{FF2B5EF4-FFF2-40B4-BE49-F238E27FC236}">
                <a16:creationId xmlns:a16="http://schemas.microsoft.com/office/drawing/2014/main" id="{AD8FA848-7565-7885-5413-131C3ABC047E}"/>
              </a:ext>
            </a:extLst>
          </p:cNvPr>
          <p:cNvSpPr txBox="1"/>
          <p:nvPr/>
        </p:nvSpPr>
        <p:spPr>
          <a:xfrm>
            <a:off x="5413432" y="2904928"/>
            <a:ext cx="1780032"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CL" sz="1600" b="1" u="sng" dirty="0">
                <a:solidFill>
                  <a:schemeClr val="accent6">
                    <a:lumMod val="50000"/>
                  </a:schemeClr>
                </a:solidFill>
                <a:latin typeface="Varela Round" panose="00000500000000000000" pitchFamily="2" charset="-79"/>
                <a:cs typeface="Varela Round" panose="00000500000000000000" pitchFamily="2" charset="-79"/>
              </a:rPr>
              <a:t>Respuesta Correcta </a:t>
            </a:r>
          </a:p>
          <a:p>
            <a:pPr algn="ctr"/>
            <a:r>
              <a:rPr lang="es-CL" sz="3200" b="1" dirty="0">
                <a:solidFill>
                  <a:schemeClr val="accent6">
                    <a:lumMod val="50000"/>
                  </a:schemeClr>
                </a:solidFill>
                <a:latin typeface="Varela Round" panose="00000500000000000000" pitchFamily="2" charset="-79"/>
                <a:cs typeface="Varela Round" panose="00000500000000000000" pitchFamily="2" charset="-79"/>
              </a:rPr>
              <a:t>E  </a:t>
            </a:r>
          </a:p>
        </p:txBody>
      </p:sp>
      <p:pic>
        <p:nvPicPr>
          <p:cNvPr id="2054" name="Picture 6" descr="Pulgar arriba emoji - símbolo, significado logotipo, historia, PNG">
            <a:extLst>
              <a:ext uri="{FF2B5EF4-FFF2-40B4-BE49-F238E27FC236}">
                <a16:creationId xmlns:a16="http://schemas.microsoft.com/office/drawing/2014/main" id="{E6F765FD-0239-3AB3-971C-DE8BA79DB7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8730" y="3509873"/>
            <a:ext cx="1677733" cy="944545"/>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FE7D48B1-E799-F759-0BCA-7EA267F17F7A}"/>
              </a:ext>
            </a:extLst>
          </p:cNvPr>
          <p:cNvSpPr txBox="1"/>
          <p:nvPr/>
        </p:nvSpPr>
        <p:spPr>
          <a:xfrm>
            <a:off x="2652670" y="4266930"/>
            <a:ext cx="4790003" cy="230832"/>
          </a:xfrm>
          <a:prstGeom prst="rect">
            <a:avLst/>
          </a:prstGeom>
          <a:noFill/>
        </p:spPr>
        <p:txBody>
          <a:bodyPr wrap="square" rtlCol="0">
            <a:spAutoFit/>
          </a:bodyPr>
          <a:lstStyle/>
          <a:p>
            <a:r>
              <a:rPr lang="es-CL" sz="900" dirty="0">
                <a:latin typeface="Aptos" panose="020B0004020202020204" pitchFamily="34" charset="0"/>
              </a:rPr>
              <a:t>DEMRE: PAES M2 Matemáticas Regular Admisión 2023</a:t>
            </a:r>
          </a:p>
        </p:txBody>
      </p:sp>
    </p:spTree>
    <p:extLst>
      <p:ext uri="{BB962C8B-B14F-4D97-AF65-F5344CB8AC3E}">
        <p14:creationId xmlns:p14="http://schemas.microsoft.com/office/powerpoint/2010/main" val="2724364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ppt_w</p:attrName>
                                        </p:attrNameLst>
                                      </p:cBhvr>
                                      <p:tavLst>
                                        <p:tav tm="0" fmla="#ppt_w*sin(2.5*pi*$)">
                                          <p:val>
                                            <p:fltVal val="0"/>
                                          </p:val>
                                        </p:tav>
                                        <p:tav tm="100000">
                                          <p:val>
                                            <p:fltVal val="1"/>
                                          </p:val>
                                        </p:tav>
                                      </p:tavLst>
                                    </p:anim>
                                    <p:anim calcmode="lin" valueType="num">
                                      <p:cBhvr>
                                        <p:cTn id="9" dur="2000" fill="hold"/>
                                        <p:tgtEl>
                                          <p:spTgt spid="10"/>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16" presetClass="entr" presetSubtype="21" fill="hold" nodeType="afterEffect">
                                  <p:stCondLst>
                                    <p:cond delay="0"/>
                                  </p:stCondLst>
                                  <p:childTnLst>
                                    <p:set>
                                      <p:cBhvr>
                                        <p:cTn id="12" dur="1" fill="hold">
                                          <p:stCondLst>
                                            <p:cond delay="0"/>
                                          </p:stCondLst>
                                        </p:cTn>
                                        <p:tgtEl>
                                          <p:spTgt spid="2054"/>
                                        </p:tgtEl>
                                        <p:attrNameLst>
                                          <p:attrName>style.visibility</p:attrName>
                                        </p:attrNameLst>
                                      </p:cBhvr>
                                      <p:to>
                                        <p:strVal val="visible"/>
                                      </p:to>
                                    </p:set>
                                    <p:animEffect transition="in" filter="barn(inVertical)">
                                      <p:cBhvr>
                                        <p:cTn id="13"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B4E702-3A4A-4942-C3E8-178227B8A14D}"/>
              </a:ext>
            </a:extLst>
          </p:cNvPr>
          <p:cNvSpPr>
            <a:spLocks noGrp="1"/>
          </p:cNvSpPr>
          <p:nvPr>
            <p:ph type="title"/>
          </p:nvPr>
        </p:nvSpPr>
        <p:spPr>
          <a:xfrm>
            <a:off x="720000" y="736253"/>
            <a:ext cx="7704000" cy="572700"/>
          </a:xfrm>
        </p:spPr>
        <p:txBody>
          <a:bodyPr/>
          <a:lstStyle/>
          <a:p>
            <a:pPr algn="l"/>
            <a:r>
              <a:rPr lang="es-CL" sz="2800" b="1" dirty="0">
                <a:latin typeface="Aptos" panose="020B0004020202020204" pitchFamily="34" charset="0"/>
              </a:rPr>
              <a:t>Hoy aprendimos</a:t>
            </a:r>
          </a:p>
        </p:txBody>
      </p:sp>
      <p:sp>
        <p:nvSpPr>
          <p:cNvPr id="3" name="Marcador de texto 2">
            <a:extLst>
              <a:ext uri="{FF2B5EF4-FFF2-40B4-BE49-F238E27FC236}">
                <a16:creationId xmlns:a16="http://schemas.microsoft.com/office/drawing/2014/main" id="{866DB418-3601-39A8-EF66-D64570CA722F}"/>
              </a:ext>
            </a:extLst>
          </p:cNvPr>
          <p:cNvSpPr>
            <a:spLocks noGrp="1"/>
          </p:cNvSpPr>
          <p:nvPr>
            <p:ph type="body" idx="1"/>
          </p:nvPr>
        </p:nvSpPr>
        <p:spPr>
          <a:xfrm>
            <a:off x="368677" y="1594280"/>
            <a:ext cx="5492569" cy="3002104"/>
          </a:xfrm>
        </p:spPr>
        <p:txBody>
          <a:bodyPr/>
          <a:lstStyle/>
          <a:p>
            <a:pPr algn="just"/>
            <a:r>
              <a:rPr lang="es-ES" sz="1800" dirty="0">
                <a:solidFill>
                  <a:schemeClr val="tx1"/>
                </a:solidFill>
                <a:latin typeface="Aptos" panose="020B0004020202020204" pitchFamily="34" charset="0"/>
              </a:rPr>
              <a:t>Propiedades de orden en raíces.</a:t>
            </a:r>
          </a:p>
          <a:p>
            <a:pPr algn="just"/>
            <a:r>
              <a:rPr lang="es-ES" sz="1800" dirty="0">
                <a:solidFill>
                  <a:schemeClr val="tx1"/>
                </a:solidFill>
                <a:latin typeface="Aptos" panose="020B0004020202020204" pitchFamily="34" charset="0"/>
              </a:rPr>
              <a:t>Logaritmos y cómo se relacionan con las potencias y sus propiedades.</a:t>
            </a:r>
          </a:p>
          <a:p>
            <a:pPr algn="just"/>
            <a:endParaRPr lang="es-ES" sz="1800" dirty="0">
              <a:solidFill>
                <a:schemeClr val="tx1"/>
              </a:solidFill>
              <a:latin typeface="Aptos" panose="020B0004020202020204" pitchFamily="34" charset="0"/>
            </a:endParaRPr>
          </a:p>
          <a:p>
            <a:pPr algn="just"/>
            <a:endParaRPr lang="es-ES" sz="1800" dirty="0">
              <a:solidFill>
                <a:schemeClr val="tx1"/>
              </a:solidFill>
              <a:latin typeface="Aptos" panose="020B0004020202020204" pitchFamily="34" charset="0"/>
            </a:endParaRPr>
          </a:p>
          <a:p>
            <a:pPr algn="just">
              <a:buFont typeface="Wingdings" panose="05000000000000000000" pitchFamily="2" charset="2"/>
              <a:buChar char="ü"/>
            </a:pPr>
            <a:endParaRPr lang="es-ES" sz="1800" dirty="0">
              <a:solidFill>
                <a:schemeClr val="tx1"/>
              </a:solidFill>
              <a:latin typeface="Aptos" panose="020B0004020202020204" pitchFamily="34" charset="0"/>
            </a:endParaRPr>
          </a:p>
        </p:txBody>
      </p:sp>
      <p:pic>
        <p:nvPicPr>
          <p:cNvPr id="8" name="Imagen 7">
            <a:extLst>
              <a:ext uri="{FF2B5EF4-FFF2-40B4-BE49-F238E27FC236}">
                <a16:creationId xmlns:a16="http://schemas.microsoft.com/office/drawing/2014/main" id="{6315D1A3-9672-D345-1AF5-5ED41174776C}"/>
              </a:ext>
            </a:extLst>
          </p:cNvPr>
          <p:cNvPicPr>
            <a:picLocks noChangeAspect="1"/>
          </p:cNvPicPr>
          <p:nvPr/>
        </p:nvPicPr>
        <p:blipFill>
          <a:blip r:embed="rId2"/>
          <a:stretch>
            <a:fillRect/>
          </a:stretch>
        </p:blipFill>
        <p:spPr>
          <a:xfrm>
            <a:off x="6270648" y="1764969"/>
            <a:ext cx="2004902" cy="2355928"/>
          </a:xfrm>
          <a:prstGeom prst="rect">
            <a:avLst/>
          </a:prstGeom>
        </p:spPr>
      </p:pic>
    </p:spTree>
    <p:extLst>
      <p:ext uri="{BB962C8B-B14F-4D97-AF65-F5344CB8AC3E}">
        <p14:creationId xmlns:p14="http://schemas.microsoft.com/office/powerpoint/2010/main" val="171506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57"/>
        <p:cNvGrpSpPr/>
        <p:nvPr/>
      </p:nvGrpSpPr>
      <p:grpSpPr>
        <a:xfrm>
          <a:off x="0" y="0"/>
          <a:ext cx="0" cy="0"/>
          <a:chOff x="0" y="0"/>
          <a:chExt cx="0" cy="0"/>
        </a:xfrm>
      </p:grpSpPr>
      <p:pic>
        <p:nvPicPr>
          <p:cNvPr id="3" name="Imagen 2" descr="Imagen que contiene Texto&#10;&#10;Descripción generada automáticamente">
            <a:extLst>
              <a:ext uri="{FF2B5EF4-FFF2-40B4-BE49-F238E27FC236}">
                <a16:creationId xmlns:a16="http://schemas.microsoft.com/office/drawing/2014/main" id="{F981D12E-B78B-BC3D-618D-C2A2B752E13C}"/>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476074" y="101424"/>
            <a:ext cx="2191850" cy="2191850"/>
          </a:xfrm>
          <a:prstGeom prst="rect">
            <a:avLst/>
          </a:prstGeom>
        </p:spPr>
      </p:pic>
      <p:grpSp>
        <p:nvGrpSpPr>
          <p:cNvPr id="760" name="Google Shape;760;p36"/>
          <p:cNvGrpSpPr/>
          <p:nvPr/>
        </p:nvGrpSpPr>
        <p:grpSpPr>
          <a:xfrm rot="10800000">
            <a:off x="6662200" y="3637323"/>
            <a:ext cx="3537150" cy="626797"/>
            <a:chOff x="1199232" y="2120038"/>
            <a:chExt cx="4391793" cy="778340"/>
          </a:xfrm>
        </p:grpSpPr>
        <p:grpSp>
          <p:nvGrpSpPr>
            <p:cNvPr id="761" name="Google Shape;761;p36"/>
            <p:cNvGrpSpPr/>
            <p:nvPr/>
          </p:nvGrpSpPr>
          <p:grpSpPr>
            <a:xfrm>
              <a:off x="2227732" y="2577138"/>
              <a:ext cx="1945675" cy="56700"/>
              <a:chOff x="2227732" y="2661275"/>
              <a:chExt cx="1945675" cy="56700"/>
            </a:xfrm>
          </p:grpSpPr>
          <p:cxnSp>
            <p:nvCxnSpPr>
              <p:cNvPr id="762" name="Google Shape;762;p36"/>
              <p:cNvCxnSpPr/>
              <p:nvPr/>
            </p:nvCxnSpPr>
            <p:spPr>
              <a:xfrm>
                <a:off x="2227732" y="2689625"/>
                <a:ext cx="1896000" cy="0"/>
              </a:xfrm>
              <a:prstGeom prst="straightConnector1">
                <a:avLst/>
              </a:prstGeom>
              <a:noFill/>
              <a:ln w="9525" cap="flat" cmpd="sng">
                <a:solidFill>
                  <a:schemeClr val="dk1"/>
                </a:solidFill>
                <a:prstDash val="solid"/>
                <a:round/>
                <a:headEnd type="none" w="med" len="med"/>
                <a:tailEnd type="none" w="med" len="med"/>
              </a:ln>
            </p:spPr>
          </p:cxnSp>
          <p:sp>
            <p:nvSpPr>
              <p:cNvPr id="763" name="Google Shape;763;p36"/>
              <p:cNvSpPr/>
              <p:nvPr/>
            </p:nvSpPr>
            <p:spPr>
              <a:xfrm>
                <a:off x="4116707" y="2661275"/>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4" name="Google Shape;764;p36"/>
            <p:cNvGrpSpPr/>
            <p:nvPr/>
          </p:nvGrpSpPr>
          <p:grpSpPr>
            <a:xfrm>
              <a:off x="1943838" y="2729277"/>
              <a:ext cx="1938597" cy="169100"/>
              <a:chOff x="2216194" y="2593212"/>
              <a:chExt cx="4728285" cy="412439"/>
            </a:xfrm>
          </p:grpSpPr>
          <p:sp>
            <p:nvSpPr>
              <p:cNvPr id="765" name="Google Shape;765;p36"/>
              <p:cNvSpPr/>
              <p:nvPr/>
            </p:nvSpPr>
            <p:spPr>
              <a:xfrm>
                <a:off x="2216194" y="2593212"/>
                <a:ext cx="4593868" cy="355100"/>
              </a:xfrm>
              <a:custGeom>
                <a:avLst/>
                <a:gdLst/>
                <a:ahLst/>
                <a:cxnLst/>
                <a:rect l="l" t="t" r="r" b="b"/>
                <a:pathLst>
                  <a:path w="77550" h="5994" extrusionOk="0">
                    <a:moveTo>
                      <a:pt x="0" y="0"/>
                    </a:moveTo>
                    <a:lnTo>
                      <a:pt x="59202" y="0"/>
                    </a:lnTo>
                    <a:lnTo>
                      <a:pt x="65196" y="5994"/>
                    </a:lnTo>
                    <a:lnTo>
                      <a:pt x="77550" y="5994"/>
                    </a:lnTo>
                  </a:path>
                </a:pathLst>
              </a:custGeom>
              <a:noFill/>
              <a:ln w="9525" cap="flat" cmpd="sng">
                <a:solidFill>
                  <a:schemeClr val="dk1"/>
                </a:solidFill>
                <a:prstDash val="solid"/>
                <a:round/>
                <a:headEnd type="none" w="med" len="med"/>
                <a:tailEnd type="none" w="med" len="med"/>
              </a:ln>
            </p:spPr>
            <p:txBody>
              <a:bodyPr/>
              <a:lstStyle/>
              <a:p>
                <a:endParaRPr lang="es-CL"/>
              </a:p>
            </p:txBody>
          </p:sp>
          <p:sp>
            <p:nvSpPr>
              <p:cNvPr id="766" name="Google Shape;766;p36"/>
              <p:cNvSpPr/>
              <p:nvPr/>
            </p:nvSpPr>
            <p:spPr>
              <a:xfrm>
                <a:off x="6810079" y="2871251"/>
                <a:ext cx="134400" cy="1344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7" name="Google Shape;767;p36"/>
            <p:cNvGrpSpPr/>
            <p:nvPr/>
          </p:nvGrpSpPr>
          <p:grpSpPr>
            <a:xfrm>
              <a:off x="1779150" y="2289288"/>
              <a:ext cx="3811875" cy="127113"/>
              <a:chOff x="1779150" y="2604263"/>
              <a:chExt cx="3811875" cy="127113"/>
            </a:xfrm>
          </p:grpSpPr>
          <p:sp>
            <p:nvSpPr>
              <p:cNvPr id="768" name="Google Shape;768;p36"/>
              <p:cNvSpPr/>
              <p:nvPr/>
            </p:nvSpPr>
            <p:spPr>
              <a:xfrm>
                <a:off x="1779150" y="2630450"/>
                <a:ext cx="3755175" cy="100925"/>
              </a:xfrm>
              <a:custGeom>
                <a:avLst/>
                <a:gdLst/>
                <a:ahLst/>
                <a:cxnLst/>
                <a:rect l="l" t="t" r="r" b="b"/>
                <a:pathLst>
                  <a:path w="150207" h="4037" extrusionOk="0">
                    <a:moveTo>
                      <a:pt x="0" y="4037"/>
                    </a:moveTo>
                    <a:lnTo>
                      <a:pt x="83176" y="4037"/>
                    </a:lnTo>
                    <a:lnTo>
                      <a:pt x="87213" y="0"/>
                    </a:lnTo>
                    <a:lnTo>
                      <a:pt x="150207" y="0"/>
                    </a:lnTo>
                  </a:path>
                </a:pathLst>
              </a:custGeom>
              <a:noFill/>
              <a:ln w="9525" cap="flat" cmpd="sng">
                <a:solidFill>
                  <a:schemeClr val="dk1"/>
                </a:solidFill>
                <a:prstDash val="solid"/>
                <a:round/>
                <a:headEnd type="none" w="med" len="med"/>
                <a:tailEnd type="none" w="med" len="med"/>
              </a:ln>
            </p:spPr>
            <p:txBody>
              <a:bodyPr/>
              <a:lstStyle/>
              <a:p>
                <a:endParaRPr lang="es-CL"/>
              </a:p>
            </p:txBody>
          </p:sp>
          <p:sp>
            <p:nvSpPr>
              <p:cNvPr id="769" name="Google Shape;769;p36"/>
              <p:cNvSpPr/>
              <p:nvPr/>
            </p:nvSpPr>
            <p:spPr>
              <a:xfrm>
                <a:off x="5534325" y="2604263"/>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0" name="Google Shape;770;p36"/>
            <p:cNvGrpSpPr/>
            <p:nvPr/>
          </p:nvGrpSpPr>
          <p:grpSpPr>
            <a:xfrm>
              <a:off x="1199232" y="2120038"/>
              <a:ext cx="3737650" cy="56700"/>
              <a:chOff x="1199232" y="2869225"/>
              <a:chExt cx="3737650" cy="56700"/>
            </a:xfrm>
          </p:grpSpPr>
          <p:cxnSp>
            <p:nvCxnSpPr>
              <p:cNvPr id="771" name="Google Shape;771;p36"/>
              <p:cNvCxnSpPr/>
              <p:nvPr/>
            </p:nvCxnSpPr>
            <p:spPr>
              <a:xfrm>
                <a:off x="1199232" y="2897575"/>
                <a:ext cx="3687900" cy="0"/>
              </a:xfrm>
              <a:prstGeom prst="straightConnector1">
                <a:avLst/>
              </a:prstGeom>
              <a:noFill/>
              <a:ln w="9525" cap="flat" cmpd="sng">
                <a:solidFill>
                  <a:schemeClr val="dk1"/>
                </a:solidFill>
                <a:prstDash val="solid"/>
                <a:round/>
                <a:headEnd type="none" w="med" len="med"/>
                <a:tailEnd type="none" w="med" len="med"/>
              </a:ln>
            </p:spPr>
          </p:cxnSp>
          <p:sp>
            <p:nvSpPr>
              <p:cNvPr id="772" name="Google Shape;772;p36"/>
              <p:cNvSpPr/>
              <p:nvPr/>
            </p:nvSpPr>
            <p:spPr>
              <a:xfrm>
                <a:off x="4880182" y="2869225"/>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73" name="Google Shape;773;p36"/>
          <p:cNvGrpSpPr/>
          <p:nvPr/>
        </p:nvGrpSpPr>
        <p:grpSpPr>
          <a:xfrm>
            <a:off x="-1696246" y="967904"/>
            <a:ext cx="3599787" cy="1044096"/>
            <a:chOff x="-1431671" y="656504"/>
            <a:chExt cx="3599787" cy="1044096"/>
          </a:xfrm>
        </p:grpSpPr>
        <p:grpSp>
          <p:nvGrpSpPr>
            <p:cNvPr id="774" name="Google Shape;774;p36"/>
            <p:cNvGrpSpPr/>
            <p:nvPr/>
          </p:nvGrpSpPr>
          <p:grpSpPr>
            <a:xfrm>
              <a:off x="-368508" y="1432892"/>
              <a:ext cx="1567047" cy="45661"/>
              <a:chOff x="1754675" y="2661275"/>
              <a:chExt cx="1945675" cy="56700"/>
            </a:xfrm>
          </p:grpSpPr>
          <p:cxnSp>
            <p:nvCxnSpPr>
              <p:cNvPr id="775" name="Google Shape;775;p36"/>
              <p:cNvCxnSpPr/>
              <p:nvPr/>
            </p:nvCxnSpPr>
            <p:spPr>
              <a:xfrm>
                <a:off x="1754675" y="2689625"/>
                <a:ext cx="1896000" cy="0"/>
              </a:xfrm>
              <a:prstGeom prst="straightConnector1">
                <a:avLst/>
              </a:prstGeom>
              <a:noFill/>
              <a:ln w="9525" cap="flat" cmpd="sng">
                <a:solidFill>
                  <a:schemeClr val="dk1"/>
                </a:solidFill>
                <a:prstDash val="solid"/>
                <a:round/>
                <a:headEnd type="none" w="med" len="med"/>
                <a:tailEnd type="none" w="med" len="med"/>
              </a:ln>
            </p:spPr>
          </p:cxnSp>
          <p:sp>
            <p:nvSpPr>
              <p:cNvPr id="776" name="Google Shape;776;p36"/>
              <p:cNvSpPr/>
              <p:nvPr/>
            </p:nvSpPr>
            <p:spPr>
              <a:xfrm>
                <a:off x="3643650" y="2661275"/>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7" name="Google Shape;777;p36"/>
            <p:cNvGrpSpPr/>
            <p:nvPr/>
          </p:nvGrpSpPr>
          <p:grpSpPr>
            <a:xfrm>
              <a:off x="-766480" y="1564412"/>
              <a:ext cx="1561280" cy="136187"/>
              <a:chOff x="1754675" y="2824000"/>
              <a:chExt cx="4728285" cy="412439"/>
            </a:xfrm>
          </p:grpSpPr>
          <p:sp>
            <p:nvSpPr>
              <p:cNvPr id="778" name="Google Shape;778;p36"/>
              <p:cNvSpPr/>
              <p:nvPr/>
            </p:nvSpPr>
            <p:spPr>
              <a:xfrm>
                <a:off x="1754675" y="2824000"/>
                <a:ext cx="4593868" cy="355100"/>
              </a:xfrm>
              <a:custGeom>
                <a:avLst/>
                <a:gdLst/>
                <a:ahLst/>
                <a:cxnLst/>
                <a:rect l="l" t="t" r="r" b="b"/>
                <a:pathLst>
                  <a:path w="77550" h="5994" extrusionOk="0">
                    <a:moveTo>
                      <a:pt x="0" y="0"/>
                    </a:moveTo>
                    <a:lnTo>
                      <a:pt x="59202" y="0"/>
                    </a:lnTo>
                    <a:lnTo>
                      <a:pt x="65196" y="5994"/>
                    </a:lnTo>
                    <a:lnTo>
                      <a:pt x="77550" y="5994"/>
                    </a:lnTo>
                  </a:path>
                </a:pathLst>
              </a:custGeom>
              <a:noFill/>
              <a:ln w="9525" cap="flat" cmpd="sng">
                <a:solidFill>
                  <a:schemeClr val="dk1"/>
                </a:solidFill>
                <a:prstDash val="solid"/>
                <a:round/>
                <a:headEnd type="none" w="med" len="med"/>
                <a:tailEnd type="none" w="med" len="med"/>
              </a:ln>
            </p:spPr>
            <p:txBody>
              <a:bodyPr/>
              <a:lstStyle/>
              <a:p>
                <a:endParaRPr lang="es-CL"/>
              </a:p>
            </p:txBody>
          </p:sp>
          <p:sp>
            <p:nvSpPr>
              <p:cNvPr id="779" name="Google Shape;779;p36"/>
              <p:cNvSpPr/>
              <p:nvPr/>
            </p:nvSpPr>
            <p:spPr>
              <a:xfrm>
                <a:off x="6348560" y="3102039"/>
                <a:ext cx="134400" cy="1344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0" name="Google Shape;780;p36"/>
            <p:cNvGrpSpPr/>
            <p:nvPr/>
          </p:nvGrpSpPr>
          <p:grpSpPr>
            <a:xfrm>
              <a:off x="-1431671" y="1201087"/>
              <a:ext cx="3070084" cy="102364"/>
              <a:chOff x="1779150" y="2604263"/>
              <a:chExt cx="3811875" cy="127113"/>
            </a:xfrm>
          </p:grpSpPr>
          <p:sp>
            <p:nvSpPr>
              <p:cNvPr id="781" name="Google Shape;781;p36"/>
              <p:cNvSpPr/>
              <p:nvPr/>
            </p:nvSpPr>
            <p:spPr>
              <a:xfrm>
                <a:off x="1779150" y="2630450"/>
                <a:ext cx="3755175" cy="100925"/>
              </a:xfrm>
              <a:custGeom>
                <a:avLst/>
                <a:gdLst/>
                <a:ahLst/>
                <a:cxnLst/>
                <a:rect l="l" t="t" r="r" b="b"/>
                <a:pathLst>
                  <a:path w="150207" h="4037" extrusionOk="0">
                    <a:moveTo>
                      <a:pt x="0" y="4037"/>
                    </a:moveTo>
                    <a:lnTo>
                      <a:pt x="83176" y="4037"/>
                    </a:lnTo>
                    <a:lnTo>
                      <a:pt x="87213" y="0"/>
                    </a:lnTo>
                    <a:lnTo>
                      <a:pt x="150207" y="0"/>
                    </a:lnTo>
                  </a:path>
                </a:pathLst>
              </a:custGeom>
              <a:noFill/>
              <a:ln w="9525" cap="flat" cmpd="sng">
                <a:solidFill>
                  <a:schemeClr val="dk1"/>
                </a:solidFill>
                <a:prstDash val="solid"/>
                <a:round/>
                <a:headEnd type="none" w="med" len="med"/>
                <a:tailEnd type="none" w="med" len="med"/>
              </a:ln>
            </p:spPr>
            <p:txBody>
              <a:bodyPr/>
              <a:lstStyle/>
              <a:p>
                <a:endParaRPr lang="es-CL"/>
              </a:p>
            </p:txBody>
          </p:sp>
          <p:sp>
            <p:nvSpPr>
              <p:cNvPr id="782" name="Google Shape;782;p36"/>
              <p:cNvSpPr/>
              <p:nvPr/>
            </p:nvSpPr>
            <p:spPr>
              <a:xfrm>
                <a:off x="5534325" y="2604263"/>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3" name="Google Shape;783;p36"/>
            <p:cNvGrpSpPr/>
            <p:nvPr/>
          </p:nvGrpSpPr>
          <p:grpSpPr>
            <a:xfrm>
              <a:off x="-856941" y="773805"/>
              <a:ext cx="2877996" cy="223763"/>
              <a:chOff x="1748550" y="2064750"/>
              <a:chExt cx="3573375" cy="277863"/>
            </a:xfrm>
          </p:grpSpPr>
          <p:sp>
            <p:nvSpPr>
              <p:cNvPr id="784" name="Google Shape;784;p36"/>
              <p:cNvSpPr/>
              <p:nvPr/>
            </p:nvSpPr>
            <p:spPr>
              <a:xfrm>
                <a:off x="1748550" y="2064750"/>
                <a:ext cx="3516675" cy="253825"/>
              </a:xfrm>
              <a:custGeom>
                <a:avLst/>
                <a:gdLst/>
                <a:ahLst/>
                <a:cxnLst/>
                <a:rect l="l" t="t" r="r" b="b"/>
                <a:pathLst>
                  <a:path w="140667" h="10153" extrusionOk="0">
                    <a:moveTo>
                      <a:pt x="0" y="0"/>
                    </a:moveTo>
                    <a:lnTo>
                      <a:pt x="67520" y="0"/>
                    </a:lnTo>
                    <a:lnTo>
                      <a:pt x="77673" y="10153"/>
                    </a:lnTo>
                    <a:lnTo>
                      <a:pt x="140667" y="10153"/>
                    </a:lnTo>
                  </a:path>
                </a:pathLst>
              </a:custGeom>
              <a:noFill/>
              <a:ln w="9525" cap="flat" cmpd="sng">
                <a:solidFill>
                  <a:schemeClr val="dk1"/>
                </a:solidFill>
                <a:prstDash val="solid"/>
                <a:round/>
                <a:headEnd type="none" w="med" len="med"/>
                <a:tailEnd type="none" w="med" len="med"/>
              </a:ln>
            </p:spPr>
            <p:txBody>
              <a:bodyPr/>
              <a:lstStyle/>
              <a:p>
                <a:endParaRPr lang="es-CL"/>
              </a:p>
            </p:txBody>
          </p:sp>
          <p:sp>
            <p:nvSpPr>
              <p:cNvPr id="785" name="Google Shape;785;p36"/>
              <p:cNvSpPr/>
              <p:nvPr/>
            </p:nvSpPr>
            <p:spPr>
              <a:xfrm>
                <a:off x="5265225" y="2285913"/>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6" name="Google Shape;786;p36"/>
            <p:cNvGrpSpPr/>
            <p:nvPr/>
          </p:nvGrpSpPr>
          <p:grpSpPr>
            <a:xfrm>
              <a:off x="-856958" y="656504"/>
              <a:ext cx="2430741" cy="185537"/>
              <a:chOff x="1748547" y="1392116"/>
              <a:chExt cx="5911958" cy="451312"/>
            </a:xfrm>
          </p:grpSpPr>
          <p:sp>
            <p:nvSpPr>
              <p:cNvPr id="787" name="Google Shape;787;p36"/>
              <p:cNvSpPr/>
              <p:nvPr/>
            </p:nvSpPr>
            <p:spPr>
              <a:xfrm>
                <a:off x="1748547" y="1392116"/>
                <a:ext cx="5793758" cy="395567"/>
              </a:xfrm>
              <a:custGeom>
                <a:avLst/>
                <a:gdLst/>
                <a:ahLst/>
                <a:cxnLst/>
                <a:rect l="l" t="t" r="r" b="b"/>
                <a:pathLst>
                  <a:path w="111066" h="7583" extrusionOk="0">
                    <a:moveTo>
                      <a:pt x="0" y="0"/>
                    </a:moveTo>
                    <a:lnTo>
                      <a:pt x="79263" y="0"/>
                    </a:lnTo>
                    <a:lnTo>
                      <a:pt x="86847" y="7583"/>
                    </a:lnTo>
                    <a:lnTo>
                      <a:pt x="111066" y="7583"/>
                    </a:lnTo>
                  </a:path>
                </a:pathLst>
              </a:custGeom>
              <a:noFill/>
              <a:ln w="9525" cap="flat" cmpd="sng">
                <a:solidFill>
                  <a:schemeClr val="dk1"/>
                </a:solidFill>
                <a:prstDash val="solid"/>
                <a:round/>
                <a:headEnd type="none" w="med" len="med"/>
                <a:tailEnd type="none" w="med" len="med"/>
              </a:ln>
            </p:spPr>
            <p:txBody>
              <a:bodyPr/>
              <a:lstStyle/>
              <a:p>
                <a:endParaRPr lang="es-CL"/>
              </a:p>
            </p:txBody>
          </p:sp>
          <p:sp>
            <p:nvSpPr>
              <p:cNvPr id="788" name="Google Shape;788;p36"/>
              <p:cNvSpPr/>
              <p:nvPr/>
            </p:nvSpPr>
            <p:spPr>
              <a:xfrm>
                <a:off x="7542305" y="1725228"/>
                <a:ext cx="118200" cy="1182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9" name="Google Shape;789;p36"/>
            <p:cNvGrpSpPr/>
            <p:nvPr/>
          </p:nvGrpSpPr>
          <p:grpSpPr>
            <a:xfrm>
              <a:off x="-842187" y="1064790"/>
              <a:ext cx="3010303" cy="45661"/>
              <a:chOff x="1766900" y="2869225"/>
              <a:chExt cx="3737650" cy="56700"/>
            </a:xfrm>
          </p:grpSpPr>
          <p:cxnSp>
            <p:nvCxnSpPr>
              <p:cNvPr id="790" name="Google Shape;790;p36"/>
              <p:cNvCxnSpPr/>
              <p:nvPr/>
            </p:nvCxnSpPr>
            <p:spPr>
              <a:xfrm>
                <a:off x="1766900" y="2897575"/>
                <a:ext cx="3687900" cy="0"/>
              </a:xfrm>
              <a:prstGeom prst="straightConnector1">
                <a:avLst/>
              </a:prstGeom>
              <a:noFill/>
              <a:ln w="9525" cap="flat" cmpd="sng">
                <a:solidFill>
                  <a:schemeClr val="dk1"/>
                </a:solidFill>
                <a:prstDash val="solid"/>
                <a:round/>
                <a:headEnd type="none" w="med" len="med"/>
                <a:tailEnd type="none" w="med" len="med"/>
              </a:ln>
            </p:spPr>
          </p:cxnSp>
          <p:sp>
            <p:nvSpPr>
              <p:cNvPr id="791" name="Google Shape;791;p36"/>
              <p:cNvSpPr/>
              <p:nvPr/>
            </p:nvSpPr>
            <p:spPr>
              <a:xfrm>
                <a:off x="5447850" y="2869225"/>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 name="Grupo 3">
            <a:extLst>
              <a:ext uri="{FF2B5EF4-FFF2-40B4-BE49-F238E27FC236}">
                <a16:creationId xmlns:a16="http://schemas.microsoft.com/office/drawing/2014/main" id="{940E9B1F-B83B-6512-D3DB-7437054941C2}"/>
              </a:ext>
            </a:extLst>
          </p:cNvPr>
          <p:cNvGrpSpPr/>
          <p:nvPr/>
        </p:nvGrpSpPr>
        <p:grpSpPr>
          <a:xfrm>
            <a:off x="667752" y="2571750"/>
            <a:ext cx="7808495" cy="2427508"/>
            <a:chOff x="667753" y="2571751"/>
            <a:chExt cx="7808495" cy="2427508"/>
          </a:xfrm>
        </p:grpSpPr>
        <p:sp>
          <p:nvSpPr>
            <p:cNvPr id="6" name="CuadroTexto 5">
              <a:extLst>
                <a:ext uri="{FF2B5EF4-FFF2-40B4-BE49-F238E27FC236}">
                  <a16:creationId xmlns:a16="http://schemas.microsoft.com/office/drawing/2014/main" id="{58692A62-0C1F-5190-A790-D4B87018E122}"/>
                </a:ext>
              </a:extLst>
            </p:cNvPr>
            <p:cNvSpPr txBox="1"/>
            <p:nvPr/>
          </p:nvSpPr>
          <p:spPr>
            <a:xfrm>
              <a:off x="667753" y="2571751"/>
              <a:ext cx="7808495" cy="569323"/>
            </a:xfrm>
            <a:prstGeom prst="rect">
              <a:avLst/>
            </a:prstGeom>
            <a:noFill/>
          </p:spPr>
          <p:txBody>
            <a:bodyPr wrap="square">
              <a:spAutoFit/>
            </a:bodyPr>
            <a:lstStyle/>
            <a:p>
              <a:pPr algn="ctr">
                <a:lnSpc>
                  <a:spcPct val="107000"/>
                </a:lnSpc>
                <a:spcBef>
                  <a:spcPts val="900"/>
                </a:spcBef>
              </a:pPr>
              <a:r>
                <a:rPr lang="es-CL" sz="3000" b="1" dirty="0">
                  <a:solidFill>
                    <a:schemeClr val="accent4"/>
                  </a:solidFill>
                  <a:latin typeface="Aptos" panose="020B0004020202020204" pitchFamily="34" charset="0"/>
                  <a:ea typeface="Times New Roman" panose="02020603050405020304" pitchFamily="18" charset="0"/>
                  <a:cs typeface="Times New Roman" panose="02020603050405020304" pitchFamily="18" charset="0"/>
                </a:rPr>
                <a:t>Clase 7: Potenciación II</a:t>
              </a:r>
            </a:p>
          </p:txBody>
        </p:sp>
        <p:sp>
          <p:nvSpPr>
            <p:cNvPr id="7" name="CuadroTexto 6">
              <a:extLst>
                <a:ext uri="{FF2B5EF4-FFF2-40B4-BE49-F238E27FC236}">
                  <a16:creationId xmlns:a16="http://schemas.microsoft.com/office/drawing/2014/main" id="{676D8914-D208-9347-BBC3-08633C02D1E9}"/>
                </a:ext>
              </a:extLst>
            </p:cNvPr>
            <p:cNvSpPr txBox="1"/>
            <p:nvPr/>
          </p:nvSpPr>
          <p:spPr>
            <a:xfrm>
              <a:off x="2287706" y="3141074"/>
              <a:ext cx="4572000" cy="577081"/>
            </a:xfrm>
            <a:prstGeom prst="rect">
              <a:avLst/>
            </a:prstGeom>
            <a:noFill/>
          </p:spPr>
          <p:txBody>
            <a:bodyPr wrap="square">
              <a:spAutoFit/>
            </a:bodyPr>
            <a:lstStyle/>
            <a:p>
              <a:pPr algn="ctr"/>
              <a:r>
                <a:rPr lang="es-CL" sz="1050" dirty="0">
                  <a:latin typeface="Aptos" panose="020B0004020202020204" pitchFamily="34" charset="0"/>
                  <a:cs typeface="Arial" panose="020B0604020202020204" pitchFamily="34" charset="0"/>
                </a:rPr>
                <a:t>Departamento de Matemáticas </a:t>
              </a:r>
            </a:p>
            <a:p>
              <a:pPr algn="ctr"/>
              <a:r>
                <a:rPr lang="es-CL" sz="1050" dirty="0">
                  <a:latin typeface="Aptos" panose="020B0004020202020204" pitchFamily="34" charset="0"/>
                  <a:cs typeface="Arial" panose="020B0604020202020204" pitchFamily="34" charset="0"/>
                </a:rPr>
                <a:t>4tos y Egresados – Programa M2</a:t>
              </a:r>
            </a:p>
            <a:p>
              <a:pPr algn="ctr"/>
              <a:r>
                <a:rPr lang="es-CL" sz="1050" dirty="0">
                  <a:latin typeface="Aptos" panose="020B0004020202020204" pitchFamily="34" charset="0"/>
                  <a:cs typeface="Arial" panose="020B0604020202020204" pitchFamily="34" charset="0"/>
                </a:rPr>
                <a:t>Eje: Números y Proporcionalidad</a:t>
              </a:r>
            </a:p>
          </p:txBody>
        </p:sp>
        <p:sp>
          <p:nvSpPr>
            <p:cNvPr id="8" name="CuadroTexto 7">
              <a:extLst>
                <a:ext uri="{FF2B5EF4-FFF2-40B4-BE49-F238E27FC236}">
                  <a16:creationId xmlns:a16="http://schemas.microsoft.com/office/drawing/2014/main" id="{3D87125F-1F8C-8B9A-EC77-F15AB73324D7}"/>
                </a:ext>
              </a:extLst>
            </p:cNvPr>
            <p:cNvSpPr txBox="1"/>
            <p:nvPr/>
          </p:nvSpPr>
          <p:spPr>
            <a:xfrm>
              <a:off x="2287706" y="4691482"/>
              <a:ext cx="4570293" cy="307777"/>
            </a:xfrm>
            <a:prstGeom prst="rect">
              <a:avLst/>
            </a:prstGeom>
            <a:noFill/>
          </p:spPr>
          <p:txBody>
            <a:bodyPr wrap="square">
              <a:spAutoFit/>
            </a:bodyPr>
            <a:lstStyle/>
            <a:p>
              <a:pPr algn="ctr"/>
              <a:r>
                <a:rPr lang="es-CL" dirty="0">
                  <a:latin typeface="Aptos" panose="020B0004020202020204" pitchFamily="34" charset="0"/>
                  <a:cs typeface="Arial" panose="020B0604020202020204" pitchFamily="34" charset="0"/>
                </a:rPr>
                <a:t>Otoño, 2024</a:t>
              </a:r>
            </a:p>
          </p:txBody>
        </p:sp>
      </p:grpSp>
    </p:spTree>
    <p:extLst>
      <p:ext uri="{BB962C8B-B14F-4D97-AF65-F5344CB8AC3E}">
        <p14:creationId xmlns:p14="http://schemas.microsoft.com/office/powerpoint/2010/main" val="3365440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FAF46C-C420-38CC-736F-2C713AF03002}"/>
              </a:ext>
            </a:extLst>
          </p:cNvPr>
          <p:cNvSpPr>
            <a:spLocks noGrp="1"/>
          </p:cNvSpPr>
          <p:nvPr>
            <p:ph type="title" idx="4294967295"/>
          </p:nvPr>
        </p:nvSpPr>
        <p:spPr>
          <a:xfrm>
            <a:off x="720725" y="387584"/>
            <a:ext cx="7702550" cy="573088"/>
          </a:xfrm>
        </p:spPr>
        <p:txBody>
          <a:bodyPr/>
          <a:lstStyle/>
          <a:p>
            <a:pPr algn="ctr"/>
            <a:r>
              <a:rPr lang="es-CL" b="1" dirty="0">
                <a:latin typeface="Aptos" panose="020B0004020202020204" pitchFamily="34" charset="0"/>
              </a:rPr>
              <a:t>Raíces en la recta numérica</a:t>
            </a:r>
          </a:p>
        </p:txBody>
      </p:sp>
      <p:sp>
        <p:nvSpPr>
          <p:cNvPr id="8" name="CuadroTexto 7">
            <a:extLst>
              <a:ext uri="{FF2B5EF4-FFF2-40B4-BE49-F238E27FC236}">
                <a16:creationId xmlns:a16="http://schemas.microsoft.com/office/drawing/2014/main" id="{AB1F64BF-BCAD-1BA8-2E76-A88E8888AE56}"/>
              </a:ext>
            </a:extLst>
          </p:cNvPr>
          <p:cNvSpPr txBox="1"/>
          <p:nvPr/>
        </p:nvSpPr>
        <p:spPr>
          <a:xfrm>
            <a:off x="1393825" y="914150"/>
            <a:ext cx="6356350" cy="377860"/>
          </a:xfrm>
          <a:prstGeom prst="rect">
            <a:avLst/>
          </a:prstGeom>
          <a:noFill/>
        </p:spPr>
        <p:txBody>
          <a:bodyPr wrap="square">
            <a:spAutoFit/>
          </a:bodyPr>
          <a:lstStyle/>
          <a:p>
            <a:pPr algn="ctr">
              <a:lnSpc>
                <a:spcPct val="107000"/>
              </a:lnSpc>
              <a:spcAft>
                <a:spcPts val="800"/>
              </a:spcAft>
            </a:pPr>
            <a:r>
              <a:rPr lang="es-CL" sz="1800" b="1" kern="100" dirty="0">
                <a:latin typeface="Aptos" panose="020B0004020202020204" pitchFamily="34" charset="0"/>
                <a:ea typeface="Calibri" panose="020F0502020204030204" pitchFamily="34" charset="0"/>
                <a:cs typeface="Times New Roman" panose="02020603050405020304" pitchFamily="18" charset="0"/>
              </a:rPr>
              <a:t>Aproximación a r</a:t>
            </a:r>
            <a:r>
              <a:rPr lang="es-CL" sz="1800" b="1" kern="100"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aíces exactas</a:t>
            </a:r>
            <a:endParaRPr lang="es-CL" sz="18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 name="Conector recto 4">
            <a:extLst>
              <a:ext uri="{FF2B5EF4-FFF2-40B4-BE49-F238E27FC236}">
                <a16:creationId xmlns:a16="http://schemas.microsoft.com/office/drawing/2014/main" id="{180FB147-DFB3-C179-A94F-0CEE69B0FE6E}"/>
              </a:ext>
            </a:extLst>
          </p:cNvPr>
          <p:cNvCxnSpPr>
            <a:cxnSpLocks/>
          </p:cNvCxnSpPr>
          <p:nvPr/>
        </p:nvCxnSpPr>
        <p:spPr>
          <a:xfrm>
            <a:off x="4783148" y="1526188"/>
            <a:ext cx="0" cy="3249012"/>
          </a:xfrm>
          <a:prstGeom prst="line">
            <a:avLst/>
          </a:prstGeom>
        </p:spPr>
        <p:style>
          <a:lnRef idx="1">
            <a:schemeClr val="accent1"/>
          </a:lnRef>
          <a:fillRef idx="0">
            <a:schemeClr val="accent1"/>
          </a:fillRef>
          <a:effectRef idx="0">
            <a:schemeClr val="accent1"/>
          </a:effectRef>
          <a:fontRef idx="minor">
            <a:schemeClr val="tx1"/>
          </a:fontRef>
        </p:style>
      </p:cxnSp>
      <p:sp>
        <p:nvSpPr>
          <p:cNvPr id="7" name="Cuadro de texto 2075652990">
            <a:extLst>
              <a:ext uri="{FF2B5EF4-FFF2-40B4-BE49-F238E27FC236}">
                <a16:creationId xmlns:a16="http://schemas.microsoft.com/office/drawing/2014/main" id="{878E5FB9-6B40-B4E9-3ADD-0AAD5D8281E8}"/>
              </a:ext>
            </a:extLst>
          </p:cNvPr>
          <p:cNvSpPr>
            <a:spLocks noChangeArrowheads="1"/>
          </p:cNvSpPr>
          <p:nvPr/>
        </p:nvSpPr>
        <p:spPr bwMode="auto">
          <a:xfrm>
            <a:off x="5324542" y="3080623"/>
            <a:ext cx="2971800" cy="311150"/>
          </a:xfrm>
          <a:prstGeom prst="roundRect">
            <a:avLst>
              <a:gd name="adj" fmla="val 6870"/>
            </a:avLst>
          </a:prstGeom>
          <a:solidFill>
            <a:srgbClr val="C7BEEF"/>
          </a:solidFill>
          <a:ln w="9525">
            <a:solidFill>
              <a:srgbClr val="463F90"/>
            </a:solidFill>
            <a:prstDash val="dash"/>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CL" altLang="es-CL" b="0" i="0" u="none" strike="noStrike" cap="none" normalizeH="0" baseline="0" dirty="0">
                <a:ln>
                  <a:noFill/>
                </a:ln>
                <a:solidFill>
                  <a:schemeClr val="tx1"/>
                </a:solidFill>
                <a:effectLst/>
                <a:latin typeface="Aptos" panose="020B0004020202020204" pitchFamily="34" charset="0"/>
                <a:ea typeface="Calibri" panose="020F0502020204030204" pitchFamily="34" charset="0"/>
                <a:cs typeface="Times New Roman" panose="02020603050405020304" pitchFamily="18" charset="0"/>
              </a:rPr>
              <a:t>4,7&lt;23&lt;4,8</a:t>
            </a:r>
            <a:endParaRPr kumimoji="0" lang="es-CL" altLang="es-CL" b="0" i="0" u="none" strike="noStrike" cap="none" normalizeH="0" baseline="0" dirty="0">
              <a:ln>
                <a:noFill/>
              </a:ln>
              <a:solidFill>
                <a:schemeClr val="tx1"/>
              </a:solidFill>
              <a:effectLst/>
              <a:latin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L" altLang="es-CL" b="0" i="0" u="none" strike="noStrike" cap="none" normalizeH="0" baseline="0" dirty="0">
              <a:ln>
                <a:noFill/>
              </a:ln>
              <a:solidFill>
                <a:schemeClr val="tx1"/>
              </a:solidFill>
              <a:effectLst/>
              <a:latin typeface="Arial" panose="020B0604020202020204" pitchFamily="34" charset="0"/>
            </a:endParaRPr>
          </a:p>
        </p:txBody>
      </p:sp>
      <p:pic>
        <p:nvPicPr>
          <p:cNvPr id="1026" name="Imagen 1911998926" descr="Forma&#10;&#10;Descripción generada automáticamente con confianza media">
            <a:extLst>
              <a:ext uri="{FF2B5EF4-FFF2-40B4-BE49-F238E27FC236}">
                <a16:creationId xmlns:a16="http://schemas.microsoft.com/office/drawing/2014/main" id="{F23BF18C-495E-B30E-6922-7E32825CE71E}"/>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84182" y="4081040"/>
            <a:ext cx="2413673" cy="67487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2" name="Rectangle 5">
                <a:extLst>
                  <a:ext uri="{FF2B5EF4-FFF2-40B4-BE49-F238E27FC236}">
                    <a16:creationId xmlns:a16="http://schemas.microsoft.com/office/drawing/2014/main" id="{E94D6CFB-1FA1-65A5-C0DC-4E87EAA2A272}"/>
                  </a:ext>
                </a:extLst>
              </p:cNvPr>
              <p:cNvSpPr>
                <a:spLocks noChangeArrowheads="1"/>
              </p:cNvSpPr>
              <p:nvPr/>
            </p:nvSpPr>
            <p:spPr bwMode="auto">
              <a:xfrm>
                <a:off x="90872" y="1510222"/>
                <a:ext cx="4481128" cy="204902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CL" altLang="es-CL" b="0" i="0" u="none" strike="noStrike" cap="none" normalizeH="0" baseline="0" dirty="0">
                    <a:ln>
                      <a:noFill/>
                    </a:ln>
                    <a:solidFill>
                      <a:schemeClr val="tx1"/>
                    </a:solidFill>
                    <a:effectLst/>
                    <a:latin typeface="Aptos" panose="020B0004020202020204" pitchFamily="34" charset="0"/>
                    <a:ea typeface="Calibri" panose="020F0502020204030204" pitchFamily="34" charset="0"/>
                    <a:cs typeface="Times New Roman" panose="02020603050405020304" pitchFamily="18" charset="0"/>
                  </a:rPr>
                  <a:t>En este caso se deben encontrar cuáles son las raíces exactas más cercanas que sean mayor y menor, por ende, la raíz se ubicara entre estas dos raíces.</a:t>
                </a:r>
                <a:endParaRPr kumimoji="0" lang="es-CL" altLang="es-CL" b="0" i="0" u="none" strike="noStrike" cap="none" normalizeH="0" baseline="0" dirty="0">
                  <a:ln>
                    <a:noFill/>
                  </a:ln>
                  <a:solidFill>
                    <a:schemeClr val="tx1"/>
                  </a:solidFill>
                  <a:effectLst/>
                  <a:latin typeface="Aptos" panose="020B00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CL" altLang="es-CL" b="0" i="0" u="none" strike="noStrike" cap="none" normalizeH="0" baseline="0" dirty="0">
                    <a:ln>
                      <a:noFill/>
                    </a:ln>
                    <a:solidFill>
                      <a:schemeClr val="tx1"/>
                    </a:solidFill>
                    <a:effectLst/>
                    <a:latin typeface="Aptos" panose="020B0004020202020204" pitchFamily="34" charset="0"/>
                    <a:ea typeface="Calibri" panose="020F0502020204030204" pitchFamily="34" charset="0"/>
                    <a:cs typeface="Times New Roman" panose="02020603050405020304" pitchFamily="18" charset="0"/>
                  </a:rPr>
                  <a:t>Para tener mayor precisión también se pueden realizar las potencias de números intermedios para así reducir más la zona donde se ubicaría la raíz.</a:t>
                </a:r>
                <a:endParaRPr kumimoji="0" lang="es-CL" altLang="es-CL" b="0" i="0" u="none" strike="noStrike" cap="none" normalizeH="0" baseline="0" dirty="0">
                  <a:ln>
                    <a:noFill/>
                  </a:ln>
                  <a:solidFill>
                    <a:schemeClr val="tx1"/>
                  </a:solidFill>
                  <a:effectLst/>
                  <a:latin typeface="Aptos" panose="020B00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CL" altLang="es-CL" b="0" i="0" u="none" strike="noStrike" cap="none" normalizeH="0" baseline="0" dirty="0">
                    <a:ln>
                      <a:noFill/>
                    </a:ln>
                    <a:solidFill>
                      <a:schemeClr val="tx1"/>
                    </a:solidFill>
                    <a:effectLst/>
                    <a:latin typeface="Aptos" panose="020B0004020202020204" pitchFamily="34" charset="0"/>
                    <a:ea typeface="Calibri" panose="020F0502020204030204" pitchFamily="34" charset="0"/>
                    <a:cs typeface="Times New Roman" panose="02020603050405020304" pitchFamily="18" charset="0"/>
                  </a:rPr>
                  <a:t>Para representar </a:t>
                </a:r>
                <a14:m>
                  <m:oMath xmlns:m="http://schemas.openxmlformats.org/officeDocument/2006/math">
                    <m:rad>
                      <m:radPr>
                        <m:degHide m:val="on"/>
                        <m:ctrlPr>
                          <a:rPr lang="es-CL" i="1" kern="100" smtClean="0">
                            <a:effectLst/>
                            <a:latin typeface="Cambria Math" panose="02040503050406030204" pitchFamily="18" charset="0"/>
                            <a:ea typeface="Calibri" panose="020F0502020204030204" pitchFamily="34" charset="0"/>
                            <a:cs typeface="Times New Roman" panose="02020603050405020304" pitchFamily="18" charset="0"/>
                          </a:rPr>
                        </m:ctrlPr>
                      </m:radPr>
                      <m:deg/>
                      <m:e>
                        <m:r>
                          <m:rPr>
                            <m:nor/>
                          </m:rPr>
                          <a:rPr lang="es-CL" kern="100">
                            <a:effectLst/>
                            <a:latin typeface="Aptos" panose="020B0004020202020204" pitchFamily="34" charset="0"/>
                            <a:ea typeface="Calibri" panose="020F0502020204030204" pitchFamily="34" charset="0"/>
                            <a:cs typeface="Times New Roman" panose="02020603050405020304" pitchFamily="18" charset="0"/>
                          </a:rPr>
                          <m:t>23</m:t>
                        </m:r>
                      </m:e>
                    </m:rad>
                    <m:r>
                      <a:rPr lang="es-CL" i="1" kern="100">
                        <a:effectLst/>
                        <a:latin typeface="Cambria Math" panose="02040503050406030204" pitchFamily="18" charset="0"/>
                        <a:ea typeface="Calibri" panose="020F0502020204030204" pitchFamily="34" charset="0"/>
                        <a:cs typeface="Times New Roman" panose="02020603050405020304" pitchFamily="18" charset="0"/>
                      </a:rPr>
                      <m:t> </m:t>
                    </m:r>
                  </m:oMath>
                </a14:m>
                <a:r>
                  <a:rPr kumimoji="0" lang="es-CL" altLang="es-CL" b="0" i="0" u="none" strike="noStrike" cap="none" normalizeH="0" baseline="0" dirty="0">
                    <a:ln>
                      <a:noFill/>
                    </a:ln>
                    <a:solidFill>
                      <a:schemeClr val="tx1"/>
                    </a:solidFill>
                    <a:effectLst/>
                    <a:latin typeface="Aptos" panose="020B0004020202020204" pitchFamily="34" charset="0"/>
                    <a:ea typeface="Calibri" panose="020F0502020204030204" pitchFamily="34" charset="0"/>
                    <a:cs typeface="Times New Roman" panose="02020603050405020304" pitchFamily="18" charset="0"/>
                  </a:rPr>
                  <a:t>en la recta numérica tenemos que: </a:t>
                </a:r>
                <a:endParaRPr kumimoji="0" lang="es-CL" altLang="es-CL" b="0" i="0" u="none" strike="noStrike" cap="none" normalizeH="0" baseline="0" dirty="0">
                  <a:ln>
                    <a:noFill/>
                  </a:ln>
                  <a:solidFill>
                    <a:schemeClr val="tx1"/>
                  </a:solidFill>
                  <a:effectLst/>
                  <a:latin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L" altLang="es-CL" b="0" i="0" u="none" strike="noStrike" cap="none" normalizeH="0" baseline="0" dirty="0">
                  <a:ln>
                    <a:noFill/>
                  </a:ln>
                  <a:solidFill>
                    <a:schemeClr val="tx1"/>
                  </a:solidFill>
                  <a:effectLst/>
                  <a:latin typeface="Aptos" panose="020B0004020202020204" pitchFamily="34" charset="0"/>
                </a:endParaRPr>
              </a:p>
            </p:txBody>
          </p:sp>
        </mc:Choice>
        <mc:Fallback xmlns="">
          <p:sp>
            <p:nvSpPr>
              <p:cNvPr id="12" name="Rectangle 5">
                <a:extLst>
                  <a:ext uri="{FF2B5EF4-FFF2-40B4-BE49-F238E27FC236}">
                    <a16:creationId xmlns:a16="http://schemas.microsoft.com/office/drawing/2014/main" id="{E94D6CFB-1FA1-65A5-C0DC-4E87EAA2A272}"/>
                  </a:ext>
                </a:extLst>
              </p:cNvPr>
              <p:cNvSpPr>
                <a:spLocks noRot="1" noChangeAspect="1" noMove="1" noResize="1" noEditPoints="1" noAdjustHandles="1" noChangeArrowheads="1" noChangeShapeType="1" noTextEdit="1"/>
              </p:cNvSpPr>
              <p:nvPr/>
            </p:nvSpPr>
            <p:spPr bwMode="auto">
              <a:xfrm>
                <a:off x="90872" y="1510222"/>
                <a:ext cx="4481128" cy="2049022"/>
              </a:xfrm>
              <a:prstGeom prst="rect">
                <a:avLst/>
              </a:prstGeom>
              <a:blipFill>
                <a:blip r:embed="rId3"/>
                <a:stretch>
                  <a:fillRect l="-408" r="-40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s-CL">
                    <a:noFill/>
                  </a:rPr>
                  <a:t> </a:t>
                </a:r>
              </a:p>
            </p:txBody>
          </p:sp>
        </mc:Fallback>
      </mc:AlternateContent>
      <p:sp>
        <p:nvSpPr>
          <p:cNvPr id="13" name="Rectangle 7">
            <a:extLst>
              <a:ext uri="{FF2B5EF4-FFF2-40B4-BE49-F238E27FC236}">
                <a16:creationId xmlns:a16="http://schemas.microsoft.com/office/drawing/2014/main" id="{982FA205-2613-2655-48D0-D09646114426}"/>
              </a:ext>
            </a:extLst>
          </p:cNvPr>
          <p:cNvSpPr>
            <a:spLocks noChangeArrowheads="1"/>
          </p:cNvSpPr>
          <p:nvPr/>
        </p:nvSpPr>
        <p:spPr bwMode="auto">
          <a:xfrm>
            <a:off x="5015001" y="1549297"/>
            <a:ext cx="3799588"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CL" altLang="es-CL" b="0" i="0" u="none" strike="noStrike" cap="none" normalizeH="0" baseline="0" dirty="0">
                <a:ln>
                  <a:noFill/>
                </a:ln>
                <a:solidFill>
                  <a:schemeClr val="tx1"/>
                </a:solidFill>
                <a:effectLst/>
                <a:latin typeface="Aptos" panose="020B0004020202020204" pitchFamily="34" charset="0"/>
                <a:ea typeface="Calibri" panose="020F0502020204030204" pitchFamily="34" charset="0"/>
                <a:cs typeface="Times New Roman" panose="02020603050405020304" pitchFamily="18" charset="0"/>
              </a:rPr>
              <a:t>Pero ahora si notamos que 23 está más cercano a 25 que a 16, podemos intentar aproximar más la localización, calculando por ejemplo 4,72=22,09 que es menor que 23 y también notamos que 4,82=23,04 que es mayor que 23 por ende podemos decir que: </a:t>
            </a:r>
            <a:endParaRPr kumimoji="0" lang="es-CL" altLang="es-CL" b="0" i="0" u="none" strike="noStrike" cap="none" normalizeH="0" baseline="0" dirty="0">
              <a:ln>
                <a:noFill/>
              </a:ln>
              <a:solidFill>
                <a:schemeClr val="tx1"/>
              </a:solidFill>
              <a:effectLst/>
              <a:latin typeface="Aptos" panose="020B00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CL" altLang="es-CL" b="0" i="0" u="none" strike="noStrike" cap="none" normalizeH="0" baseline="0" dirty="0">
              <a:ln>
                <a:noFill/>
              </a:ln>
              <a:solidFill>
                <a:schemeClr val="tx1"/>
              </a:solidFill>
              <a:effectLst/>
              <a:latin typeface="Aptos" panose="020B0004020202020204" pitchFamily="34" charset="0"/>
            </a:endParaRPr>
          </a:p>
        </p:txBody>
      </p:sp>
      <p:sp>
        <p:nvSpPr>
          <p:cNvPr id="14" name="Rectangle 9">
            <a:extLst>
              <a:ext uri="{FF2B5EF4-FFF2-40B4-BE49-F238E27FC236}">
                <a16:creationId xmlns:a16="http://schemas.microsoft.com/office/drawing/2014/main" id="{41034C2F-5D1C-C8CE-7CE8-B2A17C720098}"/>
              </a:ext>
            </a:extLst>
          </p:cNvPr>
          <p:cNvSpPr>
            <a:spLocks noChangeArrowheads="1"/>
          </p:cNvSpPr>
          <p:nvPr/>
        </p:nvSpPr>
        <p:spPr bwMode="auto">
          <a:xfrm>
            <a:off x="5015002" y="3482159"/>
            <a:ext cx="3799588"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b="0" i="0" u="none" strike="noStrike" cap="none" normalizeH="0" baseline="0" dirty="0">
                <a:ln>
                  <a:noFill/>
                </a:ln>
                <a:solidFill>
                  <a:schemeClr val="tx1"/>
                </a:solidFill>
                <a:effectLst/>
                <a:latin typeface="Aptos" panose="020B0004020202020204" pitchFamily="34" charset="0"/>
                <a:ea typeface="Calibri" panose="020F0502020204030204" pitchFamily="34" charset="0"/>
                <a:cs typeface="Times New Roman" panose="02020603050405020304" pitchFamily="18" charset="0"/>
              </a:rPr>
              <a:t>Lo cual representado en la recta numérica se mostraría de la siguiente forma</a:t>
            </a:r>
            <a:r>
              <a:rPr kumimoji="0" lang="es-CL" altLang="es-CL"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kumimoji="0" lang="es-CL" altLang="es-CL"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L" altLang="es-CL" b="0" i="0" u="none" strike="noStrike" cap="none" normalizeH="0" baseline="0" dirty="0">
              <a:ln>
                <a:noFill/>
              </a:ln>
              <a:solidFill>
                <a:schemeClr val="tx1"/>
              </a:solidFill>
              <a:effectLst/>
              <a:latin typeface="Arial" panose="020B0604020202020204" pitchFamily="34" charset="0"/>
            </a:endParaRPr>
          </a:p>
        </p:txBody>
      </p:sp>
      <p:sp>
        <p:nvSpPr>
          <p:cNvPr id="15" name="Rectangle 10">
            <a:extLst>
              <a:ext uri="{FF2B5EF4-FFF2-40B4-BE49-F238E27FC236}">
                <a16:creationId xmlns:a16="http://schemas.microsoft.com/office/drawing/2014/main" id="{0E2FA6BB-17A1-5A8C-A64A-42F2A253A88B}"/>
              </a:ext>
            </a:extLst>
          </p:cNvPr>
          <p:cNvSpPr>
            <a:spLocks noChangeArrowheads="1"/>
          </p:cNvSpPr>
          <p:nvPr/>
        </p:nvSpPr>
        <p:spPr bwMode="auto">
          <a:xfrm>
            <a:off x="0" y="21971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s-CL"/>
          </a:p>
        </p:txBody>
      </p:sp>
      <mc:AlternateContent xmlns:mc="http://schemas.openxmlformats.org/markup-compatibility/2006" xmlns:a14="http://schemas.microsoft.com/office/drawing/2010/main">
        <mc:Choice Requires="a14">
          <p:sp>
            <p:nvSpPr>
              <p:cNvPr id="16" name="Cuadro de texto 233576183">
                <a:extLst>
                  <a:ext uri="{FF2B5EF4-FFF2-40B4-BE49-F238E27FC236}">
                    <a16:creationId xmlns:a16="http://schemas.microsoft.com/office/drawing/2014/main" id="{40A35B9E-2DE8-4B25-95D3-832F71F2EE2E}"/>
                  </a:ext>
                </a:extLst>
              </p:cNvPr>
              <p:cNvSpPr txBox="1"/>
              <p:nvPr/>
            </p:nvSpPr>
            <p:spPr>
              <a:xfrm>
                <a:off x="931551" y="3490388"/>
                <a:ext cx="2971800" cy="738962"/>
              </a:xfrm>
              <a:prstGeom prst="roundRect">
                <a:avLst>
                  <a:gd name="adj" fmla="val 6870"/>
                </a:avLst>
              </a:prstGeom>
              <a:solidFill>
                <a:schemeClr val="accent3">
                  <a:lumMod val="40000"/>
                  <a:lumOff val="60000"/>
                </a:schemeClr>
              </a:solidFill>
              <a:ln w="9525">
                <a:solidFill>
                  <a:schemeClr val="accent4">
                    <a:lumMod val="75000"/>
                  </a:schemeClr>
                </a:solidFill>
                <a:prstDash val="dash"/>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14:m>
                  <m:oMath xmlns:m="http://schemas.openxmlformats.org/officeDocument/2006/math">
                    <m:rad>
                      <m:radPr>
                        <m:degHide m:val="on"/>
                        <m:ctrlPr>
                          <a:rPr lang="es-CL" i="1" kern="100">
                            <a:effectLst/>
                            <a:latin typeface="Cambria Math" panose="02040503050406030204" pitchFamily="18" charset="0"/>
                            <a:ea typeface="Calibri" panose="020F0502020204030204" pitchFamily="34" charset="0"/>
                            <a:cs typeface="Times New Roman" panose="02020603050405020304" pitchFamily="18" charset="0"/>
                          </a:rPr>
                        </m:ctrlPr>
                      </m:radPr>
                      <m:deg/>
                      <m:e>
                        <m:r>
                          <m:rPr>
                            <m:nor/>
                          </m:rPr>
                          <a:rPr lang="es-CL" kern="100">
                            <a:effectLst/>
                            <a:latin typeface="Aptos" panose="020B0004020202020204" pitchFamily="34" charset="0"/>
                            <a:ea typeface="Calibri" panose="020F0502020204030204" pitchFamily="34" charset="0"/>
                            <a:cs typeface="Times New Roman" panose="02020603050405020304" pitchFamily="18" charset="0"/>
                          </a:rPr>
                          <m:t>16</m:t>
                        </m:r>
                      </m:e>
                    </m:rad>
                  </m:oMath>
                </a14:m>
                <a:r>
                  <a:rPr lang="es-CL" kern="100" dirty="0">
                    <a:effectLst/>
                    <a:latin typeface="Aptos" panose="020B0004020202020204" pitchFamily="34" charset="0"/>
                    <a:ea typeface="Calibri" panose="020F0502020204030204" pitchFamily="34" charset="0"/>
                    <a:cs typeface="Times New Roman" panose="02020603050405020304" pitchFamily="18" charset="0"/>
                  </a:rPr>
                  <a:t>&lt;</a:t>
                </a:r>
                <a14:m>
                  <m:oMath xmlns:m="http://schemas.openxmlformats.org/officeDocument/2006/math">
                    <m:rad>
                      <m:radPr>
                        <m:degHide m:val="on"/>
                        <m:ctrlPr>
                          <a:rPr lang="es-CL" i="1" kern="100">
                            <a:effectLst/>
                            <a:latin typeface="Cambria Math" panose="02040503050406030204" pitchFamily="18" charset="0"/>
                            <a:ea typeface="Calibri" panose="020F0502020204030204" pitchFamily="34" charset="0"/>
                            <a:cs typeface="Times New Roman" panose="02020603050405020304" pitchFamily="18" charset="0"/>
                          </a:rPr>
                        </m:ctrlPr>
                      </m:radPr>
                      <m:deg/>
                      <m:e>
                        <m:r>
                          <m:rPr>
                            <m:nor/>
                          </m:rPr>
                          <a:rPr lang="es-CL" kern="100">
                            <a:effectLst/>
                            <a:latin typeface="Aptos" panose="020B0004020202020204" pitchFamily="34" charset="0"/>
                            <a:ea typeface="Calibri" panose="020F0502020204030204" pitchFamily="34" charset="0"/>
                            <a:cs typeface="Times New Roman" panose="02020603050405020304" pitchFamily="18" charset="0"/>
                          </a:rPr>
                          <m:t>23</m:t>
                        </m:r>
                      </m:e>
                    </m:rad>
                  </m:oMath>
                </a14:m>
                <a:r>
                  <a:rPr lang="es-CL" kern="100" dirty="0">
                    <a:effectLst/>
                    <a:latin typeface="Aptos" panose="020B0004020202020204" pitchFamily="34" charset="0"/>
                    <a:ea typeface="Calibri" panose="020F0502020204030204" pitchFamily="34" charset="0"/>
                    <a:cs typeface="Times New Roman" panose="02020603050405020304" pitchFamily="18" charset="0"/>
                  </a:rPr>
                  <a:t>&lt;</a:t>
                </a:r>
                <a14:m>
                  <m:oMath xmlns:m="http://schemas.openxmlformats.org/officeDocument/2006/math">
                    <m:rad>
                      <m:radPr>
                        <m:degHide m:val="on"/>
                        <m:ctrlPr>
                          <a:rPr lang="es-CL" i="1" kern="100">
                            <a:effectLst/>
                            <a:latin typeface="Cambria Math" panose="02040503050406030204" pitchFamily="18" charset="0"/>
                            <a:ea typeface="Calibri" panose="020F0502020204030204" pitchFamily="34" charset="0"/>
                            <a:cs typeface="Times New Roman" panose="02020603050405020304" pitchFamily="18" charset="0"/>
                          </a:rPr>
                        </m:ctrlPr>
                      </m:radPr>
                      <m:deg/>
                      <m:e>
                        <m:r>
                          <m:rPr>
                            <m:nor/>
                          </m:rPr>
                          <a:rPr lang="es-CL" kern="100">
                            <a:effectLst/>
                            <a:latin typeface="Aptos" panose="020B0004020202020204" pitchFamily="34" charset="0"/>
                            <a:ea typeface="Calibri" panose="020F0502020204030204" pitchFamily="34" charset="0"/>
                            <a:cs typeface="Times New Roman" panose="02020603050405020304" pitchFamily="18" charset="0"/>
                          </a:rPr>
                          <m:t>25</m:t>
                        </m:r>
                      </m:e>
                    </m:rad>
                  </m:oMath>
                </a14:m>
                <a:endParaRPr lang="es-CL"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CL" kern="100" dirty="0">
                    <a:effectLst/>
                    <a:latin typeface="Aptos" panose="020B0004020202020204" pitchFamily="34" charset="0"/>
                    <a:ea typeface="Calibri" panose="020F0502020204030204" pitchFamily="34" charset="0"/>
                    <a:cs typeface="Times New Roman" panose="02020603050405020304" pitchFamily="18" charset="0"/>
                  </a:rPr>
                  <a:t>4&lt;</a:t>
                </a:r>
                <a14:m>
                  <m:oMath xmlns:m="http://schemas.openxmlformats.org/officeDocument/2006/math">
                    <m:rad>
                      <m:radPr>
                        <m:degHide m:val="on"/>
                        <m:ctrlPr>
                          <a:rPr lang="es-CL" i="1" kern="100">
                            <a:effectLst/>
                            <a:latin typeface="Cambria Math" panose="02040503050406030204" pitchFamily="18" charset="0"/>
                            <a:ea typeface="Calibri" panose="020F0502020204030204" pitchFamily="34" charset="0"/>
                            <a:cs typeface="Times New Roman" panose="02020603050405020304" pitchFamily="18" charset="0"/>
                          </a:rPr>
                        </m:ctrlPr>
                      </m:radPr>
                      <m:deg/>
                      <m:e>
                        <m:r>
                          <m:rPr>
                            <m:nor/>
                          </m:rPr>
                          <a:rPr lang="es-CL" kern="100">
                            <a:effectLst/>
                            <a:latin typeface="Aptos" panose="020B0004020202020204" pitchFamily="34" charset="0"/>
                            <a:ea typeface="Calibri" panose="020F0502020204030204" pitchFamily="34" charset="0"/>
                            <a:cs typeface="Times New Roman" panose="02020603050405020304" pitchFamily="18" charset="0"/>
                          </a:rPr>
                          <m:t>23</m:t>
                        </m:r>
                      </m:e>
                    </m:rad>
                  </m:oMath>
                </a14:m>
                <a:r>
                  <a:rPr lang="es-CL" kern="100" dirty="0">
                    <a:effectLst/>
                    <a:latin typeface="Aptos" panose="020B0004020202020204" pitchFamily="34" charset="0"/>
                    <a:ea typeface="Calibri" panose="020F0502020204030204" pitchFamily="34" charset="0"/>
                    <a:cs typeface="Times New Roman" panose="02020603050405020304" pitchFamily="18" charset="0"/>
                  </a:rPr>
                  <a:t>&lt;5</a:t>
                </a:r>
                <a:endParaRPr lang="es-CL"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L" kern="100" dirty="0">
                    <a:effectLst/>
                    <a:latin typeface="Aptos" panose="020B0004020202020204" pitchFamily="34" charset="0"/>
                    <a:ea typeface="Calibri" panose="020F0502020204030204" pitchFamily="34" charset="0"/>
                    <a:cs typeface="Times New Roman" panose="02020603050405020304" pitchFamily="18" charset="0"/>
                  </a:rPr>
                  <a:t> </a:t>
                </a:r>
                <a:endParaRPr lang="es-CL"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L" kern="100" dirty="0">
                    <a:effectLst/>
                    <a:latin typeface="Aptos" panose="020B0004020202020204" pitchFamily="34" charset="0"/>
                    <a:ea typeface="Calibri" panose="020F0502020204030204" pitchFamily="34" charset="0"/>
                    <a:cs typeface="Times New Roman" panose="02020603050405020304" pitchFamily="18" charset="0"/>
                  </a:rPr>
                  <a:t> </a:t>
                </a:r>
                <a:endParaRPr lang="es-CL"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L" kern="100" dirty="0">
                    <a:effectLst/>
                    <a:latin typeface="Aptos" panose="020B0004020202020204" pitchFamily="34" charset="0"/>
                    <a:ea typeface="Calibri" panose="020F0502020204030204" pitchFamily="34" charset="0"/>
                    <a:cs typeface="Times New Roman" panose="02020603050405020304" pitchFamily="18" charset="0"/>
                  </a:rPr>
                  <a:t> </a:t>
                </a:r>
                <a:endParaRPr lang="es-CL"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6" name="Cuadro de texto 233576183">
                <a:extLst>
                  <a:ext uri="{FF2B5EF4-FFF2-40B4-BE49-F238E27FC236}">
                    <a16:creationId xmlns:a16="http://schemas.microsoft.com/office/drawing/2014/main" id="{40A35B9E-2DE8-4B25-95D3-832F71F2EE2E}"/>
                  </a:ext>
                </a:extLst>
              </p:cNvPr>
              <p:cNvSpPr txBox="1">
                <a:spLocks noRot="1" noChangeAspect="1" noMove="1" noResize="1" noEditPoints="1" noAdjustHandles="1" noChangeArrowheads="1" noChangeShapeType="1" noTextEdit="1"/>
              </p:cNvSpPr>
              <p:nvPr/>
            </p:nvSpPr>
            <p:spPr>
              <a:xfrm>
                <a:off x="931551" y="3490388"/>
                <a:ext cx="2971800" cy="738962"/>
              </a:xfrm>
              <a:prstGeom prst="roundRect">
                <a:avLst>
                  <a:gd name="adj" fmla="val 6870"/>
                </a:avLst>
              </a:prstGeom>
              <a:blipFill>
                <a:blip r:embed="rId4"/>
                <a:stretch>
                  <a:fillRect b="-1626"/>
                </a:stretch>
              </a:blipFill>
              <a:ln w="9525">
                <a:solidFill>
                  <a:schemeClr val="accent4">
                    <a:lumMod val="75000"/>
                  </a:schemeClr>
                </a:solidFill>
                <a:prstDash val="dash"/>
              </a:ln>
            </p:spPr>
            <p:txBody>
              <a:bodyPr/>
              <a:lstStyle/>
              <a:p>
                <a:r>
                  <a:rPr lang="es-CL">
                    <a:noFill/>
                  </a:rPr>
                  <a:t> </a:t>
                </a:r>
              </a:p>
            </p:txBody>
          </p:sp>
        </mc:Fallback>
      </mc:AlternateContent>
    </p:spTree>
    <p:extLst>
      <p:ext uri="{BB962C8B-B14F-4D97-AF65-F5344CB8AC3E}">
        <p14:creationId xmlns:p14="http://schemas.microsoft.com/office/powerpoint/2010/main" val="274051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FAF46C-C420-38CC-736F-2C713AF03002}"/>
              </a:ext>
            </a:extLst>
          </p:cNvPr>
          <p:cNvSpPr>
            <a:spLocks noGrp="1"/>
          </p:cNvSpPr>
          <p:nvPr>
            <p:ph type="title" idx="4294967295"/>
          </p:nvPr>
        </p:nvSpPr>
        <p:spPr>
          <a:xfrm>
            <a:off x="720725" y="387584"/>
            <a:ext cx="7702550" cy="573088"/>
          </a:xfrm>
        </p:spPr>
        <p:txBody>
          <a:bodyPr/>
          <a:lstStyle/>
          <a:p>
            <a:pPr algn="ctr"/>
            <a:r>
              <a:rPr lang="es-CL" b="1" dirty="0">
                <a:latin typeface="Aptos" panose="020B0004020202020204" pitchFamily="34" charset="0"/>
              </a:rPr>
              <a:t>Orden en raíces</a:t>
            </a:r>
          </a:p>
        </p:txBody>
      </p:sp>
      <p:sp>
        <p:nvSpPr>
          <p:cNvPr id="8" name="CuadroTexto 7">
            <a:extLst>
              <a:ext uri="{FF2B5EF4-FFF2-40B4-BE49-F238E27FC236}">
                <a16:creationId xmlns:a16="http://schemas.microsoft.com/office/drawing/2014/main" id="{AB1F64BF-BCAD-1BA8-2E76-A88E8888AE56}"/>
              </a:ext>
            </a:extLst>
          </p:cNvPr>
          <p:cNvSpPr txBox="1"/>
          <p:nvPr/>
        </p:nvSpPr>
        <p:spPr>
          <a:xfrm>
            <a:off x="1393825" y="914150"/>
            <a:ext cx="6356350" cy="377860"/>
          </a:xfrm>
          <a:prstGeom prst="rect">
            <a:avLst/>
          </a:prstGeom>
          <a:noFill/>
        </p:spPr>
        <p:txBody>
          <a:bodyPr wrap="square">
            <a:spAutoFit/>
          </a:bodyPr>
          <a:lstStyle/>
          <a:p>
            <a:pPr algn="ctr">
              <a:lnSpc>
                <a:spcPct val="107000"/>
              </a:lnSpc>
              <a:spcAft>
                <a:spcPts val="800"/>
              </a:spcAft>
            </a:pPr>
            <a:r>
              <a:rPr lang="es-CL" sz="1800" b="1" kern="100"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Raíces con igual cantidad </a:t>
            </a:r>
            <a:r>
              <a:rPr lang="es-CL" sz="1800" b="1" kern="100" dirty="0" err="1">
                <a:solidFill>
                  <a:srgbClr val="000000"/>
                </a:solidFill>
                <a:effectLst/>
                <a:latin typeface="Aptos" panose="020B0004020202020204" pitchFamily="34" charset="0"/>
                <a:ea typeface="Calibri" panose="020F0502020204030204" pitchFamily="34" charset="0"/>
                <a:cs typeface="Times New Roman" panose="02020603050405020304" pitchFamily="18" charset="0"/>
              </a:rPr>
              <a:t>sub-radical</a:t>
            </a:r>
            <a:r>
              <a:rPr lang="es-CL" sz="1800" b="1" kern="100"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 positiva</a:t>
            </a:r>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CuadroTexto 5">
                <a:extLst>
                  <a:ext uri="{FF2B5EF4-FFF2-40B4-BE49-F238E27FC236}">
                    <a16:creationId xmlns:a16="http://schemas.microsoft.com/office/drawing/2014/main" id="{BE0C9204-8D85-8F4A-B4FD-5AD5A794014C}"/>
                  </a:ext>
                </a:extLst>
              </p:cNvPr>
              <p:cNvSpPr txBox="1"/>
              <p:nvPr/>
            </p:nvSpPr>
            <p:spPr>
              <a:xfrm>
                <a:off x="1393825" y="1818576"/>
                <a:ext cx="6358204" cy="1475469"/>
              </a:xfrm>
              <a:prstGeom prst="rect">
                <a:avLst/>
              </a:prstGeom>
              <a:noFill/>
            </p:spPr>
            <p:txBody>
              <a:bodyPr wrap="square">
                <a:spAutoFit/>
              </a:bodyPr>
              <a:lstStyle/>
              <a:p>
                <a:pPr algn="just">
                  <a:lnSpc>
                    <a:spcPct val="107000"/>
                  </a:lnSpc>
                  <a:spcAft>
                    <a:spcPts val="800"/>
                  </a:spcAft>
                </a:pPr>
                <a:r>
                  <a:rPr lang="es-CL" sz="1600" kern="100" dirty="0">
                    <a:effectLst/>
                    <a:latin typeface="Aptos" panose="020B0004020202020204" pitchFamily="34" charset="0"/>
                    <a:ea typeface="Calibri" panose="020F0502020204030204" pitchFamily="34" charset="0"/>
                    <a:cs typeface="Times New Roman" panose="02020603050405020304" pitchFamily="18" charset="0"/>
                  </a:rPr>
                  <a:t>Si tenemos raíces de índices n y m, en donde </a:t>
                </a:r>
                <a:r>
                  <a:rPr lang="es-CL" sz="1600" kern="100" dirty="0">
                    <a:effectLst/>
                    <a:latin typeface="Cambria Math" panose="02040503050406030204" pitchFamily="18" charset="0"/>
                    <a:ea typeface="Calibri" panose="020F0502020204030204" pitchFamily="34" charset="0"/>
                    <a:cs typeface="Cambria Math" panose="02040503050406030204" pitchFamily="18" charset="0"/>
                  </a:rPr>
                  <a:t>𝑛</a:t>
                </a:r>
                <a:r>
                  <a:rPr lang="es-CL" sz="1600" kern="100" dirty="0">
                    <a:effectLst/>
                    <a:latin typeface="Aptos" panose="020B0004020202020204" pitchFamily="34" charset="0"/>
                    <a:ea typeface="Calibri" panose="020F0502020204030204" pitchFamily="34" charset="0"/>
                    <a:cs typeface="Times New Roman" panose="02020603050405020304" pitchFamily="18" charset="0"/>
                  </a:rPr>
                  <a:t>&gt;</a:t>
                </a:r>
                <a:r>
                  <a:rPr lang="es-CL" sz="1600" kern="100" dirty="0">
                    <a:effectLst/>
                    <a:latin typeface="Cambria Math" panose="02040503050406030204" pitchFamily="18" charset="0"/>
                    <a:ea typeface="Calibri" panose="020F0502020204030204" pitchFamily="34" charset="0"/>
                    <a:cs typeface="Cambria Math" panose="02040503050406030204" pitchFamily="18" charset="0"/>
                  </a:rPr>
                  <a:t>𝑚</a:t>
                </a:r>
                <a:r>
                  <a:rPr lang="es-CL" sz="1600" kern="100" dirty="0">
                    <a:effectLst/>
                    <a:latin typeface="Aptos" panose="020B0004020202020204" pitchFamily="34" charset="0"/>
                    <a:ea typeface="Calibri" panose="020F0502020204030204" pitchFamily="34" charset="0"/>
                    <a:cs typeface="Times New Roman" panose="02020603050405020304" pitchFamily="18" charset="0"/>
                  </a:rPr>
                  <a:t>, entonces la raíz con mayor valor corresponderá al número con menor de índice.</a:t>
                </a:r>
                <a:endParaRPr lang="es-CL"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a</m:t>
                      </m:r>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&gt;0 </m:t>
                      </m:r>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y</m:t>
                      </m:r>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 </m:t>
                      </m:r>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n</m:t>
                      </m:r>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&gt;</m:t>
                      </m:r>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m</m:t>
                      </m:r>
                      <m:r>
                        <m:rPr>
                          <m:nor/>
                        </m:rPr>
                        <a:rPr lang="es-CL" sz="1600" kern="100">
                          <a:effectLst/>
                          <a:latin typeface="Cambria Math" panose="02040503050406030204" pitchFamily="18" charset="0"/>
                          <a:ea typeface="Calibri" panose="020F0502020204030204" pitchFamily="34" charset="0"/>
                          <a:cs typeface="Cambria Math" panose="02040503050406030204" pitchFamily="18" charset="0"/>
                        </a:rPr>
                        <m:t>⇒</m:t>
                      </m:r>
                      <m:rad>
                        <m:rad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radPr>
                        <m:deg>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n</m:t>
                          </m:r>
                        </m:deg>
                        <m:e>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a</m:t>
                          </m:r>
                        </m:e>
                      </m:rad>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&lt;</m:t>
                      </m:r>
                      <m:rad>
                        <m:rad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radPr>
                        <m:deg>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m</m:t>
                          </m:r>
                        </m:deg>
                        <m:e>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a</m:t>
                          </m:r>
                        </m:e>
                      </m:rad>
                    </m:oMath>
                  </m:oMathPara>
                </a14:m>
                <a:endParaRPr lang="es-CL"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d>
                        <m:d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dPr>
                        <m:e>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n</m:t>
                          </m:r>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m:t>
                          </m:r>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m</m:t>
                          </m:r>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 </m:t>
                          </m:r>
                          <m:r>
                            <m:rPr>
                              <m:nor/>
                            </m:rPr>
                            <a:rPr lang="es-CL" sz="1600" kern="100">
                              <a:effectLst/>
                              <a:latin typeface="Cambria Math" panose="02040503050406030204" pitchFamily="18" charset="0"/>
                              <a:ea typeface="Calibri" panose="020F0502020204030204" pitchFamily="34" charset="0"/>
                              <a:cs typeface="Cambria Math" panose="02040503050406030204" pitchFamily="18" charset="0"/>
                            </a:rPr>
                            <m:t>∈</m:t>
                          </m:r>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 </m:t>
                          </m:r>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N</m:t>
                          </m:r>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 </m:t>
                          </m:r>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y</m:t>
                          </m:r>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 </m:t>
                          </m:r>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n</m:t>
                          </m:r>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m:t>
                          </m:r>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m</m:t>
                          </m:r>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≠1</m:t>
                          </m:r>
                        </m:e>
                      </m:d>
                    </m:oMath>
                  </m:oMathPara>
                </a14:m>
                <a:endParaRPr lang="es-CL"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 name="CuadroTexto 5">
                <a:extLst>
                  <a:ext uri="{FF2B5EF4-FFF2-40B4-BE49-F238E27FC236}">
                    <a16:creationId xmlns:a16="http://schemas.microsoft.com/office/drawing/2014/main" id="{BE0C9204-8D85-8F4A-B4FD-5AD5A794014C}"/>
                  </a:ext>
                </a:extLst>
              </p:cNvPr>
              <p:cNvSpPr txBox="1">
                <a:spLocks noRot="1" noChangeAspect="1" noMove="1" noResize="1" noEditPoints="1" noAdjustHandles="1" noChangeArrowheads="1" noChangeShapeType="1" noTextEdit="1"/>
              </p:cNvSpPr>
              <p:nvPr/>
            </p:nvSpPr>
            <p:spPr>
              <a:xfrm>
                <a:off x="1393825" y="1818576"/>
                <a:ext cx="6358204" cy="1475469"/>
              </a:xfrm>
              <a:prstGeom prst="rect">
                <a:avLst/>
              </a:prstGeom>
              <a:blipFill>
                <a:blip r:embed="rId2"/>
                <a:stretch>
                  <a:fillRect l="-575" t="-1653" r="-479"/>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0" name="Cuadro de texto 486699045">
                <a:extLst>
                  <a:ext uri="{FF2B5EF4-FFF2-40B4-BE49-F238E27FC236}">
                    <a16:creationId xmlns:a16="http://schemas.microsoft.com/office/drawing/2014/main" id="{EFB1DDA9-1841-BBA8-C0BD-193E73B063B3}"/>
                  </a:ext>
                </a:extLst>
              </p:cNvPr>
              <p:cNvSpPr txBox="1"/>
              <p:nvPr/>
            </p:nvSpPr>
            <p:spPr>
              <a:xfrm>
                <a:off x="3025400" y="3455972"/>
                <a:ext cx="3093199" cy="1133065"/>
              </a:xfrm>
              <a:prstGeom prst="roundRect">
                <a:avLst>
                  <a:gd name="adj" fmla="val 6870"/>
                </a:avLst>
              </a:prstGeom>
              <a:solidFill>
                <a:schemeClr val="accent3">
                  <a:lumMod val="40000"/>
                  <a:lumOff val="60000"/>
                </a:schemeClr>
              </a:solidFill>
              <a:ln w="9525">
                <a:solidFill>
                  <a:schemeClr val="accent4">
                    <a:lumMod val="75000"/>
                  </a:schemeClr>
                </a:solidFill>
                <a:prstDash val="dash"/>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CL" kern="100">
                    <a:effectLst/>
                    <a:latin typeface="Aptos" panose="020B0004020202020204" pitchFamily="34" charset="0"/>
                    <a:ea typeface="Calibri" panose="020F0502020204030204" pitchFamily="34" charset="0"/>
                    <a:cs typeface="Times New Roman" panose="02020603050405020304" pitchFamily="18" charset="0"/>
                  </a:rPr>
                  <a:t>Ejemplo:</a:t>
                </a:r>
                <a:endParaRPr lang="es-CL"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f>
                        <m:fPr>
                          <m:type m:val="noBar"/>
                          <m:ctrlPr>
                            <a:rPr lang="es-CL" i="1" kern="100">
                              <a:effectLst/>
                              <a:latin typeface="Cambria Math" panose="02040503050406030204" pitchFamily="18" charset="0"/>
                              <a:ea typeface="Calibri" panose="020F0502020204030204" pitchFamily="34" charset="0"/>
                              <a:cs typeface="Times New Roman" panose="02020603050405020304" pitchFamily="18" charset="0"/>
                            </a:rPr>
                          </m:ctrlPr>
                        </m:fPr>
                        <m:num>
                          <m:rad>
                            <m:radPr>
                              <m:ctrlPr>
                                <a:rPr lang="es-CL" i="1" kern="100">
                                  <a:effectLst/>
                                  <a:latin typeface="Cambria Math" panose="02040503050406030204" pitchFamily="18" charset="0"/>
                                  <a:ea typeface="Calibri" panose="020F0502020204030204" pitchFamily="34" charset="0"/>
                                  <a:cs typeface="Times New Roman" panose="02020603050405020304" pitchFamily="18" charset="0"/>
                                </a:rPr>
                              </m:ctrlPr>
                            </m:radPr>
                            <m:deg>
                              <m:r>
                                <m:rPr>
                                  <m:nor/>
                                </m:rPr>
                                <a:rPr lang="es-CL" kern="100">
                                  <a:effectLst/>
                                  <a:latin typeface="Aptos" panose="020B0004020202020204" pitchFamily="34" charset="0"/>
                                  <a:ea typeface="Calibri" panose="020F0502020204030204" pitchFamily="34" charset="0"/>
                                  <a:cs typeface="Times New Roman" panose="02020603050405020304" pitchFamily="18" charset="0"/>
                                </a:rPr>
                                <m:t>3</m:t>
                              </m:r>
                            </m:deg>
                            <m:e>
                              <m:r>
                                <m:rPr>
                                  <m:nor/>
                                </m:rPr>
                                <a:rPr lang="es-CL" kern="100">
                                  <a:effectLst/>
                                  <a:latin typeface="Aptos" panose="020B0004020202020204" pitchFamily="34" charset="0"/>
                                  <a:ea typeface="Calibri" panose="020F0502020204030204" pitchFamily="34" charset="0"/>
                                  <a:cs typeface="Times New Roman" panose="02020603050405020304" pitchFamily="18" charset="0"/>
                                </a:rPr>
                                <m:t>5</m:t>
                              </m:r>
                            </m:e>
                          </m:rad>
                        </m:num>
                        <m:den>
                          <m:rad>
                            <m:radPr>
                              <m:degHide m:val="on"/>
                              <m:ctrlPr>
                                <a:rPr lang="es-CL" i="1" kern="100">
                                  <a:effectLst/>
                                  <a:latin typeface="Cambria Math" panose="02040503050406030204" pitchFamily="18" charset="0"/>
                                  <a:ea typeface="Calibri" panose="020F0502020204030204" pitchFamily="34" charset="0"/>
                                  <a:cs typeface="Times New Roman" panose="02020603050405020304" pitchFamily="18" charset="0"/>
                                </a:rPr>
                              </m:ctrlPr>
                            </m:radPr>
                            <m:deg/>
                            <m:e>
                              <m:r>
                                <m:rPr>
                                  <m:nor/>
                                </m:rPr>
                                <a:rPr lang="es-CL" kern="100">
                                  <a:effectLst/>
                                  <a:latin typeface="Aptos" panose="020B0004020202020204" pitchFamily="34" charset="0"/>
                                  <a:ea typeface="Calibri" panose="020F0502020204030204" pitchFamily="34" charset="0"/>
                                  <a:cs typeface="Times New Roman" panose="02020603050405020304" pitchFamily="18" charset="0"/>
                                </a:rPr>
                                <m:t>5</m:t>
                              </m:r>
                            </m:e>
                          </m:rad>
                        </m:den>
                      </m:f>
                      <m:r>
                        <m:rPr>
                          <m:nor/>
                        </m:rPr>
                        <a:rPr lang="es-CL" kern="100">
                          <a:effectLst/>
                          <a:latin typeface="Aptos" panose="020B0004020202020204" pitchFamily="34" charset="0"/>
                          <a:ea typeface="Calibri" panose="020F0502020204030204" pitchFamily="34" charset="0"/>
                          <a:cs typeface="Times New Roman" panose="02020603050405020304" pitchFamily="18" charset="0"/>
                        </a:rPr>
                        <m:t>→</m:t>
                      </m:r>
                      <m:d>
                        <m:dPr>
                          <m:begChr m:val="["/>
                          <m:endChr m:val=""/>
                          <m:ctrlPr>
                            <a:rPr lang="es-CL" i="1" kern="100">
                              <a:effectLst/>
                              <a:latin typeface="Cambria Math" panose="02040503050406030204" pitchFamily="18" charset="0"/>
                              <a:ea typeface="Calibri" panose="020F0502020204030204" pitchFamily="34" charset="0"/>
                              <a:cs typeface="Times New Roman" panose="02020603050405020304" pitchFamily="18" charset="0"/>
                            </a:rPr>
                          </m:ctrlPr>
                        </m:dPr>
                        <m:e>
                          <m:f>
                            <m:fPr>
                              <m:type m:val="noBar"/>
                              <m:ctrlPr>
                                <a:rPr lang="es-CL"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kern="100">
                                  <a:effectLst/>
                                  <a:latin typeface="Aptos" panose="020B0004020202020204" pitchFamily="34" charset="0"/>
                                  <a:ea typeface="Calibri" panose="020F0502020204030204" pitchFamily="34" charset="0"/>
                                  <a:cs typeface="Times New Roman" panose="02020603050405020304" pitchFamily="18" charset="0"/>
                                </a:rPr>
                                <m:t>5&gt;0</m:t>
                              </m:r>
                            </m:num>
                            <m:den>
                              <m:r>
                                <m:rPr>
                                  <m:nor/>
                                </m:rPr>
                                <a:rPr lang="es-CL" kern="100">
                                  <a:effectLst/>
                                  <a:latin typeface="Aptos" panose="020B0004020202020204" pitchFamily="34" charset="0"/>
                                  <a:ea typeface="Calibri" panose="020F0502020204030204" pitchFamily="34" charset="0"/>
                                  <a:cs typeface="Times New Roman" panose="02020603050405020304" pitchFamily="18" charset="0"/>
                                </a:rPr>
                                <m:t>3&gt;2</m:t>
                              </m:r>
                            </m:den>
                          </m:f>
                        </m:e>
                      </m:d>
                      <m:r>
                        <m:rPr>
                          <m:nor/>
                        </m:rPr>
                        <a:rPr lang="es-CL" kern="100">
                          <a:effectLst/>
                          <a:latin typeface="Aptos" panose="020B0004020202020204" pitchFamily="34" charset="0"/>
                          <a:ea typeface="Calibri" panose="020F0502020204030204" pitchFamily="34" charset="0"/>
                          <a:cs typeface="Times New Roman" panose="02020603050405020304" pitchFamily="18" charset="0"/>
                        </a:rPr>
                        <m:t>→</m:t>
                      </m:r>
                      <m:rad>
                        <m:radPr>
                          <m:ctrlPr>
                            <a:rPr lang="es-CL" i="1" kern="100">
                              <a:effectLst/>
                              <a:latin typeface="Cambria Math" panose="02040503050406030204" pitchFamily="18" charset="0"/>
                              <a:ea typeface="Calibri" panose="020F0502020204030204" pitchFamily="34" charset="0"/>
                              <a:cs typeface="Times New Roman" panose="02020603050405020304" pitchFamily="18" charset="0"/>
                            </a:rPr>
                          </m:ctrlPr>
                        </m:radPr>
                        <m:deg>
                          <m:r>
                            <m:rPr>
                              <m:nor/>
                            </m:rPr>
                            <a:rPr lang="es-CL" kern="100">
                              <a:effectLst/>
                              <a:latin typeface="Aptos" panose="020B0004020202020204" pitchFamily="34" charset="0"/>
                              <a:ea typeface="Calibri" panose="020F0502020204030204" pitchFamily="34" charset="0"/>
                              <a:cs typeface="Times New Roman" panose="02020603050405020304" pitchFamily="18" charset="0"/>
                            </a:rPr>
                            <m:t>3</m:t>
                          </m:r>
                        </m:deg>
                        <m:e>
                          <m:r>
                            <m:rPr>
                              <m:nor/>
                            </m:rPr>
                            <a:rPr lang="es-CL" kern="100">
                              <a:effectLst/>
                              <a:latin typeface="Aptos" panose="020B0004020202020204" pitchFamily="34" charset="0"/>
                              <a:ea typeface="Calibri" panose="020F0502020204030204" pitchFamily="34" charset="0"/>
                              <a:cs typeface="Times New Roman" panose="02020603050405020304" pitchFamily="18" charset="0"/>
                            </a:rPr>
                            <m:t>5</m:t>
                          </m:r>
                        </m:e>
                      </m:rad>
                      <m:r>
                        <m:rPr>
                          <m:nor/>
                        </m:rPr>
                        <a:rPr lang="es-CL" kern="100">
                          <a:effectLst/>
                          <a:latin typeface="Aptos" panose="020B0004020202020204" pitchFamily="34" charset="0"/>
                          <a:ea typeface="Calibri" panose="020F0502020204030204" pitchFamily="34" charset="0"/>
                          <a:cs typeface="Times New Roman" panose="02020603050405020304" pitchFamily="18" charset="0"/>
                        </a:rPr>
                        <m:t>&lt;</m:t>
                      </m:r>
                      <m:rad>
                        <m:radPr>
                          <m:degHide m:val="on"/>
                          <m:ctrlPr>
                            <a:rPr lang="es-CL" i="1" kern="100">
                              <a:effectLst/>
                              <a:latin typeface="Cambria Math" panose="02040503050406030204" pitchFamily="18" charset="0"/>
                              <a:ea typeface="Calibri" panose="020F0502020204030204" pitchFamily="34" charset="0"/>
                              <a:cs typeface="Times New Roman" panose="02020603050405020304" pitchFamily="18" charset="0"/>
                            </a:rPr>
                          </m:ctrlPr>
                        </m:radPr>
                        <m:deg/>
                        <m:e>
                          <m:r>
                            <m:rPr>
                              <m:nor/>
                            </m:rPr>
                            <a:rPr lang="es-CL" kern="100">
                              <a:effectLst/>
                              <a:latin typeface="Aptos" panose="020B0004020202020204" pitchFamily="34" charset="0"/>
                              <a:ea typeface="Calibri" panose="020F0502020204030204" pitchFamily="34" charset="0"/>
                              <a:cs typeface="Times New Roman" panose="02020603050405020304" pitchFamily="18" charset="0"/>
                            </a:rPr>
                            <m:t>5</m:t>
                          </m:r>
                        </m:e>
                      </m:rad>
                    </m:oMath>
                  </m:oMathPara>
                </a14:m>
                <a:endParaRPr lang="es-CL" kern="1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0" name="Cuadro de texto 486699045">
                <a:extLst>
                  <a:ext uri="{FF2B5EF4-FFF2-40B4-BE49-F238E27FC236}">
                    <a16:creationId xmlns:a16="http://schemas.microsoft.com/office/drawing/2014/main" id="{EFB1DDA9-1841-BBA8-C0BD-193E73B063B3}"/>
                  </a:ext>
                </a:extLst>
              </p:cNvPr>
              <p:cNvSpPr txBox="1">
                <a:spLocks noRot="1" noChangeAspect="1" noMove="1" noResize="1" noEditPoints="1" noAdjustHandles="1" noChangeArrowheads="1" noChangeShapeType="1" noTextEdit="1"/>
              </p:cNvSpPr>
              <p:nvPr/>
            </p:nvSpPr>
            <p:spPr>
              <a:xfrm>
                <a:off x="3025400" y="3455972"/>
                <a:ext cx="3093199" cy="1133065"/>
              </a:xfrm>
              <a:prstGeom prst="roundRect">
                <a:avLst>
                  <a:gd name="adj" fmla="val 6870"/>
                </a:avLst>
              </a:prstGeom>
              <a:blipFill>
                <a:blip r:embed="rId3"/>
                <a:stretch>
                  <a:fillRect/>
                </a:stretch>
              </a:blipFill>
              <a:ln w="9525">
                <a:solidFill>
                  <a:schemeClr val="accent4">
                    <a:lumMod val="75000"/>
                  </a:schemeClr>
                </a:solidFill>
                <a:prstDash val="dash"/>
              </a:ln>
            </p:spPr>
            <p:txBody>
              <a:bodyPr/>
              <a:lstStyle/>
              <a:p>
                <a:r>
                  <a:rPr lang="es-CL">
                    <a:noFill/>
                  </a:rPr>
                  <a:t> </a:t>
                </a:r>
              </a:p>
            </p:txBody>
          </p:sp>
        </mc:Fallback>
      </mc:AlternateContent>
    </p:spTree>
    <p:extLst>
      <p:ext uri="{BB962C8B-B14F-4D97-AF65-F5344CB8AC3E}">
        <p14:creationId xmlns:p14="http://schemas.microsoft.com/office/powerpoint/2010/main" val="2513558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FAF46C-C420-38CC-736F-2C713AF03002}"/>
              </a:ext>
            </a:extLst>
          </p:cNvPr>
          <p:cNvSpPr>
            <a:spLocks noGrp="1"/>
          </p:cNvSpPr>
          <p:nvPr>
            <p:ph type="title" idx="4294967295"/>
          </p:nvPr>
        </p:nvSpPr>
        <p:spPr>
          <a:xfrm>
            <a:off x="720725" y="387584"/>
            <a:ext cx="7702550" cy="573088"/>
          </a:xfrm>
        </p:spPr>
        <p:txBody>
          <a:bodyPr/>
          <a:lstStyle/>
          <a:p>
            <a:pPr algn="ctr"/>
            <a:r>
              <a:rPr lang="es-CL" b="1" dirty="0">
                <a:latin typeface="Aptos" panose="020B0004020202020204" pitchFamily="34" charset="0"/>
              </a:rPr>
              <a:t>Orden en raíces</a:t>
            </a:r>
          </a:p>
        </p:txBody>
      </p:sp>
      <p:sp>
        <p:nvSpPr>
          <p:cNvPr id="8" name="CuadroTexto 7">
            <a:extLst>
              <a:ext uri="{FF2B5EF4-FFF2-40B4-BE49-F238E27FC236}">
                <a16:creationId xmlns:a16="http://schemas.microsoft.com/office/drawing/2014/main" id="{AB1F64BF-BCAD-1BA8-2E76-A88E8888AE56}"/>
              </a:ext>
            </a:extLst>
          </p:cNvPr>
          <p:cNvSpPr txBox="1"/>
          <p:nvPr/>
        </p:nvSpPr>
        <p:spPr>
          <a:xfrm>
            <a:off x="1393825" y="914150"/>
            <a:ext cx="6356350" cy="674224"/>
          </a:xfrm>
          <a:prstGeom prst="rect">
            <a:avLst/>
          </a:prstGeom>
          <a:noFill/>
        </p:spPr>
        <p:txBody>
          <a:bodyPr wrap="square">
            <a:spAutoFit/>
          </a:bodyPr>
          <a:lstStyle/>
          <a:p>
            <a:pPr algn="ctr">
              <a:lnSpc>
                <a:spcPct val="107000"/>
              </a:lnSpc>
              <a:spcAft>
                <a:spcPts val="800"/>
              </a:spcAft>
            </a:pPr>
            <a:r>
              <a:rPr lang="es-CL" sz="1800" b="1" kern="100"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Raíces con igual cantidad </a:t>
            </a:r>
            <a:r>
              <a:rPr lang="es-CL" sz="1800" b="1" kern="100" dirty="0" err="1">
                <a:solidFill>
                  <a:srgbClr val="000000"/>
                </a:solidFill>
                <a:effectLst/>
                <a:latin typeface="Aptos" panose="020B0004020202020204" pitchFamily="34" charset="0"/>
                <a:ea typeface="Calibri" panose="020F0502020204030204" pitchFamily="34" charset="0"/>
                <a:cs typeface="Times New Roman" panose="02020603050405020304" pitchFamily="18" charset="0"/>
              </a:rPr>
              <a:t>sub-radical</a:t>
            </a:r>
            <a:r>
              <a:rPr lang="es-CL" sz="1800" b="1" kern="100"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 negativa e índice impar</a:t>
            </a:r>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CuadroTexto 5">
                <a:extLst>
                  <a:ext uri="{FF2B5EF4-FFF2-40B4-BE49-F238E27FC236}">
                    <a16:creationId xmlns:a16="http://schemas.microsoft.com/office/drawing/2014/main" id="{BE0C9204-8D85-8F4A-B4FD-5AD5A794014C}"/>
                  </a:ext>
                </a:extLst>
              </p:cNvPr>
              <p:cNvSpPr txBox="1"/>
              <p:nvPr/>
            </p:nvSpPr>
            <p:spPr>
              <a:xfrm>
                <a:off x="1393825" y="1818576"/>
                <a:ext cx="6358204" cy="1906099"/>
              </a:xfrm>
              <a:prstGeom prst="rect">
                <a:avLst/>
              </a:prstGeom>
              <a:noFill/>
            </p:spPr>
            <p:txBody>
              <a:bodyPr wrap="square">
                <a:spAutoFit/>
              </a:bodyPr>
              <a:lstStyle/>
              <a:p>
                <a:pPr algn="just">
                  <a:lnSpc>
                    <a:spcPct val="107000"/>
                  </a:lnSpc>
                  <a:spcAft>
                    <a:spcPts val="800"/>
                  </a:spcAft>
                </a:pPr>
                <a:r>
                  <a:rPr lang="es-CL" sz="1800" kern="100" dirty="0">
                    <a:effectLst/>
                    <a:latin typeface="Aptos" panose="020B0004020202020204" pitchFamily="34" charset="0"/>
                    <a:ea typeface="Calibri" panose="020F0502020204030204" pitchFamily="34" charset="0"/>
                    <a:cs typeface="Times New Roman" panose="02020603050405020304" pitchFamily="18" charset="0"/>
                  </a:rPr>
                  <a:t>En este caso tenemos raíces de índices n y m, en donde </a:t>
                </a:r>
                <a:r>
                  <a:rPr lang="es-CL" sz="1800" kern="100" dirty="0">
                    <a:effectLst/>
                    <a:latin typeface="Cambria Math" panose="02040503050406030204" pitchFamily="18" charset="0"/>
                    <a:ea typeface="Calibri" panose="020F0502020204030204" pitchFamily="34" charset="0"/>
                    <a:cs typeface="Cambria Math" panose="02040503050406030204" pitchFamily="18" charset="0"/>
                  </a:rPr>
                  <a:t>𝑛</a:t>
                </a:r>
                <a:r>
                  <a:rPr lang="es-CL" sz="1800" kern="100" dirty="0">
                    <a:effectLst/>
                    <a:latin typeface="Aptos" panose="020B0004020202020204" pitchFamily="34" charset="0"/>
                    <a:ea typeface="Calibri" panose="020F0502020204030204" pitchFamily="34" charset="0"/>
                    <a:cs typeface="Times New Roman" panose="02020603050405020304" pitchFamily="18" charset="0"/>
                  </a:rPr>
                  <a:t>&gt;</a:t>
                </a:r>
                <a:r>
                  <a:rPr lang="es-CL" sz="1800" kern="100" dirty="0">
                    <a:effectLst/>
                    <a:latin typeface="Cambria Math" panose="02040503050406030204" pitchFamily="18" charset="0"/>
                    <a:ea typeface="Calibri" panose="020F0502020204030204" pitchFamily="34" charset="0"/>
                    <a:cs typeface="Cambria Math" panose="02040503050406030204" pitchFamily="18" charset="0"/>
                  </a:rPr>
                  <a:t>𝑚</a:t>
                </a:r>
                <a:r>
                  <a:rPr lang="es-CL" sz="1800" kern="100" dirty="0">
                    <a:effectLst/>
                    <a:latin typeface="Aptos" panose="020B0004020202020204" pitchFamily="34" charset="0"/>
                    <a:ea typeface="Calibri" panose="020F0502020204030204" pitchFamily="34" charset="0"/>
                    <a:cs typeface="Times New Roman" panose="02020603050405020304" pitchFamily="18" charset="0"/>
                  </a:rPr>
                  <a:t>, entonces la raíz con mayor valor corresponderá al número mayor de índice.</a:t>
                </a:r>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a</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&lt;0 </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y</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 </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n</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&gt;</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m</m:t>
                      </m:r>
                      <m:r>
                        <m:rPr>
                          <m:nor/>
                        </m:rPr>
                        <a:rPr lang="es-CL" sz="1800" kern="100">
                          <a:effectLst/>
                          <a:latin typeface="Cambria Math" panose="02040503050406030204" pitchFamily="18" charset="0"/>
                          <a:ea typeface="Calibri" panose="020F0502020204030204" pitchFamily="34" charset="0"/>
                          <a:cs typeface="Cambria Math" panose="02040503050406030204" pitchFamily="18" charset="0"/>
                        </a:rPr>
                        <m:t>⇒</m:t>
                      </m:r>
                      <m:rad>
                        <m:rad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radPr>
                        <m:deg>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n</m:t>
                          </m:r>
                        </m:deg>
                        <m:e>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a</m:t>
                          </m:r>
                        </m:e>
                      </m:rad>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&gt;</m:t>
                      </m:r>
                      <m:rad>
                        <m:rad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radPr>
                        <m:deg>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m</m:t>
                          </m:r>
                        </m:deg>
                        <m:e>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a</m:t>
                          </m:r>
                        </m:e>
                      </m:rad>
                    </m:oMath>
                  </m:oMathPara>
                </a14:m>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d>
                        <m:d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dPr>
                        <m:e>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n</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m</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 </m:t>
                          </m:r>
                          <m:r>
                            <m:rPr>
                              <m:nor/>
                            </m:rPr>
                            <a:rPr lang="es-CL" sz="1800" kern="100">
                              <a:effectLst/>
                              <a:latin typeface="Cambria Math" panose="02040503050406030204" pitchFamily="18" charset="0"/>
                              <a:ea typeface="Calibri" panose="020F0502020204030204" pitchFamily="34" charset="0"/>
                              <a:cs typeface="Cambria Math" panose="02040503050406030204" pitchFamily="18" charset="0"/>
                            </a:rPr>
                            <m:t>∈</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 </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N</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 </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impar</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 </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y</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 </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n</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m</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≠1</m:t>
                          </m:r>
                        </m:e>
                      </m:d>
                    </m:oMath>
                  </m:oMathPara>
                </a14:m>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 name="CuadroTexto 5">
                <a:extLst>
                  <a:ext uri="{FF2B5EF4-FFF2-40B4-BE49-F238E27FC236}">
                    <a16:creationId xmlns:a16="http://schemas.microsoft.com/office/drawing/2014/main" id="{BE0C9204-8D85-8F4A-B4FD-5AD5A794014C}"/>
                  </a:ext>
                </a:extLst>
              </p:cNvPr>
              <p:cNvSpPr txBox="1">
                <a:spLocks noRot="1" noChangeAspect="1" noMove="1" noResize="1" noEditPoints="1" noAdjustHandles="1" noChangeArrowheads="1" noChangeShapeType="1" noTextEdit="1"/>
              </p:cNvSpPr>
              <p:nvPr/>
            </p:nvSpPr>
            <p:spPr>
              <a:xfrm>
                <a:off x="1393825" y="1818576"/>
                <a:ext cx="6358204" cy="1906099"/>
              </a:xfrm>
              <a:prstGeom prst="rect">
                <a:avLst/>
              </a:prstGeom>
              <a:blipFill>
                <a:blip r:embed="rId2"/>
                <a:stretch>
                  <a:fillRect l="-863" t="-1917" r="-767"/>
                </a:stretch>
              </a:blipFill>
            </p:spPr>
            <p:txBody>
              <a:bodyPr/>
              <a:lstStyle/>
              <a:p>
                <a:r>
                  <a:rPr lang="es-CL">
                    <a:noFill/>
                  </a:rPr>
                  <a:t> </a:t>
                </a:r>
              </a:p>
            </p:txBody>
          </p:sp>
        </mc:Fallback>
      </mc:AlternateContent>
      <mc:AlternateContent xmlns:mc="http://schemas.openxmlformats.org/markup-compatibility/2006">
        <mc:Choice xmlns:a14="http://schemas.microsoft.com/office/drawing/2010/main" Requires="a14">
          <p:sp>
            <p:nvSpPr>
              <p:cNvPr id="10" name="Cuadro de texto 486699045">
                <a:extLst>
                  <a:ext uri="{FF2B5EF4-FFF2-40B4-BE49-F238E27FC236}">
                    <a16:creationId xmlns:a16="http://schemas.microsoft.com/office/drawing/2014/main" id="{EFB1DDA9-1841-BBA8-C0BD-193E73B063B3}"/>
                  </a:ext>
                </a:extLst>
              </p:cNvPr>
              <p:cNvSpPr txBox="1"/>
              <p:nvPr/>
            </p:nvSpPr>
            <p:spPr>
              <a:xfrm>
                <a:off x="2437732" y="3724675"/>
                <a:ext cx="4268535" cy="1302588"/>
              </a:xfrm>
              <a:prstGeom prst="roundRect">
                <a:avLst>
                  <a:gd name="adj" fmla="val 6870"/>
                </a:avLst>
              </a:prstGeom>
              <a:solidFill>
                <a:schemeClr val="accent3">
                  <a:lumMod val="40000"/>
                  <a:lumOff val="60000"/>
                </a:schemeClr>
              </a:solidFill>
              <a:ln w="9525">
                <a:solidFill>
                  <a:schemeClr val="accent4">
                    <a:lumMod val="75000"/>
                  </a:schemeClr>
                </a:solidFill>
                <a:prstDash val="dash"/>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CL" sz="1800" kern="100" dirty="0">
                    <a:effectLst/>
                    <a:latin typeface="Aptos" panose="020B0004020202020204" pitchFamily="34" charset="0"/>
                    <a:ea typeface="Calibri" panose="020F0502020204030204" pitchFamily="34" charset="0"/>
                    <a:cs typeface="Times New Roman" panose="02020603050405020304" pitchFamily="18" charset="0"/>
                  </a:rPr>
                  <a:t>Ejemplo:</a:t>
                </a:r>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f>
                        <m:fPr>
                          <m:type m:val="noBa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fPr>
                        <m:num>
                          <m:rad>
                            <m:rad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radPr>
                            <m:deg>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3</m:t>
                              </m:r>
                            </m:deg>
                            <m:e>
                              <m:r>
                                <m:rPr>
                                  <m:nor/>
                                </m:rPr>
                                <a:rPr lang="es-CL" sz="1800" i="1" kern="100">
                                  <a:effectLst/>
                                  <a:latin typeface="Aptos" panose="020B0004020202020204" pitchFamily="34" charset="0"/>
                                  <a:ea typeface="Calibri" panose="020F0502020204030204" pitchFamily="34" charset="0"/>
                                  <a:cs typeface="Times New Roman" panose="02020603050405020304" pitchFamily="18" charset="0"/>
                                </a:rPr>
                                <m:t>−</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3</m:t>
                              </m:r>
                            </m:e>
                          </m:rad>
                        </m:num>
                        <m:den>
                          <m:rad>
                            <m:rad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radPr>
                            <m:deg>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5</m:t>
                              </m:r>
                            </m:deg>
                            <m:e>
                              <m:r>
                                <m:rPr>
                                  <m:nor/>
                                </m:rPr>
                                <a:rPr lang="es-CL" sz="1800" i="1" kern="100">
                                  <a:effectLst/>
                                  <a:latin typeface="Aptos" panose="020B0004020202020204" pitchFamily="34" charset="0"/>
                                  <a:ea typeface="Calibri" panose="020F0502020204030204" pitchFamily="34" charset="0"/>
                                  <a:cs typeface="Times New Roman" panose="02020603050405020304" pitchFamily="18" charset="0"/>
                                </a:rPr>
                                <m:t>−</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3</m:t>
                              </m:r>
                            </m:e>
                          </m:rad>
                        </m:den>
                      </m:f>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m:t>
                      </m:r>
                      <m:d>
                        <m:dPr>
                          <m:begChr m:val="["/>
                          <m:endChr m:val=""/>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dPr>
                        <m:e>
                          <m:f>
                            <m:fPr>
                              <m:type m:val="noBa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800" i="1" kern="100">
                                  <a:effectLst/>
                                  <a:latin typeface="Aptos" panose="020B0004020202020204" pitchFamily="34" charset="0"/>
                                  <a:ea typeface="Calibri" panose="020F0502020204030204" pitchFamily="34" charset="0"/>
                                  <a:cs typeface="Times New Roman" panose="02020603050405020304" pitchFamily="18" charset="0"/>
                                </a:rPr>
                                <m:t>−</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3&lt;0</m:t>
                              </m:r>
                            </m:num>
                            <m:den>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5&gt;3</m:t>
                              </m:r>
                            </m:den>
                          </m:f>
                        </m:e>
                      </m:d>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m:t>
                      </m:r>
                      <m:rad>
                        <m:rad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radPr>
                        <m:deg>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5</m:t>
                          </m:r>
                        </m:deg>
                        <m:e>
                          <m:r>
                            <m:rPr>
                              <m:nor/>
                            </m:rPr>
                            <a:rPr lang="es-CL" sz="1800" i="1" kern="100">
                              <a:effectLst/>
                              <a:latin typeface="Aptos" panose="020B0004020202020204" pitchFamily="34" charset="0"/>
                              <a:ea typeface="Calibri" panose="020F0502020204030204" pitchFamily="34" charset="0"/>
                              <a:cs typeface="Times New Roman" panose="02020603050405020304" pitchFamily="18" charset="0"/>
                            </a:rPr>
                            <m:t>−</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3</m:t>
                          </m:r>
                        </m:e>
                      </m:rad>
                      <m:r>
                        <m:rPr>
                          <m:nor/>
                        </m:rPr>
                        <a:rPr lang="es-CL" sz="1800" b="0" i="0" kern="100" smtClean="0">
                          <a:effectLst/>
                          <a:latin typeface="Cambria Math" panose="02040503050406030204" pitchFamily="18" charset="0"/>
                          <a:ea typeface="Calibri" panose="020F0502020204030204" pitchFamily="34" charset="0"/>
                          <a:cs typeface="Times New Roman" panose="02020603050405020304" pitchFamily="18" charset="0"/>
                        </a:rPr>
                        <m:t> &gt;</m:t>
                      </m:r>
                      <m:rad>
                        <m:rad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radPr>
                        <m:deg>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3</m:t>
                          </m:r>
                        </m:deg>
                        <m:e>
                          <m:r>
                            <m:rPr>
                              <m:nor/>
                            </m:rPr>
                            <a:rPr lang="es-CL" sz="1800" i="1" kern="100">
                              <a:effectLst/>
                              <a:latin typeface="Aptos" panose="020B0004020202020204" pitchFamily="34" charset="0"/>
                              <a:ea typeface="Calibri" panose="020F0502020204030204" pitchFamily="34" charset="0"/>
                              <a:cs typeface="Times New Roman" panose="02020603050405020304" pitchFamily="18" charset="0"/>
                            </a:rPr>
                            <m:t>−</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3</m:t>
                          </m:r>
                        </m:e>
                      </m:rad>
                    </m:oMath>
                  </m:oMathPara>
                </a14:m>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10" name="Cuadro de texto 486699045">
                <a:extLst>
                  <a:ext uri="{FF2B5EF4-FFF2-40B4-BE49-F238E27FC236}">
                    <a16:creationId xmlns:a16="http://schemas.microsoft.com/office/drawing/2014/main" id="{EFB1DDA9-1841-BBA8-C0BD-193E73B063B3}"/>
                  </a:ext>
                </a:extLst>
              </p:cNvPr>
              <p:cNvSpPr txBox="1">
                <a:spLocks noRot="1" noChangeAspect="1" noMove="1" noResize="1" noEditPoints="1" noAdjustHandles="1" noChangeArrowheads="1" noChangeShapeType="1" noTextEdit="1"/>
              </p:cNvSpPr>
              <p:nvPr/>
            </p:nvSpPr>
            <p:spPr>
              <a:xfrm>
                <a:off x="2437732" y="3724675"/>
                <a:ext cx="4268535" cy="1302588"/>
              </a:xfrm>
              <a:prstGeom prst="roundRect">
                <a:avLst>
                  <a:gd name="adj" fmla="val 6870"/>
                </a:avLst>
              </a:prstGeom>
              <a:blipFill>
                <a:blip r:embed="rId3"/>
                <a:stretch>
                  <a:fillRect l="-427"/>
                </a:stretch>
              </a:blipFill>
              <a:ln w="9525">
                <a:solidFill>
                  <a:schemeClr val="accent4">
                    <a:lumMod val="75000"/>
                  </a:schemeClr>
                </a:solidFill>
                <a:prstDash val="dash"/>
              </a:ln>
            </p:spPr>
            <p:txBody>
              <a:bodyPr/>
              <a:lstStyle/>
              <a:p>
                <a:r>
                  <a:rPr lang="es-CL">
                    <a:noFill/>
                  </a:rPr>
                  <a:t> </a:t>
                </a:r>
              </a:p>
            </p:txBody>
          </p:sp>
        </mc:Fallback>
      </mc:AlternateContent>
    </p:spTree>
    <p:extLst>
      <p:ext uri="{BB962C8B-B14F-4D97-AF65-F5344CB8AC3E}">
        <p14:creationId xmlns:p14="http://schemas.microsoft.com/office/powerpoint/2010/main" val="2175714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FAF46C-C420-38CC-736F-2C713AF03002}"/>
              </a:ext>
            </a:extLst>
          </p:cNvPr>
          <p:cNvSpPr>
            <a:spLocks noGrp="1"/>
          </p:cNvSpPr>
          <p:nvPr>
            <p:ph type="title" idx="4294967295"/>
          </p:nvPr>
        </p:nvSpPr>
        <p:spPr>
          <a:xfrm>
            <a:off x="720725" y="387584"/>
            <a:ext cx="7702550" cy="573088"/>
          </a:xfrm>
        </p:spPr>
        <p:txBody>
          <a:bodyPr/>
          <a:lstStyle/>
          <a:p>
            <a:pPr algn="ctr"/>
            <a:r>
              <a:rPr lang="es-CL" b="1" dirty="0">
                <a:latin typeface="Aptos" panose="020B0004020202020204" pitchFamily="34" charset="0"/>
              </a:rPr>
              <a:t>Orden en raíces</a:t>
            </a:r>
          </a:p>
        </p:txBody>
      </p:sp>
      <p:sp>
        <p:nvSpPr>
          <p:cNvPr id="8" name="CuadroTexto 7">
            <a:extLst>
              <a:ext uri="{FF2B5EF4-FFF2-40B4-BE49-F238E27FC236}">
                <a16:creationId xmlns:a16="http://schemas.microsoft.com/office/drawing/2014/main" id="{AB1F64BF-BCAD-1BA8-2E76-A88E8888AE56}"/>
              </a:ext>
            </a:extLst>
          </p:cNvPr>
          <p:cNvSpPr txBox="1"/>
          <p:nvPr/>
        </p:nvSpPr>
        <p:spPr>
          <a:xfrm>
            <a:off x="1393825" y="914150"/>
            <a:ext cx="6356350" cy="377860"/>
          </a:xfrm>
          <a:prstGeom prst="rect">
            <a:avLst/>
          </a:prstGeom>
          <a:noFill/>
        </p:spPr>
        <p:txBody>
          <a:bodyPr wrap="square">
            <a:spAutoFit/>
          </a:bodyPr>
          <a:lstStyle/>
          <a:p>
            <a:pPr algn="ctr">
              <a:lnSpc>
                <a:spcPct val="107000"/>
              </a:lnSpc>
              <a:spcAft>
                <a:spcPts val="800"/>
              </a:spcAft>
            </a:pPr>
            <a:r>
              <a:rPr lang="es-ES" sz="1800" b="1" kern="100"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Raíces con igual índice y cantidad </a:t>
            </a:r>
            <a:r>
              <a:rPr lang="es-ES" sz="1800" b="1" kern="100" dirty="0" err="1">
                <a:solidFill>
                  <a:srgbClr val="000000"/>
                </a:solidFill>
                <a:effectLst/>
                <a:latin typeface="Aptos" panose="020B0004020202020204" pitchFamily="34" charset="0"/>
                <a:ea typeface="Calibri" panose="020F0502020204030204" pitchFamily="34" charset="0"/>
                <a:cs typeface="Times New Roman" panose="02020603050405020304" pitchFamily="18" charset="0"/>
              </a:rPr>
              <a:t>sub-radical</a:t>
            </a:r>
            <a:r>
              <a:rPr lang="es-ES" sz="1800" b="1" kern="100"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 positiva</a:t>
            </a:r>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6" name="CuadroTexto 5">
                <a:extLst>
                  <a:ext uri="{FF2B5EF4-FFF2-40B4-BE49-F238E27FC236}">
                    <a16:creationId xmlns:a16="http://schemas.microsoft.com/office/drawing/2014/main" id="{BE0C9204-8D85-8F4A-B4FD-5AD5A794014C}"/>
                  </a:ext>
                </a:extLst>
              </p:cNvPr>
              <p:cNvSpPr txBox="1"/>
              <p:nvPr/>
            </p:nvSpPr>
            <p:spPr>
              <a:xfrm>
                <a:off x="1393825" y="1690985"/>
                <a:ext cx="6358204" cy="1932517"/>
              </a:xfrm>
              <a:prstGeom prst="rect">
                <a:avLst/>
              </a:prstGeom>
              <a:noFill/>
            </p:spPr>
            <p:txBody>
              <a:bodyPr wrap="square">
                <a:spAutoFit/>
              </a:bodyPr>
              <a:lstStyle/>
              <a:p>
                <a:pPr algn="just">
                  <a:lnSpc>
                    <a:spcPct val="107000"/>
                  </a:lnSpc>
                  <a:spcAft>
                    <a:spcPts val="800"/>
                  </a:spcAft>
                </a:pPr>
                <a:r>
                  <a:rPr lang="es-CL" sz="1800" kern="100" dirty="0">
                    <a:effectLst/>
                    <a:latin typeface="Aptos" panose="020B0004020202020204" pitchFamily="34" charset="0"/>
                    <a:ea typeface="Calibri" panose="020F0502020204030204" pitchFamily="34" charset="0"/>
                    <a:cs typeface="Times New Roman" panose="02020603050405020304" pitchFamily="18" charset="0"/>
                  </a:rPr>
                  <a:t>En este caso tenemos raíces de índices n y m, en donde </a:t>
                </a:r>
                <a:r>
                  <a:rPr lang="es-CL" sz="1800" kern="100" dirty="0">
                    <a:effectLst/>
                    <a:latin typeface="Cambria Math" panose="02040503050406030204" pitchFamily="18" charset="0"/>
                    <a:ea typeface="Calibri" panose="020F0502020204030204" pitchFamily="34" charset="0"/>
                    <a:cs typeface="Cambria Math" panose="02040503050406030204" pitchFamily="18" charset="0"/>
                  </a:rPr>
                  <a:t>𝑛</a:t>
                </a:r>
                <a:r>
                  <a:rPr lang="es-CL" sz="1800" kern="100" dirty="0">
                    <a:effectLst/>
                    <a:latin typeface="Aptos" panose="020B0004020202020204" pitchFamily="34" charset="0"/>
                    <a:ea typeface="Calibri" panose="020F0502020204030204" pitchFamily="34" charset="0"/>
                    <a:cs typeface="Times New Roman" panose="02020603050405020304" pitchFamily="18" charset="0"/>
                  </a:rPr>
                  <a:t>&gt;</a:t>
                </a:r>
                <a:r>
                  <a:rPr lang="es-CL" sz="1800" kern="100" dirty="0">
                    <a:effectLst/>
                    <a:latin typeface="Cambria Math" panose="02040503050406030204" pitchFamily="18" charset="0"/>
                    <a:ea typeface="Calibri" panose="020F0502020204030204" pitchFamily="34" charset="0"/>
                    <a:cs typeface="Cambria Math" panose="02040503050406030204" pitchFamily="18" charset="0"/>
                  </a:rPr>
                  <a:t>𝑚</a:t>
                </a:r>
                <a:r>
                  <a:rPr lang="es-CL" sz="1800" kern="100" dirty="0">
                    <a:effectLst/>
                    <a:latin typeface="Aptos" panose="020B0004020202020204" pitchFamily="34" charset="0"/>
                    <a:ea typeface="Calibri" panose="020F0502020204030204" pitchFamily="34" charset="0"/>
                    <a:cs typeface="Times New Roman" panose="02020603050405020304" pitchFamily="18" charset="0"/>
                  </a:rPr>
                  <a:t>, entonces la raíz con mayor valor corresponderá al número </a:t>
                </a:r>
                <a:r>
                  <a:rPr lang="es-CL" sz="1800" kern="100" dirty="0">
                    <a:latin typeface="Aptos" panose="020B0004020202020204" pitchFamily="34" charset="0"/>
                    <a:ea typeface="Calibri" panose="020F0502020204030204" pitchFamily="34" charset="0"/>
                    <a:cs typeface="Times New Roman" panose="02020603050405020304" pitchFamily="18" charset="0"/>
                  </a:rPr>
                  <a:t>de mayor cantidad </a:t>
                </a:r>
                <a:r>
                  <a:rPr lang="es-CL" sz="1800" kern="100" dirty="0" err="1">
                    <a:latin typeface="Aptos" panose="020B0004020202020204" pitchFamily="34" charset="0"/>
                    <a:ea typeface="Calibri" panose="020F0502020204030204" pitchFamily="34" charset="0"/>
                    <a:cs typeface="Times New Roman" panose="02020603050405020304" pitchFamily="18" charset="0"/>
                  </a:rPr>
                  <a:t>sub-radical</a:t>
                </a:r>
                <a:r>
                  <a:rPr lang="es-CL" sz="1800" kern="100" dirty="0">
                    <a:effectLst/>
                    <a:latin typeface="Aptos" panose="020B0004020202020204" pitchFamily="34" charset="0"/>
                    <a:ea typeface="Calibri" panose="020F0502020204030204" pitchFamily="34" charset="0"/>
                    <a:cs typeface="Times New Roman" panose="02020603050405020304" pitchFamily="18" charset="0"/>
                  </a:rPr>
                  <a:t>.</a:t>
                </a:r>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r>
                        <m:rPr>
                          <m:nor/>
                        </m:rPr>
                        <a:rPr lang="es-CL" sz="1800" kern="100">
                          <a:effectLst/>
                          <a:latin typeface="Aptos" panose="020B0004020202020204" pitchFamily="34" charset="0"/>
                          <a:ea typeface="Calibri" panose="020F0502020204030204" pitchFamily="34" charset="0"/>
                          <a:cs typeface="Cambria Math" panose="02040503050406030204" pitchFamily="18" charset="0"/>
                        </a:rPr>
                        <m:t>0 &lt; </m:t>
                      </m:r>
                      <m:r>
                        <m:rPr>
                          <m:nor/>
                        </m:rPr>
                        <a:rPr lang="es-CL" sz="1800" kern="100">
                          <a:effectLst/>
                          <a:latin typeface="Aptos" panose="020B0004020202020204" pitchFamily="34" charset="0"/>
                          <a:ea typeface="Calibri" panose="020F0502020204030204" pitchFamily="34" charset="0"/>
                          <a:cs typeface="Cambria Math" panose="02040503050406030204" pitchFamily="18" charset="0"/>
                        </a:rPr>
                        <m:t>a</m:t>
                      </m:r>
                      <m:r>
                        <m:rPr>
                          <m:nor/>
                        </m:rPr>
                        <a:rPr lang="es-CL" sz="1800" kern="100">
                          <a:effectLst/>
                          <a:latin typeface="Aptos" panose="020B0004020202020204" pitchFamily="34" charset="0"/>
                          <a:ea typeface="Calibri" panose="020F0502020204030204" pitchFamily="34" charset="0"/>
                          <a:cs typeface="Cambria Math" panose="02040503050406030204" pitchFamily="18" charset="0"/>
                        </a:rPr>
                        <m:t> &lt; </m:t>
                      </m:r>
                      <m:r>
                        <m:rPr>
                          <m:nor/>
                        </m:rPr>
                        <a:rPr lang="es-CL" sz="1800" kern="100">
                          <a:effectLst/>
                          <a:latin typeface="Aptos" panose="020B0004020202020204" pitchFamily="34" charset="0"/>
                          <a:ea typeface="Calibri" panose="020F0502020204030204" pitchFamily="34" charset="0"/>
                          <a:cs typeface="Cambria Math" panose="02040503050406030204" pitchFamily="18" charset="0"/>
                        </a:rPr>
                        <m:t>b</m:t>
                      </m:r>
                      <m:r>
                        <m:rPr>
                          <m:nor/>
                        </m:rPr>
                        <a:rPr lang="es-CL" sz="1800" kern="100">
                          <a:effectLst/>
                          <a:latin typeface="Cambria Math" panose="02040503050406030204" pitchFamily="18" charset="0"/>
                          <a:ea typeface="Calibri" panose="020F0502020204030204" pitchFamily="34" charset="0"/>
                          <a:cs typeface="Cambria Math" panose="02040503050406030204" pitchFamily="18" charset="0"/>
                        </a:rPr>
                        <m:t>⇒</m:t>
                      </m:r>
                      <m:rad>
                        <m:rad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radPr>
                        <m:deg>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n</m:t>
                          </m:r>
                        </m:deg>
                        <m:e>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a</m:t>
                          </m:r>
                        </m:e>
                      </m:rad>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&gt;</m:t>
                      </m:r>
                      <m:rad>
                        <m:rad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radPr>
                        <m:deg>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n</m:t>
                          </m:r>
                        </m:deg>
                        <m:e>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b</m:t>
                          </m:r>
                        </m:e>
                      </m:rad>
                    </m:oMath>
                  </m:oMathPara>
                </a14:m>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d>
                        <m:d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dPr>
                        <m:e>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n</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 </m:t>
                          </m:r>
                          <m:r>
                            <m:rPr>
                              <m:nor/>
                            </m:rPr>
                            <a:rPr lang="es-CL" sz="1800" kern="100">
                              <a:effectLst/>
                              <a:latin typeface="Cambria Math" panose="02040503050406030204" pitchFamily="18" charset="0"/>
                              <a:ea typeface="Calibri" panose="020F0502020204030204" pitchFamily="34" charset="0"/>
                              <a:cs typeface="Cambria Math" panose="02040503050406030204" pitchFamily="18" charset="0"/>
                            </a:rPr>
                            <m:t>∈</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 </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N</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 </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impar</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 </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y</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 </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n</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≠1</m:t>
                          </m:r>
                        </m:e>
                      </m:d>
                    </m:oMath>
                  </m:oMathPara>
                </a14:m>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6" name="CuadroTexto 5">
                <a:extLst>
                  <a:ext uri="{FF2B5EF4-FFF2-40B4-BE49-F238E27FC236}">
                    <a16:creationId xmlns:a16="http://schemas.microsoft.com/office/drawing/2014/main" id="{BE0C9204-8D85-8F4A-B4FD-5AD5A794014C}"/>
                  </a:ext>
                </a:extLst>
              </p:cNvPr>
              <p:cNvSpPr txBox="1">
                <a:spLocks noRot="1" noChangeAspect="1" noMove="1" noResize="1" noEditPoints="1" noAdjustHandles="1" noChangeArrowheads="1" noChangeShapeType="1" noTextEdit="1"/>
              </p:cNvSpPr>
              <p:nvPr/>
            </p:nvSpPr>
            <p:spPr>
              <a:xfrm>
                <a:off x="1393825" y="1690985"/>
                <a:ext cx="6358204" cy="1932517"/>
              </a:xfrm>
              <a:prstGeom prst="rect">
                <a:avLst/>
              </a:prstGeom>
              <a:blipFill>
                <a:blip r:embed="rId2"/>
                <a:stretch>
                  <a:fillRect l="-863" t="-1893" r="-767"/>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0" name="Cuadro de texto 486699045">
                <a:extLst>
                  <a:ext uri="{FF2B5EF4-FFF2-40B4-BE49-F238E27FC236}">
                    <a16:creationId xmlns:a16="http://schemas.microsoft.com/office/drawing/2014/main" id="{EFB1DDA9-1841-BBA8-C0BD-193E73B063B3}"/>
                  </a:ext>
                </a:extLst>
              </p:cNvPr>
              <p:cNvSpPr txBox="1"/>
              <p:nvPr/>
            </p:nvSpPr>
            <p:spPr>
              <a:xfrm>
                <a:off x="2437732" y="3724675"/>
                <a:ext cx="4268535" cy="1302588"/>
              </a:xfrm>
              <a:prstGeom prst="roundRect">
                <a:avLst>
                  <a:gd name="adj" fmla="val 6870"/>
                </a:avLst>
              </a:prstGeom>
              <a:solidFill>
                <a:schemeClr val="accent3">
                  <a:lumMod val="40000"/>
                  <a:lumOff val="60000"/>
                </a:schemeClr>
              </a:solidFill>
              <a:ln w="9525">
                <a:solidFill>
                  <a:schemeClr val="accent4">
                    <a:lumMod val="75000"/>
                  </a:schemeClr>
                </a:solidFill>
                <a:prstDash val="dash"/>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CL" sz="1800" kern="100" dirty="0">
                    <a:effectLst/>
                    <a:latin typeface="Aptos" panose="020B0004020202020204" pitchFamily="34" charset="0"/>
                    <a:ea typeface="Calibri" panose="020F0502020204030204" pitchFamily="34" charset="0"/>
                    <a:cs typeface="Times New Roman" panose="02020603050405020304" pitchFamily="18" charset="0"/>
                  </a:rPr>
                  <a:t>Ejemplo:</a:t>
                </a:r>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f>
                        <m:fPr>
                          <m:type m:val="noBa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fPr>
                        <m:num>
                          <m:rad>
                            <m:radPr>
                              <m:degHide m:val="on"/>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radPr>
                            <m:deg/>
                            <m:e>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2</m:t>
                              </m:r>
                            </m:e>
                          </m:rad>
                        </m:num>
                        <m:den>
                          <m:rad>
                            <m:radPr>
                              <m:degHide m:val="on"/>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radPr>
                            <m:deg/>
                            <m:e>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5</m:t>
                              </m:r>
                            </m:e>
                          </m:rad>
                        </m:den>
                      </m:f>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→0&lt;2&lt;5→</m:t>
                      </m:r>
                      <m:rad>
                        <m:radPr>
                          <m:degHide m:val="on"/>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radPr>
                        <m:deg/>
                        <m:e>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2</m:t>
                          </m:r>
                        </m:e>
                      </m:rad>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&lt;</m:t>
                      </m:r>
                      <m:rad>
                        <m:radPr>
                          <m:degHide m:val="on"/>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radPr>
                        <m:deg/>
                        <m:e>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5</m:t>
                          </m:r>
                        </m:e>
                      </m:rad>
                    </m:oMath>
                  </m:oMathPara>
                </a14:m>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0" name="Cuadro de texto 486699045">
                <a:extLst>
                  <a:ext uri="{FF2B5EF4-FFF2-40B4-BE49-F238E27FC236}">
                    <a16:creationId xmlns:a16="http://schemas.microsoft.com/office/drawing/2014/main" id="{EFB1DDA9-1841-BBA8-C0BD-193E73B063B3}"/>
                  </a:ext>
                </a:extLst>
              </p:cNvPr>
              <p:cNvSpPr txBox="1">
                <a:spLocks noRot="1" noChangeAspect="1" noMove="1" noResize="1" noEditPoints="1" noAdjustHandles="1" noChangeArrowheads="1" noChangeShapeType="1" noTextEdit="1"/>
              </p:cNvSpPr>
              <p:nvPr/>
            </p:nvSpPr>
            <p:spPr>
              <a:xfrm>
                <a:off x="2437732" y="3724675"/>
                <a:ext cx="4268535" cy="1302588"/>
              </a:xfrm>
              <a:prstGeom prst="roundRect">
                <a:avLst>
                  <a:gd name="adj" fmla="val 6870"/>
                </a:avLst>
              </a:prstGeom>
              <a:blipFill>
                <a:blip r:embed="rId3"/>
                <a:stretch>
                  <a:fillRect l="-427"/>
                </a:stretch>
              </a:blipFill>
              <a:ln w="9525">
                <a:solidFill>
                  <a:schemeClr val="accent4">
                    <a:lumMod val="75000"/>
                  </a:schemeClr>
                </a:solidFill>
                <a:prstDash val="dash"/>
              </a:ln>
            </p:spPr>
            <p:txBody>
              <a:bodyPr/>
              <a:lstStyle/>
              <a:p>
                <a:r>
                  <a:rPr lang="es-CL">
                    <a:noFill/>
                  </a:rPr>
                  <a:t> </a:t>
                </a:r>
              </a:p>
            </p:txBody>
          </p:sp>
        </mc:Fallback>
      </mc:AlternateContent>
    </p:spTree>
    <p:extLst>
      <p:ext uri="{BB962C8B-B14F-4D97-AF65-F5344CB8AC3E}">
        <p14:creationId xmlns:p14="http://schemas.microsoft.com/office/powerpoint/2010/main" val="312026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FAF46C-C420-38CC-736F-2C713AF03002}"/>
              </a:ext>
            </a:extLst>
          </p:cNvPr>
          <p:cNvSpPr>
            <a:spLocks noGrp="1"/>
          </p:cNvSpPr>
          <p:nvPr>
            <p:ph type="title" idx="4294967295"/>
          </p:nvPr>
        </p:nvSpPr>
        <p:spPr>
          <a:xfrm>
            <a:off x="720725" y="387584"/>
            <a:ext cx="7702550" cy="573088"/>
          </a:xfrm>
        </p:spPr>
        <p:txBody>
          <a:bodyPr/>
          <a:lstStyle/>
          <a:p>
            <a:pPr algn="ctr"/>
            <a:r>
              <a:rPr lang="es-CL" b="1" dirty="0">
                <a:latin typeface="Aptos" panose="020B0004020202020204" pitchFamily="34" charset="0"/>
              </a:rPr>
              <a:t>Orden en raíces</a:t>
            </a:r>
          </a:p>
        </p:txBody>
      </p:sp>
      <p:sp>
        <p:nvSpPr>
          <p:cNvPr id="8" name="CuadroTexto 7">
            <a:extLst>
              <a:ext uri="{FF2B5EF4-FFF2-40B4-BE49-F238E27FC236}">
                <a16:creationId xmlns:a16="http://schemas.microsoft.com/office/drawing/2014/main" id="{AB1F64BF-BCAD-1BA8-2E76-A88E8888AE56}"/>
              </a:ext>
            </a:extLst>
          </p:cNvPr>
          <p:cNvSpPr txBox="1"/>
          <p:nvPr/>
        </p:nvSpPr>
        <p:spPr>
          <a:xfrm>
            <a:off x="1393825" y="914150"/>
            <a:ext cx="6356350" cy="674224"/>
          </a:xfrm>
          <a:prstGeom prst="rect">
            <a:avLst/>
          </a:prstGeom>
          <a:noFill/>
        </p:spPr>
        <p:txBody>
          <a:bodyPr wrap="square">
            <a:spAutoFit/>
          </a:bodyPr>
          <a:lstStyle/>
          <a:p>
            <a:pPr algn="ctr">
              <a:lnSpc>
                <a:spcPct val="107000"/>
              </a:lnSpc>
              <a:spcAft>
                <a:spcPts val="800"/>
              </a:spcAft>
            </a:pPr>
            <a:r>
              <a:rPr lang="es-CL" sz="1800" b="1" kern="100"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Raíces con igual índice impar y cantidad </a:t>
            </a:r>
            <a:r>
              <a:rPr lang="es-CL" sz="1800" b="1" kern="100" dirty="0" err="1">
                <a:solidFill>
                  <a:srgbClr val="000000"/>
                </a:solidFill>
                <a:effectLst/>
                <a:latin typeface="Aptos" panose="020B0004020202020204" pitchFamily="34" charset="0"/>
                <a:ea typeface="Calibri" panose="020F0502020204030204" pitchFamily="34" charset="0"/>
                <a:cs typeface="Times New Roman" panose="02020603050405020304" pitchFamily="18" charset="0"/>
              </a:rPr>
              <a:t>sub-radical</a:t>
            </a:r>
            <a:r>
              <a:rPr lang="es-CL" sz="1800" b="1" kern="100"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 negativa</a:t>
            </a:r>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CuadroTexto 5">
                <a:extLst>
                  <a:ext uri="{FF2B5EF4-FFF2-40B4-BE49-F238E27FC236}">
                    <a16:creationId xmlns:a16="http://schemas.microsoft.com/office/drawing/2014/main" id="{BE0C9204-8D85-8F4A-B4FD-5AD5A794014C}"/>
                  </a:ext>
                </a:extLst>
              </p:cNvPr>
              <p:cNvSpPr txBox="1"/>
              <p:nvPr/>
            </p:nvSpPr>
            <p:spPr>
              <a:xfrm>
                <a:off x="1393825" y="1690985"/>
                <a:ext cx="6358204" cy="1932517"/>
              </a:xfrm>
              <a:prstGeom prst="rect">
                <a:avLst/>
              </a:prstGeom>
              <a:noFill/>
            </p:spPr>
            <p:txBody>
              <a:bodyPr wrap="square">
                <a:spAutoFit/>
              </a:bodyPr>
              <a:lstStyle/>
              <a:p>
                <a:pPr algn="just">
                  <a:lnSpc>
                    <a:spcPct val="107000"/>
                  </a:lnSpc>
                  <a:spcAft>
                    <a:spcPts val="800"/>
                  </a:spcAft>
                </a:pPr>
                <a:r>
                  <a:rPr lang="es-CL" sz="1800" kern="100" dirty="0">
                    <a:effectLst/>
                    <a:latin typeface="Aptos" panose="020B0004020202020204" pitchFamily="34" charset="0"/>
                    <a:ea typeface="Calibri" panose="020F0502020204030204" pitchFamily="34" charset="0"/>
                    <a:cs typeface="Times New Roman" panose="02020603050405020304" pitchFamily="18" charset="0"/>
                  </a:rPr>
                  <a:t>Si tenemos raíces de índice n y radicandos a y b, en donde </a:t>
                </a:r>
                <a:r>
                  <a:rPr lang="es-CL" sz="1800" kern="100" dirty="0">
                    <a:effectLst/>
                    <a:latin typeface="Cambria Math" panose="02040503050406030204" pitchFamily="18" charset="0"/>
                    <a:ea typeface="Calibri" panose="020F0502020204030204" pitchFamily="34" charset="0"/>
                    <a:cs typeface="Cambria Math" panose="02040503050406030204" pitchFamily="18" charset="0"/>
                  </a:rPr>
                  <a:t>𝑎</a:t>
                </a:r>
                <a:r>
                  <a:rPr lang="es-CL" sz="1800" kern="100" dirty="0">
                    <a:effectLst/>
                    <a:latin typeface="Aptos" panose="020B0004020202020204" pitchFamily="34" charset="0"/>
                    <a:ea typeface="Calibri" panose="020F0502020204030204" pitchFamily="34" charset="0"/>
                    <a:cs typeface="Times New Roman" panose="02020603050405020304" pitchFamily="18" charset="0"/>
                  </a:rPr>
                  <a:t>&lt;</a:t>
                </a:r>
                <a:r>
                  <a:rPr lang="es-CL" sz="1800" kern="100" dirty="0">
                    <a:effectLst/>
                    <a:latin typeface="Cambria Math" panose="02040503050406030204" pitchFamily="18" charset="0"/>
                    <a:ea typeface="Calibri" panose="020F0502020204030204" pitchFamily="34" charset="0"/>
                    <a:cs typeface="Cambria Math" panose="02040503050406030204" pitchFamily="18" charset="0"/>
                  </a:rPr>
                  <a:t>𝑏</a:t>
                </a:r>
                <a:r>
                  <a:rPr lang="es-CL" sz="1800" kern="100" dirty="0">
                    <a:effectLst/>
                    <a:latin typeface="Aptos" panose="020B0004020202020204" pitchFamily="34" charset="0"/>
                    <a:ea typeface="Calibri" panose="020F0502020204030204" pitchFamily="34" charset="0"/>
                    <a:cs typeface="Times New Roman" panose="02020603050405020304" pitchFamily="18" charset="0"/>
                  </a:rPr>
                  <a:t>, entonces la raíz con mayor valor corresponderá a la que tenga menor valor absoluto.</a:t>
                </a:r>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a</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&lt;</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b</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&lt;0</m:t>
                      </m:r>
                      <m:r>
                        <m:rPr>
                          <m:nor/>
                        </m:rPr>
                        <a:rPr lang="es-CL" sz="1800" kern="100">
                          <a:effectLst/>
                          <a:latin typeface="Cambria Math" panose="02040503050406030204" pitchFamily="18" charset="0"/>
                          <a:ea typeface="Calibri" panose="020F0502020204030204" pitchFamily="34" charset="0"/>
                          <a:cs typeface="Cambria Math" panose="02040503050406030204" pitchFamily="18" charset="0"/>
                        </a:rPr>
                        <m:t>⇒</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a</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|&gt;|</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b</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m:t>
                      </m:r>
                      <m:r>
                        <m:rPr>
                          <m:nor/>
                        </m:rPr>
                        <a:rPr lang="es-CL" sz="1800" kern="100">
                          <a:effectLst/>
                          <a:latin typeface="Cambria Math" panose="02040503050406030204" pitchFamily="18" charset="0"/>
                          <a:ea typeface="Calibri" panose="020F0502020204030204" pitchFamily="34" charset="0"/>
                          <a:cs typeface="Cambria Math" panose="02040503050406030204" pitchFamily="18" charset="0"/>
                        </a:rPr>
                        <m:t>⇒</m:t>
                      </m:r>
                      <m:rad>
                        <m:rad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radPr>
                        <m:deg>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n</m:t>
                          </m:r>
                        </m:deg>
                        <m:e>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a</m:t>
                          </m:r>
                        </m:e>
                      </m:rad>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&lt;</m:t>
                      </m:r>
                      <m:rad>
                        <m:rad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radPr>
                        <m:deg>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n</m:t>
                          </m:r>
                        </m:deg>
                        <m:e>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b</m:t>
                          </m:r>
                        </m:e>
                      </m:rad>
                    </m:oMath>
                  </m:oMathPara>
                </a14:m>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d>
                        <m:d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dPr>
                        <m:e>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n</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 </m:t>
                          </m:r>
                          <m:r>
                            <m:rPr>
                              <m:nor/>
                            </m:rPr>
                            <a:rPr lang="es-CL" sz="1800" kern="100">
                              <a:effectLst/>
                              <a:latin typeface="Cambria Math" panose="02040503050406030204" pitchFamily="18" charset="0"/>
                              <a:ea typeface="Calibri" panose="020F0502020204030204" pitchFamily="34" charset="0"/>
                              <a:cs typeface="Cambria Math" panose="02040503050406030204" pitchFamily="18" charset="0"/>
                            </a:rPr>
                            <m:t>∈</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 </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N</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 </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impar</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 </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y</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 </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n</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≠1</m:t>
                          </m:r>
                        </m:e>
                      </m:d>
                    </m:oMath>
                  </m:oMathPara>
                </a14:m>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 name="CuadroTexto 5">
                <a:extLst>
                  <a:ext uri="{FF2B5EF4-FFF2-40B4-BE49-F238E27FC236}">
                    <a16:creationId xmlns:a16="http://schemas.microsoft.com/office/drawing/2014/main" id="{BE0C9204-8D85-8F4A-B4FD-5AD5A794014C}"/>
                  </a:ext>
                </a:extLst>
              </p:cNvPr>
              <p:cNvSpPr txBox="1">
                <a:spLocks noRot="1" noChangeAspect="1" noMove="1" noResize="1" noEditPoints="1" noAdjustHandles="1" noChangeArrowheads="1" noChangeShapeType="1" noTextEdit="1"/>
              </p:cNvSpPr>
              <p:nvPr/>
            </p:nvSpPr>
            <p:spPr>
              <a:xfrm>
                <a:off x="1393825" y="1690985"/>
                <a:ext cx="6358204" cy="1932517"/>
              </a:xfrm>
              <a:prstGeom prst="rect">
                <a:avLst/>
              </a:prstGeom>
              <a:blipFill>
                <a:blip r:embed="rId2"/>
                <a:stretch>
                  <a:fillRect l="-863" t="-1893" r="-767"/>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0" name="Cuadro de texto 486699045">
                <a:extLst>
                  <a:ext uri="{FF2B5EF4-FFF2-40B4-BE49-F238E27FC236}">
                    <a16:creationId xmlns:a16="http://schemas.microsoft.com/office/drawing/2014/main" id="{EFB1DDA9-1841-BBA8-C0BD-193E73B063B3}"/>
                  </a:ext>
                </a:extLst>
              </p:cNvPr>
              <p:cNvSpPr txBox="1"/>
              <p:nvPr/>
            </p:nvSpPr>
            <p:spPr>
              <a:xfrm>
                <a:off x="2437732" y="3724675"/>
                <a:ext cx="4268535" cy="1302588"/>
              </a:xfrm>
              <a:prstGeom prst="roundRect">
                <a:avLst>
                  <a:gd name="adj" fmla="val 6870"/>
                </a:avLst>
              </a:prstGeom>
              <a:solidFill>
                <a:schemeClr val="accent3">
                  <a:lumMod val="40000"/>
                  <a:lumOff val="60000"/>
                </a:schemeClr>
              </a:solidFill>
              <a:ln w="9525">
                <a:solidFill>
                  <a:schemeClr val="accent4">
                    <a:lumMod val="75000"/>
                  </a:schemeClr>
                </a:solidFill>
                <a:prstDash val="dash"/>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CL" sz="1800" kern="100" dirty="0">
                    <a:effectLst/>
                    <a:latin typeface="Aptos" panose="020B0004020202020204" pitchFamily="34" charset="0"/>
                    <a:ea typeface="Calibri" panose="020F0502020204030204" pitchFamily="34" charset="0"/>
                    <a:cs typeface="Times New Roman" panose="02020603050405020304" pitchFamily="18" charset="0"/>
                  </a:rPr>
                  <a:t>Ejemplo:</a:t>
                </a:r>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f>
                        <m:fPr>
                          <m:type m:val="noBa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fPr>
                        <m:num>
                          <m:rad>
                            <m:rad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radPr>
                            <m:deg>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3</m:t>
                              </m:r>
                            </m:deg>
                            <m:e>
                              <m:r>
                                <m:rPr>
                                  <m:nor/>
                                </m:rPr>
                                <a:rPr lang="es-CL" sz="1800" i="1" kern="100">
                                  <a:effectLst/>
                                  <a:latin typeface="Aptos" panose="020B0004020202020204" pitchFamily="34" charset="0"/>
                                  <a:ea typeface="Calibri" panose="020F0502020204030204" pitchFamily="34" charset="0"/>
                                  <a:cs typeface="Times New Roman" panose="02020603050405020304" pitchFamily="18" charset="0"/>
                                </a:rPr>
                                <m:t>−</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3</m:t>
                              </m:r>
                            </m:e>
                          </m:rad>
                        </m:num>
                        <m:den>
                          <m:rad>
                            <m:rad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radPr>
                            <m:deg>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3</m:t>
                              </m:r>
                            </m:deg>
                            <m:e>
                              <m:r>
                                <m:rPr>
                                  <m:nor/>
                                </m:rPr>
                                <a:rPr lang="es-CL" sz="1800" i="1" kern="100">
                                  <a:effectLst/>
                                  <a:latin typeface="Aptos" panose="020B0004020202020204" pitchFamily="34" charset="0"/>
                                  <a:ea typeface="Calibri" panose="020F0502020204030204" pitchFamily="34" charset="0"/>
                                  <a:cs typeface="Times New Roman" panose="02020603050405020304" pitchFamily="18" charset="0"/>
                                </a:rPr>
                                <m:t>−</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6</m:t>
                              </m:r>
                            </m:e>
                          </m:rad>
                        </m:den>
                      </m:f>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m:t>
                      </m:r>
                      <m:r>
                        <m:rPr>
                          <m:nor/>
                        </m:rPr>
                        <a:rPr lang="es-CL" sz="1800" i="1" kern="100">
                          <a:effectLst/>
                          <a:latin typeface="Aptos" panose="020B0004020202020204" pitchFamily="34" charset="0"/>
                          <a:ea typeface="Calibri" panose="020F0502020204030204" pitchFamily="34" charset="0"/>
                          <a:cs typeface="Times New Roman" panose="02020603050405020304" pitchFamily="18" charset="0"/>
                        </a:rPr>
                        <m:t>−</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6&lt;</m:t>
                      </m:r>
                      <m:r>
                        <m:rPr>
                          <m:nor/>
                        </m:rPr>
                        <a:rPr lang="es-CL" sz="1800" i="1" kern="100">
                          <a:effectLst/>
                          <a:latin typeface="Aptos" panose="020B0004020202020204" pitchFamily="34" charset="0"/>
                          <a:ea typeface="Calibri" panose="020F0502020204030204" pitchFamily="34" charset="0"/>
                          <a:cs typeface="Times New Roman" panose="02020603050405020304" pitchFamily="18" charset="0"/>
                        </a:rPr>
                        <m:t>−</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3&lt;0→</m:t>
                      </m:r>
                      <m:rad>
                        <m:rad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radPr>
                        <m:deg>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3</m:t>
                          </m:r>
                        </m:deg>
                        <m:e>
                          <m:r>
                            <m:rPr>
                              <m:nor/>
                            </m:rPr>
                            <a:rPr lang="es-CL" sz="1800" i="1" kern="100">
                              <a:effectLst/>
                              <a:latin typeface="Aptos" panose="020B0004020202020204" pitchFamily="34" charset="0"/>
                              <a:ea typeface="Calibri" panose="020F0502020204030204" pitchFamily="34" charset="0"/>
                              <a:cs typeface="Times New Roman" panose="02020603050405020304" pitchFamily="18" charset="0"/>
                            </a:rPr>
                            <m:t>−</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6</m:t>
                          </m:r>
                        </m:e>
                      </m:rad>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&lt;</m:t>
                      </m:r>
                      <m:rad>
                        <m:rad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radPr>
                        <m:deg>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3</m:t>
                          </m:r>
                        </m:deg>
                        <m:e>
                          <m:r>
                            <m:rPr>
                              <m:nor/>
                            </m:rPr>
                            <a:rPr lang="es-CL" sz="1800" i="1" kern="100">
                              <a:effectLst/>
                              <a:latin typeface="Aptos" panose="020B0004020202020204" pitchFamily="34" charset="0"/>
                              <a:ea typeface="Calibri" panose="020F0502020204030204" pitchFamily="34" charset="0"/>
                              <a:cs typeface="Times New Roman" panose="02020603050405020304" pitchFamily="18" charset="0"/>
                            </a:rPr>
                            <m:t>−</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3</m:t>
                          </m:r>
                        </m:e>
                      </m:rad>
                    </m:oMath>
                  </m:oMathPara>
                </a14:m>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0" name="Cuadro de texto 486699045">
                <a:extLst>
                  <a:ext uri="{FF2B5EF4-FFF2-40B4-BE49-F238E27FC236}">
                    <a16:creationId xmlns:a16="http://schemas.microsoft.com/office/drawing/2014/main" id="{EFB1DDA9-1841-BBA8-C0BD-193E73B063B3}"/>
                  </a:ext>
                </a:extLst>
              </p:cNvPr>
              <p:cNvSpPr txBox="1">
                <a:spLocks noRot="1" noChangeAspect="1" noMove="1" noResize="1" noEditPoints="1" noAdjustHandles="1" noChangeArrowheads="1" noChangeShapeType="1" noTextEdit="1"/>
              </p:cNvSpPr>
              <p:nvPr/>
            </p:nvSpPr>
            <p:spPr>
              <a:xfrm>
                <a:off x="2437732" y="3724675"/>
                <a:ext cx="4268535" cy="1302588"/>
              </a:xfrm>
              <a:prstGeom prst="roundRect">
                <a:avLst>
                  <a:gd name="adj" fmla="val 6870"/>
                </a:avLst>
              </a:prstGeom>
              <a:blipFill>
                <a:blip r:embed="rId3"/>
                <a:stretch>
                  <a:fillRect l="-427"/>
                </a:stretch>
              </a:blipFill>
              <a:ln w="9525">
                <a:solidFill>
                  <a:schemeClr val="accent4">
                    <a:lumMod val="75000"/>
                  </a:schemeClr>
                </a:solidFill>
                <a:prstDash val="dash"/>
              </a:ln>
            </p:spPr>
            <p:txBody>
              <a:bodyPr/>
              <a:lstStyle/>
              <a:p>
                <a:r>
                  <a:rPr lang="es-CL">
                    <a:noFill/>
                  </a:rPr>
                  <a:t> </a:t>
                </a:r>
              </a:p>
            </p:txBody>
          </p:sp>
        </mc:Fallback>
      </mc:AlternateContent>
    </p:spTree>
    <p:extLst>
      <p:ext uri="{BB962C8B-B14F-4D97-AF65-F5344CB8AC3E}">
        <p14:creationId xmlns:p14="http://schemas.microsoft.com/office/powerpoint/2010/main" val="2954488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FAF46C-C420-38CC-736F-2C713AF03002}"/>
              </a:ext>
            </a:extLst>
          </p:cNvPr>
          <p:cNvSpPr>
            <a:spLocks noGrp="1"/>
          </p:cNvSpPr>
          <p:nvPr>
            <p:ph type="title" idx="4294967295"/>
          </p:nvPr>
        </p:nvSpPr>
        <p:spPr>
          <a:xfrm>
            <a:off x="720725" y="387584"/>
            <a:ext cx="7702550" cy="573088"/>
          </a:xfrm>
        </p:spPr>
        <p:txBody>
          <a:bodyPr/>
          <a:lstStyle/>
          <a:p>
            <a:pPr algn="ctr"/>
            <a:r>
              <a:rPr lang="es-CL" b="1" dirty="0">
                <a:latin typeface="Aptos" panose="020B0004020202020204" pitchFamily="34" charset="0"/>
              </a:rPr>
              <a:t>Orden en raíces</a:t>
            </a:r>
          </a:p>
        </p:txBody>
      </p:sp>
      <p:sp>
        <p:nvSpPr>
          <p:cNvPr id="8" name="CuadroTexto 7">
            <a:extLst>
              <a:ext uri="{FF2B5EF4-FFF2-40B4-BE49-F238E27FC236}">
                <a16:creationId xmlns:a16="http://schemas.microsoft.com/office/drawing/2014/main" id="{AB1F64BF-BCAD-1BA8-2E76-A88E8888AE56}"/>
              </a:ext>
            </a:extLst>
          </p:cNvPr>
          <p:cNvSpPr txBox="1"/>
          <p:nvPr/>
        </p:nvSpPr>
        <p:spPr>
          <a:xfrm>
            <a:off x="1393825" y="914150"/>
            <a:ext cx="6356350" cy="377860"/>
          </a:xfrm>
          <a:prstGeom prst="rect">
            <a:avLst/>
          </a:prstGeom>
          <a:noFill/>
        </p:spPr>
        <p:txBody>
          <a:bodyPr wrap="square">
            <a:spAutoFit/>
          </a:bodyPr>
          <a:lstStyle/>
          <a:p>
            <a:pPr algn="ctr">
              <a:lnSpc>
                <a:spcPct val="107000"/>
              </a:lnSpc>
              <a:spcAft>
                <a:spcPts val="800"/>
              </a:spcAft>
            </a:pPr>
            <a:r>
              <a:rPr lang="es-ES" sz="1800" b="1" kern="100"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Raíces con distinto índice y distinta cantidad </a:t>
            </a:r>
            <a:r>
              <a:rPr lang="es-ES" sz="1800" b="1" kern="100" dirty="0" err="1">
                <a:solidFill>
                  <a:srgbClr val="000000"/>
                </a:solidFill>
                <a:effectLst/>
                <a:latin typeface="Aptos" panose="020B0004020202020204" pitchFamily="34" charset="0"/>
                <a:ea typeface="Calibri" panose="020F0502020204030204" pitchFamily="34" charset="0"/>
                <a:cs typeface="Times New Roman" panose="02020603050405020304" pitchFamily="18" charset="0"/>
              </a:rPr>
              <a:t>sub-radical</a:t>
            </a:r>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CuadroTexto 5">
            <a:extLst>
              <a:ext uri="{FF2B5EF4-FFF2-40B4-BE49-F238E27FC236}">
                <a16:creationId xmlns:a16="http://schemas.microsoft.com/office/drawing/2014/main" id="{BE0C9204-8D85-8F4A-B4FD-5AD5A794014C}"/>
              </a:ext>
            </a:extLst>
          </p:cNvPr>
          <p:cNvSpPr txBox="1"/>
          <p:nvPr/>
        </p:nvSpPr>
        <p:spPr>
          <a:xfrm>
            <a:off x="1393825" y="1690985"/>
            <a:ext cx="6358204" cy="970587"/>
          </a:xfrm>
          <a:prstGeom prst="rect">
            <a:avLst/>
          </a:prstGeom>
          <a:noFill/>
        </p:spPr>
        <p:txBody>
          <a:bodyPr wrap="square">
            <a:spAutoFit/>
          </a:bodyPr>
          <a:lstStyle/>
          <a:p>
            <a:pPr algn="just">
              <a:lnSpc>
                <a:spcPct val="107000"/>
              </a:lnSpc>
              <a:spcAft>
                <a:spcPts val="800"/>
              </a:spcAft>
            </a:pPr>
            <a:r>
              <a:rPr lang="es-CL" sz="1800" kern="100" dirty="0">
                <a:effectLst/>
                <a:latin typeface="Aptos" panose="020B0004020202020204" pitchFamily="34" charset="0"/>
                <a:ea typeface="Calibri" panose="020F0502020204030204" pitchFamily="34" charset="0"/>
                <a:cs typeface="Times New Roman" panose="02020603050405020304" pitchFamily="18" charset="0"/>
              </a:rPr>
              <a:t>En este caso no es posible hacer una comparación directa, por lo que se deben desarrollar ambas raíces hasta obtener alguna de las otras 3 situaciones planteadas.</a:t>
            </a:r>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Cuadro de texto 486699045">
                <a:extLst>
                  <a:ext uri="{FF2B5EF4-FFF2-40B4-BE49-F238E27FC236}">
                    <a16:creationId xmlns:a16="http://schemas.microsoft.com/office/drawing/2014/main" id="{EFB1DDA9-1841-BBA8-C0BD-193E73B063B3}"/>
                  </a:ext>
                </a:extLst>
              </p:cNvPr>
              <p:cNvSpPr txBox="1"/>
              <p:nvPr/>
            </p:nvSpPr>
            <p:spPr>
              <a:xfrm>
                <a:off x="2021624" y="2912600"/>
                <a:ext cx="5100752" cy="2230900"/>
              </a:xfrm>
              <a:prstGeom prst="roundRect">
                <a:avLst>
                  <a:gd name="adj" fmla="val 6870"/>
                </a:avLst>
              </a:prstGeom>
              <a:solidFill>
                <a:schemeClr val="accent3">
                  <a:lumMod val="40000"/>
                  <a:lumOff val="60000"/>
                </a:schemeClr>
              </a:solidFill>
              <a:ln w="9525">
                <a:solidFill>
                  <a:schemeClr val="accent4">
                    <a:lumMod val="75000"/>
                  </a:schemeClr>
                </a:solidFill>
                <a:prstDash val="dash"/>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CL" sz="1800" kern="100" dirty="0">
                    <a:effectLst/>
                    <a:latin typeface="Aptos" panose="020B0004020202020204" pitchFamily="34" charset="0"/>
                    <a:ea typeface="Calibri" panose="020F0502020204030204" pitchFamily="34" charset="0"/>
                    <a:cs typeface="Times New Roman" panose="02020603050405020304" pitchFamily="18" charset="0"/>
                  </a:rPr>
                  <a:t>Ejemplo:</a:t>
                </a:r>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f>
                        <m:fPr>
                          <m:type m:val="noBa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fPr>
                        <m:num>
                          <m:rad>
                            <m:rad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radPr>
                            <m:deg>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3</m:t>
                              </m:r>
                            </m:deg>
                            <m:e>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2</m:t>
                              </m:r>
                            </m:e>
                          </m:rad>
                        </m:num>
                        <m:den>
                          <m:rad>
                            <m:rad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radPr>
                            <m:deg>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5</m:t>
                              </m:r>
                            </m:deg>
                            <m:e>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3</m:t>
                              </m:r>
                            </m:e>
                          </m:rad>
                        </m:den>
                      </m:f>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m:t>
                      </m:r>
                      <m:f>
                        <m:fPr>
                          <m:type m:val="noBa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sSupPr>
                            <m:e>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2</m:t>
                              </m:r>
                            </m:e>
                            <m:sup>
                              <m:f>
                                <m:f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1</m:t>
                                  </m:r>
                                </m:num>
                                <m:den>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3</m:t>
                                  </m:r>
                                </m:den>
                              </m:f>
                            </m:sup>
                          </m:sSup>
                        </m:num>
                        <m:den>
                          <m:sSup>
                            <m:sSup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sSupPr>
                            <m:e>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3</m:t>
                              </m:r>
                            </m:e>
                            <m:sup>
                              <m:f>
                                <m:f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1</m:t>
                                  </m:r>
                                </m:num>
                                <m:den>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5</m:t>
                                  </m:r>
                                </m:den>
                              </m:f>
                            </m:sup>
                          </m:sSup>
                        </m:den>
                      </m:f>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m:t>
                      </m:r>
                      <m:f>
                        <m:fPr>
                          <m:type m:val="noBa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sSupPr>
                            <m:e>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2</m:t>
                              </m:r>
                            </m:e>
                            <m:sup>
                              <m:f>
                                <m:f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5</m:t>
                                  </m:r>
                                </m:num>
                                <m:den>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15</m:t>
                                  </m:r>
                                </m:den>
                              </m:f>
                            </m:sup>
                          </m:sSup>
                        </m:num>
                        <m:den>
                          <m:sSup>
                            <m:sSup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sSupPr>
                            <m:e>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3</m:t>
                              </m:r>
                            </m:e>
                            <m:sup>
                              <m:f>
                                <m:f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3</m:t>
                                  </m:r>
                                </m:num>
                                <m:den>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15</m:t>
                                  </m:r>
                                </m:den>
                              </m:f>
                            </m:sup>
                          </m:sSup>
                        </m:den>
                      </m:f>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m:t>
                      </m:r>
                      <m:f>
                        <m:fPr>
                          <m:type m:val="noBa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fPr>
                        <m:num>
                          <m:rad>
                            <m:rad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radPr>
                            <m:deg>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15</m:t>
                              </m:r>
                            </m:deg>
                            <m:e>
                              <m:sSup>
                                <m:sSup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sSupPr>
                                <m:e>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2</m:t>
                                  </m:r>
                                </m:e>
                                <m:sup>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5</m:t>
                                  </m:r>
                                </m:sup>
                              </m:sSup>
                            </m:e>
                          </m:rad>
                        </m:num>
                        <m:den>
                          <m:rad>
                            <m:rad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radPr>
                            <m:deg>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15</m:t>
                              </m:r>
                            </m:deg>
                            <m:e>
                              <m:sSup>
                                <m:sSup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sSupPr>
                                <m:e>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3</m:t>
                                  </m:r>
                                </m:e>
                                <m:sup>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3</m:t>
                                  </m:r>
                                </m:sup>
                              </m:sSup>
                            </m:e>
                          </m:rad>
                        </m:den>
                      </m:f>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m:t>
                      </m:r>
                      <m:f>
                        <m:fPr>
                          <m:type m:val="noBa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fPr>
                        <m:num>
                          <m:rad>
                            <m:rad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radPr>
                            <m:deg>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15</m:t>
                              </m:r>
                            </m:deg>
                            <m:e>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32</m:t>
                              </m:r>
                            </m:e>
                          </m:rad>
                        </m:num>
                        <m:den>
                          <m:rad>
                            <m:rad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radPr>
                            <m:deg>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15</m:t>
                              </m:r>
                            </m:deg>
                            <m:e>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27</m:t>
                              </m:r>
                            </m:e>
                          </m:rad>
                        </m:den>
                      </m:f>
                    </m:oMath>
                  </m:oMathPara>
                </a14:m>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0&lt;27&lt;32→</m:t>
                      </m:r>
                      <m:rad>
                        <m:rad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radPr>
                        <m:deg>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5</m:t>
                          </m:r>
                        </m:deg>
                        <m:e>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3</m:t>
                          </m:r>
                        </m:e>
                      </m:rad>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&lt;</m:t>
                      </m:r>
                      <m:rad>
                        <m:rad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radPr>
                        <m:deg>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3</m:t>
                          </m:r>
                        </m:deg>
                        <m:e>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2</m:t>
                          </m:r>
                        </m:e>
                      </m:rad>
                    </m:oMath>
                  </m:oMathPara>
                </a14:m>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0" name="Cuadro de texto 486699045">
                <a:extLst>
                  <a:ext uri="{FF2B5EF4-FFF2-40B4-BE49-F238E27FC236}">
                    <a16:creationId xmlns:a16="http://schemas.microsoft.com/office/drawing/2014/main" id="{EFB1DDA9-1841-BBA8-C0BD-193E73B063B3}"/>
                  </a:ext>
                </a:extLst>
              </p:cNvPr>
              <p:cNvSpPr txBox="1">
                <a:spLocks noRot="1" noChangeAspect="1" noMove="1" noResize="1" noEditPoints="1" noAdjustHandles="1" noChangeArrowheads="1" noChangeShapeType="1" noTextEdit="1"/>
              </p:cNvSpPr>
              <p:nvPr/>
            </p:nvSpPr>
            <p:spPr>
              <a:xfrm>
                <a:off x="2021624" y="2912600"/>
                <a:ext cx="5100752" cy="2230900"/>
              </a:xfrm>
              <a:prstGeom prst="roundRect">
                <a:avLst>
                  <a:gd name="adj" fmla="val 6870"/>
                </a:avLst>
              </a:prstGeom>
              <a:blipFill>
                <a:blip r:embed="rId2"/>
                <a:stretch>
                  <a:fillRect l="-119"/>
                </a:stretch>
              </a:blipFill>
              <a:ln w="9525">
                <a:solidFill>
                  <a:schemeClr val="accent4">
                    <a:lumMod val="75000"/>
                  </a:schemeClr>
                </a:solidFill>
                <a:prstDash val="dash"/>
              </a:ln>
            </p:spPr>
            <p:txBody>
              <a:bodyPr/>
              <a:lstStyle/>
              <a:p>
                <a:r>
                  <a:rPr lang="es-CL">
                    <a:noFill/>
                  </a:rPr>
                  <a:t> </a:t>
                </a:r>
              </a:p>
            </p:txBody>
          </p:sp>
        </mc:Fallback>
      </mc:AlternateContent>
    </p:spTree>
    <p:extLst>
      <p:ext uri="{BB962C8B-B14F-4D97-AF65-F5344CB8AC3E}">
        <p14:creationId xmlns:p14="http://schemas.microsoft.com/office/powerpoint/2010/main" val="3022707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FAF46C-C420-38CC-736F-2C713AF03002}"/>
              </a:ext>
            </a:extLst>
          </p:cNvPr>
          <p:cNvSpPr>
            <a:spLocks noGrp="1"/>
          </p:cNvSpPr>
          <p:nvPr>
            <p:ph type="title" idx="4294967295"/>
          </p:nvPr>
        </p:nvSpPr>
        <p:spPr>
          <a:xfrm>
            <a:off x="720725" y="387584"/>
            <a:ext cx="7702550" cy="573088"/>
          </a:xfrm>
        </p:spPr>
        <p:txBody>
          <a:bodyPr/>
          <a:lstStyle/>
          <a:p>
            <a:pPr algn="ctr"/>
            <a:r>
              <a:rPr lang="es-CL" b="1" dirty="0">
                <a:latin typeface="Aptos" panose="020B0004020202020204" pitchFamily="34" charset="0"/>
              </a:rPr>
              <a:t>Logaritmos</a:t>
            </a:r>
          </a:p>
        </p:txBody>
      </p:sp>
      <p:pic>
        <p:nvPicPr>
          <p:cNvPr id="4" name="Imagen 3" descr="Texto&#10;&#10;Descripción generada automáticamente con confianza media">
            <a:extLst>
              <a:ext uri="{FF2B5EF4-FFF2-40B4-BE49-F238E27FC236}">
                <a16:creationId xmlns:a16="http://schemas.microsoft.com/office/drawing/2014/main" id="{0ED612B7-313A-7130-C05D-AC4A0F766295}"/>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3477" t="8910" r="2033" b="8894"/>
          <a:stretch/>
        </p:blipFill>
        <p:spPr bwMode="auto">
          <a:xfrm>
            <a:off x="2594645" y="1268397"/>
            <a:ext cx="3954709" cy="1180611"/>
          </a:xfrm>
          <a:prstGeom prst="rect">
            <a:avLst/>
          </a:prstGeom>
          <a:noFill/>
          <a:ln>
            <a:noFill/>
          </a:ln>
          <a:extLst>
            <a:ext uri="{53640926-AAD7-44D8-BBD7-CCE9431645EC}">
              <a14:shadowObscured xmlns:a14="http://schemas.microsoft.com/office/drawing/2010/main"/>
            </a:ext>
          </a:extLst>
        </p:spPr>
      </p:pic>
      <p:sp>
        <p:nvSpPr>
          <p:cNvPr id="9" name="Rectangle 2">
            <a:extLst>
              <a:ext uri="{FF2B5EF4-FFF2-40B4-BE49-F238E27FC236}">
                <a16:creationId xmlns:a16="http://schemas.microsoft.com/office/drawing/2014/main" id="{C5AA5801-54E0-1744-3FCF-746ADE2484FE}"/>
              </a:ext>
            </a:extLst>
          </p:cNvPr>
          <p:cNvSpPr>
            <a:spLocks noChangeArrowheads="1"/>
          </p:cNvSpPr>
          <p:nvPr/>
        </p:nvSpPr>
        <p:spPr bwMode="auto">
          <a:xfrm>
            <a:off x="1703866" y="2477403"/>
            <a:ext cx="6198781"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CL" altLang="es-CL" sz="1600" b="0" i="0" u="none" strike="noStrike" cap="none" normalizeH="0" baseline="0" dirty="0">
                <a:ln>
                  <a:noFill/>
                </a:ln>
                <a:solidFill>
                  <a:schemeClr val="tx1"/>
                </a:solidFill>
                <a:effectLst/>
                <a:latin typeface="Aptos" panose="020B0004020202020204" pitchFamily="34" charset="0"/>
                <a:ea typeface="Calibri" panose="020F0502020204030204" pitchFamily="34" charset="0"/>
                <a:cs typeface="Times New Roman" panose="02020603050405020304" pitchFamily="18" charset="0"/>
              </a:rPr>
              <a:t>Los logaritmos responden a la pregunta,</a:t>
            </a:r>
            <a:r>
              <a:rPr kumimoji="0" lang="es-CL" altLang="es-CL" sz="1600" b="1" i="0" u="none" strike="noStrike" cap="none" normalizeH="0" baseline="0" dirty="0">
                <a:ln>
                  <a:noFill/>
                </a:ln>
                <a:solidFill>
                  <a:schemeClr val="tx1"/>
                </a:solidFill>
                <a:effectLst/>
                <a:latin typeface="Aptos" panose="020B0004020202020204" pitchFamily="34" charset="0"/>
                <a:ea typeface="Calibri" panose="020F0502020204030204" pitchFamily="34" charset="0"/>
                <a:cs typeface="Times New Roman" panose="02020603050405020304" pitchFamily="18" charset="0"/>
              </a:rPr>
              <a:t> ¿a qué exponente hay que elevar una base para que dé como resultado un número?</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CL" altLang="es-CL" b="0" i="0" u="none" strike="noStrike" cap="none" normalizeH="0" baseline="0" dirty="0">
              <a:ln>
                <a:noFill/>
              </a:ln>
              <a:solidFill>
                <a:schemeClr val="tx1"/>
              </a:solidFill>
              <a:effectLst/>
              <a:latin typeface="Aptos" panose="020B00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CL" altLang="es-CL" b="0" i="0" u="none" strike="noStrike" cap="none" normalizeH="0" baseline="0" dirty="0">
              <a:ln>
                <a:noFill/>
              </a:ln>
              <a:solidFill>
                <a:schemeClr val="tx1"/>
              </a:solidFill>
              <a:effectLst/>
              <a:latin typeface="Aptos" panose="020B0004020202020204" pitchFamily="34" charset="0"/>
            </a:endParaRPr>
          </a:p>
        </p:txBody>
      </p:sp>
      <p:sp>
        <p:nvSpPr>
          <p:cNvPr id="12" name="CuadroTexto 11">
            <a:extLst>
              <a:ext uri="{FF2B5EF4-FFF2-40B4-BE49-F238E27FC236}">
                <a16:creationId xmlns:a16="http://schemas.microsoft.com/office/drawing/2014/main" id="{D1644B6B-5968-5B1B-7D3F-BF1C0300BF75}"/>
              </a:ext>
            </a:extLst>
          </p:cNvPr>
          <p:cNvSpPr txBox="1"/>
          <p:nvPr/>
        </p:nvSpPr>
        <p:spPr>
          <a:xfrm>
            <a:off x="1621463" y="3134742"/>
            <a:ext cx="6363586" cy="830997"/>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CL" altLang="es-CL" sz="1600" b="0" i="0" u="none" strike="noStrike" cap="none" normalizeH="0" baseline="0" dirty="0">
                <a:ln>
                  <a:noFill/>
                </a:ln>
                <a:solidFill>
                  <a:schemeClr val="tx1"/>
                </a:solidFill>
                <a:effectLst/>
                <a:latin typeface="Aptos" panose="020B0004020202020204" pitchFamily="34" charset="0"/>
                <a:ea typeface="Calibri" panose="020F0502020204030204" pitchFamily="34" charset="0"/>
                <a:cs typeface="Times New Roman" panose="02020603050405020304" pitchFamily="18" charset="0"/>
              </a:rPr>
              <a:t>Ahora bien, se debe tener en cuenta de que los valores de a y b deben cumplir ciertas características como que </a:t>
            </a:r>
            <a:r>
              <a:rPr kumimoji="0" lang="es-CL" altLang="es-CL" sz="1600" b="0" i="0" u="none" strike="noStrike" cap="none" normalizeH="0" baseline="0" dirty="0">
                <a:ln>
                  <a:noFill/>
                </a:ln>
                <a:solidFill>
                  <a:schemeClr val="tx1"/>
                </a:solidFill>
                <a:effectLst/>
                <a:latin typeface="Aptos" panose="020B0004020202020204" pitchFamily="34" charset="0"/>
                <a:ea typeface="Calibri" panose="020F0502020204030204" pitchFamily="34" charset="0"/>
                <a:cs typeface="Cambria Math" panose="02040503050406030204" pitchFamily="18" charset="0"/>
              </a:rPr>
              <a:t>𝑏</a:t>
            </a:r>
            <a:r>
              <a:rPr kumimoji="0" lang="es-CL" altLang="es-CL" sz="1600" b="0" i="0" u="none" strike="noStrike" cap="none" normalizeH="0" baseline="0" dirty="0">
                <a:ln>
                  <a:noFill/>
                </a:ln>
                <a:solidFill>
                  <a:schemeClr val="tx1"/>
                </a:solidFill>
                <a:effectLst/>
                <a:latin typeface="Aptos" panose="020B0004020202020204" pitchFamily="34" charset="0"/>
                <a:ea typeface="Calibri" panose="020F0502020204030204" pitchFamily="34" charset="0"/>
                <a:cs typeface="Times New Roman" panose="02020603050405020304" pitchFamily="18" charset="0"/>
              </a:rPr>
              <a:t> &gt; 0, </a:t>
            </a:r>
            <a:r>
              <a:rPr kumimoji="0" lang="es-CL" altLang="es-CL" sz="1600" b="0" i="0" u="none" strike="noStrike" cap="none" normalizeH="0" baseline="0" dirty="0">
                <a:ln>
                  <a:noFill/>
                </a:ln>
                <a:solidFill>
                  <a:schemeClr val="tx1"/>
                </a:solidFill>
                <a:effectLst/>
                <a:latin typeface="Aptos" panose="020B0004020202020204" pitchFamily="34" charset="0"/>
                <a:ea typeface="Calibri" panose="020F0502020204030204" pitchFamily="34" charset="0"/>
                <a:cs typeface="Cambria Math" panose="02040503050406030204" pitchFamily="18" charset="0"/>
              </a:rPr>
              <a:t>𝑎</a:t>
            </a:r>
            <a:r>
              <a:rPr kumimoji="0" lang="es-CL" altLang="es-CL" sz="1600" b="0" i="0" u="none" strike="noStrike" cap="none" normalizeH="0" baseline="0" dirty="0">
                <a:ln>
                  <a:noFill/>
                </a:ln>
                <a:solidFill>
                  <a:schemeClr val="tx1"/>
                </a:solidFill>
                <a:effectLst/>
                <a:latin typeface="Aptos" panose="020B0004020202020204" pitchFamily="34" charset="0"/>
                <a:ea typeface="Calibri" panose="020F0502020204030204" pitchFamily="34" charset="0"/>
                <a:cs typeface="Times New Roman" panose="02020603050405020304" pitchFamily="18" charset="0"/>
              </a:rPr>
              <a:t> ≠ 1 y </a:t>
            </a:r>
            <a:r>
              <a:rPr kumimoji="0" lang="es-CL" altLang="es-CL" sz="1600" b="0" i="0" u="none" strike="noStrike" cap="none" normalizeH="0" baseline="0" dirty="0">
                <a:ln>
                  <a:noFill/>
                </a:ln>
                <a:solidFill>
                  <a:schemeClr val="tx1"/>
                </a:solidFill>
                <a:effectLst/>
                <a:latin typeface="Aptos" panose="020B0004020202020204" pitchFamily="34" charset="0"/>
                <a:ea typeface="Calibri" panose="020F0502020204030204" pitchFamily="34" charset="0"/>
                <a:cs typeface="Cambria Math" panose="02040503050406030204" pitchFamily="18" charset="0"/>
              </a:rPr>
              <a:t>𝑎</a:t>
            </a:r>
            <a:r>
              <a:rPr kumimoji="0" lang="es-CL" altLang="es-CL" sz="1600" b="0" i="0" u="none" strike="noStrike" cap="none" normalizeH="0" baseline="0" dirty="0">
                <a:ln>
                  <a:noFill/>
                </a:ln>
                <a:solidFill>
                  <a:schemeClr val="tx1"/>
                </a:solidFill>
                <a:effectLst/>
                <a:latin typeface="Aptos" panose="020B0004020202020204" pitchFamily="34" charset="0"/>
                <a:ea typeface="Calibri" panose="020F0502020204030204" pitchFamily="34" charset="0"/>
                <a:cs typeface="Times New Roman" panose="02020603050405020304" pitchFamily="18" charset="0"/>
              </a:rPr>
              <a:t> &gt; 0, con eso tenemos la forma matemática del logaritmo:</a:t>
            </a:r>
            <a:endParaRPr kumimoji="0" lang="es-CL" altLang="es-CL" sz="1600" b="0" i="0" u="none" strike="noStrike" cap="none" normalizeH="0" baseline="0" dirty="0">
              <a:ln>
                <a:noFill/>
              </a:ln>
              <a:solidFill>
                <a:schemeClr val="tx1"/>
              </a:solidFill>
              <a:effectLst/>
              <a:latin typeface="Aptos" panose="020B0004020202020204" pitchFamily="34" charset="0"/>
            </a:endParaRPr>
          </a:p>
        </p:txBody>
      </p:sp>
      <mc:AlternateContent xmlns:mc="http://schemas.openxmlformats.org/markup-compatibility/2006" xmlns:a14="http://schemas.microsoft.com/office/drawing/2010/main">
        <mc:Choice Requires="a14">
          <p:sp>
            <p:nvSpPr>
              <p:cNvPr id="13" name="Cuadro de texto 1569448977">
                <a:extLst>
                  <a:ext uri="{FF2B5EF4-FFF2-40B4-BE49-F238E27FC236}">
                    <a16:creationId xmlns:a16="http://schemas.microsoft.com/office/drawing/2014/main" id="{ED1C2689-9629-6EFF-F07C-EDCB5ADCD6B7}"/>
                  </a:ext>
                </a:extLst>
              </p:cNvPr>
              <p:cNvSpPr txBox="1"/>
              <p:nvPr/>
            </p:nvSpPr>
            <p:spPr>
              <a:xfrm>
                <a:off x="3074437" y="4055349"/>
                <a:ext cx="3457638" cy="715777"/>
              </a:xfrm>
              <a:prstGeom prst="roundRect">
                <a:avLst>
                  <a:gd name="adj" fmla="val 6870"/>
                </a:avLst>
              </a:prstGeom>
              <a:solidFill>
                <a:schemeClr val="accent3">
                  <a:lumMod val="40000"/>
                  <a:lumOff val="60000"/>
                </a:schemeClr>
              </a:solidFill>
              <a:ln w="9525">
                <a:solidFill>
                  <a:schemeClr val="accent4">
                    <a:lumMod val="75000"/>
                  </a:schemeClr>
                </a:solidFill>
                <a:prstDash val="dash"/>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CL" sz="1600" kern="100" dirty="0">
                    <a:effectLst/>
                    <a:latin typeface="Calibri" panose="020F0502020204030204" pitchFamily="34" charset="0"/>
                    <a:ea typeface="Calibri" panose="020F0502020204030204" pitchFamily="34" charset="0"/>
                    <a:cs typeface="Times New Roman" panose="02020603050405020304" pitchFamily="18" charset="0"/>
                  </a:rPr>
                  <a:t>Sea b &gt; 0 y </a:t>
                </a:r>
                <a14:m>
                  <m:oMath xmlns:m="http://schemas.openxmlformats.org/officeDocument/2006/math">
                    <m:r>
                      <m:rPr>
                        <m:nor/>
                      </m:rPr>
                      <a:rPr lang="es-CL" sz="1600" kern="100">
                        <a:effectLst/>
                        <a:latin typeface="Calibri" panose="020F0502020204030204" pitchFamily="34" charset="0"/>
                        <a:ea typeface="Calibri" panose="020F0502020204030204" pitchFamily="34" charset="0"/>
                        <a:cs typeface="Times New Roman" panose="02020603050405020304" pitchFamily="18" charset="0"/>
                      </a:rPr>
                      <m:t>a</m:t>
                    </m:r>
                    <m:r>
                      <m:rPr>
                        <m:nor/>
                      </m:rPr>
                      <a:rPr lang="es-CL" sz="1600" kern="100">
                        <a:effectLst/>
                        <a:latin typeface="Calibri" panose="020F0502020204030204" pitchFamily="34" charset="0"/>
                        <a:ea typeface="Calibri" panose="020F0502020204030204" pitchFamily="34" charset="0"/>
                        <a:cs typeface="Times New Roman" panose="02020603050405020304" pitchFamily="18" charset="0"/>
                      </a:rPr>
                      <m:t> </m:t>
                    </m:r>
                    <m:r>
                      <m:rPr>
                        <m:nor/>
                      </m:rPr>
                      <a:rPr lang="es-CL" sz="1600" kern="100">
                        <a:effectLst/>
                        <a:latin typeface="Cambria Math" panose="02040503050406030204" pitchFamily="18" charset="0"/>
                        <a:ea typeface="Calibri" panose="020F0502020204030204" pitchFamily="34" charset="0"/>
                        <a:cs typeface="Cambria Math" panose="02040503050406030204" pitchFamily="18" charset="0"/>
                      </a:rPr>
                      <m:t>∈</m:t>
                    </m:r>
                    <m:sSup>
                      <m:sSup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s-CL" sz="1600" kern="100">
                            <a:effectLst/>
                            <a:latin typeface="Cambria Math" panose="02040503050406030204" pitchFamily="18" charset="0"/>
                            <a:ea typeface="Calibri" panose="020F0502020204030204" pitchFamily="34" charset="0"/>
                            <a:cs typeface="Times New Roman" panose="02020603050405020304" pitchFamily="18" charset="0"/>
                          </a:rPr>
                          <m:t>R</m:t>
                        </m:r>
                      </m:e>
                      <m:sup>
                        <m:r>
                          <a:rPr lang="es-CL" sz="1600" kern="100">
                            <a:effectLst/>
                            <a:latin typeface="Cambria Math" panose="02040503050406030204" pitchFamily="18" charset="0"/>
                            <a:ea typeface="Calibri" panose="020F0502020204030204" pitchFamily="34" charset="0"/>
                            <a:cs typeface="Times New Roman" panose="02020603050405020304" pitchFamily="18" charset="0"/>
                          </a:rPr>
                          <m:t>+</m:t>
                        </m:r>
                      </m:sup>
                    </m:sSup>
                    <m:d>
                      <m:dPr>
                        <m:begChr m:val="{"/>
                        <m:endChr m:val="}"/>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dPr>
                      <m:e>
                        <m:r>
                          <a:rPr lang="es-CL" sz="1600" kern="100">
                            <a:effectLst/>
                            <a:latin typeface="Cambria Math" panose="02040503050406030204" pitchFamily="18" charset="0"/>
                            <a:ea typeface="Calibri" panose="020F0502020204030204" pitchFamily="34" charset="0"/>
                            <a:cs typeface="Times New Roman" panose="02020603050405020304" pitchFamily="18" charset="0"/>
                          </a:rPr>
                          <m:t>1</m:t>
                        </m:r>
                      </m:e>
                    </m:d>
                  </m:oMath>
                </a14:m>
                <a:r>
                  <a:rPr lang="es-CL" sz="1600" kern="100" dirty="0">
                    <a:effectLst/>
                    <a:latin typeface="Calibri" panose="020F0502020204030204" pitchFamily="34" charset="0"/>
                    <a:ea typeface="Calibri" panose="020F0502020204030204" pitchFamily="34" charset="0"/>
                    <a:cs typeface="Times New Roman" panose="02020603050405020304" pitchFamily="18" charset="0"/>
                  </a:rPr>
                  <a:t>, se tiene que:</a:t>
                </a:r>
              </a:p>
              <a:p>
                <a:pPr algn="ctr">
                  <a:lnSpc>
                    <a:spcPct val="107000"/>
                  </a:lnSpc>
                  <a:spcAft>
                    <a:spcPts val="800"/>
                  </a:spcAft>
                </a:pPr>
                <a14:m>
                  <m:oMath xmlns:m="http://schemas.openxmlformats.org/officeDocument/2006/math">
                    <m:func>
                      <m:func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s-CL" sz="1600" kern="100">
                                <a:effectLst/>
                                <a:latin typeface="Cambria Math" panose="02040503050406030204" pitchFamily="18" charset="0"/>
                                <a:ea typeface="Calibri" panose="020F0502020204030204" pitchFamily="34" charset="0"/>
                                <a:cs typeface="Times New Roman" panose="02020603050405020304" pitchFamily="18" charset="0"/>
                              </a:rPr>
                              <m:t>log</m:t>
                            </m:r>
                          </m:e>
                          <m:sub>
                            <m:r>
                              <m:rPr>
                                <m:sty m:val="p"/>
                              </m:rPr>
                              <a:rPr lang="es-CL" sz="1600" kern="100">
                                <a:effectLst/>
                                <a:latin typeface="Cambria Math" panose="02040503050406030204" pitchFamily="18" charset="0"/>
                                <a:ea typeface="Calibri" panose="020F0502020204030204" pitchFamily="34" charset="0"/>
                                <a:cs typeface="Times New Roman" panose="02020603050405020304" pitchFamily="18" charset="0"/>
                              </a:rPr>
                              <m:t>a</m:t>
                            </m:r>
                          </m:sub>
                        </m:sSub>
                      </m:fName>
                      <m:e>
                        <m:r>
                          <m:rPr>
                            <m:sty m:val="p"/>
                          </m:rPr>
                          <a:rPr lang="es-CL" sz="1600" kern="100">
                            <a:effectLst/>
                            <a:latin typeface="Cambria Math" panose="02040503050406030204" pitchFamily="18" charset="0"/>
                            <a:ea typeface="Calibri" panose="020F0502020204030204" pitchFamily="34" charset="0"/>
                            <a:cs typeface="Times New Roman" panose="02020603050405020304" pitchFamily="18" charset="0"/>
                          </a:rPr>
                          <m:t>b</m:t>
                        </m:r>
                      </m:e>
                    </m:func>
                    <m:r>
                      <m:rPr>
                        <m:nor/>
                      </m:rPr>
                      <a:rPr lang="es-CL" sz="1600" kern="100">
                        <a:effectLst/>
                        <a:latin typeface="Calibri" panose="020F0502020204030204" pitchFamily="34" charset="0"/>
                        <a:ea typeface="Calibri" panose="020F0502020204030204" pitchFamily="34" charset="0"/>
                        <a:cs typeface="Times New Roman" panose="02020603050405020304" pitchFamily="18" charset="0"/>
                      </a:rPr>
                      <m:t>= </m:t>
                    </m:r>
                    <m:r>
                      <m:rPr>
                        <m:nor/>
                      </m:rPr>
                      <a:rPr lang="es-CL" sz="1600" kern="100">
                        <a:effectLst/>
                        <a:latin typeface="Calibri" panose="020F0502020204030204" pitchFamily="34" charset="0"/>
                        <a:ea typeface="Calibri" panose="020F0502020204030204" pitchFamily="34" charset="0"/>
                        <a:cs typeface="Times New Roman" panose="02020603050405020304" pitchFamily="18" charset="0"/>
                      </a:rPr>
                      <m:t>c</m:t>
                    </m:r>
                    <m:r>
                      <m:rPr>
                        <m:nor/>
                      </m:rPr>
                      <a:rPr lang="es-CL" sz="1600" kern="100">
                        <a:effectLst/>
                        <a:latin typeface="Calibri" panose="020F0502020204030204" pitchFamily="34" charset="0"/>
                        <a:ea typeface="Calibri" panose="020F0502020204030204" pitchFamily="34" charset="0"/>
                        <a:cs typeface="Times New Roman" panose="02020603050405020304" pitchFamily="18" charset="0"/>
                      </a:rPr>
                      <m:t> </m:t>
                    </m:r>
                    <m:r>
                      <m:rPr>
                        <m:nor/>
                      </m:rPr>
                      <a:rPr lang="es-CL" sz="1600" kern="100">
                        <a:effectLst/>
                        <a:latin typeface="Cambria Math" panose="02040503050406030204" pitchFamily="18" charset="0"/>
                        <a:ea typeface="Calibri" panose="020F0502020204030204" pitchFamily="34" charset="0"/>
                        <a:cs typeface="Cambria Math" panose="02040503050406030204" pitchFamily="18" charset="0"/>
                      </a:rPr>
                      <m:t>⇔</m:t>
                    </m:r>
                    <m:sSup>
                      <m:sSup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s-CL" sz="1600" kern="100">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es-CL" sz="1600" kern="100">
                            <a:effectLst/>
                            <a:latin typeface="Cambria Math" panose="02040503050406030204" pitchFamily="18" charset="0"/>
                            <a:ea typeface="Calibri" panose="020F0502020204030204" pitchFamily="34" charset="0"/>
                            <a:cs typeface="Times New Roman" panose="02020603050405020304" pitchFamily="18" charset="0"/>
                          </a:rPr>
                          <m:t>a</m:t>
                        </m:r>
                      </m:e>
                      <m:sup>
                        <m:r>
                          <m:rPr>
                            <m:sty m:val="p"/>
                          </m:rPr>
                          <a:rPr lang="es-CL" sz="1600" kern="100">
                            <a:effectLst/>
                            <a:latin typeface="Cambria Math" panose="02040503050406030204" pitchFamily="18" charset="0"/>
                            <a:ea typeface="Calibri" panose="020F0502020204030204" pitchFamily="34" charset="0"/>
                            <a:cs typeface="Times New Roman" panose="02020603050405020304" pitchFamily="18" charset="0"/>
                          </a:rPr>
                          <m:t>c</m:t>
                        </m:r>
                        <m:r>
                          <a:rPr lang="es-CL" sz="1600" kern="100">
                            <a:effectLst/>
                            <a:latin typeface="Cambria Math" panose="02040503050406030204" pitchFamily="18" charset="0"/>
                            <a:ea typeface="Calibri" panose="020F0502020204030204" pitchFamily="34" charset="0"/>
                            <a:cs typeface="Times New Roman" panose="02020603050405020304" pitchFamily="18" charset="0"/>
                          </a:rPr>
                          <m:t> </m:t>
                        </m:r>
                      </m:sup>
                    </m:sSup>
                  </m:oMath>
                </a14:m>
                <a:r>
                  <a:rPr lang="es-CL" sz="1600" kern="100" dirty="0">
                    <a:effectLst/>
                    <a:latin typeface="Calibri" panose="020F0502020204030204" pitchFamily="34" charset="0"/>
                    <a:ea typeface="Calibri" panose="020F0502020204030204" pitchFamily="34" charset="0"/>
                    <a:cs typeface="Times New Roman" panose="02020603050405020304" pitchFamily="18" charset="0"/>
                  </a:rPr>
                  <a:t>= b</a:t>
                </a:r>
              </a:p>
              <a:p>
                <a:pPr algn="just">
                  <a:lnSpc>
                    <a:spcPct val="107000"/>
                  </a:lnSpc>
                  <a:spcAft>
                    <a:spcPts val="800"/>
                  </a:spcAft>
                </a:pPr>
                <a:r>
                  <a:rPr lang="es-CL" sz="1600" kern="100" dirty="0">
                    <a:effectLst/>
                    <a:latin typeface="Aptos" panose="020B0004020202020204" pitchFamily="34" charset="0"/>
                    <a:ea typeface="Calibri" panose="020F0502020204030204" pitchFamily="34" charset="0"/>
                    <a:cs typeface="Times New Roman" panose="02020603050405020304" pitchFamily="18" charset="0"/>
                  </a:rPr>
                  <a:t> </a:t>
                </a:r>
                <a:endParaRPr lang="es-CL"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3" name="Cuadro de texto 1569448977">
                <a:extLst>
                  <a:ext uri="{FF2B5EF4-FFF2-40B4-BE49-F238E27FC236}">
                    <a16:creationId xmlns:a16="http://schemas.microsoft.com/office/drawing/2014/main" id="{ED1C2689-9629-6EFF-F07C-EDCB5ADCD6B7}"/>
                  </a:ext>
                </a:extLst>
              </p:cNvPr>
              <p:cNvSpPr txBox="1">
                <a:spLocks noRot="1" noChangeAspect="1" noMove="1" noResize="1" noEditPoints="1" noAdjustHandles="1" noChangeArrowheads="1" noChangeShapeType="1" noTextEdit="1"/>
              </p:cNvSpPr>
              <p:nvPr/>
            </p:nvSpPr>
            <p:spPr>
              <a:xfrm>
                <a:off x="3074437" y="4055349"/>
                <a:ext cx="3457638" cy="715777"/>
              </a:xfrm>
              <a:prstGeom prst="roundRect">
                <a:avLst>
                  <a:gd name="adj" fmla="val 6870"/>
                </a:avLst>
              </a:prstGeom>
              <a:blipFill>
                <a:blip r:embed="rId3"/>
                <a:stretch>
                  <a:fillRect b="-10833"/>
                </a:stretch>
              </a:blipFill>
              <a:ln w="9525">
                <a:solidFill>
                  <a:schemeClr val="accent4">
                    <a:lumMod val="75000"/>
                  </a:schemeClr>
                </a:solidFill>
                <a:prstDash val="dash"/>
              </a:ln>
            </p:spPr>
            <p:txBody>
              <a:bodyPr/>
              <a:lstStyle/>
              <a:p>
                <a:r>
                  <a:rPr lang="es-CL">
                    <a:noFill/>
                  </a:rPr>
                  <a:t> </a:t>
                </a:r>
              </a:p>
            </p:txBody>
          </p:sp>
        </mc:Fallback>
      </mc:AlternateContent>
    </p:spTree>
    <p:extLst>
      <p:ext uri="{BB962C8B-B14F-4D97-AF65-F5344CB8AC3E}">
        <p14:creationId xmlns:p14="http://schemas.microsoft.com/office/powerpoint/2010/main" val="3607696506"/>
      </p:ext>
    </p:extLst>
  </p:cSld>
  <p:clrMapOvr>
    <a:masterClrMapping/>
  </p:clrMapOvr>
</p:sld>
</file>

<file path=ppt/theme/theme1.xml><?xml version="1.0" encoding="utf-8"?>
<a:theme xmlns:a="http://schemas.openxmlformats.org/drawingml/2006/main" name="Data Analytics Strategy Toolkit by Slidesgo">
  <a:themeElements>
    <a:clrScheme name="Violeta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1768</TotalTime>
  <Words>1294</Words>
  <Application>Microsoft Office PowerPoint</Application>
  <PresentationFormat>Presentación en pantalla (16:9)</PresentationFormat>
  <Paragraphs>175</Paragraphs>
  <Slides>28</Slides>
  <Notes>2</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28</vt:i4>
      </vt:variant>
    </vt:vector>
  </HeadingPairs>
  <TitlesOfParts>
    <vt:vector size="38" baseType="lpstr">
      <vt:lpstr>Wingdings</vt:lpstr>
      <vt:lpstr>Cambria Math</vt:lpstr>
      <vt:lpstr>Poppins Black</vt:lpstr>
      <vt:lpstr>Barlow</vt:lpstr>
      <vt:lpstr>Calibri</vt:lpstr>
      <vt:lpstr>Varela Round</vt:lpstr>
      <vt:lpstr>Arial</vt:lpstr>
      <vt:lpstr>Aptos</vt:lpstr>
      <vt:lpstr>Nunito Light</vt:lpstr>
      <vt:lpstr>Data Analytics Strategy Toolkit by Slidesgo</vt:lpstr>
      <vt:lpstr>Presentación de PowerPoint</vt:lpstr>
      <vt:lpstr>Objetivos de Aprendizaje</vt:lpstr>
      <vt:lpstr>Raíces en la recta numérica</vt:lpstr>
      <vt:lpstr>Orden en raíces</vt:lpstr>
      <vt:lpstr>Orden en raíces</vt:lpstr>
      <vt:lpstr>Orden en raíces</vt:lpstr>
      <vt:lpstr>Orden en raíces</vt:lpstr>
      <vt:lpstr>Orden en raíces</vt:lpstr>
      <vt:lpstr>Logaritmos</vt:lpstr>
      <vt:lpstr>Logaritmos</vt:lpstr>
      <vt:lpstr>Logaritmos</vt:lpstr>
      <vt:lpstr>Logaritmos</vt:lpstr>
      <vt:lpstr>Operatoria con logaritmos</vt:lpstr>
      <vt:lpstr>Operatoria con logaritmos</vt:lpstr>
      <vt:lpstr>Operatoria con logaritmos</vt:lpstr>
      <vt:lpstr>Operatoria con logaritmos</vt:lpstr>
      <vt:lpstr>Operatoria con logaritmos</vt:lpstr>
      <vt:lpstr>Operatoria con logaritmos</vt:lpstr>
      <vt:lpstr>Presentación de PowerPoint</vt:lpstr>
      <vt:lpstr>Pregunta N°1</vt:lpstr>
      <vt:lpstr>Pregunta N°2</vt:lpstr>
      <vt:lpstr>Pregunta N°3</vt:lpstr>
      <vt:lpstr>Pregunta N°4</vt:lpstr>
      <vt:lpstr>Pregunta N°5</vt:lpstr>
      <vt:lpstr>Pregunta N°6</vt:lpstr>
      <vt:lpstr>Pregunta N°7</vt:lpstr>
      <vt:lpstr>Hoy aprendimos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Lenovo</dc:creator>
  <cp:lastModifiedBy>José Humberto Del Pino Alcaíno (josedelpino)</cp:lastModifiedBy>
  <cp:revision>33</cp:revision>
  <dcterms:modified xsi:type="dcterms:W3CDTF">2024-05-07T22:20:18Z</dcterms:modified>
</cp:coreProperties>
</file>