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3">
  <p:sldMasterIdLst>
    <p:sldMasterId id="2147483681" r:id="rId1"/>
  </p:sldMasterIdLst>
  <p:notesMasterIdLst>
    <p:notesMasterId r:id="rId34"/>
  </p:notesMasterIdLst>
  <p:sldIdLst>
    <p:sldId id="256" r:id="rId2"/>
    <p:sldId id="561" r:id="rId3"/>
    <p:sldId id="645" r:id="rId4"/>
    <p:sldId id="671" r:id="rId5"/>
    <p:sldId id="670" r:id="rId6"/>
    <p:sldId id="623" r:id="rId7"/>
    <p:sldId id="672" r:id="rId8"/>
    <p:sldId id="659" r:id="rId9"/>
    <p:sldId id="673" r:id="rId10"/>
    <p:sldId id="674" r:id="rId11"/>
    <p:sldId id="675" r:id="rId12"/>
    <p:sldId id="676" r:id="rId13"/>
    <p:sldId id="677" r:id="rId14"/>
    <p:sldId id="678" r:id="rId15"/>
    <p:sldId id="679" r:id="rId16"/>
    <p:sldId id="680" r:id="rId17"/>
    <p:sldId id="682" r:id="rId18"/>
    <p:sldId id="683" r:id="rId19"/>
    <p:sldId id="684" r:id="rId20"/>
    <p:sldId id="685" r:id="rId21"/>
    <p:sldId id="686" r:id="rId22"/>
    <p:sldId id="687" r:id="rId23"/>
    <p:sldId id="638" r:id="rId24"/>
    <p:sldId id="564" r:id="rId25"/>
    <p:sldId id="570" r:id="rId26"/>
    <p:sldId id="573" r:id="rId27"/>
    <p:sldId id="576" r:id="rId28"/>
    <p:sldId id="688" r:id="rId29"/>
    <p:sldId id="690" r:id="rId30"/>
    <p:sldId id="691" r:id="rId31"/>
    <p:sldId id="614" r:id="rId32"/>
    <p:sldId id="669" r:id="rId33"/>
  </p:sldIdLst>
  <p:sldSz cx="9144000" cy="5143500" type="screen16x9"/>
  <p:notesSz cx="6858000" cy="9144000"/>
  <p:embeddedFontLst>
    <p:embeddedFont>
      <p:font typeface="Barlow" panose="00000500000000000000" pitchFamily="2" charset="0"/>
      <p:regular r:id="rId35"/>
      <p:bold r:id="rId36"/>
      <p:italic r:id="rId37"/>
      <p:boldItalic r:id="rId38"/>
    </p:embeddedFont>
    <p:embeddedFont>
      <p:font typeface="Cambria Math" panose="02040503050406030204" pitchFamily="18" charset="0"/>
      <p:regular r:id="rId39"/>
    </p:embeddedFont>
    <p:embeddedFont>
      <p:font typeface="Nunito Light" pitchFamily="2" charset="0"/>
      <p:regular r:id="rId40"/>
      <p:italic r:id="rId41"/>
    </p:embeddedFont>
    <p:embeddedFont>
      <p:font typeface="Poppins Black" panose="00000A00000000000000" pitchFamily="2" charset="0"/>
      <p:bold r:id="rId42"/>
      <p:boldItalic r:id="rId43"/>
    </p:embeddedFont>
    <p:embeddedFont>
      <p:font typeface="Varela Round" panose="00000500000000000000" pitchFamily="2" charset="-79"/>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EFC87-1464-4D3B-B894-A8A0B769C7A6}">
  <a:tblStyle styleId="{D00EFC87-1464-4D3B-B894-A8A0B769C7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7F693B3-FAA5-4539-B8A6-C26D81C39821}"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8" autoAdjust="0"/>
    <p:restoredTop sz="94660"/>
  </p:normalViewPr>
  <p:slideViewPr>
    <p:cSldViewPr snapToGrid="0">
      <p:cViewPr varScale="1">
        <p:scale>
          <a:sx n="112" d="100"/>
          <a:sy n="112" d="100"/>
        </p:scale>
        <p:origin x="420" y="7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 name="Google Shape;756;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782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6782" y="-1232671"/>
            <a:ext cx="9807905" cy="7974474"/>
            <a:chOff x="-6782" y="-1232671"/>
            <a:chExt cx="9807905" cy="7974474"/>
          </a:xfrm>
        </p:grpSpPr>
        <p:sp>
          <p:nvSpPr>
            <p:cNvPr id="10" name="Google Shape;10;p2"/>
            <p:cNvSpPr/>
            <p:nvPr/>
          </p:nvSpPr>
          <p:spPr>
            <a:xfrm rot="-5400000">
              <a:off x="7120124" y="4060803"/>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 y="4104678"/>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6782" y="-1232671"/>
              <a:ext cx="9150782" cy="1911396"/>
            </a:xfrm>
            <a:custGeom>
              <a:avLst/>
              <a:gdLst/>
              <a:ahLst/>
              <a:cxnLst/>
              <a:rect l="l" t="t" r="r" b="b"/>
              <a:pathLst>
                <a:path w="130200" h="26774" extrusionOk="0">
                  <a:moveTo>
                    <a:pt x="102561" y="0"/>
                  </a:moveTo>
                  <a:lnTo>
                    <a:pt x="88194" y="14370"/>
                  </a:lnTo>
                  <a:lnTo>
                    <a:pt x="66817" y="14370"/>
                  </a:lnTo>
                  <a:lnTo>
                    <a:pt x="52542" y="95"/>
                  </a:lnTo>
                  <a:lnTo>
                    <a:pt x="1" y="95"/>
                  </a:lnTo>
                  <a:lnTo>
                    <a:pt x="1" y="26774"/>
                  </a:lnTo>
                  <a:lnTo>
                    <a:pt x="130200" y="26774"/>
                  </a:lnTo>
                  <a:lnTo>
                    <a:pt x="130200"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885529" y="302485"/>
            <a:ext cx="10998540" cy="4878740"/>
            <a:chOff x="-885529" y="302485"/>
            <a:chExt cx="10998540" cy="4878740"/>
          </a:xfrm>
        </p:grpSpPr>
        <p:sp>
          <p:nvSpPr>
            <p:cNvPr id="14" name="Google Shape;14;p2"/>
            <p:cNvSpPr/>
            <p:nvPr/>
          </p:nvSpPr>
          <p:spPr>
            <a:xfrm>
              <a:off x="2581296" y="4914218"/>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7266974" y="493784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93550" y="4455724"/>
              <a:ext cx="1006784" cy="183531"/>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8291042" y="569492"/>
              <a:ext cx="1821969" cy="184293"/>
            </a:xfrm>
            <a:custGeom>
              <a:avLst/>
              <a:gdLst/>
              <a:ahLst/>
              <a:cxnLst/>
              <a:rect l="l" t="t" r="r" b="b"/>
              <a:pathLst>
                <a:path w="28680" h="2901" extrusionOk="0">
                  <a:moveTo>
                    <a:pt x="28679" y="1"/>
                  </a:moveTo>
                  <a:lnTo>
                    <a:pt x="2737" y="162"/>
                  </a:lnTo>
                  <a:lnTo>
                    <a:pt x="1" y="2900"/>
                  </a:lnTo>
                  <a:lnTo>
                    <a:pt x="28679" y="2751"/>
                  </a:lnTo>
                  <a:lnTo>
                    <a:pt x="286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flipH="1">
              <a:off x="-885529" y="302485"/>
              <a:ext cx="1418251" cy="267006"/>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689412" y="-2417039"/>
            <a:ext cx="11168660" cy="9105554"/>
            <a:chOff x="-689412" y="-2417039"/>
            <a:chExt cx="11168660" cy="9105554"/>
          </a:xfrm>
        </p:grpSpPr>
        <p:grpSp>
          <p:nvGrpSpPr>
            <p:cNvPr id="20" name="Google Shape;20;p2"/>
            <p:cNvGrpSpPr/>
            <p:nvPr/>
          </p:nvGrpSpPr>
          <p:grpSpPr>
            <a:xfrm>
              <a:off x="6699625" y="4455725"/>
              <a:ext cx="3779622" cy="1782883"/>
              <a:chOff x="5782225" y="4455725"/>
              <a:chExt cx="3779622" cy="1782883"/>
            </a:xfrm>
          </p:grpSpPr>
          <p:sp>
            <p:nvSpPr>
              <p:cNvPr id="21" name="Google Shape;21;p2"/>
              <p:cNvSpPr/>
              <p:nvPr/>
            </p:nvSpPr>
            <p:spPr>
              <a:xfrm>
                <a:off x="6756575" y="445572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782225" y="4701200"/>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48925" y="4604000"/>
              <a:ext cx="5424616" cy="2084515"/>
              <a:chOff x="0" y="4604000"/>
              <a:chExt cx="5424616" cy="2084515"/>
            </a:xfrm>
          </p:grpSpPr>
          <p:sp>
            <p:nvSpPr>
              <p:cNvPr id="24" name="Google Shape;24;p2"/>
              <p:cNvSpPr/>
              <p:nvPr/>
            </p:nvSpPr>
            <p:spPr>
              <a:xfrm>
                <a:off x="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929600" y="4604000"/>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2"/>
            <p:cNvSpPr/>
            <p:nvPr/>
          </p:nvSpPr>
          <p:spPr>
            <a:xfrm rot="10800000">
              <a:off x="-689412" y="-1173475"/>
              <a:ext cx="2805272" cy="1537408"/>
            </a:xfrm>
            <a:custGeom>
              <a:avLst/>
              <a:gdLst/>
              <a:ahLst/>
              <a:cxnLst/>
              <a:rect l="l" t="t" r="r" b="b"/>
              <a:pathLst>
                <a:path w="87610" h="48014" extrusionOk="0">
                  <a:moveTo>
                    <a:pt x="41297" y="0"/>
                  </a:moveTo>
                  <a:lnTo>
                    <a:pt x="9329" y="31926"/>
                  </a:lnTo>
                  <a:lnTo>
                    <a:pt x="0" y="31926"/>
                  </a:lnTo>
                  <a:lnTo>
                    <a:pt x="0" y="48014"/>
                  </a:lnTo>
                  <a:lnTo>
                    <a:pt x="87610" y="48014"/>
                  </a:lnTo>
                  <a:lnTo>
                    <a:pt x="876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rot="10800000">
              <a:off x="4880516" y="-2417039"/>
              <a:ext cx="5115407" cy="3017539"/>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2"/>
          <p:cNvSpPr txBox="1">
            <a:spLocks noGrp="1"/>
          </p:cNvSpPr>
          <p:nvPr>
            <p:ph type="ctrTitle"/>
          </p:nvPr>
        </p:nvSpPr>
        <p:spPr>
          <a:xfrm>
            <a:off x="1394250" y="1432275"/>
            <a:ext cx="6355500" cy="1610100"/>
          </a:xfrm>
          <a:prstGeom prst="rect">
            <a:avLst/>
          </a:prstGeom>
          <a:noFill/>
        </p:spPr>
        <p:txBody>
          <a:bodyPr spcFirstLastPara="1" wrap="square" lIns="91425" tIns="91425" rIns="91425" bIns="91425" anchor="b" anchorCtr="0">
            <a:noAutofit/>
          </a:bodyPr>
          <a:lstStyle>
            <a:lvl1pPr lvl="0" algn="ctr">
              <a:spcBef>
                <a:spcPts val="0"/>
              </a:spcBef>
              <a:spcAft>
                <a:spcPts val="0"/>
              </a:spcAft>
              <a:buSzPts val="4300"/>
              <a:buNone/>
              <a:defRPr sz="43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9" name="Google Shape;29;p2"/>
          <p:cNvSpPr txBox="1">
            <a:spLocks noGrp="1"/>
          </p:cNvSpPr>
          <p:nvPr>
            <p:ph type="subTitle" idx="1"/>
          </p:nvPr>
        </p:nvSpPr>
        <p:spPr>
          <a:xfrm>
            <a:off x="1394250" y="3058425"/>
            <a:ext cx="6355500" cy="38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300"/>
              <a:buNone/>
              <a:defRPr sz="15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grpSp>
        <p:nvGrpSpPr>
          <p:cNvPr id="54" name="Google Shape;54;p4"/>
          <p:cNvGrpSpPr/>
          <p:nvPr/>
        </p:nvGrpSpPr>
        <p:grpSpPr>
          <a:xfrm>
            <a:off x="7852085" y="4186321"/>
            <a:ext cx="3074607" cy="453954"/>
            <a:chOff x="5478797" y="847321"/>
            <a:chExt cx="3074607" cy="453954"/>
          </a:xfrm>
        </p:grpSpPr>
        <p:grpSp>
          <p:nvGrpSpPr>
            <p:cNvPr id="55" name="Google Shape;55;p4"/>
            <p:cNvGrpSpPr/>
            <p:nvPr/>
          </p:nvGrpSpPr>
          <p:grpSpPr>
            <a:xfrm flipH="1">
              <a:off x="5675409" y="922405"/>
              <a:ext cx="2877996" cy="223763"/>
              <a:chOff x="1687059" y="2012316"/>
              <a:chExt cx="3573375" cy="277863"/>
            </a:xfrm>
          </p:grpSpPr>
          <p:sp>
            <p:nvSpPr>
              <p:cNvPr id="56" name="Google Shape;56;p4"/>
              <p:cNvSpPr/>
              <p:nvPr/>
            </p:nvSpPr>
            <p:spPr>
              <a:xfrm>
                <a:off x="1687059" y="2012316"/>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sp>
          <p:sp>
            <p:nvSpPr>
              <p:cNvPr id="57" name="Google Shape;57;p4"/>
              <p:cNvSpPr/>
              <p:nvPr/>
            </p:nvSpPr>
            <p:spPr>
              <a:xfrm>
                <a:off x="5203734" y="2233479"/>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58;p4"/>
            <p:cNvGrpSpPr/>
            <p:nvPr/>
          </p:nvGrpSpPr>
          <p:grpSpPr>
            <a:xfrm flipH="1">
              <a:off x="6072799" y="847321"/>
              <a:ext cx="2430997" cy="185534"/>
              <a:chOff x="1748547" y="1392116"/>
              <a:chExt cx="5911958" cy="451312"/>
            </a:xfrm>
          </p:grpSpPr>
          <p:sp>
            <p:nvSpPr>
              <p:cNvPr id="59" name="Google Shape;59;p4"/>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sp>
          <p:sp>
            <p:nvSpPr>
              <p:cNvPr id="60" name="Google Shape;60;p4"/>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4"/>
            <p:cNvGrpSpPr/>
            <p:nvPr/>
          </p:nvGrpSpPr>
          <p:grpSpPr>
            <a:xfrm flipH="1">
              <a:off x="5478797" y="1255615"/>
              <a:ext cx="3010303" cy="45661"/>
              <a:chOff x="1766900" y="2869225"/>
              <a:chExt cx="3737650" cy="56700"/>
            </a:xfrm>
          </p:grpSpPr>
          <p:cxnSp>
            <p:nvCxnSpPr>
              <p:cNvPr id="62" name="Google Shape;62;p4"/>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63" name="Google Shape;63;p4"/>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4" name="Google Shape;64;p4"/>
          <p:cNvGrpSpPr/>
          <p:nvPr/>
        </p:nvGrpSpPr>
        <p:grpSpPr>
          <a:xfrm>
            <a:off x="-522276" y="-1302097"/>
            <a:ext cx="7191391" cy="7853482"/>
            <a:chOff x="-522276" y="-1302097"/>
            <a:chExt cx="7191391" cy="7853482"/>
          </a:xfrm>
        </p:grpSpPr>
        <p:sp>
          <p:nvSpPr>
            <p:cNvPr id="65" name="Google Shape;65;p4"/>
            <p:cNvSpPr/>
            <p:nvPr/>
          </p:nvSpPr>
          <p:spPr>
            <a:xfrm flipH="1">
              <a:off x="3148717" y="4709785"/>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10800000" flipH="1">
              <a:off x="-522276" y="-1302097"/>
              <a:ext cx="3520399" cy="1841600"/>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 name="Google Shape;68;p4"/>
          <p:cNvSpPr txBox="1">
            <a:spLocks noGrp="1"/>
          </p:cNvSpPr>
          <p:nvPr>
            <p:ph type="body" idx="1"/>
          </p:nvPr>
        </p:nvSpPr>
        <p:spPr>
          <a:xfrm>
            <a:off x="720000" y="1065989"/>
            <a:ext cx="7704000" cy="342000"/>
          </a:xfrm>
          <a:prstGeom prst="rect">
            <a:avLst/>
          </a:prstGeom>
        </p:spPr>
        <p:txBody>
          <a:bodyPr spcFirstLastPara="1" wrap="square" lIns="91425" tIns="91425" rIns="91425" bIns="91425" anchor="t" anchorCtr="0">
            <a:noAutofit/>
          </a:bodyPr>
          <a:lstStyle>
            <a:lvl1pPr marL="457200" lvl="0" indent="-304800" algn="ctr" rtl="0">
              <a:spcBef>
                <a:spcPts val="0"/>
              </a:spcBef>
              <a:spcAft>
                <a:spcPts val="0"/>
              </a:spcAft>
              <a:buSzPts val="1200"/>
              <a:buFont typeface="Nunito Light"/>
              <a:buChar char="●"/>
              <a:defRPr>
                <a:solidFill>
                  <a:schemeClr val="hlink"/>
                </a:solidFill>
                <a:latin typeface="Barlow"/>
                <a:ea typeface="Barlow"/>
                <a:cs typeface="Barlow"/>
                <a:sym typeface="Barlow"/>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69" name="Google Shape;69;p4"/>
          <p:cNvSpPr/>
          <p:nvPr/>
        </p:nvSpPr>
        <p:spPr>
          <a:xfrm flipH="1">
            <a:off x="6000549" y="4603999"/>
            <a:ext cx="1205478" cy="219752"/>
          </a:xfrm>
          <a:custGeom>
            <a:avLst/>
            <a:gdLst/>
            <a:ahLst/>
            <a:cxnLst/>
            <a:rect l="l" t="t" r="r" b="b"/>
            <a:pathLst>
              <a:path w="15848" h="2889" extrusionOk="0">
                <a:moveTo>
                  <a:pt x="0" y="0"/>
                </a:moveTo>
                <a:lnTo>
                  <a:pt x="2889" y="2889"/>
                </a:lnTo>
                <a:lnTo>
                  <a:pt x="15847" y="2889"/>
                </a:lnTo>
                <a:lnTo>
                  <a:pt x="129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4"/>
          <p:cNvGrpSpPr/>
          <p:nvPr/>
        </p:nvGrpSpPr>
        <p:grpSpPr>
          <a:xfrm>
            <a:off x="4132575" y="4716825"/>
            <a:ext cx="5724316" cy="2084515"/>
            <a:chOff x="4132575" y="4716825"/>
            <a:chExt cx="5724316" cy="2084515"/>
          </a:xfrm>
        </p:grpSpPr>
        <p:sp>
          <p:nvSpPr>
            <p:cNvPr id="71" name="Google Shape;71;p4"/>
            <p:cNvSpPr/>
            <p:nvPr/>
          </p:nvSpPr>
          <p:spPr>
            <a:xfrm flipH="1">
              <a:off x="53618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flipH="1">
              <a:off x="4132575" y="4716825"/>
              <a:ext cx="4495016" cy="2084515"/>
            </a:xfrm>
            <a:custGeom>
              <a:avLst/>
              <a:gdLst/>
              <a:ahLst/>
              <a:cxnLst/>
              <a:rect l="l" t="t" r="r" b="b"/>
              <a:pathLst>
                <a:path w="101749" h="47185" extrusionOk="0">
                  <a:moveTo>
                    <a:pt x="0" y="1"/>
                  </a:moveTo>
                  <a:lnTo>
                    <a:pt x="0" y="47185"/>
                  </a:lnTo>
                  <a:lnTo>
                    <a:pt x="101748" y="47185"/>
                  </a:lnTo>
                  <a:lnTo>
                    <a:pt x="101748" y="31097"/>
                  </a:lnTo>
                  <a:lnTo>
                    <a:pt x="96897" y="31097"/>
                  </a:lnTo>
                  <a:lnTo>
                    <a:pt x="76166" y="10366"/>
                  </a:lnTo>
                  <a:lnTo>
                    <a:pt x="55269" y="10366"/>
                  </a:lnTo>
                  <a:lnTo>
                    <a:pt x="449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2"/>
        </a:solidFill>
        <a:effectLst/>
      </p:bgPr>
    </p:bg>
    <p:spTree>
      <p:nvGrpSpPr>
        <p:cNvPr id="1" name="Shape 23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726"/>
        <p:cNvGrpSpPr/>
        <p:nvPr/>
      </p:nvGrpSpPr>
      <p:grpSpPr>
        <a:xfrm>
          <a:off x="0" y="0"/>
          <a:ext cx="0" cy="0"/>
          <a:chOff x="0" y="0"/>
          <a:chExt cx="0" cy="0"/>
        </a:xfrm>
      </p:grpSpPr>
      <p:grpSp>
        <p:nvGrpSpPr>
          <p:cNvPr id="727" name="Google Shape;727;p32"/>
          <p:cNvGrpSpPr/>
          <p:nvPr/>
        </p:nvGrpSpPr>
        <p:grpSpPr>
          <a:xfrm flipH="1">
            <a:off x="-2028096" y="-1770656"/>
            <a:ext cx="4007050" cy="2363739"/>
            <a:chOff x="6549401" y="-1824231"/>
            <a:chExt cx="4007050" cy="2363739"/>
          </a:xfrm>
        </p:grpSpPr>
        <p:sp>
          <p:nvSpPr>
            <p:cNvPr id="728" name="Google Shape;728;p32"/>
            <p:cNvSpPr/>
            <p:nvPr/>
          </p:nvSpPr>
          <p:spPr>
            <a:xfrm>
              <a:off x="7695191" y="307513"/>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2"/>
            <p:cNvSpPr/>
            <p:nvPr/>
          </p:nvSpPr>
          <p:spPr>
            <a:xfrm rot="10800000">
              <a:off x="6549401" y="-1824231"/>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oogle Shape;730;p32"/>
          <p:cNvGrpSpPr/>
          <p:nvPr/>
        </p:nvGrpSpPr>
        <p:grpSpPr>
          <a:xfrm flipH="1">
            <a:off x="7391104" y="241540"/>
            <a:ext cx="3296400" cy="703085"/>
            <a:chOff x="-12" y="3628590"/>
            <a:chExt cx="3296400" cy="703085"/>
          </a:xfrm>
        </p:grpSpPr>
        <p:grpSp>
          <p:nvGrpSpPr>
            <p:cNvPr id="731" name="Google Shape;731;p32"/>
            <p:cNvGrpSpPr/>
            <p:nvPr/>
          </p:nvGrpSpPr>
          <p:grpSpPr>
            <a:xfrm>
              <a:off x="854867" y="3996692"/>
              <a:ext cx="1567047" cy="45661"/>
              <a:chOff x="1754675" y="2661275"/>
              <a:chExt cx="1945675" cy="56700"/>
            </a:xfrm>
          </p:grpSpPr>
          <p:cxnSp>
            <p:nvCxnSpPr>
              <p:cNvPr id="732" name="Google Shape;732;p32"/>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33" name="Google Shape;733;p32"/>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32"/>
            <p:cNvGrpSpPr/>
            <p:nvPr/>
          </p:nvGrpSpPr>
          <p:grpSpPr>
            <a:xfrm>
              <a:off x="518420" y="4195487"/>
              <a:ext cx="1561280" cy="136187"/>
              <a:chOff x="1754675" y="2824000"/>
              <a:chExt cx="4728285" cy="412439"/>
            </a:xfrm>
          </p:grpSpPr>
          <p:sp>
            <p:nvSpPr>
              <p:cNvPr id="735" name="Google Shape;735;p32"/>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sp>
          <p:sp>
            <p:nvSpPr>
              <p:cNvPr id="736" name="Google Shape;736;p32"/>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oogle Shape;737;p32"/>
            <p:cNvGrpSpPr/>
            <p:nvPr/>
          </p:nvGrpSpPr>
          <p:grpSpPr>
            <a:xfrm>
              <a:off x="226304" y="3764887"/>
              <a:ext cx="3070084" cy="102364"/>
              <a:chOff x="1779150" y="2604263"/>
              <a:chExt cx="3811875" cy="127113"/>
            </a:xfrm>
          </p:grpSpPr>
          <p:sp>
            <p:nvSpPr>
              <p:cNvPr id="738" name="Google Shape;738;p32"/>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sp>
          <p:sp>
            <p:nvSpPr>
              <p:cNvPr id="739" name="Google Shape;739;p32"/>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oogle Shape;740;p32"/>
            <p:cNvGrpSpPr/>
            <p:nvPr/>
          </p:nvGrpSpPr>
          <p:grpSpPr>
            <a:xfrm>
              <a:off x="-12" y="3628590"/>
              <a:ext cx="3010303" cy="45661"/>
              <a:chOff x="1766900" y="2869225"/>
              <a:chExt cx="3737650" cy="56700"/>
            </a:xfrm>
          </p:grpSpPr>
          <p:cxnSp>
            <p:nvCxnSpPr>
              <p:cNvPr id="741" name="Google Shape;741;p32"/>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42" name="Google Shape;742;p32"/>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3" name="Google Shape;743;p32"/>
          <p:cNvGrpSpPr/>
          <p:nvPr/>
        </p:nvGrpSpPr>
        <p:grpSpPr>
          <a:xfrm flipH="1">
            <a:off x="-1341650" y="-685669"/>
            <a:ext cx="10751988" cy="7671703"/>
            <a:chOff x="-881984" y="-739244"/>
            <a:chExt cx="10751988" cy="7671703"/>
          </a:xfrm>
        </p:grpSpPr>
        <p:sp>
          <p:nvSpPr>
            <p:cNvPr id="744" name="Google Shape;744;p32"/>
            <p:cNvSpPr/>
            <p:nvPr/>
          </p:nvSpPr>
          <p:spPr>
            <a:xfrm flipH="1">
              <a:off x="5675437" y="4457952"/>
              <a:ext cx="4194567" cy="2474507"/>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2"/>
            <p:cNvSpPr/>
            <p:nvPr/>
          </p:nvSpPr>
          <p:spPr>
            <a:xfrm rot="10800000" flipH="1">
              <a:off x="-881984" y="-739244"/>
              <a:ext cx="1959133" cy="1024867"/>
            </a:xfrm>
            <a:custGeom>
              <a:avLst/>
              <a:gdLst/>
              <a:ahLst/>
              <a:cxnLst/>
              <a:rect l="l" t="t" r="r" b="b"/>
              <a:pathLst>
                <a:path w="64958" h="33981" extrusionOk="0">
                  <a:moveTo>
                    <a:pt x="1" y="0"/>
                  </a:moveTo>
                  <a:lnTo>
                    <a:pt x="1" y="33831"/>
                  </a:lnTo>
                  <a:lnTo>
                    <a:pt x="64957" y="33980"/>
                  </a:lnTo>
                  <a:lnTo>
                    <a:pt x="64957" y="33980"/>
                  </a:lnTo>
                  <a:lnTo>
                    <a:pt x="30991" y="0"/>
                  </a:lnTo>
                  <a:close/>
                </a:path>
              </a:pathLst>
            </a:custGeom>
            <a:solidFill>
              <a:srgbClr val="000000">
                <a:alpha val="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32"/>
          <p:cNvSpPr/>
          <p:nvPr/>
        </p:nvSpPr>
        <p:spPr>
          <a:xfrm flipH="1">
            <a:off x="-417877" y="511088"/>
            <a:ext cx="1232340" cy="231995"/>
          </a:xfrm>
          <a:custGeom>
            <a:avLst/>
            <a:gdLst/>
            <a:ahLst/>
            <a:cxnLst/>
            <a:rect l="l" t="t" r="r" b="b"/>
            <a:pathLst>
              <a:path w="22325" h="4203" extrusionOk="0">
                <a:moveTo>
                  <a:pt x="0" y="0"/>
                </a:moveTo>
                <a:lnTo>
                  <a:pt x="4191" y="4191"/>
                </a:lnTo>
                <a:lnTo>
                  <a:pt x="22325" y="4202"/>
                </a:lnTo>
                <a:lnTo>
                  <a:pt x="18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2"/>
          <p:cNvSpPr/>
          <p:nvPr/>
        </p:nvSpPr>
        <p:spPr>
          <a:xfrm rot="10800000" flipH="1">
            <a:off x="-621671" y="-1770656"/>
            <a:ext cx="4007050" cy="2363728"/>
          </a:xfrm>
          <a:custGeom>
            <a:avLst/>
            <a:gdLst/>
            <a:ahLst/>
            <a:cxnLst/>
            <a:rect l="l" t="t" r="r" b="b"/>
            <a:pathLst>
              <a:path w="111617" h="65842" extrusionOk="0">
                <a:moveTo>
                  <a:pt x="0" y="0"/>
                </a:moveTo>
                <a:lnTo>
                  <a:pt x="0" y="65842"/>
                </a:lnTo>
                <a:lnTo>
                  <a:pt x="111616" y="65842"/>
                </a:lnTo>
                <a:lnTo>
                  <a:pt x="111616" y="17621"/>
                </a:lnTo>
                <a:lnTo>
                  <a:pt x="97436" y="17621"/>
                </a:lnTo>
                <a:lnTo>
                  <a:pt x="85702" y="6053"/>
                </a:lnTo>
                <a:lnTo>
                  <a:pt x="52864" y="6053"/>
                </a:lnTo>
                <a:lnTo>
                  <a:pt x="468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Poppins Black"/>
              <a:buNone/>
              <a:defRPr sz="2600">
                <a:solidFill>
                  <a:schemeClr val="dk1"/>
                </a:solidFill>
                <a:latin typeface="Poppins Black"/>
                <a:ea typeface="Poppins Black"/>
                <a:cs typeface="Poppins Black"/>
                <a:sym typeface="Poppins Black"/>
              </a:defRPr>
            </a:lvl1pPr>
            <a:lvl2pPr lvl="1"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1pPr>
            <a:lvl2pPr marL="914400" lvl="1"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2pPr>
            <a:lvl3pPr marL="1371600" lvl="2"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3pPr>
            <a:lvl4pPr marL="1828800" lvl="3"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4pPr>
            <a:lvl5pPr marL="2286000" lvl="4"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5pPr>
            <a:lvl6pPr marL="2743200" lvl="5"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6pPr>
            <a:lvl7pPr marL="3200400" lvl="6"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7pPr>
            <a:lvl8pPr marL="3657600" lvl="7"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8pPr>
            <a:lvl9pPr marL="4114800" lvl="8" indent="-304800">
              <a:lnSpc>
                <a:spcPct val="100000"/>
              </a:lnSpc>
              <a:spcBef>
                <a:spcPts val="0"/>
              </a:spcBef>
              <a:spcAft>
                <a:spcPts val="0"/>
              </a:spcAft>
              <a:buClr>
                <a:schemeClr val="dk1"/>
              </a:buClr>
              <a:buSzPts val="1200"/>
              <a:buFont typeface="Barlow"/>
              <a:buChar char="■"/>
              <a:defRPr sz="1200">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8"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6: Potenciación I</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 M2</a:t>
              </a:r>
            </a:p>
            <a:p>
              <a:pPr algn="ctr"/>
              <a:r>
                <a:rPr lang="es-CL" sz="1050" dirty="0">
                  <a:latin typeface="Aptos" panose="020B0004020202020204" pitchFamily="34" charset="0"/>
                  <a:cs typeface="Arial" panose="020B0604020202020204" pitchFamily="34" charset="0"/>
                </a:rPr>
                <a:t>Eje: Números y Proporcionalidad</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Otoño, 2024</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Propiedades de raíces</a:t>
            </a:r>
          </a:p>
        </p:txBody>
      </p:sp>
      <mc:AlternateContent xmlns:mc="http://schemas.openxmlformats.org/markup-compatibility/2006" xmlns:a14="http://schemas.microsoft.com/office/drawing/2010/main">
        <mc:Choice Requires="a14">
          <p:sp>
            <p:nvSpPr>
              <p:cNvPr id="3" name="Cuadro de texto 211095518">
                <a:extLst>
                  <a:ext uri="{FF2B5EF4-FFF2-40B4-BE49-F238E27FC236}">
                    <a16:creationId xmlns:a16="http://schemas.microsoft.com/office/drawing/2014/main" id="{FC1B9CC4-AE61-18ED-ED7C-D31EF20E9DAB}"/>
                  </a:ext>
                </a:extLst>
              </p:cNvPr>
              <p:cNvSpPr txBox="1"/>
              <p:nvPr/>
            </p:nvSpPr>
            <p:spPr>
              <a:xfrm>
                <a:off x="1758950" y="1461452"/>
                <a:ext cx="5626100" cy="308514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b="1" kern="100">
                    <a:effectLst/>
                    <a:latin typeface="Aptos" panose="020B0004020202020204" pitchFamily="34" charset="0"/>
                    <a:ea typeface="Calibri" panose="020F0502020204030204" pitchFamily="34" charset="0"/>
                    <a:cs typeface="Times New Roman" panose="02020603050405020304" pitchFamily="18" charset="0"/>
                  </a:rPr>
                  <a:t>La raíz n-esima del 0, es 0</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m:t>
                      </m:r>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L</a:t>
                </a:r>
                <a:r>
                  <a:rPr lang="es-CL" sz="1800" b="1" kern="100">
                    <a:effectLst/>
                    <a:latin typeface="Aptos" panose="020B0004020202020204" pitchFamily="34" charset="0"/>
                    <a:ea typeface="Calibri" panose="020F0502020204030204" pitchFamily="34" charset="0"/>
                    <a:cs typeface="Times New Roman" panose="02020603050405020304" pitchFamily="18" charset="0"/>
                  </a:rPr>
                  <a:t>a raíz n-esima del 1 es 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b="1" kern="100">
                    <a:effectLst/>
                    <a:latin typeface="Aptos" panose="020B0004020202020204" pitchFamily="34" charset="0"/>
                    <a:ea typeface="Calibri" panose="020F0502020204030204" pitchFamily="34" charset="0"/>
                    <a:cs typeface="Times New Roman" panose="02020603050405020304" pitchFamily="18" charset="0"/>
                  </a:rPr>
                  <a:t>Las raíces de índice 2 (raíces cuadradas), se escriben sin el índice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211095518">
                <a:extLst>
                  <a:ext uri="{FF2B5EF4-FFF2-40B4-BE49-F238E27FC236}">
                    <a16:creationId xmlns:a16="http://schemas.microsoft.com/office/drawing/2014/main" id="{FC1B9CC4-AE61-18ED-ED7C-D31EF20E9DAB}"/>
                  </a:ext>
                </a:extLst>
              </p:cNvPr>
              <p:cNvSpPr txBox="1">
                <a:spLocks noRot="1" noChangeAspect="1" noMove="1" noResize="1" noEditPoints="1" noAdjustHandles="1" noChangeArrowheads="1" noChangeShapeType="1" noTextEdit="1"/>
              </p:cNvSpPr>
              <p:nvPr/>
            </p:nvSpPr>
            <p:spPr>
              <a:xfrm>
                <a:off x="1758950" y="1461452"/>
                <a:ext cx="5626100" cy="3085148"/>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1801577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225425" y="1503270"/>
            <a:ext cx="6356350" cy="377860"/>
          </a:xfrm>
          <a:prstGeom prst="rect">
            <a:avLst/>
          </a:prstGeom>
          <a:noFill/>
        </p:spPr>
        <p:txBody>
          <a:bodyPr wrap="square">
            <a:spAutoFit/>
          </a:bodyPr>
          <a:lstStyle/>
          <a:p>
            <a:pPr>
              <a:lnSpc>
                <a:spcPct val="107000"/>
              </a:lnSpc>
              <a:spcAft>
                <a:spcPts val="800"/>
              </a:spcAft>
            </a:pP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Raíz cuadrada de exponente cuadrado</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Cuadro de texto 1330982554">
                <a:extLst>
                  <a:ext uri="{FF2B5EF4-FFF2-40B4-BE49-F238E27FC236}">
                    <a16:creationId xmlns:a16="http://schemas.microsoft.com/office/drawing/2014/main" id="{436606C5-5C43-29A8-5BF5-2668A8970F5C}"/>
                  </a:ext>
                </a:extLst>
              </p:cNvPr>
              <p:cNvSpPr txBox="1"/>
              <p:nvPr/>
            </p:nvSpPr>
            <p:spPr>
              <a:xfrm>
                <a:off x="2927350" y="3335364"/>
                <a:ext cx="3581400" cy="1216343"/>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8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2</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18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Cuadro de texto 1330982554">
                <a:extLst>
                  <a:ext uri="{FF2B5EF4-FFF2-40B4-BE49-F238E27FC236}">
                    <a16:creationId xmlns:a16="http://schemas.microsoft.com/office/drawing/2014/main" id="{436606C5-5C43-29A8-5BF5-2668A8970F5C}"/>
                  </a:ext>
                </a:extLst>
              </p:cNvPr>
              <p:cNvSpPr txBox="1">
                <a:spLocks noRot="1" noChangeAspect="1" noMove="1" noResize="1" noEditPoints="1" noAdjustHandles="1" noChangeArrowheads="1" noChangeShapeType="1" noTextEdit="1"/>
              </p:cNvSpPr>
              <p:nvPr/>
            </p:nvSpPr>
            <p:spPr>
              <a:xfrm>
                <a:off x="2927350" y="3335364"/>
                <a:ext cx="3581400" cy="1216343"/>
              </a:xfrm>
              <a:prstGeom prst="roundRect">
                <a:avLst>
                  <a:gd name="adj" fmla="val 6870"/>
                </a:avLst>
              </a:prstGeom>
              <a:blipFill>
                <a:blip r:embed="rId2"/>
                <a:stretch>
                  <a:fillRect l="-508"/>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B5B24113-A6C4-7558-3E5F-2CE664354DD8}"/>
                  </a:ext>
                </a:extLst>
              </p:cNvPr>
              <p:cNvSpPr txBox="1"/>
              <p:nvPr/>
            </p:nvSpPr>
            <p:spPr>
              <a:xfrm>
                <a:off x="1539875" y="2001209"/>
                <a:ext cx="6356350" cy="1141082"/>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e>
                          </m:d>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d>
                        <m:dPr>
                          <m:begChr m:val="{"/>
                          <m:endChr m:val=""/>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eqArr>
                            <m:eqArr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eqArrPr>
                            <m:e>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d>
                                <m:dPr>
                                  <m:begChr m:val="|"/>
                                  <m:endChr m:val="|"/>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d>
                            </m:e>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rad>
                                    </m:e>
                                  </m:d>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eqArr>
                        </m:e>
                      </m:d>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7" name="CuadroTexto 16">
                <a:extLst>
                  <a:ext uri="{FF2B5EF4-FFF2-40B4-BE49-F238E27FC236}">
                    <a16:creationId xmlns:a16="http://schemas.microsoft.com/office/drawing/2014/main" id="{B5B24113-A6C4-7558-3E5F-2CE664354DD8}"/>
                  </a:ext>
                </a:extLst>
              </p:cNvPr>
              <p:cNvSpPr txBox="1">
                <a:spLocks noRot="1" noChangeAspect="1" noMove="1" noResize="1" noEditPoints="1" noAdjustHandles="1" noChangeArrowheads="1" noChangeShapeType="1" noTextEdit="1"/>
              </p:cNvSpPr>
              <p:nvPr/>
            </p:nvSpPr>
            <p:spPr>
              <a:xfrm>
                <a:off x="1539875" y="2001209"/>
                <a:ext cx="6356350" cy="1141082"/>
              </a:xfrm>
              <a:prstGeom prst="rect">
                <a:avLst/>
              </a:prstGeom>
              <a:blipFill>
                <a:blip r:embed="rId3"/>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8" name="Cuadro de texto 522699961">
                <a:extLst>
                  <a:ext uri="{FF2B5EF4-FFF2-40B4-BE49-F238E27FC236}">
                    <a16:creationId xmlns:a16="http://schemas.microsoft.com/office/drawing/2014/main" id="{59BE06FE-C53A-B538-8130-6B559369AAFE}"/>
                  </a:ext>
                </a:extLst>
              </p:cNvPr>
              <p:cNvSpPr txBox="1"/>
              <p:nvPr/>
            </p:nvSpPr>
            <p:spPr>
              <a:xfrm>
                <a:off x="268287" y="1183004"/>
                <a:ext cx="8607425" cy="3763645"/>
              </a:xfrm>
              <a:prstGeom prst="roundRect">
                <a:avLst>
                  <a:gd name="adj" fmla="val 6870"/>
                </a:avLst>
              </a:prstGeom>
              <a:solidFill>
                <a:schemeClr val="accent2"/>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b="1" kern="100" dirty="0">
                    <a:effectLst/>
                    <a:latin typeface="Aptos" panose="020B0004020202020204" pitchFamily="34" charset="0"/>
                    <a:ea typeface="Calibri" panose="020F0502020204030204" pitchFamily="34" charset="0"/>
                    <a:cs typeface="Times New Roman" panose="02020603050405020304" pitchFamily="18" charset="0"/>
                  </a:rPr>
                  <a:t>¡MUY IMPORTANTE</a:t>
                </a:r>
                <a:r>
                  <a:rPr lang="es-ES" sz="1800" kern="100" dirty="0">
                    <a:effectLst/>
                    <a:latin typeface="Aptos" panose="020B0004020202020204" pitchFamily="34" charset="0"/>
                    <a:ea typeface="Calibri" panose="020F0502020204030204" pitchFamily="34" charset="0"/>
                    <a:cs typeface="Times New Roman" panose="02020603050405020304" pitchFamily="18" charset="0"/>
                  </a:rPr>
                  <a:t> </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En el ejemplo anterior radica la importancia de usar el valor absoluto al resolver una raíz cuadrada de exponente cuadrado, ya que, si simplemente hubiésemos “simplificado” el exponente con el índice de la potencia, el resultado hubiese sido negativo, lo que está mal, ya que la raíz deja de ser un número real.</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 xmlns:m="http://schemas.openxmlformats.org/officeDocument/2006/math">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-2</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Y el resultado de una raíz con índice par, no puede ser negativo.</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Cuadro de texto 522699961">
                <a:extLst>
                  <a:ext uri="{FF2B5EF4-FFF2-40B4-BE49-F238E27FC236}">
                    <a16:creationId xmlns:a16="http://schemas.microsoft.com/office/drawing/2014/main" id="{59BE06FE-C53A-B538-8130-6B559369AAFE}"/>
                  </a:ext>
                </a:extLst>
              </p:cNvPr>
              <p:cNvSpPr txBox="1">
                <a:spLocks noRot="1" noChangeAspect="1" noMove="1" noResize="1" noEditPoints="1" noAdjustHandles="1" noChangeArrowheads="1" noChangeShapeType="1" noTextEdit="1"/>
              </p:cNvSpPr>
              <p:nvPr/>
            </p:nvSpPr>
            <p:spPr>
              <a:xfrm>
                <a:off x="268287" y="1183004"/>
                <a:ext cx="8607425" cy="3763645"/>
              </a:xfrm>
              <a:prstGeom prst="roundRect">
                <a:avLst>
                  <a:gd name="adj" fmla="val 6870"/>
                </a:avLst>
              </a:prstGeom>
              <a:blipFill>
                <a:blip r:embed="rId4"/>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401024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Raíces exactas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5880596E-DB96-0B92-4484-3610E1B69405}"/>
                  </a:ext>
                </a:extLst>
              </p:cNvPr>
              <p:cNvGraphicFramePr>
                <a:graphicFrameLocks noGrp="1"/>
              </p:cNvGraphicFramePr>
              <p:nvPr>
                <p:extLst>
                  <p:ext uri="{D42A27DB-BD31-4B8C-83A1-F6EECF244321}">
                    <p14:modId xmlns:p14="http://schemas.microsoft.com/office/powerpoint/2010/main" val="1579907355"/>
                  </p:ext>
                </p:extLst>
              </p:nvPr>
            </p:nvGraphicFramePr>
            <p:xfrm>
              <a:off x="525621" y="2286951"/>
              <a:ext cx="3652678" cy="2361249"/>
            </p:xfrm>
            <a:graphic>
              <a:graphicData uri="http://schemas.openxmlformats.org/drawingml/2006/table">
                <a:tbl>
                  <a:tblPr firstRow="1" firstCol="1" bandRow="1">
                    <a:tableStyleId>{D00EFC87-1464-4D3B-B894-A8A0B769C7A6}</a:tableStyleId>
                  </a:tblPr>
                  <a:tblGrid>
                    <a:gridCol w="1217054">
                      <a:extLst>
                        <a:ext uri="{9D8B030D-6E8A-4147-A177-3AD203B41FA5}">
                          <a16:colId xmlns:a16="http://schemas.microsoft.com/office/drawing/2014/main" val="3297785667"/>
                        </a:ext>
                      </a:extLst>
                    </a:gridCol>
                    <a:gridCol w="1217812">
                      <a:extLst>
                        <a:ext uri="{9D8B030D-6E8A-4147-A177-3AD203B41FA5}">
                          <a16:colId xmlns:a16="http://schemas.microsoft.com/office/drawing/2014/main" val="2162046436"/>
                        </a:ext>
                      </a:extLst>
                    </a:gridCol>
                    <a:gridCol w="1217812">
                      <a:extLst>
                        <a:ext uri="{9D8B030D-6E8A-4147-A177-3AD203B41FA5}">
                          <a16:colId xmlns:a16="http://schemas.microsoft.com/office/drawing/2014/main" val="4107001845"/>
                        </a:ext>
                      </a:extLst>
                    </a:gridCol>
                  </a:tblGrid>
                  <a:tr h="769455">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1</m:t>
                                    </m:r>
                                  </m:e>
                                </m:rad>
                                <m:r>
                                  <m:rPr>
                                    <m:nor/>
                                  </m:rPr>
                                  <a:rPr lang="es-CL" sz="1600" kern="100">
                                    <a:effectLst/>
                                  </a:rPr>
                                  <m:t>=1</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4</m:t>
                                    </m:r>
                                  </m:e>
                                </m:rad>
                                <m:r>
                                  <m:rPr>
                                    <m:nor/>
                                  </m:rPr>
                                  <a:rPr lang="es-CL" sz="1600" kern="100">
                                    <a:effectLst/>
                                  </a:rPr>
                                  <m:t>=</m:t>
                                </m:r>
                                <m:rad>
                                  <m:radPr>
                                    <m:degHide m:val="on"/>
                                    <m:ctrlPr>
                                      <a:rPr lang="es-CL" sz="1600" i="1" kern="100">
                                        <a:effectLst/>
                                        <a:latin typeface="Cambria Math" panose="02040503050406030204" pitchFamily="18" charset="0"/>
                                      </a:rPr>
                                    </m:ctrlPr>
                                  </m:radPr>
                                  <m:deg/>
                                  <m:e>
                                    <m:sSup>
                                      <m:sSupPr>
                                        <m:ctrlPr>
                                          <a:rPr lang="es-CL" sz="1600" i="1" kern="100">
                                            <a:effectLst/>
                                            <a:latin typeface="Cambria Math" panose="02040503050406030204" pitchFamily="18" charset="0"/>
                                          </a:rPr>
                                        </m:ctrlPr>
                                      </m:sSupPr>
                                      <m:e>
                                        <m:r>
                                          <m:rPr>
                                            <m:nor/>
                                          </m:rPr>
                                          <a:rPr lang="es-CL" sz="1600" kern="100">
                                            <a:effectLst/>
                                          </a:rPr>
                                          <m:t>2</m:t>
                                        </m:r>
                                      </m:e>
                                      <m:sup>
                                        <m:r>
                                          <m:rPr>
                                            <m:nor/>
                                          </m:rPr>
                                          <a:rPr lang="es-CL" sz="1600" kern="100">
                                            <a:effectLst/>
                                          </a:rPr>
                                          <m:t>2</m:t>
                                        </m:r>
                                      </m:sup>
                                    </m:sSup>
                                    <m:r>
                                      <m:rPr>
                                        <m:nor/>
                                      </m:rPr>
                                      <a:rPr lang="es-CL" sz="1600" kern="100">
                                        <a:effectLst/>
                                      </a:rPr>
                                      <m:t>=</m:t>
                                    </m:r>
                                  </m:e>
                                </m:rad>
                                <m:r>
                                  <m:rPr>
                                    <m:nor/>
                                  </m:rPr>
                                  <a:rPr lang="es-CL" sz="1600" kern="100">
                                    <a:effectLst/>
                                  </a:rPr>
                                  <m:t>2</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9</m:t>
                                    </m:r>
                                  </m:e>
                                </m:rad>
                                <m:r>
                                  <m:rPr>
                                    <m:nor/>
                                  </m:rPr>
                                  <a:rPr lang="es-CL" sz="1600" kern="100">
                                    <a:effectLst/>
                                  </a:rPr>
                                  <m:t>=</m:t>
                                </m:r>
                                <m:rad>
                                  <m:radPr>
                                    <m:degHide m:val="on"/>
                                    <m:ctrlPr>
                                      <a:rPr lang="es-CL" sz="1600" i="1" kern="100">
                                        <a:effectLst/>
                                        <a:latin typeface="Cambria Math" panose="02040503050406030204" pitchFamily="18" charset="0"/>
                                      </a:rPr>
                                    </m:ctrlPr>
                                  </m:radPr>
                                  <m:deg/>
                                  <m:e>
                                    <m:sSup>
                                      <m:sSupPr>
                                        <m:ctrlPr>
                                          <a:rPr lang="es-CL" sz="1600" i="1" kern="100">
                                            <a:effectLst/>
                                            <a:latin typeface="Cambria Math" panose="02040503050406030204" pitchFamily="18" charset="0"/>
                                          </a:rPr>
                                        </m:ctrlPr>
                                      </m:sSupPr>
                                      <m:e>
                                        <m:r>
                                          <m:rPr>
                                            <m:nor/>
                                          </m:rPr>
                                          <a:rPr lang="es-CL" sz="1600" kern="100">
                                            <a:effectLst/>
                                          </a:rPr>
                                          <m:t>3</m:t>
                                        </m:r>
                                      </m:e>
                                      <m:sup>
                                        <m:r>
                                          <m:rPr>
                                            <m:nor/>
                                          </m:rPr>
                                          <a:rPr lang="es-CL" sz="1600" kern="100">
                                            <a:effectLst/>
                                          </a:rPr>
                                          <m:t>2</m:t>
                                        </m:r>
                                      </m:sup>
                                    </m:sSup>
                                    <m:r>
                                      <m:rPr>
                                        <m:nor/>
                                      </m:rPr>
                                      <a:rPr lang="es-CL" sz="1600" kern="100">
                                        <a:effectLst/>
                                      </a:rPr>
                                      <m:t>=</m:t>
                                    </m:r>
                                  </m:e>
                                </m:rad>
                                <m:r>
                                  <m:rPr>
                                    <m:nor/>
                                  </m:rPr>
                                  <a:rPr lang="es-CL" sz="1600" kern="100">
                                    <a:effectLst/>
                                  </a:rPr>
                                  <m:t>3</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21547653"/>
                      </a:ext>
                    </a:extLst>
                  </a:tr>
                  <a:tr h="530598">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16</m:t>
                                    </m:r>
                                  </m:e>
                                </m:rad>
                                <m:r>
                                  <m:rPr>
                                    <m:nor/>
                                  </m:rPr>
                                  <a:rPr lang="es-CL" sz="1600" kern="100">
                                    <a:effectLst/>
                                  </a:rPr>
                                  <m:t>=4</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25</m:t>
                                    </m:r>
                                  </m:e>
                                </m:rad>
                                <m:r>
                                  <m:rPr>
                                    <m:nor/>
                                  </m:rPr>
                                  <a:rPr lang="es-CL" sz="1600" kern="100">
                                    <a:effectLst/>
                                  </a:rPr>
                                  <m:t>=5</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36</m:t>
                                    </m:r>
                                  </m:e>
                                </m:rad>
                                <m:r>
                                  <m:rPr>
                                    <m:nor/>
                                  </m:rPr>
                                  <a:rPr lang="es-CL" sz="1600" kern="100">
                                    <a:effectLst/>
                                  </a:rPr>
                                  <m:t>=6</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0610459"/>
                      </a:ext>
                    </a:extLst>
                  </a:tr>
                  <a:tr h="530598">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49</m:t>
                                    </m:r>
                                  </m:e>
                                </m:rad>
                                <m:r>
                                  <m:rPr>
                                    <m:nor/>
                                  </m:rPr>
                                  <a:rPr lang="es-CL" sz="1600" kern="100">
                                    <a:effectLst/>
                                  </a:rPr>
                                  <m:t>=7</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64</m:t>
                                    </m:r>
                                  </m:e>
                                </m:rad>
                                <m:r>
                                  <m:rPr>
                                    <m:nor/>
                                  </m:rPr>
                                  <a:rPr lang="es-CL" sz="1600" kern="100">
                                    <a:effectLst/>
                                  </a:rPr>
                                  <m:t>=8</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81</m:t>
                                    </m:r>
                                  </m:e>
                                </m:rad>
                                <m:r>
                                  <m:rPr>
                                    <m:nor/>
                                  </m:rPr>
                                  <a:rPr lang="es-CL" sz="1600" kern="100">
                                    <a:effectLst/>
                                  </a:rPr>
                                  <m:t>=9</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5967537"/>
                      </a:ext>
                    </a:extLst>
                  </a:tr>
                  <a:tr h="530598">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100</m:t>
                                    </m:r>
                                  </m:e>
                                </m:rad>
                                <m:r>
                                  <m:rPr>
                                    <m:nor/>
                                  </m:rPr>
                                  <a:rPr lang="es-CL" sz="1600" kern="100">
                                    <a:effectLst/>
                                  </a:rPr>
                                  <m:t>=10</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121</m:t>
                                    </m:r>
                                  </m:e>
                                </m:rad>
                                <m:r>
                                  <m:rPr>
                                    <m:nor/>
                                  </m:rPr>
                                  <a:rPr lang="es-CL" sz="1600" kern="100">
                                    <a:effectLst/>
                                  </a:rPr>
                                  <m:t>=11</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14:m>
                            <m:oMathPara xmlns:m="http://schemas.openxmlformats.org/officeDocument/2006/math">
                              <m:oMathParaPr>
                                <m:jc m:val="center"/>
                              </m:oMathParaPr>
                              <m:oMath xmlns:m="http://schemas.openxmlformats.org/officeDocument/2006/math">
                                <m:rad>
                                  <m:radPr>
                                    <m:degHide m:val="on"/>
                                    <m:ctrlPr>
                                      <a:rPr lang="es-CL" sz="1600" i="1" kern="100">
                                        <a:effectLst/>
                                        <a:latin typeface="Cambria Math" panose="02040503050406030204" pitchFamily="18" charset="0"/>
                                      </a:rPr>
                                    </m:ctrlPr>
                                  </m:radPr>
                                  <m:deg/>
                                  <m:e>
                                    <m:r>
                                      <m:rPr>
                                        <m:nor/>
                                      </m:rPr>
                                      <a:rPr lang="es-CL" sz="1600" kern="100">
                                        <a:effectLst/>
                                      </a:rPr>
                                      <m:t>144</m:t>
                                    </m:r>
                                  </m:e>
                                </m:rad>
                                <m:r>
                                  <m:rPr>
                                    <m:nor/>
                                  </m:rPr>
                                  <a:rPr lang="es-CL" sz="1600" kern="100">
                                    <a:effectLst/>
                                  </a:rPr>
                                  <m:t>=12</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5483797"/>
                      </a:ext>
                    </a:extLst>
                  </a:tr>
                </a:tbl>
              </a:graphicData>
            </a:graphic>
          </p:graphicFrame>
        </mc:Choice>
        <mc:Fallback xmlns="">
          <p:graphicFrame>
            <p:nvGraphicFramePr>
              <p:cNvPr id="3" name="Tabla 2">
                <a:extLst>
                  <a:ext uri="{FF2B5EF4-FFF2-40B4-BE49-F238E27FC236}">
                    <a16:creationId xmlns:a16="http://schemas.microsoft.com/office/drawing/2014/main" id="{5880596E-DB96-0B92-4484-3610E1B69405}"/>
                  </a:ext>
                </a:extLst>
              </p:cNvPr>
              <p:cNvGraphicFramePr>
                <a:graphicFrameLocks noGrp="1"/>
              </p:cNvGraphicFramePr>
              <p:nvPr>
                <p:extLst>
                  <p:ext uri="{D42A27DB-BD31-4B8C-83A1-F6EECF244321}">
                    <p14:modId xmlns:p14="http://schemas.microsoft.com/office/powerpoint/2010/main" val="1579907355"/>
                  </p:ext>
                </p:extLst>
              </p:nvPr>
            </p:nvGraphicFramePr>
            <p:xfrm>
              <a:off x="525621" y="2286951"/>
              <a:ext cx="3652678" cy="2361249"/>
            </p:xfrm>
            <a:graphic>
              <a:graphicData uri="http://schemas.openxmlformats.org/drawingml/2006/table">
                <a:tbl>
                  <a:tblPr firstRow="1" firstCol="1" bandRow="1">
                    <a:tableStyleId>{D00EFC87-1464-4D3B-B894-A8A0B769C7A6}</a:tableStyleId>
                  </a:tblPr>
                  <a:tblGrid>
                    <a:gridCol w="1217054">
                      <a:extLst>
                        <a:ext uri="{9D8B030D-6E8A-4147-A177-3AD203B41FA5}">
                          <a16:colId xmlns:a16="http://schemas.microsoft.com/office/drawing/2014/main" val="3297785667"/>
                        </a:ext>
                      </a:extLst>
                    </a:gridCol>
                    <a:gridCol w="1217812">
                      <a:extLst>
                        <a:ext uri="{9D8B030D-6E8A-4147-A177-3AD203B41FA5}">
                          <a16:colId xmlns:a16="http://schemas.microsoft.com/office/drawing/2014/main" val="2162046436"/>
                        </a:ext>
                      </a:extLst>
                    </a:gridCol>
                    <a:gridCol w="1217812">
                      <a:extLst>
                        <a:ext uri="{9D8B030D-6E8A-4147-A177-3AD203B41FA5}">
                          <a16:colId xmlns:a16="http://schemas.microsoft.com/office/drawing/2014/main" val="4107001845"/>
                        </a:ext>
                      </a:extLst>
                    </a:gridCol>
                  </a:tblGrid>
                  <a:tr h="769455">
                    <a:tc>
                      <a:txBody>
                        <a:bodyPr/>
                        <a:lstStyle/>
                        <a:p>
                          <a:endParaRPr lang="es-CL"/>
                        </a:p>
                      </a:txBody>
                      <a:tcPr marL="68580" marR="68580" marT="0" marB="0" anchor="ctr">
                        <a:blipFill>
                          <a:blip r:embed="rId2"/>
                          <a:stretch>
                            <a:fillRect l="-500" t="-794" r="-200500" b="-209524"/>
                          </a:stretch>
                        </a:blipFill>
                      </a:tcPr>
                    </a:tc>
                    <a:tc>
                      <a:txBody>
                        <a:bodyPr/>
                        <a:lstStyle/>
                        <a:p>
                          <a:endParaRPr lang="es-CL"/>
                        </a:p>
                      </a:txBody>
                      <a:tcPr marL="68580" marR="68580" marT="0" marB="0" anchor="ctr">
                        <a:blipFill>
                          <a:blip r:embed="rId2"/>
                          <a:stretch>
                            <a:fillRect l="-100500" t="-794" r="-100500" b="-209524"/>
                          </a:stretch>
                        </a:blipFill>
                      </a:tcPr>
                    </a:tc>
                    <a:tc>
                      <a:txBody>
                        <a:bodyPr/>
                        <a:lstStyle/>
                        <a:p>
                          <a:endParaRPr lang="es-CL"/>
                        </a:p>
                      </a:txBody>
                      <a:tcPr marL="68580" marR="68580" marT="0" marB="0" anchor="ctr">
                        <a:blipFill>
                          <a:blip r:embed="rId2"/>
                          <a:stretch>
                            <a:fillRect l="-200500" t="-794" r="-500" b="-209524"/>
                          </a:stretch>
                        </a:blipFill>
                      </a:tcPr>
                    </a:tc>
                    <a:extLst>
                      <a:ext uri="{0D108BD9-81ED-4DB2-BD59-A6C34878D82A}">
                        <a16:rowId xmlns:a16="http://schemas.microsoft.com/office/drawing/2014/main" val="4021547653"/>
                      </a:ext>
                    </a:extLst>
                  </a:tr>
                  <a:tr h="530598">
                    <a:tc>
                      <a:txBody>
                        <a:bodyPr/>
                        <a:lstStyle/>
                        <a:p>
                          <a:endParaRPr lang="es-CL"/>
                        </a:p>
                      </a:txBody>
                      <a:tcPr marL="68580" marR="68580" marT="0" marB="0" anchor="ctr">
                        <a:blipFill>
                          <a:blip r:embed="rId2"/>
                          <a:stretch>
                            <a:fillRect l="-500" t="-144318" r="-200500" b="-200000"/>
                          </a:stretch>
                        </a:blipFill>
                      </a:tcPr>
                    </a:tc>
                    <a:tc>
                      <a:txBody>
                        <a:bodyPr/>
                        <a:lstStyle/>
                        <a:p>
                          <a:endParaRPr lang="es-CL"/>
                        </a:p>
                      </a:txBody>
                      <a:tcPr marL="68580" marR="68580" marT="0" marB="0" anchor="ctr">
                        <a:blipFill>
                          <a:blip r:embed="rId2"/>
                          <a:stretch>
                            <a:fillRect l="-100500" t="-144318" r="-100500" b="-200000"/>
                          </a:stretch>
                        </a:blipFill>
                      </a:tcPr>
                    </a:tc>
                    <a:tc>
                      <a:txBody>
                        <a:bodyPr/>
                        <a:lstStyle/>
                        <a:p>
                          <a:endParaRPr lang="es-CL"/>
                        </a:p>
                      </a:txBody>
                      <a:tcPr marL="68580" marR="68580" marT="0" marB="0" anchor="ctr">
                        <a:blipFill>
                          <a:blip r:embed="rId2"/>
                          <a:stretch>
                            <a:fillRect l="-200500" t="-144318" r="-500" b="-200000"/>
                          </a:stretch>
                        </a:blipFill>
                      </a:tcPr>
                    </a:tc>
                    <a:extLst>
                      <a:ext uri="{0D108BD9-81ED-4DB2-BD59-A6C34878D82A}">
                        <a16:rowId xmlns:a16="http://schemas.microsoft.com/office/drawing/2014/main" val="1130610459"/>
                      </a:ext>
                    </a:extLst>
                  </a:tr>
                  <a:tr h="530598">
                    <a:tc>
                      <a:txBody>
                        <a:bodyPr/>
                        <a:lstStyle/>
                        <a:p>
                          <a:endParaRPr lang="es-CL"/>
                        </a:p>
                      </a:txBody>
                      <a:tcPr marL="68580" marR="68580" marT="0" marB="0" anchor="ctr">
                        <a:blipFill>
                          <a:blip r:embed="rId2"/>
                          <a:stretch>
                            <a:fillRect l="-500" t="-247126" r="-200500" b="-102299"/>
                          </a:stretch>
                        </a:blipFill>
                      </a:tcPr>
                    </a:tc>
                    <a:tc>
                      <a:txBody>
                        <a:bodyPr/>
                        <a:lstStyle/>
                        <a:p>
                          <a:endParaRPr lang="es-CL"/>
                        </a:p>
                      </a:txBody>
                      <a:tcPr marL="68580" marR="68580" marT="0" marB="0" anchor="ctr">
                        <a:blipFill>
                          <a:blip r:embed="rId2"/>
                          <a:stretch>
                            <a:fillRect l="-100500" t="-247126" r="-100500" b="-102299"/>
                          </a:stretch>
                        </a:blipFill>
                      </a:tcPr>
                    </a:tc>
                    <a:tc>
                      <a:txBody>
                        <a:bodyPr/>
                        <a:lstStyle/>
                        <a:p>
                          <a:endParaRPr lang="es-CL"/>
                        </a:p>
                      </a:txBody>
                      <a:tcPr marL="68580" marR="68580" marT="0" marB="0" anchor="ctr">
                        <a:blipFill>
                          <a:blip r:embed="rId2"/>
                          <a:stretch>
                            <a:fillRect l="-200500" t="-247126" r="-500" b="-102299"/>
                          </a:stretch>
                        </a:blipFill>
                      </a:tcPr>
                    </a:tc>
                    <a:extLst>
                      <a:ext uri="{0D108BD9-81ED-4DB2-BD59-A6C34878D82A}">
                        <a16:rowId xmlns:a16="http://schemas.microsoft.com/office/drawing/2014/main" val="3465967537"/>
                      </a:ext>
                    </a:extLst>
                  </a:tr>
                  <a:tr h="530598">
                    <a:tc>
                      <a:txBody>
                        <a:bodyPr/>
                        <a:lstStyle/>
                        <a:p>
                          <a:endParaRPr lang="es-CL"/>
                        </a:p>
                      </a:txBody>
                      <a:tcPr marL="68580" marR="68580" marT="0" marB="0" anchor="ctr">
                        <a:blipFill>
                          <a:blip r:embed="rId2"/>
                          <a:stretch>
                            <a:fillRect l="-500" t="-347126" r="-200500" b="-2299"/>
                          </a:stretch>
                        </a:blipFill>
                      </a:tcPr>
                    </a:tc>
                    <a:tc>
                      <a:txBody>
                        <a:bodyPr/>
                        <a:lstStyle/>
                        <a:p>
                          <a:endParaRPr lang="es-CL"/>
                        </a:p>
                      </a:txBody>
                      <a:tcPr marL="68580" marR="68580" marT="0" marB="0" anchor="ctr">
                        <a:blipFill>
                          <a:blip r:embed="rId2"/>
                          <a:stretch>
                            <a:fillRect l="-100500" t="-347126" r="-100500" b="-2299"/>
                          </a:stretch>
                        </a:blipFill>
                      </a:tcPr>
                    </a:tc>
                    <a:tc>
                      <a:txBody>
                        <a:bodyPr/>
                        <a:lstStyle/>
                        <a:p>
                          <a:endParaRPr lang="es-CL"/>
                        </a:p>
                      </a:txBody>
                      <a:tcPr marL="68580" marR="68580" marT="0" marB="0" anchor="ctr">
                        <a:blipFill>
                          <a:blip r:embed="rId2"/>
                          <a:stretch>
                            <a:fillRect l="-200500" t="-347126" r="-500" b="-2299"/>
                          </a:stretch>
                        </a:blipFill>
                      </a:tcPr>
                    </a:tc>
                    <a:extLst>
                      <a:ext uri="{0D108BD9-81ED-4DB2-BD59-A6C34878D82A}">
                        <a16:rowId xmlns:a16="http://schemas.microsoft.com/office/drawing/2014/main" val="2335483797"/>
                      </a:ext>
                    </a:extLst>
                  </a:tr>
                </a:tbl>
              </a:graphicData>
            </a:graphic>
          </p:graphicFrame>
        </mc:Fallback>
      </mc:AlternateContent>
      <p:sp>
        <p:nvSpPr>
          <p:cNvPr id="4" name="Rectangle 1">
            <a:extLst>
              <a:ext uri="{FF2B5EF4-FFF2-40B4-BE49-F238E27FC236}">
                <a16:creationId xmlns:a16="http://schemas.microsoft.com/office/drawing/2014/main" id="{E5953C8F-B48C-00AE-7F56-7FFD6F2163F1}"/>
              </a:ext>
            </a:extLst>
          </p:cNvPr>
          <p:cNvSpPr>
            <a:spLocks noChangeArrowheads="1"/>
          </p:cNvSpPr>
          <p:nvPr/>
        </p:nvSpPr>
        <p:spPr bwMode="auto">
          <a:xfrm>
            <a:off x="377904" y="1526188"/>
            <a:ext cx="394811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s-CL" sz="1600" b="1"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Ra</a:t>
            </a:r>
            <a:r>
              <a:rPr kumimoji="0" lang="es-CL" altLang="es-CL"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CL" altLang="es-CL" sz="1600" b="1"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ces Cuadradas Exactas</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 Son aquellas cuyo </a:t>
            </a:r>
            <a:r>
              <a:rPr kumimoji="0" lang="es-CL" altLang="es-CL"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í</a:t>
            </a:r>
            <a:r>
              <a:rPr kumimoji="0" lang="es-CL" altLang="es-CL" sz="1600" b="0" i="0" u="none" strike="noStrike" cap="none" normalizeH="0" baseline="0" dirty="0">
                <a:ln>
                  <a:noFill/>
                </a:ln>
                <a:solidFill>
                  <a:schemeClr val="tx1"/>
                </a:solidFill>
                <a:effectLst/>
                <a:latin typeface="Aptos" panose="020B0004020202020204" pitchFamily="34" charset="0"/>
                <a:ea typeface="Calibri" panose="020F0502020204030204" pitchFamily="34" charset="0"/>
                <a:cs typeface="Times New Roman" panose="02020603050405020304" pitchFamily="18" charset="0"/>
              </a:rPr>
              <a:t>ndice es 2.</a:t>
            </a: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783148" y="1526188"/>
            <a:ext cx="0" cy="3249012"/>
          </a:xfrm>
          <a:prstGeom prst="line">
            <a:avLst/>
          </a:prstGeom>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A654914D-C794-861C-F4C4-48470D53951B}"/>
              </a:ext>
            </a:extLst>
          </p:cNvPr>
          <p:cNvSpPr txBox="1"/>
          <p:nvPr/>
        </p:nvSpPr>
        <p:spPr>
          <a:xfrm>
            <a:off x="4930864" y="1513748"/>
            <a:ext cx="3948111" cy="609654"/>
          </a:xfrm>
          <a:prstGeom prst="rect">
            <a:avLst/>
          </a:prstGeom>
          <a:noFill/>
        </p:spPr>
        <p:txBody>
          <a:bodyPr wrap="square">
            <a:spAutoFit/>
          </a:bodyPr>
          <a:lstStyle/>
          <a:p>
            <a:pPr algn="just">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Raíces Cubicas Exactas</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Son aquellas cuyo índice es 3.</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11" name="Tabla 10">
                <a:extLst>
                  <a:ext uri="{FF2B5EF4-FFF2-40B4-BE49-F238E27FC236}">
                    <a16:creationId xmlns:a16="http://schemas.microsoft.com/office/drawing/2014/main" id="{209DDF95-BBDD-4216-3C0B-276DA98C41AE}"/>
                  </a:ext>
                </a:extLst>
              </p:cNvPr>
              <p:cNvGraphicFramePr>
                <a:graphicFrameLocks noGrp="1"/>
              </p:cNvGraphicFramePr>
              <p:nvPr>
                <p:extLst>
                  <p:ext uri="{D42A27DB-BD31-4B8C-83A1-F6EECF244321}">
                    <p14:modId xmlns:p14="http://schemas.microsoft.com/office/powerpoint/2010/main" val="22829256"/>
                  </p:ext>
                </p:extLst>
              </p:nvPr>
            </p:nvGraphicFramePr>
            <p:xfrm>
              <a:off x="5078580" y="2286951"/>
              <a:ext cx="3652678" cy="2361248"/>
            </p:xfrm>
            <a:graphic>
              <a:graphicData uri="http://schemas.openxmlformats.org/drawingml/2006/table">
                <a:tbl>
                  <a:tblPr firstRow="1" firstCol="1" bandRow="1">
                    <a:tableStyleId>{D00EFC87-1464-4D3B-B894-A8A0B769C7A6}</a:tableStyleId>
                  </a:tblPr>
                  <a:tblGrid>
                    <a:gridCol w="1217054">
                      <a:extLst>
                        <a:ext uri="{9D8B030D-6E8A-4147-A177-3AD203B41FA5}">
                          <a16:colId xmlns:a16="http://schemas.microsoft.com/office/drawing/2014/main" val="3808587494"/>
                        </a:ext>
                      </a:extLst>
                    </a:gridCol>
                    <a:gridCol w="1217812">
                      <a:extLst>
                        <a:ext uri="{9D8B030D-6E8A-4147-A177-3AD203B41FA5}">
                          <a16:colId xmlns:a16="http://schemas.microsoft.com/office/drawing/2014/main" val="3402418698"/>
                        </a:ext>
                      </a:extLst>
                    </a:gridCol>
                    <a:gridCol w="1217812">
                      <a:extLst>
                        <a:ext uri="{9D8B030D-6E8A-4147-A177-3AD203B41FA5}">
                          <a16:colId xmlns:a16="http://schemas.microsoft.com/office/drawing/2014/main" val="3874012931"/>
                        </a:ext>
                      </a:extLst>
                    </a:gridCol>
                  </a:tblGrid>
                  <a:tr h="717524">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1</m:t>
                                    </m:r>
                                  </m:e>
                                </m:rad>
                                <m:r>
                                  <m:rPr>
                                    <m:nor/>
                                  </m:rPr>
                                  <a:rPr lang="es-CL" sz="1600" kern="100">
                                    <a:effectLst/>
                                  </a:rPr>
                                  <m:t>=1</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8</m:t>
                                    </m:r>
                                  </m:e>
                                </m:rad>
                                <m:r>
                                  <m:rPr>
                                    <m:nor/>
                                  </m:rPr>
                                  <a:rPr lang="es-CL" sz="1600" kern="100">
                                    <a:effectLst/>
                                  </a:rPr>
                                  <m:t>=</m:t>
                                </m:r>
                                <m:rad>
                                  <m:radPr>
                                    <m:ctrlPr>
                                      <a:rPr lang="es-CL" sz="1600" i="1" kern="100">
                                        <a:effectLst/>
                                        <a:latin typeface="Cambria Math" panose="02040503050406030204" pitchFamily="18" charset="0"/>
                                      </a:rPr>
                                    </m:ctrlPr>
                                  </m:radPr>
                                  <m:deg>
                                    <m:r>
                                      <m:rPr>
                                        <m:nor/>
                                      </m:rPr>
                                      <a:rPr lang="es-CL" sz="1600" kern="100">
                                        <a:effectLst/>
                                      </a:rPr>
                                      <m:t>3</m:t>
                                    </m:r>
                                  </m:deg>
                                  <m:e>
                                    <m:sSup>
                                      <m:sSupPr>
                                        <m:ctrlPr>
                                          <a:rPr lang="es-CL" sz="1600" i="1" kern="100">
                                            <a:effectLst/>
                                            <a:latin typeface="Cambria Math" panose="02040503050406030204" pitchFamily="18" charset="0"/>
                                          </a:rPr>
                                        </m:ctrlPr>
                                      </m:sSupPr>
                                      <m:e>
                                        <m:r>
                                          <m:rPr>
                                            <m:nor/>
                                          </m:rPr>
                                          <a:rPr lang="es-CL" sz="1600" kern="100">
                                            <a:effectLst/>
                                          </a:rPr>
                                          <m:t>2</m:t>
                                        </m:r>
                                      </m:e>
                                      <m:sup>
                                        <m:r>
                                          <m:rPr>
                                            <m:nor/>
                                          </m:rPr>
                                          <a:rPr lang="es-CL" sz="1600" kern="100">
                                            <a:effectLst/>
                                          </a:rPr>
                                          <m:t>3</m:t>
                                        </m:r>
                                      </m:sup>
                                    </m:sSup>
                                  </m:e>
                                </m:rad>
                                <m:r>
                                  <m:rPr>
                                    <m:nor/>
                                  </m:rPr>
                                  <a:rPr lang="es-CL" sz="1600" kern="100">
                                    <a:effectLst/>
                                  </a:rPr>
                                  <m:t>=2</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27</m:t>
                                    </m:r>
                                  </m:e>
                                </m:rad>
                                <m:r>
                                  <m:rPr>
                                    <m:nor/>
                                  </m:rPr>
                                  <a:rPr lang="es-CL" sz="1600" kern="100">
                                    <a:effectLst/>
                                  </a:rPr>
                                  <m:t>=</m:t>
                                </m:r>
                                <m:rad>
                                  <m:radPr>
                                    <m:ctrlPr>
                                      <a:rPr lang="es-CL" sz="1600" i="1" kern="100">
                                        <a:effectLst/>
                                        <a:latin typeface="Cambria Math" panose="02040503050406030204" pitchFamily="18" charset="0"/>
                                      </a:rPr>
                                    </m:ctrlPr>
                                  </m:radPr>
                                  <m:deg>
                                    <m:r>
                                      <m:rPr>
                                        <m:nor/>
                                      </m:rPr>
                                      <a:rPr lang="es-CL" sz="1600" kern="100">
                                        <a:effectLst/>
                                      </a:rPr>
                                      <m:t>3</m:t>
                                    </m:r>
                                  </m:deg>
                                  <m:e>
                                    <m:sSup>
                                      <m:sSupPr>
                                        <m:ctrlPr>
                                          <a:rPr lang="es-CL" sz="1600" i="1" kern="100">
                                            <a:effectLst/>
                                            <a:latin typeface="Cambria Math" panose="02040503050406030204" pitchFamily="18" charset="0"/>
                                          </a:rPr>
                                        </m:ctrlPr>
                                      </m:sSupPr>
                                      <m:e>
                                        <m:r>
                                          <m:rPr>
                                            <m:nor/>
                                          </m:rPr>
                                          <a:rPr lang="es-CL" sz="1600" kern="100">
                                            <a:effectLst/>
                                          </a:rPr>
                                          <m:t>3</m:t>
                                        </m:r>
                                      </m:e>
                                      <m:sup>
                                        <m:r>
                                          <m:rPr>
                                            <m:nor/>
                                          </m:rPr>
                                          <a:rPr lang="es-CL" sz="1600" kern="100">
                                            <a:effectLst/>
                                          </a:rPr>
                                          <m:t>3</m:t>
                                        </m:r>
                                      </m:sup>
                                    </m:sSup>
                                  </m:e>
                                </m:rad>
                                <m:r>
                                  <m:rPr>
                                    <m:nor/>
                                  </m:rPr>
                                  <a:rPr lang="es-CL" sz="1600" kern="100">
                                    <a:effectLst/>
                                  </a:rPr>
                                  <m:t>=3</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9785412"/>
                      </a:ext>
                    </a:extLst>
                  </a:tr>
                  <a:tr h="547908">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64</m:t>
                                    </m:r>
                                  </m:e>
                                </m:rad>
                                <m:r>
                                  <m:rPr>
                                    <m:nor/>
                                  </m:rPr>
                                  <a:rPr lang="es-CL" sz="1600" kern="100">
                                    <a:effectLst/>
                                  </a:rPr>
                                  <m:t>=4</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125</m:t>
                                    </m:r>
                                  </m:e>
                                </m:rad>
                                <m:r>
                                  <m:rPr>
                                    <m:nor/>
                                  </m:rPr>
                                  <a:rPr lang="es-CL" sz="1600" kern="100">
                                    <a:effectLst/>
                                  </a:rPr>
                                  <m:t>=5</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216</m:t>
                                    </m:r>
                                  </m:e>
                                </m:rad>
                                <m:r>
                                  <m:rPr>
                                    <m:nor/>
                                  </m:rPr>
                                  <a:rPr lang="es-CL" sz="1600" kern="100">
                                    <a:effectLst/>
                                  </a:rPr>
                                  <m:t>=6</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68114177"/>
                      </a:ext>
                    </a:extLst>
                  </a:tr>
                  <a:tr h="547908">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343</m:t>
                                    </m:r>
                                  </m:e>
                                </m:rad>
                                <m:r>
                                  <m:rPr>
                                    <m:nor/>
                                  </m:rPr>
                                  <a:rPr lang="es-CL" sz="1600" kern="100">
                                    <a:effectLst/>
                                  </a:rPr>
                                  <m:t>=7</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512</m:t>
                                    </m:r>
                                  </m:e>
                                </m:rad>
                                <m:r>
                                  <m:rPr>
                                    <m:nor/>
                                  </m:rPr>
                                  <a:rPr lang="es-CL" sz="1600" kern="100">
                                    <a:effectLst/>
                                  </a:rPr>
                                  <m:t>=8</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729</m:t>
                                    </m:r>
                                  </m:e>
                                </m:rad>
                                <m:r>
                                  <m:rPr>
                                    <m:nor/>
                                  </m:rPr>
                                  <a:rPr lang="es-CL" sz="1600" kern="100">
                                    <a:effectLst/>
                                  </a:rPr>
                                  <m:t>=9</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4784488"/>
                      </a:ext>
                    </a:extLst>
                  </a:tr>
                  <a:tr h="547908">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1000</m:t>
                                    </m:r>
                                  </m:e>
                                </m:rad>
                                <m:r>
                                  <m:rPr>
                                    <m:nor/>
                                  </m:rPr>
                                  <a:rPr lang="es-CL" sz="1600" kern="100">
                                    <a:effectLst/>
                                  </a:rPr>
                                  <m:t>=10</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1331</m:t>
                                    </m:r>
                                  </m:e>
                                </m:rad>
                                <m:r>
                                  <m:rPr>
                                    <m:nor/>
                                  </m:rPr>
                                  <a:rPr lang="es-CL" sz="1600" kern="100">
                                    <a:effectLst/>
                                  </a:rPr>
                                  <m:t>=11</m:t>
                                </m:r>
                              </m:oMath>
                            </m:oMathPara>
                          </a14:m>
                          <a:endParaRPr lang="es-CL" sz="1600" kern="10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rPr>
                                    </m:ctrlPr>
                                  </m:radPr>
                                  <m:deg>
                                    <m:r>
                                      <m:rPr>
                                        <m:nor/>
                                      </m:rPr>
                                      <a:rPr lang="es-CL" sz="1600" kern="100">
                                        <a:effectLst/>
                                      </a:rPr>
                                      <m:t>3</m:t>
                                    </m:r>
                                  </m:deg>
                                  <m:e>
                                    <m:r>
                                      <m:rPr>
                                        <m:nor/>
                                      </m:rPr>
                                      <a:rPr lang="es-CL" sz="1600" kern="100">
                                        <a:effectLst/>
                                      </a:rPr>
                                      <m:t>1728</m:t>
                                    </m:r>
                                  </m:e>
                                </m:rad>
                                <m:r>
                                  <m:rPr>
                                    <m:nor/>
                                  </m:rPr>
                                  <a:rPr lang="es-CL" sz="1600" kern="100">
                                    <a:effectLst/>
                                  </a:rPr>
                                  <m:t>=12</m:t>
                                </m:r>
                              </m:oMath>
                            </m:oMathPara>
                          </a14:m>
                          <a:endParaRPr lang="es-CL" sz="1600" kern="100" dirty="0">
                            <a:solidFill>
                              <a:srgbClr val="472CBB"/>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78489296"/>
                      </a:ext>
                    </a:extLst>
                  </a:tr>
                </a:tbl>
              </a:graphicData>
            </a:graphic>
          </p:graphicFrame>
        </mc:Choice>
        <mc:Fallback xmlns="">
          <p:graphicFrame>
            <p:nvGraphicFramePr>
              <p:cNvPr id="11" name="Tabla 10">
                <a:extLst>
                  <a:ext uri="{FF2B5EF4-FFF2-40B4-BE49-F238E27FC236}">
                    <a16:creationId xmlns:a16="http://schemas.microsoft.com/office/drawing/2014/main" id="{209DDF95-BBDD-4216-3C0B-276DA98C41AE}"/>
                  </a:ext>
                </a:extLst>
              </p:cNvPr>
              <p:cNvGraphicFramePr>
                <a:graphicFrameLocks noGrp="1"/>
              </p:cNvGraphicFramePr>
              <p:nvPr>
                <p:extLst>
                  <p:ext uri="{D42A27DB-BD31-4B8C-83A1-F6EECF244321}">
                    <p14:modId xmlns:p14="http://schemas.microsoft.com/office/powerpoint/2010/main" val="22829256"/>
                  </p:ext>
                </p:extLst>
              </p:nvPr>
            </p:nvGraphicFramePr>
            <p:xfrm>
              <a:off x="5078580" y="2286951"/>
              <a:ext cx="3652678" cy="2361248"/>
            </p:xfrm>
            <a:graphic>
              <a:graphicData uri="http://schemas.openxmlformats.org/drawingml/2006/table">
                <a:tbl>
                  <a:tblPr firstRow="1" firstCol="1" bandRow="1">
                    <a:tableStyleId>{D00EFC87-1464-4D3B-B894-A8A0B769C7A6}</a:tableStyleId>
                  </a:tblPr>
                  <a:tblGrid>
                    <a:gridCol w="1217054">
                      <a:extLst>
                        <a:ext uri="{9D8B030D-6E8A-4147-A177-3AD203B41FA5}">
                          <a16:colId xmlns:a16="http://schemas.microsoft.com/office/drawing/2014/main" val="3808587494"/>
                        </a:ext>
                      </a:extLst>
                    </a:gridCol>
                    <a:gridCol w="1217812">
                      <a:extLst>
                        <a:ext uri="{9D8B030D-6E8A-4147-A177-3AD203B41FA5}">
                          <a16:colId xmlns:a16="http://schemas.microsoft.com/office/drawing/2014/main" val="3402418698"/>
                        </a:ext>
                      </a:extLst>
                    </a:gridCol>
                    <a:gridCol w="1217812">
                      <a:extLst>
                        <a:ext uri="{9D8B030D-6E8A-4147-A177-3AD203B41FA5}">
                          <a16:colId xmlns:a16="http://schemas.microsoft.com/office/drawing/2014/main" val="3874012931"/>
                        </a:ext>
                      </a:extLst>
                    </a:gridCol>
                  </a:tblGrid>
                  <a:tr h="717524">
                    <a:tc>
                      <a:txBody>
                        <a:bodyPr/>
                        <a:lstStyle/>
                        <a:p>
                          <a:endParaRPr lang="es-CL"/>
                        </a:p>
                      </a:txBody>
                      <a:tcPr marL="68580" marR="68580" marT="0" marB="0" anchor="ctr">
                        <a:blipFill>
                          <a:blip r:embed="rId3"/>
                          <a:stretch>
                            <a:fillRect l="-500" t="-847" r="-200500" b="-230508"/>
                          </a:stretch>
                        </a:blipFill>
                      </a:tcPr>
                    </a:tc>
                    <a:tc>
                      <a:txBody>
                        <a:bodyPr/>
                        <a:lstStyle/>
                        <a:p>
                          <a:endParaRPr lang="es-CL"/>
                        </a:p>
                      </a:txBody>
                      <a:tcPr marL="68580" marR="68580" marT="0" marB="0" anchor="ctr">
                        <a:blipFill>
                          <a:blip r:embed="rId3"/>
                          <a:stretch>
                            <a:fillRect l="-100500" t="-847" r="-100500" b="-230508"/>
                          </a:stretch>
                        </a:blipFill>
                      </a:tcPr>
                    </a:tc>
                    <a:tc>
                      <a:txBody>
                        <a:bodyPr/>
                        <a:lstStyle/>
                        <a:p>
                          <a:endParaRPr lang="es-CL"/>
                        </a:p>
                      </a:txBody>
                      <a:tcPr marL="68580" marR="68580" marT="0" marB="0" anchor="ctr">
                        <a:blipFill>
                          <a:blip r:embed="rId3"/>
                          <a:stretch>
                            <a:fillRect l="-200500" t="-847" r="-500" b="-230508"/>
                          </a:stretch>
                        </a:blipFill>
                      </a:tcPr>
                    </a:tc>
                    <a:extLst>
                      <a:ext uri="{0D108BD9-81ED-4DB2-BD59-A6C34878D82A}">
                        <a16:rowId xmlns:a16="http://schemas.microsoft.com/office/drawing/2014/main" val="4079785412"/>
                      </a:ext>
                    </a:extLst>
                  </a:tr>
                  <a:tr h="547908">
                    <a:tc>
                      <a:txBody>
                        <a:bodyPr/>
                        <a:lstStyle/>
                        <a:p>
                          <a:endParaRPr lang="es-CL"/>
                        </a:p>
                      </a:txBody>
                      <a:tcPr marL="68580" marR="68580" marT="0" marB="0" anchor="ctr">
                        <a:blipFill>
                          <a:blip r:embed="rId3"/>
                          <a:stretch>
                            <a:fillRect l="-500" t="-132222" r="-200500" b="-202222"/>
                          </a:stretch>
                        </a:blipFill>
                      </a:tcPr>
                    </a:tc>
                    <a:tc>
                      <a:txBody>
                        <a:bodyPr/>
                        <a:lstStyle/>
                        <a:p>
                          <a:endParaRPr lang="es-CL"/>
                        </a:p>
                      </a:txBody>
                      <a:tcPr marL="68580" marR="68580" marT="0" marB="0" anchor="ctr">
                        <a:blipFill>
                          <a:blip r:embed="rId3"/>
                          <a:stretch>
                            <a:fillRect l="-100500" t="-132222" r="-100500" b="-202222"/>
                          </a:stretch>
                        </a:blipFill>
                      </a:tcPr>
                    </a:tc>
                    <a:tc>
                      <a:txBody>
                        <a:bodyPr/>
                        <a:lstStyle/>
                        <a:p>
                          <a:endParaRPr lang="es-CL"/>
                        </a:p>
                      </a:txBody>
                      <a:tcPr marL="68580" marR="68580" marT="0" marB="0" anchor="ctr">
                        <a:blipFill>
                          <a:blip r:embed="rId3"/>
                          <a:stretch>
                            <a:fillRect l="-200500" t="-132222" r="-500" b="-202222"/>
                          </a:stretch>
                        </a:blipFill>
                      </a:tcPr>
                    </a:tc>
                    <a:extLst>
                      <a:ext uri="{0D108BD9-81ED-4DB2-BD59-A6C34878D82A}">
                        <a16:rowId xmlns:a16="http://schemas.microsoft.com/office/drawing/2014/main" val="1868114177"/>
                      </a:ext>
                    </a:extLst>
                  </a:tr>
                  <a:tr h="547908">
                    <a:tc>
                      <a:txBody>
                        <a:bodyPr/>
                        <a:lstStyle/>
                        <a:p>
                          <a:endParaRPr lang="es-CL"/>
                        </a:p>
                      </a:txBody>
                      <a:tcPr marL="68580" marR="68580" marT="0" marB="0" anchor="ctr">
                        <a:blipFill>
                          <a:blip r:embed="rId3"/>
                          <a:stretch>
                            <a:fillRect l="-500" t="-232222" r="-200500" b="-102222"/>
                          </a:stretch>
                        </a:blipFill>
                      </a:tcPr>
                    </a:tc>
                    <a:tc>
                      <a:txBody>
                        <a:bodyPr/>
                        <a:lstStyle/>
                        <a:p>
                          <a:endParaRPr lang="es-CL"/>
                        </a:p>
                      </a:txBody>
                      <a:tcPr marL="68580" marR="68580" marT="0" marB="0" anchor="ctr">
                        <a:blipFill>
                          <a:blip r:embed="rId3"/>
                          <a:stretch>
                            <a:fillRect l="-100500" t="-232222" r="-100500" b="-102222"/>
                          </a:stretch>
                        </a:blipFill>
                      </a:tcPr>
                    </a:tc>
                    <a:tc>
                      <a:txBody>
                        <a:bodyPr/>
                        <a:lstStyle/>
                        <a:p>
                          <a:endParaRPr lang="es-CL"/>
                        </a:p>
                      </a:txBody>
                      <a:tcPr marL="68580" marR="68580" marT="0" marB="0" anchor="ctr">
                        <a:blipFill>
                          <a:blip r:embed="rId3"/>
                          <a:stretch>
                            <a:fillRect l="-200500" t="-232222" r="-500" b="-102222"/>
                          </a:stretch>
                        </a:blipFill>
                      </a:tcPr>
                    </a:tc>
                    <a:extLst>
                      <a:ext uri="{0D108BD9-81ED-4DB2-BD59-A6C34878D82A}">
                        <a16:rowId xmlns:a16="http://schemas.microsoft.com/office/drawing/2014/main" val="3304784488"/>
                      </a:ext>
                    </a:extLst>
                  </a:tr>
                  <a:tr h="547908">
                    <a:tc>
                      <a:txBody>
                        <a:bodyPr/>
                        <a:lstStyle/>
                        <a:p>
                          <a:endParaRPr lang="es-CL"/>
                        </a:p>
                      </a:txBody>
                      <a:tcPr marL="68580" marR="68580" marT="0" marB="0" anchor="ctr">
                        <a:blipFill>
                          <a:blip r:embed="rId3"/>
                          <a:stretch>
                            <a:fillRect l="-500" t="-332222" r="-200500" b="-2222"/>
                          </a:stretch>
                        </a:blipFill>
                      </a:tcPr>
                    </a:tc>
                    <a:tc>
                      <a:txBody>
                        <a:bodyPr/>
                        <a:lstStyle/>
                        <a:p>
                          <a:endParaRPr lang="es-CL"/>
                        </a:p>
                      </a:txBody>
                      <a:tcPr marL="68580" marR="68580" marT="0" marB="0" anchor="ctr">
                        <a:blipFill>
                          <a:blip r:embed="rId3"/>
                          <a:stretch>
                            <a:fillRect l="-100500" t="-332222" r="-100500" b="-2222"/>
                          </a:stretch>
                        </a:blipFill>
                      </a:tcPr>
                    </a:tc>
                    <a:tc>
                      <a:txBody>
                        <a:bodyPr/>
                        <a:lstStyle/>
                        <a:p>
                          <a:endParaRPr lang="es-CL"/>
                        </a:p>
                      </a:txBody>
                      <a:tcPr marL="68580" marR="68580" marT="0" marB="0" anchor="ctr">
                        <a:blipFill>
                          <a:blip r:embed="rId3"/>
                          <a:stretch>
                            <a:fillRect l="-200500" t="-332222" r="-500" b="-2222"/>
                          </a:stretch>
                        </a:blipFill>
                      </a:tcPr>
                    </a:tc>
                    <a:extLst>
                      <a:ext uri="{0D108BD9-81ED-4DB2-BD59-A6C34878D82A}">
                        <a16:rowId xmlns:a16="http://schemas.microsoft.com/office/drawing/2014/main" val="678489296"/>
                      </a:ext>
                    </a:extLst>
                  </a:tr>
                </a:tbl>
              </a:graphicData>
            </a:graphic>
          </p:graphicFrame>
        </mc:Fallback>
      </mc:AlternateContent>
    </p:spTree>
    <p:extLst>
      <p:ext uri="{BB962C8B-B14F-4D97-AF65-F5344CB8AC3E}">
        <p14:creationId xmlns:p14="http://schemas.microsoft.com/office/powerpoint/2010/main" val="27405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CL"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Adición y sustracción de raíces</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F91CD40F-F533-3846-8EA5-7B45FDF5A88A}"/>
              </a:ext>
            </a:extLst>
          </p:cNvPr>
          <p:cNvSpPr txBox="1"/>
          <p:nvPr/>
        </p:nvSpPr>
        <p:spPr>
          <a:xfrm>
            <a:off x="269876" y="1945363"/>
            <a:ext cx="4156074" cy="1962268"/>
          </a:xfrm>
          <a:prstGeom prst="rect">
            <a:avLst/>
          </a:prstGeom>
          <a:noFill/>
        </p:spPr>
        <p:txBody>
          <a:bodyPr wrap="square">
            <a:spAutoFit/>
          </a:bodyPr>
          <a:lstStyle/>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Al igual que con las potencias, las raíces cumples prácticamente las mismas propiedades que operar con potencias, cumpliendo las mismas reglas.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Es necesario desarrollar las raíces y luego la operatoria respectiva.</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Cuadro de texto 1677639116">
                <a:extLst>
                  <a:ext uri="{FF2B5EF4-FFF2-40B4-BE49-F238E27FC236}">
                    <a16:creationId xmlns:a16="http://schemas.microsoft.com/office/drawing/2014/main" id="{9D9E025D-5977-26C5-2E32-E78ABF69BB2A}"/>
                  </a:ext>
                </a:extLst>
              </p:cNvPr>
              <p:cNvSpPr txBox="1"/>
              <p:nvPr/>
            </p:nvSpPr>
            <p:spPr>
              <a:xfrm>
                <a:off x="4783148" y="1945363"/>
                <a:ext cx="4235443" cy="1962267"/>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Ejemplo 1:</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4</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27 </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2+3 = 5</m:t>
                      </m:r>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Ejemplo 2: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4</m:t>
                          </m:r>
                        </m:e>
                      </m:rad>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27</m:t>
                          </m:r>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m:t>
                      </m:r>
                      <m:rad>
                        <m:radPr>
                          <m:degHide m:val="on"/>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m:t>
                              </m:r>
                            </m:sup>
                          </m:sSup>
                        </m:e>
                      </m:rad>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deg>
                        <m:e>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sup>
                          </m:sSup>
                        </m:e>
                      </m:rad>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2</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 = </m:t>
                      </m:r>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oMath>
                  </m:oMathPara>
                </a14:m>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Cuadro de texto 1677639116">
                <a:extLst>
                  <a:ext uri="{FF2B5EF4-FFF2-40B4-BE49-F238E27FC236}">
                    <a16:creationId xmlns:a16="http://schemas.microsoft.com/office/drawing/2014/main" id="{9D9E025D-5977-26C5-2E32-E78ABF69BB2A}"/>
                  </a:ext>
                </a:extLst>
              </p:cNvPr>
              <p:cNvSpPr txBox="1">
                <a:spLocks noRot="1" noChangeAspect="1" noMove="1" noResize="1" noEditPoints="1" noAdjustHandles="1" noChangeArrowheads="1" noChangeShapeType="1" noTextEdit="1"/>
              </p:cNvSpPr>
              <p:nvPr/>
            </p:nvSpPr>
            <p:spPr>
              <a:xfrm>
                <a:off x="4783148" y="1945363"/>
                <a:ext cx="4235443" cy="1962267"/>
              </a:xfrm>
              <a:prstGeom prst="roundRect">
                <a:avLst>
                  <a:gd name="adj" fmla="val 6870"/>
                </a:avLst>
              </a:prstGeom>
              <a:blipFill>
                <a:blip r:embed="rId2"/>
                <a:stretch>
                  <a:fillRect l="-144"/>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51355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674224"/>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Multiplicación de raíces con igual cantidad sub-radical y distinto índice.</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91CD40F-F533-3846-8EA5-7B45FDF5A88A}"/>
                  </a:ext>
                </a:extLst>
              </p:cNvPr>
              <p:cNvSpPr txBox="1"/>
              <p:nvPr/>
            </p:nvSpPr>
            <p:spPr>
              <a:xfrm>
                <a:off x="269876" y="1945363"/>
                <a:ext cx="4156074" cy="1895775"/>
              </a:xfrm>
              <a:prstGeom prst="rect">
                <a:avLst/>
              </a:prstGeom>
              <a:noFill/>
            </p:spPr>
            <p:txBody>
              <a:bodyPr wrap="square">
                <a:spAutoFit/>
              </a:bodyPr>
              <a:lstStyle/>
              <a:p>
                <a:pPr algn="just"/>
                <a:r>
                  <a:rPr lang="es-CL" sz="1600" dirty="0">
                    <a:latin typeface="Aptos" panose="020B0004020202020204" pitchFamily="34" charset="0"/>
                  </a:rPr>
                  <a:t>En la multiplicación, el radicando resultante estará elevado a la suma de los índices, mientras que el índice resultante corresponderá a la multiplicación entre estos, lo que deriva de las propiedades de la potencia.</a:t>
                </a:r>
              </a:p>
              <a:p>
                <a:pPr/>
                <a14:m>
                  <m:oMathPara xmlns:m="http://schemas.openxmlformats.org/officeDocument/2006/math">
                    <m:oMathParaPr>
                      <m:jc m:val="centerGroup"/>
                    </m:oMathParaPr>
                    <m:oMath xmlns:m="http://schemas.openxmlformats.org/officeDocument/2006/math">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a</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n</m:t>
                          </m:r>
                        </m:deg>
                        <m:e>
                          <m:r>
                            <m:rPr>
                              <m:nor/>
                            </m:rPr>
                            <a:rPr lang="es-CL" sz="1600">
                              <a:latin typeface="Aptos" panose="020B0004020202020204" pitchFamily="34" charset="0"/>
                            </a:rPr>
                            <m:t>a</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m</m:t>
                          </m:r>
                          <m:r>
                            <m:rPr>
                              <m:nor/>
                            </m:rPr>
                            <a:rPr lang="es-CL" sz="1600">
                              <a:latin typeface="Aptos" panose="020B0004020202020204" pitchFamily="34" charset="0"/>
                            </a:rPr>
                            <m:t> ∙ </m:t>
                          </m:r>
                          <m:r>
                            <m:rPr>
                              <m:nor/>
                            </m:rPr>
                            <a:rPr lang="es-CL" sz="1600">
                              <a:latin typeface="Aptos" panose="020B0004020202020204" pitchFamily="34" charset="0"/>
                            </a:rPr>
                            <m:t>n</m:t>
                          </m:r>
                        </m:deg>
                        <m:e>
                          <m:sSup>
                            <m:sSupPr>
                              <m:ctrlPr>
                                <a:rPr lang="es-CL" sz="1600" i="1">
                                  <a:latin typeface="Cambria Math" panose="02040503050406030204" pitchFamily="18" charset="0"/>
                                </a:rPr>
                              </m:ctrlPr>
                            </m:sSupPr>
                            <m:e>
                              <m:r>
                                <m:rPr>
                                  <m:nor/>
                                </m:rPr>
                                <a:rPr lang="es-CL" sz="1600">
                                  <a:latin typeface="Aptos" panose="020B0004020202020204" pitchFamily="34" charset="0"/>
                                </a:rPr>
                                <m:t>a</m:t>
                              </m:r>
                            </m:e>
                            <m:sup>
                              <m:r>
                                <m:rPr>
                                  <m:nor/>
                                </m:rPr>
                                <a:rPr lang="es-CL" sz="1600">
                                  <a:latin typeface="Aptos" panose="020B0004020202020204" pitchFamily="34" charset="0"/>
                                </a:rPr>
                                <m:t>m</m:t>
                              </m:r>
                              <m:r>
                                <m:rPr>
                                  <m:nor/>
                                </m:rPr>
                                <a:rPr lang="es-CL" sz="1600">
                                  <a:latin typeface="Aptos" panose="020B0004020202020204" pitchFamily="34" charset="0"/>
                                </a:rPr>
                                <m:t> + </m:t>
                              </m:r>
                              <m:r>
                                <m:rPr>
                                  <m:nor/>
                                </m:rPr>
                                <a:rPr lang="es-CL" sz="1600">
                                  <a:latin typeface="Aptos" panose="020B0004020202020204" pitchFamily="34" charset="0"/>
                                </a:rPr>
                                <m:t>n</m:t>
                              </m:r>
                            </m:sup>
                          </m:sSup>
                        </m:e>
                      </m:rad>
                    </m:oMath>
                  </m:oMathPara>
                </a14:m>
                <a:endParaRPr lang="es-CL" sz="1600" dirty="0">
                  <a:latin typeface="Aptos" panose="020B0004020202020204" pitchFamily="34" charset="0"/>
                </a:endParaRPr>
              </a:p>
            </p:txBody>
          </p:sp>
        </mc:Choice>
        <mc:Fallback xmlns="">
          <p:sp>
            <p:nvSpPr>
              <p:cNvPr id="7" name="CuadroTexto 6">
                <a:extLst>
                  <a:ext uri="{FF2B5EF4-FFF2-40B4-BE49-F238E27FC236}">
                    <a16:creationId xmlns:a16="http://schemas.microsoft.com/office/drawing/2014/main" id="{F91CD40F-F533-3846-8EA5-7B45FDF5A88A}"/>
                  </a:ext>
                </a:extLst>
              </p:cNvPr>
              <p:cNvSpPr txBox="1">
                <a:spLocks noRot="1" noChangeAspect="1" noMove="1" noResize="1" noEditPoints="1" noAdjustHandles="1" noChangeArrowheads="1" noChangeShapeType="1" noTextEdit="1"/>
              </p:cNvSpPr>
              <p:nvPr/>
            </p:nvSpPr>
            <p:spPr>
              <a:xfrm>
                <a:off x="269876" y="1945363"/>
                <a:ext cx="4156074" cy="1895775"/>
              </a:xfrm>
              <a:prstGeom prst="rect">
                <a:avLst/>
              </a:prstGeom>
              <a:blipFill>
                <a:blip r:embed="rId2"/>
                <a:stretch>
                  <a:fillRect l="-733" t="-965" r="-88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Cuadro de texto 517646559">
                <a:extLst>
                  <a:ext uri="{FF2B5EF4-FFF2-40B4-BE49-F238E27FC236}">
                    <a16:creationId xmlns:a16="http://schemas.microsoft.com/office/drawing/2014/main" id="{78743CF0-6F07-BB1F-440E-DDB72FD73C0D}"/>
                  </a:ext>
                </a:extLst>
              </p:cNvPr>
              <p:cNvSpPr txBox="1"/>
              <p:nvPr/>
            </p:nvSpPr>
            <p:spPr>
              <a:xfrm>
                <a:off x="4921250" y="1945363"/>
                <a:ext cx="3854450" cy="87534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 ∙ 5</m:t>
                          </m:r>
                        </m:deg>
                        <m:e>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 + 5</m:t>
                              </m:r>
                            </m:sup>
                          </m:sSup>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10</m:t>
                          </m:r>
                        </m:deg>
                        <m:e>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m:t>
                              </m:r>
                            </m:sup>
                          </m:sSup>
                        </m:e>
                      </m:rad>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517646559">
                <a:extLst>
                  <a:ext uri="{FF2B5EF4-FFF2-40B4-BE49-F238E27FC236}">
                    <a16:creationId xmlns:a16="http://schemas.microsoft.com/office/drawing/2014/main" id="{78743CF0-6F07-BB1F-440E-DDB72FD73C0D}"/>
                  </a:ext>
                </a:extLst>
              </p:cNvPr>
              <p:cNvSpPr txBox="1">
                <a:spLocks noRot="1" noChangeAspect="1" noMove="1" noResize="1" noEditPoints="1" noAdjustHandles="1" noChangeArrowheads="1" noChangeShapeType="1" noTextEdit="1"/>
              </p:cNvSpPr>
              <p:nvPr/>
            </p:nvSpPr>
            <p:spPr>
              <a:xfrm>
                <a:off x="4921250" y="1945363"/>
                <a:ext cx="3854450" cy="875348"/>
              </a:xfrm>
              <a:prstGeom prst="roundRect">
                <a:avLst>
                  <a:gd name="adj" fmla="val 6870"/>
                </a:avLst>
              </a:prstGeom>
              <a:blipFill>
                <a:blip r:embed="rId3"/>
                <a:stretch>
                  <a:fillRect l="-157"/>
                </a:stretch>
              </a:blipFill>
              <a:ln w="9525">
                <a:solidFill>
                  <a:schemeClr val="accent4">
                    <a:lumMod val="75000"/>
                  </a:schemeClr>
                </a:solidFill>
                <a:prstDash val="dash"/>
              </a:ln>
            </p:spPr>
            <p:txBody>
              <a:bodyPr/>
              <a:lstStyle/>
              <a:p>
                <a:r>
                  <a:rPr lang="es-CL">
                    <a:noFill/>
                  </a:rPr>
                  <a:t> </a:t>
                </a:r>
              </a:p>
            </p:txBody>
          </p:sp>
        </mc:Fallback>
      </mc:AlternateContent>
      <p:sp>
        <p:nvSpPr>
          <p:cNvPr id="6" name="CuadroTexto 5">
            <a:extLst>
              <a:ext uri="{FF2B5EF4-FFF2-40B4-BE49-F238E27FC236}">
                <a16:creationId xmlns:a16="http://schemas.microsoft.com/office/drawing/2014/main" id="{82E7EB63-0CF3-C37B-D6D6-CD4079B51A07}"/>
              </a:ext>
            </a:extLst>
          </p:cNvPr>
          <p:cNvSpPr txBox="1"/>
          <p:nvPr/>
        </p:nvSpPr>
        <p:spPr>
          <a:xfrm>
            <a:off x="4921250" y="3176094"/>
            <a:ext cx="3797298" cy="1136593"/>
          </a:xfrm>
          <a:prstGeom prst="rect">
            <a:avLst/>
          </a:prstGeom>
          <a:noFill/>
        </p:spPr>
        <p:txBody>
          <a:bodyPr wrap="square">
            <a:spAutoFit/>
          </a:bodyPr>
          <a:lstStyle/>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Esto es equivalente a convertir las raíces en potencias y realizar la multiplicación de potencias con igual base, teniendo que finalmente volver a convertir raíz.</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769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674224"/>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División de raíces con igual cantidad sub-radical y distinto índice.</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91CD40F-F533-3846-8EA5-7B45FDF5A88A}"/>
                  </a:ext>
                </a:extLst>
              </p:cNvPr>
              <p:cNvSpPr txBox="1"/>
              <p:nvPr/>
            </p:nvSpPr>
            <p:spPr>
              <a:xfrm>
                <a:off x="269876" y="1945363"/>
                <a:ext cx="4156074" cy="2393347"/>
              </a:xfrm>
              <a:prstGeom prst="rect">
                <a:avLst/>
              </a:prstGeom>
              <a:noFill/>
            </p:spPr>
            <p:txBody>
              <a:bodyPr wrap="square">
                <a:spAutoFit/>
              </a:bodyPr>
              <a:lstStyle/>
              <a:p>
                <a:pPr algn="just"/>
                <a:r>
                  <a:rPr lang="es-CL" sz="1600" dirty="0">
                    <a:latin typeface="Aptos" panose="020B0004020202020204" pitchFamily="34" charset="0"/>
                  </a:rPr>
                  <a:t>En la división, el radicando resultante estará elevado a la resta de los índices, mientras que el índice resultante corresponderá a la multiplicación entre estos, lo que deriva de las propiedades de la potencia.</a:t>
                </a:r>
              </a:p>
              <a:p>
                <a:pPr algn="just"/>
                <a:endParaRPr lang="es-CL" sz="1600" dirty="0">
                  <a:latin typeface="Aptos" panose="020B0004020202020204" pitchFamily="34" charset="0"/>
                </a:endParaRPr>
              </a:p>
              <a:p>
                <a:pPr algn="just"/>
                <a14:m>
                  <m:oMathPara xmlns:m="http://schemas.openxmlformats.org/officeDocument/2006/math">
                    <m:oMathParaPr>
                      <m:jc m:val="centerGroup"/>
                    </m:oMathParaPr>
                    <m:oMath xmlns:m="http://schemas.openxmlformats.org/officeDocument/2006/math">
                      <m:f>
                        <m:fPr>
                          <m:ctrlPr>
                            <a:rPr lang="es-CL" sz="1600" i="1">
                              <a:latin typeface="Cambria Math" panose="02040503050406030204" pitchFamily="18" charset="0"/>
                            </a:rPr>
                          </m:ctrlPr>
                        </m:fPr>
                        <m:num>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a</m:t>
                              </m:r>
                            </m:e>
                          </m:rad>
                        </m:num>
                        <m:den>
                          <m:rad>
                            <m:radPr>
                              <m:ctrlPr>
                                <a:rPr lang="es-CL" sz="1600" i="1">
                                  <a:latin typeface="Cambria Math" panose="02040503050406030204" pitchFamily="18" charset="0"/>
                                </a:rPr>
                              </m:ctrlPr>
                            </m:radPr>
                            <m:deg>
                              <m:r>
                                <m:rPr>
                                  <m:nor/>
                                </m:rPr>
                                <a:rPr lang="es-CL" sz="1600">
                                  <a:latin typeface="Aptos" panose="020B0004020202020204" pitchFamily="34" charset="0"/>
                                </a:rPr>
                                <m:t>n</m:t>
                              </m:r>
                            </m:deg>
                            <m:e>
                              <m:r>
                                <m:rPr>
                                  <m:nor/>
                                </m:rPr>
                                <a:rPr lang="es-CL" sz="1600">
                                  <a:latin typeface="Aptos" panose="020B0004020202020204" pitchFamily="34" charset="0"/>
                                </a:rPr>
                                <m:t>a</m:t>
                              </m:r>
                            </m:e>
                          </m:rad>
                        </m:den>
                      </m:f>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m</m:t>
                          </m:r>
                          <m:r>
                            <m:rPr>
                              <m:nor/>
                            </m:rPr>
                            <a:rPr lang="es-CL" sz="1600">
                              <a:latin typeface="Aptos" panose="020B0004020202020204" pitchFamily="34" charset="0"/>
                            </a:rPr>
                            <m:t> ∙ </m:t>
                          </m:r>
                          <m:r>
                            <m:rPr>
                              <m:nor/>
                            </m:rPr>
                            <a:rPr lang="es-CL" sz="1600">
                              <a:latin typeface="Aptos" panose="020B0004020202020204" pitchFamily="34" charset="0"/>
                            </a:rPr>
                            <m:t>n</m:t>
                          </m:r>
                        </m:deg>
                        <m:e>
                          <m:sSup>
                            <m:sSupPr>
                              <m:ctrlPr>
                                <a:rPr lang="es-CL" sz="1600" i="1">
                                  <a:latin typeface="Cambria Math" panose="02040503050406030204" pitchFamily="18" charset="0"/>
                                </a:rPr>
                              </m:ctrlPr>
                            </m:sSupPr>
                            <m:e>
                              <m:r>
                                <m:rPr>
                                  <m:nor/>
                                </m:rPr>
                                <a:rPr lang="es-CL" sz="1600">
                                  <a:latin typeface="Aptos" panose="020B0004020202020204" pitchFamily="34" charset="0"/>
                                </a:rPr>
                                <m:t>a</m:t>
                              </m:r>
                            </m:e>
                            <m:sup>
                              <m:r>
                                <m:rPr>
                                  <m:nor/>
                                </m:rPr>
                                <a:rPr lang="es-CL" sz="1600">
                                  <a:latin typeface="Aptos" panose="020B0004020202020204" pitchFamily="34" charset="0"/>
                                </a:rPr>
                                <m:t>m</m:t>
                              </m:r>
                              <m:r>
                                <m:rPr>
                                  <m:nor/>
                                </m:rPr>
                                <a:rPr lang="es-CL" sz="1600">
                                  <a:latin typeface="Aptos" panose="020B0004020202020204" pitchFamily="34" charset="0"/>
                                </a:rPr>
                                <m:t> </m:t>
                              </m:r>
                              <m:r>
                                <m:rPr>
                                  <m:nor/>
                                </m:rPr>
                                <a:rPr lang="es-CL" sz="1600" i="1">
                                  <a:latin typeface="Aptos" panose="020B0004020202020204" pitchFamily="34" charset="0"/>
                                </a:rPr>
                                <m:t>−</m:t>
                              </m:r>
                              <m:r>
                                <m:rPr>
                                  <m:nor/>
                                </m:rPr>
                                <a:rPr lang="es-CL" sz="1600">
                                  <a:latin typeface="Aptos" panose="020B0004020202020204" pitchFamily="34" charset="0"/>
                                </a:rPr>
                                <m:t> </m:t>
                              </m:r>
                              <m:r>
                                <m:rPr>
                                  <m:nor/>
                                </m:rPr>
                                <a:rPr lang="es-CL" sz="1600">
                                  <a:latin typeface="Aptos" panose="020B0004020202020204" pitchFamily="34" charset="0"/>
                                </a:rPr>
                                <m:t>n</m:t>
                              </m:r>
                            </m:sup>
                          </m:sSup>
                        </m:e>
                      </m:rad>
                    </m:oMath>
                  </m:oMathPara>
                </a14:m>
                <a:endParaRPr lang="es-CL" dirty="0">
                  <a:latin typeface="Aptos" panose="020B0004020202020204" pitchFamily="34" charset="0"/>
                </a:endParaRPr>
              </a:p>
              <a:p>
                <a:endParaRPr lang="es-CL" sz="1600" dirty="0">
                  <a:latin typeface="Aptos" panose="020B0004020202020204" pitchFamily="34" charset="0"/>
                </a:endParaRPr>
              </a:p>
            </p:txBody>
          </p:sp>
        </mc:Choice>
        <mc:Fallback xmlns="">
          <p:sp>
            <p:nvSpPr>
              <p:cNvPr id="7" name="CuadroTexto 6">
                <a:extLst>
                  <a:ext uri="{FF2B5EF4-FFF2-40B4-BE49-F238E27FC236}">
                    <a16:creationId xmlns:a16="http://schemas.microsoft.com/office/drawing/2014/main" id="{F91CD40F-F533-3846-8EA5-7B45FDF5A88A}"/>
                  </a:ext>
                </a:extLst>
              </p:cNvPr>
              <p:cNvSpPr txBox="1">
                <a:spLocks noRot="1" noChangeAspect="1" noMove="1" noResize="1" noEditPoints="1" noAdjustHandles="1" noChangeArrowheads="1" noChangeShapeType="1" noTextEdit="1"/>
              </p:cNvSpPr>
              <p:nvPr/>
            </p:nvSpPr>
            <p:spPr>
              <a:xfrm>
                <a:off x="269876" y="1945363"/>
                <a:ext cx="4156074" cy="2393347"/>
              </a:xfrm>
              <a:prstGeom prst="rect">
                <a:avLst/>
              </a:prstGeom>
              <a:blipFill>
                <a:blip r:embed="rId2"/>
                <a:stretch>
                  <a:fillRect l="-733" t="-763" r="-880"/>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3" name="Cuadro de texto 517646559">
                <a:extLst>
                  <a:ext uri="{FF2B5EF4-FFF2-40B4-BE49-F238E27FC236}">
                    <a16:creationId xmlns:a16="http://schemas.microsoft.com/office/drawing/2014/main" id="{78743CF0-6F07-BB1F-440E-DDB72FD73C0D}"/>
                  </a:ext>
                </a:extLst>
              </p:cNvPr>
              <p:cNvSpPr txBox="1"/>
              <p:nvPr/>
            </p:nvSpPr>
            <p:spPr>
              <a:xfrm>
                <a:off x="4921250" y="1945363"/>
                <a:ext cx="3854450" cy="87534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CL" dirty="0"/>
                  <a:t>Ejemplo:</a:t>
                </a:r>
              </a:p>
              <a:p>
                <a:pPr/>
                <a14:m>
                  <m:oMathPara xmlns:m="http://schemas.openxmlformats.org/officeDocument/2006/math">
                    <m:oMathParaPr>
                      <m:jc m:val="centerGroup"/>
                    </m:oMathParaPr>
                    <m:oMath xmlns:m="http://schemas.openxmlformats.org/officeDocument/2006/math">
                      <m:f>
                        <m:fPr>
                          <m:ctrlPr>
                            <a:rPr lang="es-CL" i="1">
                              <a:latin typeface="Cambria Math" panose="02040503050406030204" pitchFamily="18" charset="0"/>
                            </a:rPr>
                          </m:ctrlPr>
                        </m:fPr>
                        <m:num>
                          <m:rad>
                            <m:radPr>
                              <m:ctrlPr>
                                <a:rPr lang="es-CL" i="1">
                                  <a:latin typeface="Cambria Math" panose="02040503050406030204" pitchFamily="18" charset="0"/>
                                </a:rPr>
                              </m:ctrlPr>
                            </m:radPr>
                            <m:deg>
                              <m:r>
                                <m:rPr>
                                  <m:nor/>
                                </m:rPr>
                                <a:rPr lang="es-CL">
                                  <a:latin typeface="Aptos" panose="020B0004020202020204" pitchFamily="34" charset="0"/>
                                </a:rPr>
                                <m:t>3</m:t>
                              </m:r>
                            </m:deg>
                            <m:e>
                              <m:r>
                                <m:rPr>
                                  <m:nor/>
                                </m:rPr>
                                <a:rPr lang="es-CL">
                                  <a:latin typeface="Aptos" panose="020B0004020202020204" pitchFamily="34" charset="0"/>
                                </a:rPr>
                                <m:t>5</m:t>
                              </m:r>
                            </m:e>
                          </m:rad>
                        </m:num>
                        <m:den>
                          <m:rad>
                            <m:radPr>
                              <m:degHide m:val="on"/>
                              <m:ctrlPr>
                                <a:rPr lang="es-CL" i="1">
                                  <a:latin typeface="Cambria Math" panose="02040503050406030204" pitchFamily="18" charset="0"/>
                                </a:rPr>
                              </m:ctrlPr>
                            </m:radPr>
                            <m:deg/>
                            <m:e>
                              <m:r>
                                <m:rPr>
                                  <m:nor/>
                                </m:rPr>
                                <a:rPr lang="es-CL">
                                  <a:latin typeface="Aptos" panose="020B0004020202020204" pitchFamily="34" charset="0"/>
                                </a:rPr>
                                <m:t>5</m:t>
                              </m:r>
                            </m:e>
                          </m:rad>
                        </m:den>
                      </m:f>
                      <m:r>
                        <m:rPr>
                          <m:nor/>
                        </m:rPr>
                        <a:rPr lang="es-CL">
                          <a:latin typeface="Aptos" panose="020B0004020202020204" pitchFamily="34" charset="0"/>
                        </a:rPr>
                        <m:t>=</m:t>
                      </m:r>
                      <m:rad>
                        <m:radPr>
                          <m:ctrlPr>
                            <a:rPr lang="es-CL" i="1">
                              <a:latin typeface="Cambria Math" panose="02040503050406030204" pitchFamily="18" charset="0"/>
                            </a:rPr>
                          </m:ctrlPr>
                        </m:radPr>
                        <m:deg>
                          <m:r>
                            <m:rPr>
                              <m:nor/>
                            </m:rPr>
                            <a:rPr lang="es-CL" b="0" i="0" smtClean="0">
                              <a:latin typeface="Aptos" panose="020B0004020202020204" pitchFamily="34" charset="0"/>
                            </a:rPr>
                            <m:t>3</m:t>
                          </m:r>
                          <m:r>
                            <m:rPr>
                              <m:nor/>
                            </m:rPr>
                            <a:rPr lang="es-CL">
                              <a:latin typeface="Aptos" panose="020B0004020202020204" pitchFamily="34" charset="0"/>
                            </a:rPr>
                            <m:t>∙</m:t>
                          </m:r>
                          <m:r>
                            <m:rPr>
                              <m:nor/>
                            </m:rPr>
                            <a:rPr lang="es-CL" b="0" i="0" smtClean="0">
                              <a:latin typeface="Aptos" panose="020B0004020202020204" pitchFamily="34" charset="0"/>
                            </a:rPr>
                            <m:t>2</m:t>
                          </m:r>
                          <m:r>
                            <m:rPr>
                              <m:nor/>
                            </m:rPr>
                            <a:rPr lang="es-CL">
                              <a:latin typeface="Aptos" panose="020B0004020202020204" pitchFamily="34" charset="0"/>
                            </a:rPr>
                            <m:t> </m:t>
                          </m:r>
                        </m:deg>
                        <m:e>
                          <m:sSup>
                            <m:sSupPr>
                              <m:ctrlPr>
                                <a:rPr lang="es-CL" i="1">
                                  <a:latin typeface="Cambria Math" panose="02040503050406030204" pitchFamily="18" charset="0"/>
                                </a:rPr>
                              </m:ctrlPr>
                            </m:sSupPr>
                            <m:e>
                              <m:r>
                                <m:rPr>
                                  <m:nor/>
                                </m:rPr>
                                <a:rPr lang="es-CL">
                                  <a:latin typeface="Aptos" panose="020B0004020202020204" pitchFamily="34" charset="0"/>
                                </a:rPr>
                                <m:t>5</m:t>
                              </m:r>
                            </m:e>
                            <m:sup>
                              <m:r>
                                <m:rPr>
                                  <m:nor/>
                                </m:rPr>
                                <a:rPr lang="es-CL">
                                  <a:latin typeface="Aptos" panose="020B0004020202020204" pitchFamily="34" charset="0"/>
                                </a:rPr>
                                <m:t>3 </m:t>
                              </m:r>
                              <m:r>
                                <m:rPr>
                                  <m:nor/>
                                </m:rPr>
                                <a:rPr lang="es-CL" i="1">
                                  <a:latin typeface="Aptos" panose="020B0004020202020204" pitchFamily="34" charset="0"/>
                                </a:rPr>
                                <m:t>−</m:t>
                              </m:r>
                              <m:r>
                                <m:rPr>
                                  <m:nor/>
                                </m:rPr>
                                <a:rPr lang="es-CL">
                                  <a:latin typeface="Aptos" panose="020B0004020202020204" pitchFamily="34" charset="0"/>
                                </a:rPr>
                                <m:t> 2</m:t>
                              </m:r>
                            </m:sup>
                          </m:sSup>
                        </m:e>
                      </m:rad>
                      <m:r>
                        <m:rPr>
                          <m:nor/>
                        </m:rPr>
                        <a:rPr lang="es-CL">
                          <a:latin typeface="Aptos" panose="020B0004020202020204" pitchFamily="34" charset="0"/>
                        </a:rPr>
                        <m:t>=</m:t>
                      </m:r>
                      <m:rad>
                        <m:radPr>
                          <m:ctrlPr>
                            <a:rPr lang="es-CL" i="1" smtClean="0">
                              <a:latin typeface="Cambria Math" panose="02040503050406030204" pitchFamily="18" charset="0"/>
                            </a:rPr>
                          </m:ctrlPr>
                        </m:radPr>
                        <m:deg>
                          <m:r>
                            <m:rPr>
                              <m:nor/>
                              <m:brk m:alnAt="7"/>
                            </m:rPr>
                            <a:rPr lang="es-CL" b="0" i="0" smtClean="0">
                              <a:latin typeface="Aptos" panose="020B0004020202020204" pitchFamily="34" charset="0"/>
                            </a:rPr>
                            <m:t>6</m:t>
                          </m:r>
                        </m:deg>
                        <m:e>
                          <m:r>
                            <m:rPr>
                              <m:nor/>
                            </m:rPr>
                            <a:rPr lang="es-CL" b="0" i="0" smtClean="0">
                              <a:latin typeface="Aptos" panose="020B0004020202020204" pitchFamily="34" charset="0"/>
                            </a:rPr>
                            <m:t>5</m:t>
                          </m:r>
                        </m:e>
                      </m:rad>
                    </m:oMath>
                  </m:oMathPara>
                </a14:m>
                <a:endParaRPr lang="es-CL" dirty="0">
                  <a:latin typeface="Aptos" panose="020B0004020202020204" pitchFamily="34" charset="0"/>
                </a:endParaRPr>
              </a:p>
              <a:p>
                <a:pPr>
                  <a:lnSpc>
                    <a:spcPct val="107000"/>
                  </a:lnSpc>
                  <a:spcAft>
                    <a:spcPts val="800"/>
                  </a:spcAft>
                </a:pP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3" name="Cuadro de texto 517646559">
                <a:extLst>
                  <a:ext uri="{FF2B5EF4-FFF2-40B4-BE49-F238E27FC236}">
                    <a16:creationId xmlns:a16="http://schemas.microsoft.com/office/drawing/2014/main" id="{78743CF0-6F07-BB1F-440E-DDB72FD73C0D}"/>
                  </a:ext>
                </a:extLst>
              </p:cNvPr>
              <p:cNvSpPr txBox="1">
                <a:spLocks noRot="1" noChangeAspect="1" noMove="1" noResize="1" noEditPoints="1" noAdjustHandles="1" noChangeArrowheads="1" noChangeShapeType="1" noTextEdit="1"/>
              </p:cNvSpPr>
              <p:nvPr/>
            </p:nvSpPr>
            <p:spPr>
              <a:xfrm>
                <a:off x="4921250" y="1945363"/>
                <a:ext cx="3854450" cy="875348"/>
              </a:xfrm>
              <a:prstGeom prst="roundRect">
                <a:avLst>
                  <a:gd name="adj" fmla="val 6870"/>
                </a:avLst>
              </a:prstGeom>
              <a:blipFill>
                <a:blip r:embed="rId3"/>
                <a:stretch>
                  <a:fillRect/>
                </a:stretch>
              </a:blipFill>
              <a:ln w="9525">
                <a:solidFill>
                  <a:schemeClr val="accent4">
                    <a:lumMod val="75000"/>
                  </a:schemeClr>
                </a:solidFill>
                <a:prstDash val="dash"/>
              </a:ln>
            </p:spPr>
            <p:txBody>
              <a:bodyPr/>
              <a:lstStyle/>
              <a:p>
                <a:r>
                  <a:rPr lang="es-CL">
                    <a:noFill/>
                  </a:rPr>
                  <a:t> </a:t>
                </a:r>
              </a:p>
            </p:txBody>
          </p:sp>
        </mc:Fallback>
      </mc:AlternateContent>
      <p:sp>
        <p:nvSpPr>
          <p:cNvPr id="6" name="CuadroTexto 5">
            <a:extLst>
              <a:ext uri="{FF2B5EF4-FFF2-40B4-BE49-F238E27FC236}">
                <a16:creationId xmlns:a16="http://schemas.microsoft.com/office/drawing/2014/main" id="{82E7EB63-0CF3-C37B-D6D6-CD4079B51A07}"/>
              </a:ext>
            </a:extLst>
          </p:cNvPr>
          <p:cNvSpPr txBox="1"/>
          <p:nvPr/>
        </p:nvSpPr>
        <p:spPr>
          <a:xfrm>
            <a:off x="4921250" y="3176094"/>
            <a:ext cx="3797298" cy="1136593"/>
          </a:xfrm>
          <a:prstGeom prst="rect">
            <a:avLst/>
          </a:prstGeom>
          <a:noFill/>
        </p:spPr>
        <p:txBody>
          <a:bodyPr wrap="square">
            <a:spAutoFit/>
          </a:bodyPr>
          <a:lstStyle/>
          <a:p>
            <a:pPr algn="just">
              <a:lnSpc>
                <a:spcPct val="107000"/>
              </a:lnSpc>
              <a:spcAft>
                <a:spcPts val="800"/>
              </a:spcAft>
            </a:pPr>
            <a:r>
              <a:rPr lang="es-ES" sz="1600" kern="100" dirty="0">
                <a:latin typeface="Aptos" panose="020B0004020202020204" pitchFamily="34" charset="0"/>
                <a:ea typeface="Calibri" panose="020F0502020204030204" pitchFamily="34" charset="0"/>
                <a:cs typeface="Times New Roman" panose="02020603050405020304" pitchFamily="18" charset="0"/>
              </a:rPr>
              <a:t>Esto es equivalente a convertir las raíces en potencias y realizar la división de potencias con igual base, teniendo que finalmente volver a convertir en raíz.</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872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Multiplicación de raíces con igual índice.</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91CD40F-F533-3846-8EA5-7B45FDF5A88A}"/>
                  </a:ext>
                </a:extLst>
              </p:cNvPr>
              <p:cNvSpPr txBox="1"/>
              <p:nvPr/>
            </p:nvSpPr>
            <p:spPr>
              <a:xfrm>
                <a:off x="241302" y="2354843"/>
                <a:ext cx="4156074" cy="1642501"/>
              </a:xfrm>
              <a:prstGeom prst="rect">
                <a:avLst/>
              </a:prstGeom>
              <a:noFill/>
            </p:spPr>
            <p:txBody>
              <a:bodyPr wrap="square">
                <a:spAutoFit/>
              </a:bodyPr>
              <a:lstStyle/>
              <a:p>
                <a:r>
                  <a:rPr lang="es-CL" sz="1600" dirty="0">
                    <a:latin typeface="Aptos" panose="020B0004020202020204" pitchFamily="34" charset="0"/>
                  </a:rPr>
                  <a:t>Se mantiene el índice y se multiplican las cantidades sub-radicales.</a:t>
                </a:r>
              </a:p>
              <a:p>
                <a:endParaRPr lang="es-CL" sz="1600" dirty="0">
                  <a:latin typeface="Aptos" panose="020B0004020202020204" pitchFamily="34" charset="0"/>
                </a:endParaRPr>
              </a:p>
              <a:p>
                <a:pPr/>
                <a14:m>
                  <m:oMathPara xmlns:m="http://schemas.openxmlformats.org/officeDocument/2006/math">
                    <m:oMathParaPr>
                      <m:jc m:val="centerGroup"/>
                    </m:oMathParaPr>
                    <m:oMath xmlns:m="http://schemas.openxmlformats.org/officeDocument/2006/math">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a</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b</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a</m:t>
                          </m:r>
                          <m:r>
                            <m:rPr>
                              <m:nor/>
                            </m:rPr>
                            <a:rPr lang="es-CL" sz="1600">
                              <a:latin typeface="Aptos" panose="020B0004020202020204" pitchFamily="34" charset="0"/>
                            </a:rPr>
                            <m:t>∙</m:t>
                          </m:r>
                          <m:r>
                            <m:rPr>
                              <m:nor/>
                            </m:rPr>
                            <a:rPr lang="es-CL" sz="1600">
                              <a:latin typeface="Aptos" panose="020B0004020202020204" pitchFamily="34" charset="0"/>
                            </a:rPr>
                            <m:t>b</m:t>
                          </m:r>
                        </m:e>
                      </m:rad>
                    </m:oMath>
                  </m:oMathPara>
                </a14:m>
                <a:endParaRPr lang="es-CL" sz="1600" dirty="0">
                  <a:latin typeface="Aptos" panose="020B0004020202020204" pitchFamily="34" charset="0"/>
                </a:endParaRPr>
              </a:p>
              <a:p>
                <a:pPr algn="just"/>
                <a:endParaRPr lang="es-CL" sz="1600" dirty="0">
                  <a:latin typeface="Aptos" panose="020B0004020202020204" pitchFamily="34" charset="0"/>
                </a:endParaRPr>
              </a:p>
              <a:p>
                <a:endParaRPr lang="es-CL" sz="1800" dirty="0">
                  <a:latin typeface="Aptos" panose="020B0004020202020204" pitchFamily="34" charset="0"/>
                </a:endParaRPr>
              </a:p>
            </p:txBody>
          </p:sp>
        </mc:Choice>
        <mc:Fallback xmlns="">
          <p:sp>
            <p:nvSpPr>
              <p:cNvPr id="7" name="CuadroTexto 6">
                <a:extLst>
                  <a:ext uri="{FF2B5EF4-FFF2-40B4-BE49-F238E27FC236}">
                    <a16:creationId xmlns:a16="http://schemas.microsoft.com/office/drawing/2014/main" id="{F91CD40F-F533-3846-8EA5-7B45FDF5A88A}"/>
                  </a:ext>
                </a:extLst>
              </p:cNvPr>
              <p:cNvSpPr txBox="1">
                <a:spLocks noRot="1" noChangeAspect="1" noMove="1" noResize="1" noEditPoints="1" noAdjustHandles="1" noChangeArrowheads="1" noChangeShapeType="1" noTextEdit="1"/>
              </p:cNvSpPr>
              <p:nvPr/>
            </p:nvSpPr>
            <p:spPr>
              <a:xfrm>
                <a:off x="241302" y="2354843"/>
                <a:ext cx="4156074" cy="1642501"/>
              </a:xfrm>
              <a:prstGeom prst="rect">
                <a:avLst/>
              </a:prstGeom>
              <a:blipFill>
                <a:blip r:embed="rId2"/>
                <a:stretch>
                  <a:fillRect l="-881" t="-1111"/>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Cuadro de texto 517646559">
                <a:extLst>
                  <a:ext uri="{FF2B5EF4-FFF2-40B4-BE49-F238E27FC236}">
                    <a16:creationId xmlns:a16="http://schemas.microsoft.com/office/drawing/2014/main" id="{78743CF0-6F07-BB1F-440E-DDB72FD73C0D}"/>
                  </a:ext>
                </a:extLst>
              </p:cNvPr>
              <p:cNvSpPr txBox="1"/>
              <p:nvPr/>
            </p:nvSpPr>
            <p:spPr>
              <a:xfrm>
                <a:off x="4921250" y="1945363"/>
                <a:ext cx="3854450" cy="87534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CL" sz="1600" dirty="0">
                    <a:latin typeface="Aptos" panose="020B0004020202020204" pitchFamily="34" charset="0"/>
                  </a:rPr>
                  <a:t>Ejemplo:</a:t>
                </a:r>
              </a:p>
              <a:p>
                <a:pPr/>
                <a14:m>
                  <m:oMathPara xmlns:m="http://schemas.openxmlformats.org/officeDocument/2006/math">
                    <m:oMathParaPr>
                      <m:jc m:val="centerGroup"/>
                    </m:oMathParaPr>
                    <m:oMath xmlns:m="http://schemas.openxmlformats.org/officeDocument/2006/math">
                      <m:rad>
                        <m:radPr>
                          <m:ctrlPr>
                            <a:rPr lang="es-CL" sz="1600" i="1">
                              <a:latin typeface="Cambria Math" panose="02040503050406030204" pitchFamily="18" charset="0"/>
                            </a:rPr>
                          </m:ctrlPr>
                        </m:radPr>
                        <m:deg>
                          <m:r>
                            <m:rPr>
                              <m:nor/>
                            </m:rPr>
                            <a:rPr lang="es-CL" sz="1600">
                              <a:latin typeface="Aptos" panose="020B0004020202020204" pitchFamily="34" charset="0"/>
                            </a:rPr>
                            <m:t>3</m:t>
                          </m:r>
                        </m:deg>
                        <m:e>
                          <m:r>
                            <m:rPr>
                              <m:nor/>
                            </m:rPr>
                            <a:rPr lang="es-CL" sz="1600">
                              <a:latin typeface="Aptos" panose="020B0004020202020204" pitchFamily="34" charset="0"/>
                            </a:rPr>
                            <m:t>4</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3</m:t>
                          </m:r>
                        </m:deg>
                        <m:e>
                          <m:r>
                            <m:rPr>
                              <m:nor/>
                            </m:rPr>
                            <a:rPr lang="es-CL" sz="1600">
                              <a:latin typeface="Aptos" panose="020B0004020202020204" pitchFamily="34" charset="0"/>
                            </a:rPr>
                            <m:t>3</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3</m:t>
                          </m:r>
                        </m:deg>
                        <m:e>
                          <m:r>
                            <m:rPr>
                              <m:nor/>
                            </m:rPr>
                            <a:rPr lang="es-CL" sz="1600">
                              <a:latin typeface="Aptos" panose="020B0004020202020204" pitchFamily="34" charset="0"/>
                            </a:rPr>
                            <m:t>4∙3</m:t>
                          </m:r>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3</m:t>
                          </m:r>
                        </m:deg>
                        <m:e>
                          <m:r>
                            <m:rPr>
                              <m:nor/>
                            </m:rPr>
                            <a:rPr lang="es-CL" sz="1600">
                              <a:latin typeface="Aptos" panose="020B0004020202020204" pitchFamily="34" charset="0"/>
                            </a:rPr>
                            <m:t>12</m:t>
                          </m:r>
                        </m:e>
                      </m:rad>
                    </m:oMath>
                  </m:oMathPara>
                </a14:m>
                <a:endParaRPr lang="es-CL" sz="1600" dirty="0">
                  <a:latin typeface="Aptos" panose="020B0004020202020204" pitchFamily="34" charset="0"/>
                </a:endParaRPr>
              </a:p>
              <a:p>
                <a:pPr>
                  <a:lnSpc>
                    <a:spcPct val="107000"/>
                  </a:lnSpc>
                  <a:spcAft>
                    <a:spcPts val="800"/>
                  </a:spcAft>
                </a:pP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517646559">
                <a:extLst>
                  <a:ext uri="{FF2B5EF4-FFF2-40B4-BE49-F238E27FC236}">
                    <a16:creationId xmlns:a16="http://schemas.microsoft.com/office/drawing/2014/main" id="{78743CF0-6F07-BB1F-440E-DDB72FD73C0D}"/>
                  </a:ext>
                </a:extLst>
              </p:cNvPr>
              <p:cNvSpPr txBox="1">
                <a:spLocks noRot="1" noChangeAspect="1" noMove="1" noResize="1" noEditPoints="1" noAdjustHandles="1" noChangeArrowheads="1" noChangeShapeType="1" noTextEdit="1"/>
              </p:cNvSpPr>
              <p:nvPr/>
            </p:nvSpPr>
            <p:spPr>
              <a:xfrm>
                <a:off x="4921250" y="1945363"/>
                <a:ext cx="3854450" cy="875348"/>
              </a:xfrm>
              <a:prstGeom prst="roundRect">
                <a:avLst>
                  <a:gd name="adj" fmla="val 6870"/>
                </a:avLst>
              </a:prstGeom>
              <a:blipFill>
                <a:blip r:embed="rId3"/>
                <a:stretch>
                  <a:fillRect l="-157"/>
                </a:stretch>
              </a:blipFill>
              <a:ln w="9525">
                <a:solidFill>
                  <a:schemeClr val="accent4">
                    <a:lumMod val="75000"/>
                  </a:schemeClr>
                </a:solidFill>
                <a:prstDash val="dash"/>
              </a:ln>
            </p:spPr>
            <p:txBody>
              <a:bodyPr/>
              <a:lstStyle/>
              <a:p>
                <a:r>
                  <a:rPr lang="es-CL">
                    <a:noFill/>
                  </a:rPr>
                  <a:t> </a:t>
                </a:r>
              </a:p>
            </p:txBody>
          </p:sp>
        </mc:Fallback>
      </mc:AlternateContent>
      <p:sp>
        <p:nvSpPr>
          <p:cNvPr id="6" name="CuadroTexto 5">
            <a:extLst>
              <a:ext uri="{FF2B5EF4-FFF2-40B4-BE49-F238E27FC236}">
                <a16:creationId xmlns:a16="http://schemas.microsoft.com/office/drawing/2014/main" id="{82E7EB63-0CF3-C37B-D6D6-CD4079B51A07}"/>
              </a:ext>
            </a:extLst>
          </p:cNvPr>
          <p:cNvSpPr txBox="1"/>
          <p:nvPr/>
        </p:nvSpPr>
        <p:spPr>
          <a:xfrm>
            <a:off x="4921250" y="3176094"/>
            <a:ext cx="3797298" cy="1400063"/>
          </a:xfrm>
          <a:prstGeom prst="rect">
            <a:avLst/>
          </a:prstGeom>
          <a:noFill/>
        </p:spPr>
        <p:txBody>
          <a:bodyPr wrap="square">
            <a:spAutoFit/>
          </a:bodyPr>
          <a:lstStyle/>
          <a:p>
            <a:pPr algn="just">
              <a:lnSpc>
                <a:spcPct val="107000"/>
              </a:lnSpc>
              <a:spcAft>
                <a:spcPts val="800"/>
              </a:spcAft>
            </a:pPr>
            <a:r>
              <a:rPr lang="es-ES" sz="1600" kern="100" dirty="0">
                <a:latin typeface="Aptos" panose="020B0004020202020204" pitchFamily="34" charset="0"/>
                <a:ea typeface="Calibri" panose="020F0502020204030204" pitchFamily="34" charset="0"/>
                <a:cs typeface="Times New Roman" panose="02020603050405020304" pitchFamily="18" charset="0"/>
              </a:rPr>
              <a:t>Esto es equivalente a convertir las raíces en potencias y realizar la multiplicación de potencias con igual exponente, teniendo que finalmente volver a convertir en raíz.</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060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División de raíces con igual índice.</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91CD40F-F533-3846-8EA5-7B45FDF5A88A}"/>
                  </a:ext>
                </a:extLst>
              </p:cNvPr>
              <p:cNvSpPr txBox="1"/>
              <p:nvPr/>
            </p:nvSpPr>
            <p:spPr>
              <a:xfrm>
                <a:off x="241302" y="2333363"/>
                <a:ext cx="4156074" cy="1685461"/>
              </a:xfrm>
              <a:prstGeom prst="rect">
                <a:avLst/>
              </a:prstGeom>
              <a:noFill/>
            </p:spPr>
            <p:txBody>
              <a:bodyPr wrap="square">
                <a:spAutoFit/>
              </a:bodyPr>
              <a:lstStyle/>
              <a:p>
                <a:r>
                  <a:rPr lang="es-CL" sz="1600" dirty="0">
                    <a:latin typeface="Aptos" panose="020B0004020202020204" pitchFamily="34" charset="0"/>
                  </a:rPr>
                  <a:t>Se mantiene el índice y se dividen las cantidades sub-radicales.</a:t>
                </a:r>
              </a:p>
              <a:p>
                <a:endParaRPr lang="es-CL" sz="1600" dirty="0">
                  <a:latin typeface="Aptos" panose="020B0004020202020204" pitchFamily="34" charset="0"/>
                </a:endParaRPr>
              </a:p>
              <a:p>
                <a:pPr/>
                <a14:m>
                  <m:oMathPara xmlns:m="http://schemas.openxmlformats.org/officeDocument/2006/math">
                    <m:oMathParaPr>
                      <m:jc m:val="centerGroup"/>
                    </m:oMathParaPr>
                    <m:oMath xmlns:m="http://schemas.openxmlformats.org/officeDocument/2006/math">
                      <m:f>
                        <m:fPr>
                          <m:ctrlPr>
                            <a:rPr lang="es-CL" sz="1600" i="1">
                              <a:latin typeface="Cambria Math" panose="02040503050406030204" pitchFamily="18" charset="0"/>
                            </a:rPr>
                          </m:ctrlPr>
                        </m:fPr>
                        <m:num>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a</m:t>
                              </m:r>
                            </m:e>
                          </m:rad>
                        </m:num>
                        <m:den>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
                                <m:rPr>
                                  <m:nor/>
                                </m:rPr>
                                <a:rPr lang="es-CL" sz="1600">
                                  <a:latin typeface="Aptos" panose="020B0004020202020204" pitchFamily="34" charset="0"/>
                                </a:rPr>
                                <m:t>b</m:t>
                              </m:r>
                            </m:e>
                          </m:rad>
                        </m:den>
                      </m:f>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f>
                            <m:fPr>
                              <m:ctrlPr>
                                <a:rPr lang="es-CL" sz="1600" i="1">
                                  <a:latin typeface="Cambria Math" panose="02040503050406030204" pitchFamily="18" charset="0"/>
                                </a:rPr>
                              </m:ctrlPr>
                            </m:fPr>
                            <m:num>
                              <m:r>
                                <m:rPr>
                                  <m:nor/>
                                </m:rPr>
                                <a:rPr lang="es-CL" sz="1600">
                                  <a:latin typeface="Aptos" panose="020B0004020202020204" pitchFamily="34" charset="0"/>
                                </a:rPr>
                                <m:t>a</m:t>
                              </m:r>
                            </m:num>
                            <m:den>
                              <m:r>
                                <m:rPr>
                                  <m:nor/>
                                </m:rPr>
                                <a:rPr lang="es-CL" sz="1600">
                                  <a:latin typeface="Aptos" panose="020B0004020202020204" pitchFamily="34" charset="0"/>
                                </a:rPr>
                                <m:t>b</m:t>
                              </m:r>
                            </m:den>
                          </m:f>
                        </m:e>
                      </m:rad>
                    </m:oMath>
                  </m:oMathPara>
                </a14:m>
                <a:endParaRPr lang="es-CL" sz="1600" dirty="0">
                  <a:latin typeface="Aptos" panose="020B0004020202020204" pitchFamily="34" charset="0"/>
                </a:endParaRPr>
              </a:p>
              <a:p>
                <a:endParaRPr lang="es-CL" sz="1800" dirty="0">
                  <a:latin typeface="Aptos" panose="020B0004020202020204" pitchFamily="34" charset="0"/>
                </a:endParaRPr>
              </a:p>
            </p:txBody>
          </p:sp>
        </mc:Choice>
        <mc:Fallback xmlns="">
          <p:sp>
            <p:nvSpPr>
              <p:cNvPr id="7" name="CuadroTexto 6">
                <a:extLst>
                  <a:ext uri="{FF2B5EF4-FFF2-40B4-BE49-F238E27FC236}">
                    <a16:creationId xmlns:a16="http://schemas.microsoft.com/office/drawing/2014/main" id="{F91CD40F-F533-3846-8EA5-7B45FDF5A88A}"/>
                  </a:ext>
                </a:extLst>
              </p:cNvPr>
              <p:cNvSpPr txBox="1">
                <a:spLocks noRot="1" noChangeAspect="1" noMove="1" noResize="1" noEditPoints="1" noAdjustHandles="1" noChangeArrowheads="1" noChangeShapeType="1" noTextEdit="1"/>
              </p:cNvSpPr>
              <p:nvPr/>
            </p:nvSpPr>
            <p:spPr>
              <a:xfrm>
                <a:off x="241302" y="2333363"/>
                <a:ext cx="4156074" cy="1685461"/>
              </a:xfrm>
              <a:prstGeom prst="rect">
                <a:avLst/>
              </a:prstGeom>
              <a:blipFill>
                <a:blip r:embed="rId2"/>
                <a:stretch>
                  <a:fillRect l="-881" t="-1087"/>
                </a:stretch>
              </a:blipFill>
            </p:spPr>
            <p:txBody>
              <a:bodyPr/>
              <a:lstStyle/>
              <a:p>
                <a:r>
                  <a:rPr lang="es-CL">
                    <a:noFill/>
                  </a:rPr>
                  <a:t> </a:t>
                </a:r>
              </a:p>
            </p:txBody>
          </p:sp>
        </mc:Fallback>
      </mc:AlternateContent>
      <p:sp>
        <p:nvSpPr>
          <p:cNvPr id="6" name="CuadroTexto 5">
            <a:extLst>
              <a:ext uri="{FF2B5EF4-FFF2-40B4-BE49-F238E27FC236}">
                <a16:creationId xmlns:a16="http://schemas.microsoft.com/office/drawing/2014/main" id="{82E7EB63-0CF3-C37B-D6D6-CD4079B51A07}"/>
              </a:ext>
            </a:extLst>
          </p:cNvPr>
          <p:cNvSpPr txBox="1"/>
          <p:nvPr/>
        </p:nvSpPr>
        <p:spPr>
          <a:xfrm>
            <a:off x="4921250" y="3176094"/>
            <a:ext cx="3797298" cy="1136593"/>
          </a:xfrm>
          <a:prstGeom prst="rect">
            <a:avLst/>
          </a:prstGeom>
          <a:noFill/>
        </p:spPr>
        <p:txBody>
          <a:bodyPr wrap="square">
            <a:spAutoFit/>
          </a:bodyPr>
          <a:lstStyle/>
          <a:p>
            <a:pPr algn="just">
              <a:lnSpc>
                <a:spcPct val="107000"/>
              </a:lnSpc>
              <a:spcAft>
                <a:spcPts val="800"/>
              </a:spcAft>
            </a:pPr>
            <a:r>
              <a:rPr lang="es-ES" sz="1600" kern="100" dirty="0">
                <a:latin typeface="Aptos" panose="020B0004020202020204" pitchFamily="34" charset="0"/>
                <a:ea typeface="Calibri" panose="020F0502020204030204" pitchFamily="34" charset="0"/>
                <a:cs typeface="Times New Roman" panose="02020603050405020304" pitchFamily="18" charset="0"/>
              </a:rPr>
              <a:t>Esto es equivalente a convertir las raíces en potencias y realizar la división de potencias con igual exponente, teniendo que finalmente volver a convertir en raíz.</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uadro de texto 858080919">
                <a:extLst>
                  <a:ext uri="{FF2B5EF4-FFF2-40B4-BE49-F238E27FC236}">
                    <a16:creationId xmlns:a16="http://schemas.microsoft.com/office/drawing/2014/main" id="{2C396231-B1D9-9257-832B-0BE554097A11}"/>
                  </a:ext>
                </a:extLst>
              </p:cNvPr>
              <p:cNvSpPr txBox="1"/>
              <p:nvPr/>
            </p:nvSpPr>
            <p:spPr>
              <a:xfrm>
                <a:off x="4921250" y="1601592"/>
                <a:ext cx="3432171" cy="1264920"/>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num>
                        <m:den>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7</m:t>
                              </m:r>
                            </m:den>
                          </m:f>
                        </m:e>
                      </m:rad>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 de texto 858080919">
                <a:extLst>
                  <a:ext uri="{FF2B5EF4-FFF2-40B4-BE49-F238E27FC236}">
                    <a16:creationId xmlns:a16="http://schemas.microsoft.com/office/drawing/2014/main" id="{2C396231-B1D9-9257-832B-0BE554097A11}"/>
                  </a:ext>
                </a:extLst>
              </p:cNvPr>
              <p:cNvSpPr txBox="1">
                <a:spLocks noRot="1" noChangeAspect="1" noMove="1" noResize="1" noEditPoints="1" noAdjustHandles="1" noChangeArrowheads="1" noChangeShapeType="1" noTextEdit="1"/>
              </p:cNvSpPr>
              <p:nvPr/>
            </p:nvSpPr>
            <p:spPr>
              <a:xfrm>
                <a:off x="4921250" y="1601592"/>
                <a:ext cx="3432171" cy="1264920"/>
              </a:xfrm>
              <a:prstGeom prst="roundRect">
                <a:avLst>
                  <a:gd name="adj" fmla="val 6870"/>
                </a:avLst>
              </a:prstGeom>
              <a:blipFill>
                <a:blip r:embed="rId3"/>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99383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Raíz de una raíz.</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F91CD40F-F533-3846-8EA5-7B45FDF5A88A}"/>
                  </a:ext>
                </a:extLst>
              </p:cNvPr>
              <p:cNvSpPr txBox="1"/>
              <p:nvPr/>
            </p:nvSpPr>
            <p:spPr>
              <a:xfrm>
                <a:off x="114302" y="2210252"/>
                <a:ext cx="4156074" cy="2101537"/>
              </a:xfrm>
              <a:prstGeom prst="rect">
                <a:avLst/>
              </a:prstGeom>
              <a:noFill/>
            </p:spPr>
            <p:txBody>
              <a:bodyPr wrap="square">
                <a:spAutoFit/>
              </a:bodyPr>
              <a:lstStyle/>
              <a:p>
                <a:pPr algn="just"/>
                <a:r>
                  <a:rPr lang="es-ES" sz="1600" dirty="0">
                    <a:latin typeface="Aptos" panose="020B0004020202020204" pitchFamily="34" charset="0"/>
                  </a:rPr>
                  <a:t>En este caso será mantener la cantidad sub-radical de la raíz y el índice será la multiplicación entre los índices de las raíces en cuestión.</a:t>
                </a:r>
              </a:p>
              <a:p>
                <a:pPr algn="just"/>
                <a:endParaRPr lang="es-CL" sz="1600" dirty="0">
                  <a:latin typeface="Aptos" panose="020B0004020202020204" pitchFamily="34" charset="0"/>
                </a:endParaRPr>
              </a:p>
              <a:p>
                <a:pPr/>
                <a14:m>
                  <m:oMathPara xmlns:m="http://schemas.openxmlformats.org/officeDocument/2006/math">
                    <m:oMathParaPr>
                      <m:jc m:val="centerGroup"/>
                    </m:oMathParaPr>
                    <m:oMath xmlns:m="http://schemas.openxmlformats.org/officeDocument/2006/math">
                      <m:rad>
                        <m:radPr>
                          <m:ctrlPr>
                            <a:rPr lang="es-CL" sz="1600" i="1">
                              <a:latin typeface="Cambria Math" panose="02040503050406030204" pitchFamily="18" charset="0"/>
                            </a:rPr>
                          </m:ctrlPr>
                        </m:radPr>
                        <m:deg>
                          <m:r>
                            <m:rPr>
                              <m:nor/>
                            </m:rPr>
                            <a:rPr lang="es-CL" sz="1600">
                              <a:latin typeface="Aptos" panose="020B0004020202020204" pitchFamily="34" charset="0"/>
                            </a:rPr>
                            <m:t>m</m:t>
                          </m:r>
                        </m:deg>
                        <m:e>
                          <m:rad>
                            <m:radPr>
                              <m:ctrlPr>
                                <a:rPr lang="es-CL" sz="1600" i="1">
                                  <a:latin typeface="Cambria Math" panose="02040503050406030204" pitchFamily="18" charset="0"/>
                                </a:rPr>
                              </m:ctrlPr>
                            </m:radPr>
                            <m:deg>
                              <m:r>
                                <m:rPr>
                                  <m:nor/>
                                </m:rPr>
                                <a:rPr lang="es-CL" sz="1600">
                                  <a:latin typeface="Aptos" panose="020B0004020202020204" pitchFamily="34" charset="0"/>
                                </a:rPr>
                                <m:t>n</m:t>
                              </m:r>
                            </m:deg>
                            <m:e>
                              <m:r>
                                <m:rPr>
                                  <m:nor/>
                                </m:rPr>
                                <a:rPr lang="es-CL" sz="1600">
                                  <a:latin typeface="Aptos" panose="020B0004020202020204" pitchFamily="34" charset="0"/>
                                </a:rPr>
                                <m:t>a</m:t>
                              </m:r>
                            </m:e>
                          </m:rad>
                        </m:e>
                      </m:rad>
                      <m:r>
                        <m:rPr>
                          <m:nor/>
                        </m:rPr>
                        <a:rPr lang="es-ES" sz="1600" b="0" i="0" smtClean="0">
                          <a:latin typeface="Aptos" panose="020B0004020202020204" pitchFamily="34" charset="0"/>
                        </a:rPr>
                        <m:t> </m:t>
                      </m:r>
                      <m:r>
                        <m:rPr>
                          <m:nor/>
                        </m:rPr>
                        <a:rPr lang="es-CL" sz="1600">
                          <a:latin typeface="Aptos" panose="020B0004020202020204" pitchFamily="34" charset="0"/>
                        </a:rPr>
                        <m:t>=</m:t>
                      </m:r>
                      <m:r>
                        <m:rPr>
                          <m:nor/>
                        </m:rPr>
                        <a:rPr lang="es-ES" sz="1600" b="0" i="0" smtClean="0">
                          <a:latin typeface="Aptos" panose="020B0004020202020204" pitchFamily="34" charset="0"/>
                        </a:rPr>
                        <m:t> </m:t>
                      </m:r>
                      <m:rad>
                        <m:radPr>
                          <m:ctrlPr>
                            <a:rPr lang="es-CL" sz="1600" i="1">
                              <a:latin typeface="Cambria Math" panose="02040503050406030204" pitchFamily="18" charset="0"/>
                            </a:rPr>
                          </m:ctrlPr>
                        </m:radPr>
                        <m:deg>
                          <m:r>
                            <m:rPr>
                              <m:nor/>
                            </m:rPr>
                            <a:rPr lang="es-CL" sz="1600">
                              <a:latin typeface="Aptos" panose="020B0004020202020204" pitchFamily="34" charset="0"/>
                            </a:rPr>
                            <m:t>m</m:t>
                          </m:r>
                          <m:r>
                            <m:rPr>
                              <m:nor/>
                            </m:rPr>
                            <a:rPr lang="es-CL" sz="1600">
                              <a:latin typeface="Aptos" panose="020B0004020202020204" pitchFamily="34" charset="0"/>
                            </a:rPr>
                            <m:t> ∙ </m:t>
                          </m:r>
                          <m:r>
                            <m:rPr>
                              <m:nor/>
                            </m:rPr>
                            <a:rPr lang="es-CL" sz="1600">
                              <a:latin typeface="Aptos" panose="020B0004020202020204" pitchFamily="34" charset="0"/>
                            </a:rPr>
                            <m:t>n</m:t>
                          </m:r>
                        </m:deg>
                        <m:e>
                          <m:r>
                            <m:rPr>
                              <m:nor/>
                            </m:rPr>
                            <a:rPr lang="es-CL" sz="1600">
                              <a:latin typeface="Aptos" panose="020B0004020202020204" pitchFamily="34" charset="0"/>
                            </a:rPr>
                            <m:t>a</m:t>
                          </m:r>
                        </m:e>
                      </m:rad>
                    </m:oMath>
                  </m:oMathPara>
                </a14:m>
                <a:endParaRPr lang="es-CL" sz="1600" dirty="0">
                  <a:latin typeface="Aptos" panose="020B0004020202020204" pitchFamily="34" charset="0"/>
                </a:endParaRPr>
              </a:p>
              <a:p>
                <a:endParaRPr lang="es-CL" sz="1800" dirty="0">
                  <a:latin typeface="Aptos" panose="020B0004020202020204" pitchFamily="34" charset="0"/>
                </a:endParaRPr>
              </a:p>
            </p:txBody>
          </p:sp>
        </mc:Choice>
        <mc:Fallback xmlns="">
          <p:sp>
            <p:nvSpPr>
              <p:cNvPr id="7" name="CuadroTexto 6">
                <a:extLst>
                  <a:ext uri="{FF2B5EF4-FFF2-40B4-BE49-F238E27FC236}">
                    <a16:creationId xmlns:a16="http://schemas.microsoft.com/office/drawing/2014/main" id="{F91CD40F-F533-3846-8EA5-7B45FDF5A88A}"/>
                  </a:ext>
                </a:extLst>
              </p:cNvPr>
              <p:cNvSpPr txBox="1">
                <a:spLocks noRot="1" noChangeAspect="1" noMove="1" noResize="1" noEditPoints="1" noAdjustHandles="1" noChangeArrowheads="1" noChangeShapeType="1" noTextEdit="1"/>
              </p:cNvSpPr>
              <p:nvPr/>
            </p:nvSpPr>
            <p:spPr>
              <a:xfrm>
                <a:off x="114302" y="2210252"/>
                <a:ext cx="4156074" cy="2101537"/>
              </a:xfrm>
              <a:prstGeom prst="rect">
                <a:avLst/>
              </a:prstGeom>
              <a:blipFill>
                <a:blip r:embed="rId2"/>
                <a:stretch>
                  <a:fillRect l="-880" t="-872" r="-733"/>
                </a:stretch>
              </a:blipFill>
            </p:spPr>
            <p:txBody>
              <a:bodyPr/>
              <a:lstStyle/>
              <a:p>
                <a:r>
                  <a:rPr lang="es-CL">
                    <a:noFill/>
                  </a:rPr>
                  <a:t> </a:t>
                </a:r>
              </a:p>
            </p:txBody>
          </p:sp>
        </mc:Fallback>
      </mc:AlternateContent>
      <mc:AlternateContent xmlns:mc="http://schemas.openxmlformats.org/markup-compatibility/2006">
        <mc:Choice xmlns:a14="http://schemas.microsoft.com/office/drawing/2010/main" Requires="a14">
          <p:sp>
            <p:nvSpPr>
              <p:cNvPr id="4" name="Cuadro de texto 858080919">
                <a:extLst>
                  <a:ext uri="{FF2B5EF4-FFF2-40B4-BE49-F238E27FC236}">
                    <a16:creationId xmlns:a16="http://schemas.microsoft.com/office/drawing/2014/main" id="{2C396231-B1D9-9257-832B-0BE554097A11}"/>
                  </a:ext>
                </a:extLst>
              </p:cNvPr>
              <p:cNvSpPr txBox="1"/>
              <p:nvPr/>
            </p:nvSpPr>
            <p:spPr>
              <a:xfrm>
                <a:off x="4806950" y="2344542"/>
                <a:ext cx="3432171" cy="1264920"/>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CL" sz="1600" dirty="0">
                    <a:latin typeface="Aptos" panose="020B0004020202020204" pitchFamily="34" charset="0"/>
                  </a:rPr>
                  <a:t>Ejemplo:</a:t>
                </a:r>
              </a:p>
              <a:p>
                <a:endParaRPr lang="es-CL" sz="1600" dirty="0">
                  <a:latin typeface="Aptos" panose="020B0004020202020204" pitchFamily="34" charset="0"/>
                </a:endParaRPr>
              </a:p>
              <a:p>
                <a:pPr/>
                <a14:m>
                  <m:oMathPara xmlns:m="http://schemas.openxmlformats.org/officeDocument/2006/math">
                    <m:oMathParaPr>
                      <m:jc m:val="centerGroup"/>
                    </m:oMathParaPr>
                    <m:oMath xmlns:m="http://schemas.openxmlformats.org/officeDocument/2006/math">
                      <m:rad>
                        <m:radPr>
                          <m:degHide m:val="on"/>
                          <m:ctrlPr>
                            <a:rPr lang="es-CL" sz="1600" i="1">
                              <a:latin typeface="Cambria Math" panose="02040503050406030204" pitchFamily="18" charset="0"/>
                            </a:rPr>
                          </m:ctrlPr>
                        </m:radPr>
                        <m:deg/>
                        <m:e>
                          <m:rad>
                            <m:radPr>
                              <m:ctrlPr>
                                <a:rPr lang="es-CL" sz="1600" i="1">
                                  <a:latin typeface="Cambria Math" panose="02040503050406030204" pitchFamily="18" charset="0"/>
                                </a:rPr>
                              </m:ctrlPr>
                            </m:radPr>
                            <m:deg>
                              <m:r>
                                <m:rPr>
                                  <m:nor/>
                                </m:rPr>
                                <a:rPr lang="es-CL" sz="1600">
                                  <a:latin typeface="Aptos" panose="020B0004020202020204" pitchFamily="34" charset="0"/>
                                </a:rPr>
                                <m:t>5</m:t>
                              </m:r>
                            </m:deg>
                            <m:e>
                              <m:r>
                                <m:rPr>
                                  <m:nor/>
                                </m:rPr>
                                <a:rPr lang="es-CL" sz="1600">
                                  <a:latin typeface="Aptos" panose="020B0004020202020204" pitchFamily="34" charset="0"/>
                                </a:rPr>
                                <m:t>2</m:t>
                              </m:r>
                            </m:e>
                          </m:rad>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2</m:t>
                          </m:r>
                          <m:r>
                            <m:rPr>
                              <m:nor/>
                            </m:rPr>
                            <a:rPr lang="es-CL" sz="1600" i="0" smtClean="0">
                              <a:latin typeface="Aptos" panose="020B0004020202020204" pitchFamily="34" charset="0"/>
                              <a:ea typeface="Cambria Math" panose="02040503050406030204" pitchFamily="18" charset="0"/>
                            </a:rPr>
                            <m:t>∙</m:t>
                          </m:r>
                          <m:r>
                            <m:rPr>
                              <m:nor/>
                            </m:rPr>
                            <a:rPr lang="es-CL" sz="1600" b="0" i="0" smtClean="0">
                              <a:latin typeface="Aptos" panose="020B0004020202020204" pitchFamily="34" charset="0"/>
                              <a:ea typeface="Cambria Math" panose="02040503050406030204" pitchFamily="18" charset="0"/>
                            </a:rPr>
                            <m:t>5</m:t>
                          </m:r>
                          <m:r>
                            <m:rPr>
                              <m:nor/>
                            </m:rPr>
                            <a:rPr lang="es-CL" sz="1600">
                              <a:latin typeface="Aptos" panose="020B0004020202020204" pitchFamily="34" charset="0"/>
                            </a:rPr>
                            <m:t> </m:t>
                          </m:r>
                        </m:deg>
                        <m:e>
                          <m:r>
                            <m:rPr>
                              <m:nor/>
                            </m:rPr>
                            <a:rPr lang="es-CL" sz="1600">
                              <a:latin typeface="Aptos" panose="020B0004020202020204" pitchFamily="34" charset="0"/>
                            </a:rPr>
                            <m:t>2</m:t>
                          </m:r>
                        </m:e>
                      </m:rad>
                      <m:r>
                        <m:rPr>
                          <m:nor/>
                        </m:rPr>
                        <a:rPr lang="es-CL" sz="1600">
                          <a:latin typeface="Aptos" panose="020B0004020202020204" pitchFamily="34" charset="0"/>
                        </a:rPr>
                        <m:t>=</m:t>
                      </m:r>
                      <m:rad>
                        <m:radPr>
                          <m:ctrlPr>
                            <a:rPr lang="es-CL" sz="1600" i="1" smtClean="0">
                              <a:latin typeface="Cambria Math" panose="02040503050406030204" pitchFamily="18" charset="0"/>
                            </a:rPr>
                          </m:ctrlPr>
                        </m:radPr>
                        <m:deg>
                          <m:r>
                            <m:rPr>
                              <m:nor/>
                              <m:brk m:alnAt="7"/>
                            </m:rPr>
                            <a:rPr lang="es-CL" sz="1600" b="0" i="0" smtClean="0">
                              <a:latin typeface="Aptos" panose="020B0004020202020204" pitchFamily="34" charset="0"/>
                            </a:rPr>
                            <m:t>10</m:t>
                          </m:r>
                        </m:deg>
                        <m:e>
                          <m:r>
                            <m:rPr>
                              <m:nor/>
                            </m:rPr>
                            <a:rPr lang="es-CL" sz="1600" b="0" i="0" smtClean="0">
                              <a:latin typeface="Aptos" panose="020B0004020202020204" pitchFamily="34" charset="0"/>
                            </a:rPr>
                            <m:t>2</m:t>
                          </m:r>
                        </m:e>
                      </m:rad>
                    </m:oMath>
                  </m:oMathPara>
                </a14:m>
                <a:endParaRPr lang="es-CL" sz="1600" dirty="0">
                  <a:latin typeface="Aptos" panose="020B0004020202020204" pitchFamily="34" charset="0"/>
                </a:endParaRPr>
              </a:p>
            </p:txBody>
          </p:sp>
        </mc:Choice>
        <mc:Fallback>
          <p:sp>
            <p:nvSpPr>
              <p:cNvPr id="4" name="Cuadro de texto 858080919">
                <a:extLst>
                  <a:ext uri="{FF2B5EF4-FFF2-40B4-BE49-F238E27FC236}">
                    <a16:creationId xmlns:a16="http://schemas.microsoft.com/office/drawing/2014/main" id="{2C396231-B1D9-9257-832B-0BE554097A11}"/>
                  </a:ext>
                </a:extLst>
              </p:cNvPr>
              <p:cNvSpPr txBox="1">
                <a:spLocks noRot="1" noChangeAspect="1" noMove="1" noResize="1" noEditPoints="1" noAdjustHandles="1" noChangeArrowheads="1" noChangeShapeType="1" noTextEdit="1"/>
              </p:cNvSpPr>
              <p:nvPr/>
            </p:nvSpPr>
            <p:spPr>
              <a:xfrm>
                <a:off x="4806950" y="2344542"/>
                <a:ext cx="3432171" cy="1264920"/>
              </a:xfrm>
              <a:prstGeom prst="roundRect">
                <a:avLst>
                  <a:gd name="adj" fmla="val 6870"/>
                </a:avLst>
              </a:prstGeom>
              <a:blipFill>
                <a:blip r:embed="rId3"/>
                <a:stretch>
                  <a:fillRect l="-177"/>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1784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p:sp>
        <p:nvSpPr>
          <p:cNvPr id="8" name="CuadroTexto 7">
            <a:extLst>
              <a:ext uri="{FF2B5EF4-FFF2-40B4-BE49-F238E27FC236}">
                <a16:creationId xmlns:a16="http://schemas.microsoft.com/office/drawing/2014/main" id="{AB1F64BF-BCAD-1BA8-2E76-A88E8888AE56}"/>
              </a:ext>
            </a:extLst>
          </p:cNvPr>
          <p:cNvSpPr txBox="1"/>
          <p:nvPr/>
        </p:nvSpPr>
        <p:spPr>
          <a:xfrm>
            <a:off x="1393825" y="914150"/>
            <a:ext cx="6356350" cy="377860"/>
          </a:xfrm>
          <a:prstGeom prst="rect">
            <a:avLst/>
          </a:prstGeom>
          <a:noFill/>
        </p:spPr>
        <p:txBody>
          <a:bodyPr wrap="square">
            <a:spAutoFit/>
          </a:bodyPr>
          <a:lstStyle/>
          <a:p>
            <a:pPr algn="ctr">
              <a:lnSpc>
                <a:spcPct val="107000"/>
              </a:lnSpc>
              <a:spcAft>
                <a:spcPts val="800"/>
              </a:spcAft>
            </a:pPr>
            <a:r>
              <a:rPr lang="es-ES" sz="1800" b="1" kern="100" dirty="0">
                <a:latin typeface="Aptos" panose="020B0004020202020204" pitchFamily="34" charset="0"/>
                <a:ea typeface="Calibri" panose="020F0502020204030204" pitchFamily="34" charset="0"/>
                <a:cs typeface="Times New Roman" panose="02020603050405020304" pitchFamily="18" charset="0"/>
              </a:rPr>
              <a:t>Operatoria combinada entre racionales y raíces</a:t>
            </a:r>
            <a:r>
              <a:rPr lang="es-ES" sz="1800" b="1" kern="100" dirty="0">
                <a:solidFill>
                  <a:srgbClr val="000000"/>
                </a:solidFill>
                <a:effectLst/>
                <a:latin typeface="Aptos" panose="020B0004020202020204" pitchFamily="34" charset="0"/>
                <a:ea typeface="Calibri" panose="020F0502020204030204" pitchFamily="34" charset="0"/>
                <a:cs typeface="Times New Roman" panose="02020603050405020304" pitchFamily="18" charset="0"/>
              </a:rPr>
              <a:t>.</a:t>
            </a:r>
            <a:endParaRPr lang="es-CL"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Conector recto 4">
            <a:extLst>
              <a:ext uri="{FF2B5EF4-FFF2-40B4-BE49-F238E27FC236}">
                <a16:creationId xmlns:a16="http://schemas.microsoft.com/office/drawing/2014/main" id="{180FB147-DFB3-C179-A94F-0CEE69B0FE6E}"/>
              </a:ext>
            </a:extLst>
          </p:cNvPr>
          <p:cNvCxnSpPr>
            <a:cxnSpLocks/>
          </p:cNvCxnSpPr>
          <p:nvPr/>
        </p:nvCxnSpPr>
        <p:spPr>
          <a:xfrm>
            <a:off x="4572000" y="1551588"/>
            <a:ext cx="0" cy="3249012"/>
          </a:xfrm>
          <a:prstGeom prst="line">
            <a:avLst/>
          </a:prstGeom>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F91CD40F-F533-3846-8EA5-7B45FDF5A88A}"/>
              </a:ext>
            </a:extLst>
          </p:cNvPr>
          <p:cNvSpPr txBox="1"/>
          <p:nvPr/>
        </p:nvSpPr>
        <p:spPr>
          <a:xfrm>
            <a:off x="177802" y="1487238"/>
            <a:ext cx="4156074" cy="4382675"/>
          </a:xfrm>
          <a:prstGeom prst="rect">
            <a:avLst/>
          </a:prstGeom>
          <a:noFill/>
        </p:spPr>
        <p:txBody>
          <a:bodyPr wrap="square">
            <a:spAutoFit/>
          </a:bodyPr>
          <a:lstStyle/>
          <a:p>
            <a:pPr algn="just"/>
            <a:r>
              <a:rPr lang="es-CL" sz="1600" dirty="0"/>
              <a:t>Existen dos situaciones particulares que debemos tener en cuenta a la hora de resolver problemas con raíces, y que involucran números racionales, los que son:</a:t>
            </a:r>
          </a:p>
          <a:p>
            <a:pPr algn="just"/>
            <a:endParaRPr lang="es-CL" sz="1600" dirty="0"/>
          </a:p>
          <a:p>
            <a:pPr algn="just"/>
            <a:r>
              <a:rPr lang="es-CL" sz="1600" dirty="0"/>
              <a:t>Extraer factor desde cantidad sub-radical e ingresar factor a cantidad sub-radical.</a:t>
            </a:r>
          </a:p>
          <a:p>
            <a:pPr algn="just"/>
            <a:endParaRPr lang="es-CL" sz="1600" dirty="0"/>
          </a:p>
          <a:p>
            <a:pPr algn="just"/>
            <a:r>
              <a:rPr lang="es-CL" sz="1600" dirty="0"/>
              <a:t>En ambos casos el factor a ingresar o extraer debe ser expresado en forma de potencia de tal manera en que exponente de la potencia e índice de la raíz sean el mismo número.</a:t>
            </a:r>
          </a:p>
          <a:p>
            <a:pPr algn="just"/>
            <a:endParaRPr lang="es-CL" sz="1600" dirty="0"/>
          </a:p>
          <a:p>
            <a:pPr algn="just"/>
            <a:endParaRPr lang="es-CL" sz="1600" dirty="0"/>
          </a:p>
          <a:p>
            <a:endParaRPr lang="es-CL" sz="1600" dirty="0">
              <a:latin typeface="Aptos" panose="020B0004020202020204" pitchFamily="34" charset="0"/>
            </a:endParaRPr>
          </a:p>
          <a:p>
            <a:endParaRPr lang="es-CL" sz="1800" dirty="0">
              <a:latin typeface="Aptos" panose="020B0004020202020204" pitchFamily="34" charset="0"/>
            </a:endParaRPr>
          </a:p>
        </p:txBody>
      </p:sp>
      <mc:AlternateContent xmlns:mc="http://schemas.openxmlformats.org/markup-compatibility/2006" xmlns:a14="http://schemas.microsoft.com/office/drawing/2010/main">
        <mc:Choice Requires="a14">
          <p:sp>
            <p:nvSpPr>
              <p:cNvPr id="3" name="Cuadro de texto 1081336259">
                <a:extLst>
                  <a:ext uri="{FF2B5EF4-FFF2-40B4-BE49-F238E27FC236}">
                    <a16:creationId xmlns:a16="http://schemas.microsoft.com/office/drawing/2014/main" id="{08F05749-5AC9-3BF8-5FB3-7355B1566DD7}"/>
                  </a:ext>
                </a:extLst>
              </p:cNvPr>
              <p:cNvSpPr txBox="1"/>
              <p:nvPr/>
            </p:nvSpPr>
            <p:spPr>
              <a:xfrm>
                <a:off x="4918074" y="2268978"/>
                <a:ext cx="3644900" cy="1814232"/>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 1:</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12</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4∙3</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sup>
                          </m:s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2</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 2:</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sup>
                      </m:s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sup>
                          </m:s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4∙2</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8</m:t>
                          </m:r>
                        </m:e>
                      </m:rad>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1081336259">
                <a:extLst>
                  <a:ext uri="{FF2B5EF4-FFF2-40B4-BE49-F238E27FC236}">
                    <a16:creationId xmlns:a16="http://schemas.microsoft.com/office/drawing/2014/main" id="{08F05749-5AC9-3BF8-5FB3-7355B1566DD7}"/>
                  </a:ext>
                </a:extLst>
              </p:cNvPr>
              <p:cNvSpPr txBox="1">
                <a:spLocks noRot="1" noChangeAspect="1" noMove="1" noResize="1" noEditPoints="1" noAdjustHandles="1" noChangeArrowheads="1" noChangeShapeType="1" noTextEdit="1"/>
              </p:cNvSpPr>
              <p:nvPr/>
            </p:nvSpPr>
            <p:spPr>
              <a:xfrm>
                <a:off x="4918074" y="2268978"/>
                <a:ext cx="3644900" cy="1814232"/>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74F8BCC0-A462-8B9D-AF76-902B0A56F849}"/>
                  </a:ext>
                </a:extLst>
              </p:cNvPr>
              <p:cNvSpPr txBox="1"/>
              <p:nvPr/>
            </p:nvSpPr>
            <p:spPr>
              <a:xfrm>
                <a:off x="5548312" y="1574315"/>
                <a:ext cx="2384425" cy="41235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ad>
                        <m:radPr>
                          <m:ctrlPr>
                            <a:rPr lang="es-CL" sz="1600" i="1" smtClean="0">
                              <a:latin typeface="Cambria Math" panose="02040503050406030204" pitchFamily="18" charset="0"/>
                            </a:rPr>
                          </m:ctrlPr>
                        </m:radPr>
                        <m:deg>
                          <m:r>
                            <m:rPr>
                              <m:nor/>
                            </m:rPr>
                            <a:rPr lang="es-CL" sz="1600"/>
                            <m:t>m</m:t>
                          </m:r>
                        </m:deg>
                        <m:e>
                          <m:sSup>
                            <m:sSupPr>
                              <m:ctrlPr>
                                <a:rPr lang="es-CL" sz="1600" i="1">
                                  <a:latin typeface="Cambria Math" panose="02040503050406030204" pitchFamily="18" charset="0"/>
                                </a:rPr>
                              </m:ctrlPr>
                            </m:sSupPr>
                            <m:e>
                              <m:r>
                                <m:rPr>
                                  <m:nor/>
                                </m:rPr>
                                <a:rPr lang="es-CL" sz="1600"/>
                                <m:t>a</m:t>
                              </m:r>
                            </m:e>
                            <m:sup>
                              <m:r>
                                <m:rPr>
                                  <m:nor/>
                                </m:rPr>
                                <a:rPr lang="es-CL" sz="1600"/>
                                <m:t>m</m:t>
                              </m:r>
                            </m:sup>
                          </m:sSup>
                          <m:r>
                            <m:rPr>
                              <m:nor/>
                            </m:rPr>
                            <a:rPr lang="es-CL" sz="1600"/>
                            <m:t>∙</m:t>
                          </m:r>
                          <m:r>
                            <m:rPr>
                              <m:nor/>
                            </m:rPr>
                            <a:rPr lang="es-CL" sz="1600"/>
                            <m:t>b</m:t>
                          </m:r>
                        </m:e>
                      </m:rad>
                      <m:r>
                        <m:rPr>
                          <m:nor/>
                        </m:rPr>
                        <a:rPr lang="es-CL" sz="1600"/>
                        <m:t> ↔</m:t>
                      </m:r>
                      <m:r>
                        <m:rPr>
                          <m:nor/>
                        </m:rPr>
                        <a:rPr lang="es-CL" sz="1600"/>
                        <m:t>a</m:t>
                      </m:r>
                      <m:r>
                        <m:rPr>
                          <m:nor/>
                        </m:rPr>
                        <a:rPr lang="es-CL" sz="1600"/>
                        <m:t> ∙</m:t>
                      </m:r>
                      <m:rad>
                        <m:radPr>
                          <m:ctrlPr>
                            <a:rPr lang="es-CL" sz="1600" i="1">
                              <a:latin typeface="Cambria Math" panose="02040503050406030204" pitchFamily="18" charset="0"/>
                            </a:rPr>
                          </m:ctrlPr>
                        </m:radPr>
                        <m:deg>
                          <m:r>
                            <m:rPr>
                              <m:nor/>
                            </m:rPr>
                            <a:rPr lang="es-CL" sz="1600"/>
                            <m:t>m</m:t>
                          </m:r>
                        </m:deg>
                        <m:e>
                          <m:r>
                            <m:rPr>
                              <m:nor/>
                            </m:rPr>
                            <a:rPr lang="es-CL" sz="1600"/>
                            <m:t>b</m:t>
                          </m:r>
                        </m:e>
                      </m:rad>
                    </m:oMath>
                  </m:oMathPara>
                </a14:m>
                <a:endParaRPr lang="es-CL" sz="1600" dirty="0"/>
              </a:p>
            </p:txBody>
          </p:sp>
        </mc:Choice>
        <mc:Fallback xmlns="">
          <p:sp>
            <p:nvSpPr>
              <p:cNvPr id="9" name="CuadroTexto 8">
                <a:extLst>
                  <a:ext uri="{FF2B5EF4-FFF2-40B4-BE49-F238E27FC236}">
                    <a16:creationId xmlns:a16="http://schemas.microsoft.com/office/drawing/2014/main" id="{74F8BCC0-A462-8B9D-AF76-902B0A56F849}"/>
                  </a:ext>
                </a:extLst>
              </p:cNvPr>
              <p:cNvSpPr txBox="1">
                <a:spLocks noRot="1" noChangeAspect="1" noMove="1" noResize="1" noEditPoints="1" noAdjustHandles="1" noChangeArrowheads="1" noChangeShapeType="1" noTextEdit="1"/>
              </p:cNvSpPr>
              <p:nvPr/>
            </p:nvSpPr>
            <p:spPr>
              <a:xfrm>
                <a:off x="5548312" y="1574315"/>
                <a:ext cx="2384425" cy="412357"/>
              </a:xfrm>
              <a:prstGeom prst="rect">
                <a:avLst/>
              </a:prstGeom>
              <a:blipFill>
                <a:blip r:embed="rId3"/>
                <a:stretch>
                  <a:fillRect/>
                </a:stretch>
              </a:blipFill>
            </p:spPr>
            <p:txBody>
              <a:bodyPr/>
              <a:lstStyle/>
              <a:p>
                <a:r>
                  <a:rPr lang="es-CL">
                    <a:noFill/>
                  </a:rPr>
                  <a:t> </a:t>
                </a:r>
              </a:p>
            </p:txBody>
          </p:sp>
        </mc:Fallback>
      </mc:AlternateContent>
    </p:spTree>
    <p:extLst>
      <p:ext uri="{BB962C8B-B14F-4D97-AF65-F5344CB8AC3E}">
        <p14:creationId xmlns:p14="http://schemas.microsoft.com/office/powerpoint/2010/main" val="277608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Objetivos de Aprendizaje</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368677" y="1594280"/>
            <a:ext cx="5492569" cy="3002104"/>
          </a:xfrm>
        </p:spPr>
        <p:txBody>
          <a:bodyPr/>
          <a:lstStyle/>
          <a:p>
            <a:pPr algn="just"/>
            <a:r>
              <a:rPr lang="es-ES" sz="1800" dirty="0">
                <a:solidFill>
                  <a:schemeClr val="tx1"/>
                </a:solidFill>
                <a:latin typeface="Aptos" panose="020B0004020202020204" pitchFamily="34" charset="0"/>
              </a:rPr>
              <a:t>Resolver problemas que involucren operaciones con potencias y raíces.</a:t>
            </a:r>
          </a:p>
          <a:p>
            <a:pPr algn="just"/>
            <a:r>
              <a:rPr lang="es-ES" sz="1800" dirty="0">
                <a:solidFill>
                  <a:schemeClr val="tx1"/>
                </a:solidFill>
                <a:latin typeface="Aptos" panose="020B0004020202020204" pitchFamily="34" charset="0"/>
              </a:rPr>
              <a:t>Utilizar la notación científica para representar números en diferentes contextos.</a:t>
            </a:r>
          </a:p>
          <a:p>
            <a:pPr algn="just"/>
            <a:r>
              <a:rPr lang="es-ES" sz="1800" dirty="0">
                <a:solidFill>
                  <a:schemeClr val="tx1"/>
                </a:solidFill>
                <a:latin typeface="Aptos" panose="020B0004020202020204" pitchFamily="34" charset="0"/>
              </a:rPr>
              <a:t>Definir qué son las raíces y cómo se relacionan con las potencias y sus propiedades</a:t>
            </a:r>
          </a:p>
          <a:p>
            <a:pPr algn="just"/>
            <a:r>
              <a:rPr lang="es-ES" sz="1800" dirty="0">
                <a:solidFill>
                  <a:schemeClr val="tx1"/>
                </a:solidFill>
                <a:latin typeface="Aptos" panose="020B0004020202020204" pitchFamily="34" charset="0"/>
              </a:rPr>
              <a:t>Aplicar la racionalización para simplificar expresiones con raíces en el denominador.</a:t>
            </a: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297621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Operatoria con raíces</a:t>
            </a:r>
          </a:p>
        </p:txBody>
      </p:sp>
      <mc:AlternateContent xmlns:mc="http://schemas.openxmlformats.org/markup-compatibility/2006" xmlns:a14="http://schemas.microsoft.com/office/drawing/2010/main">
        <mc:Choice Requires="a14">
          <p:sp>
            <p:nvSpPr>
              <p:cNvPr id="4" name="Cuadro de texto 654969279">
                <a:extLst>
                  <a:ext uri="{FF2B5EF4-FFF2-40B4-BE49-F238E27FC236}">
                    <a16:creationId xmlns:a16="http://schemas.microsoft.com/office/drawing/2014/main" id="{D84F3E1C-5832-DE55-F2AE-BBCBBAA95FB6}"/>
                  </a:ext>
                </a:extLst>
              </p:cNvPr>
              <p:cNvSpPr txBox="1"/>
              <p:nvPr/>
            </p:nvSpPr>
            <p:spPr>
              <a:xfrm>
                <a:off x="1308100" y="1417954"/>
                <a:ext cx="6527800" cy="3223896"/>
              </a:xfrm>
              <a:prstGeom prst="roundRect">
                <a:avLst>
                  <a:gd name="adj" fmla="val 6870"/>
                </a:avLst>
              </a:prstGeom>
              <a:solidFill>
                <a:schemeClr val="accent2"/>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¡MUY IMPORTANTE!</a:t>
                </a:r>
                <a:endParaRPr lang="es-CL"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La multiplicación o división </a:t>
                </a: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en raíces con diferente cantidad sub-radical y diferente índice no tiene formula y se deben desarrollar las potencias para encontrar el resultado.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 1:</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27</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2∙3 = 6</m:t>
                      </m:r>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 2:</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e>
                          </m:rad>
                        </m:num>
                        <m:den>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27</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Cuadro de texto 654969279">
                <a:extLst>
                  <a:ext uri="{FF2B5EF4-FFF2-40B4-BE49-F238E27FC236}">
                    <a16:creationId xmlns:a16="http://schemas.microsoft.com/office/drawing/2014/main" id="{D84F3E1C-5832-DE55-F2AE-BBCBBAA95FB6}"/>
                  </a:ext>
                </a:extLst>
              </p:cNvPr>
              <p:cNvSpPr txBox="1">
                <a:spLocks noRot="1" noChangeAspect="1" noMove="1" noResize="1" noEditPoints="1" noAdjustHandles="1" noChangeArrowheads="1" noChangeShapeType="1" noTextEdit="1"/>
              </p:cNvSpPr>
              <p:nvPr/>
            </p:nvSpPr>
            <p:spPr>
              <a:xfrm>
                <a:off x="1308100" y="1417954"/>
                <a:ext cx="6527800" cy="3223896"/>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794728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48457"/>
            <a:ext cx="7702550" cy="573088"/>
          </a:xfrm>
        </p:spPr>
        <p:txBody>
          <a:bodyPr/>
          <a:lstStyle/>
          <a:p>
            <a:pPr algn="ctr"/>
            <a:r>
              <a:rPr lang="es-CL" b="1" dirty="0">
                <a:latin typeface="Aptos" panose="020B0004020202020204" pitchFamily="34" charset="0"/>
              </a:rPr>
              <a:t>Racionalización</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D7B830DF-2581-3839-0197-0E8D0D71766C}"/>
                  </a:ext>
                </a:extLst>
              </p:cNvPr>
              <p:cNvSpPr txBox="1"/>
              <p:nvPr/>
            </p:nvSpPr>
            <p:spPr>
              <a:xfrm>
                <a:off x="1282700" y="855851"/>
                <a:ext cx="6356350" cy="484363"/>
              </a:xfrm>
              <a:prstGeom prst="rect">
                <a:avLst/>
              </a:prstGeom>
              <a:noFill/>
            </p:spPr>
            <p:txBody>
              <a:bodyPr wrap="square">
                <a:spAutoFit/>
              </a:bodyPr>
              <a:lstStyle/>
              <a:p>
                <a:pPr algn="ctr">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Fracciones de la forma </a:t>
                </a:r>
                <a14:m>
                  <m:oMath xmlns:m="http://schemas.openxmlformats.org/officeDocument/2006/math">
                    <m:f>
                      <m:fPr>
                        <m:ctrlPr>
                          <a:rPr lang="es-CL" sz="1600" b="1"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b="1"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600" b="1" kern="100">
                            <a:effectLst/>
                            <a:latin typeface="Aptos" panose="020B0004020202020204" pitchFamily="34" charset="0"/>
                            <a:ea typeface="Calibri" panose="020F0502020204030204" pitchFamily="34" charset="0"/>
                            <a:cs typeface="Times New Roman" panose="02020603050405020304" pitchFamily="18" charset="0"/>
                          </a:rPr>
                          <m:t>b</m:t>
                        </m:r>
                        <m:rad>
                          <m:radPr>
                            <m:degHide m:val="on"/>
                            <m:ctrlPr>
                              <a:rPr lang="es-CL" sz="1600" b="1"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b="1" kern="100">
                                <a:effectLst/>
                                <a:latin typeface="Aptos" panose="020B0004020202020204" pitchFamily="34" charset="0"/>
                                <a:ea typeface="Calibri" panose="020F0502020204030204" pitchFamily="34" charset="0"/>
                                <a:cs typeface="Times New Roman" panose="02020603050405020304" pitchFamily="18" charset="0"/>
                              </a:rPr>
                              <m:t>c</m:t>
                            </m:r>
                          </m:e>
                        </m:rad>
                      </m:den>
                    </m:f>
                  </m:oMath>
                </a14:m>
                <a:endParaRPr lang="es-CL"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CuadroTexto 11">
                <a:extLst>
                  <a:ext uri="{FF2B5EF4-FFF2-40B4-BE49-F238E27FC236}">
                    <a16:creationId xmlns:a16="http://schemas.microsoft.com/office/drawing/2014/main" id="{D7B830DF-2581-3839-0197-0E8D0D71766C}"/>
                  </a:ext>
                </a:extLst>
              </p:cNvPr>
              <p:cNvSpPr txBox="1">
                <a:spLocks noRot="1" noChangeAspect="1" noMove="1" noResize="1" noEditPoints="1" noAdjustHandles="1" noChangeArrowheads="1" noChangeShapeType="1" noTextEdit="1"/>
              </p:cNvSpPr>
              <p:nvPr/>
            </p:nvSpPr>
            <p:spPr>
              <a:xfrm>
                <a:off x="1282700" y="855851"/>
                <a:ext cx="6356350" cy="484363"/>
              </a:xfrm>
              <a:prstGeom prst="rect">
                <a:avLst/>
              </a:prstGeom>
              <a:blipFill>
                <a:blip r:embed="rId2"/>
                <a:stretch>
                  <a:fillRect b="-2500"/>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64833F2-E352-0273-34DF-7450B2CC1BBA}"/>
                  </a:ext>
                </a:extLst>
              </p:cNvPr>
              <p:cNvSpPr txBox="1"/>
              <p:nvPr/>
            </p:nvSpPr>
            <p:spPr>
              <a:xfrm>
                <a:off x="1282700" y="1488525"/>
                <a:ext cx="6356350" cy="1472134"/>
              </a:xfrm>
              <a:prstGeom prst="rect">
                <a:avLst/>
              </a:prstGeom>
              <a:noFill/>
            </p:spPr>
            <p:txBody>
              <a:bodyPr wrap="square">
                <a:spAutoFit/>
              </a:bodyPr>
              <a:lstStyle/>
              <a:p>
                <a:pPr algn="ct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En este caso se deberá amplificar la fracción por </a:t>
                </a:r>
                <a14:m>
                  <m:oMath xmlns:m="http://schemas.openxmlformats.org/officeDocument/2006/math">
                    <m:rad>
                      <m:radPr>
                        <m:degHide m:val="on"/>
                        <m:ctrlPr>
                          <a:rPr lang="es-CL" sz="1600" i="1" kern="100" smtClean="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oMath>
                </a14:m>
                <a:r>
                  <a:rPr lang="es-CL" sz="1600" kern="100" dirty="0">
                    <a:effectLst/>
                    <a:latin typeface="Aptos" panose="020B0004020202020204" pitchFamily="34" charset="0"/>
                    <a:ea typeface="Calibri" panose="020F0502020204030204" pitchFamily="34" charset="0"/>
                    <a:cs typeface="Times New Roman" panose="02020603050405020304" pitchFamily="18" charset="0"/>
                  </a:rPr>
                  <a:t> y resolver de la siguiente forma:</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num>
                        <m:den>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sup>
                              </m:sSup>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c</m:t>
                              </m:r>
                            </m:e>
                          </m:rad>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bc</m:t>
                          </m:r>
                        </m:den>
                      </m:f>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CuadroTexto 13">
                <a:extLst>
                  <a:ext uri="{FF2B5EF4-FFF2-40B4-BE49-F238E27FC236}">
                    <a16:creationId xmlns:a16="http://schemas.microsoft.com/office/drawing/2014/main" id="{E64833F2-E352-0273-34DF-7450B2CC1BBA}"/>
                  </a:ext>
                </a:extLst>
              </p:cNvPr>
              <p:cNvSpPr txBox="1">
                <a:spLocks noRot="1" noChangeAspect="1" noMove="1" noResize="1" noEditPoints="1" noAdjustHandles="1" noChangeArrowheads="1" noChangeShapeType="1" noTextEdit="1"/>
              </p:cNvSpPr>
              <p:nvPr/>
            </p:nvSpPr>
            <p:spPr>
              <a:xfrm>
                <a:off x="1282700" y="1488525"/>
                <a:ext cx="6356350" cy="1472134"/>
              </a:xfrm>
              <a:prstGeom prst="rect">
                <a:avLst/>
              </a:prstGeom>
              <a:blipFill>
                <a:blip r:embed="rId3"/>
                <a:stretch>
                  <a:fillRect t="-41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5" name="Cuadro de texto 1121713241">
                <a:extLst>
                  <a:ext uri="{FF2B5EF4-FFF2-40B4-BE49-F238E27FC236}">
                    <a16:creationId xmlns:a16="http://schemas.microsoft.com/office/drawing/2014/main" id="{B2565D6F-6D42-1AEC-8997-BBA06546AF52}"/>
                  </a:ext>
                </a:extLst>
              </p:cNvPr>
              <p:cNvSpPr txBox="1"/>
              <p:nvPr/>
            </p:nvSpPr>
            <p:spPr>
              <a:xfrm>
                <a:off x="2622550" y="3108970"/>
                <a:ext cx="3898900" cy="1313064"/>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num>
                        <m:den>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5∙3</m:t>
                          </m:r>
                        </m:den>
                      </m:f>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4</m:t>
                          </m:r>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rad>
                        </m:num>
                        <m:den>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15</m:t>
                          </m:r>
                        </m:den>
                      </m:f>
                    </m:oMath>
                  </m:oMathPara>
                </a14:m>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Cuadro de texto 1121713241">
                <a:extLst>
                  <a:ext uri="{FF2B5EF4-FFF2-40B4-BE49-F238E27FC236}">
                    <a16:creationId xmlns:a16="http://schemas.microsoft.com/office/drawing/2014/main" id="{B2565D6F-6D42-1AEC-8997-BBA06546AF52}"/>
                  </a:ext>
                </a:extLst>
              </p:cNvPr>
              <p:cNvSpPr txBox="1">
                <a:spLocks noRot="1" noChangeAspect="1" noMove="1" noResize="1" noEditPoints="1" noAdjustHandles="1" noChangeArrowheads="1" noChangeShapeType="1" noTextEdit="1"/>
              </p:cNvSpPr>
              <p:nvPr/>
            </p:nvSpPr>
            <p:spPr>
              <a:xfrm>
                <a:off x="2622550" y="3108970"/>
                <a:ext cx="3898900" cy="1313064"/>
              </a:xfrm>
              <a:prstGeom prst="roundRect">
                <a:avLst>
                  <a:gd name="adj" fmla="val 6870"/>
                </a:avLst>
              </a:prstGeom>
              <a:blipFill>
                <a:blip r:embed="rId4"/>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42897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48457"/>
            <a:ext cx="7702550" cy="573088"/>
          </a:xfrm>
        </p:spPr>
        <p:txBody>
          <a:bodyPr/>
          <a:lstStyle/>
          <a:p>
            <a:pPr algn="ctr"/>
            <a:r>
              <a:rPr lang="es-CL" b="1" dirty="0">
                <a:latin typeface="Aptos" panose="020B0004020202020204" pitchFamily="34" charset="0"/>
              </a:rPr>
              <a:t>Racionalización</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D7B830DF-2581-3839-0197-0E8D0D71766C}"/>
                  </a:ext>
                </a:extLst>
              </p:cNvPr>
              <p:cNvSpPr txBox="1"/>
              <p:nvPr/>
            </p:nvSpPr>
            <p:spPr>
              <a:xfrm>
                <a:off x="1282700" y="855851"/>
                <a:ext cx="6356350" cy="696537"/>
              </a:xfrm>
              <a:prstGeom prst="rect">
                <a:avLst/>
              </a:prstGeom>
              <a:noFill/>
            </p:spPr>
            <p:txBody>
              <a:bodyPr wrap="square">
                <a:spAutoFit/>
              </a:bodyPr>
              <a:lstStyle/>
              <a:p>
                <a:pPr algn="ctr">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Fracciones de la forma </a:t>
                </a:r>
                <a14:m>
                  <m:oMath xmlns:m="http://schemas.openxmlformats.org/officeDocument/2006/math">
                    <m:f>
                      <m:fPr>
                        <m:ctrlPr>
                          <a:rPr lang="es-CL" sz="1600" b="1" i="1">
                            <a:latin typeface="Cambria Math" panose="02040503050406030204" pitchFamily="18" charset="0"/>
                          </a:rPr>
                        </m:ctrlPr>
                      </m:fPr>
                      <m:num>
                        <m:r>
                          <m:rPr>
                            <m:nor/>
                          </m:rPr>
                          <a:rPr lang="es-CL" sz="1600" b="1">
                            <a:latin typeface="Aptos" panose="020B0004020202020204" pitchFamily="34" charset="0"/>
                          </a:rPr>
                          <m:t>a</m:t>
                        </m:r>
                      </m:num>
                      <m:den>
                        <m:rad>
                          <m:radPr>
                            <m:ctrlPr>
                              <a:rPr lang="es-CL" sz="1600" b="1" i="1">
                                <a:latin typeface="Cambria Math" panose="02040503050406030204" pitchFamily="18" charset="0"/>
                              </a:rPr>
                            </m:ctrlPr>
                          </m:radPr>
                          <m:deg>
                            <m:r>
                              <m:rPr>
                                <m:nor/>
                              </m:rPr>
                              <a:rPr lang="es-CL" sz="1600" b="1">
                                <a:latin typeface="Aptos" panose="020B0004020202020204" pitchFamily="34" charset="0"/>
                              </a:rPr>
                              <m:t>b</m:t>
                            </m:r>
                          </m:deg>
                          <m:e>
                            <m:sSup>
                              <m:sSupPr>
                                <m:ctrlPr>
                                  <a:rPr lang="es-CL" sz="1600" b="1" i="1">
                                    <a:latin typeface="Cambria Math" panose="02040503050406030204" pitchFamily="18" charset="0"/>
                                  </a:rPr>
                                </m:ctrlPr>
                              </m:sSupPr>
                              <m:e>
                                <m:r>
                                  <m:rPr>
                                    <m:nor/>
                                  </m:rPr>
                                  <a:rPr lang="es-CL" sz="1600" b="1">
                                    <a:latin typeface="Aptos" panose="020B0004020202020204" pitchFamily="34" charset="0"/>
                                  </a:rPr>
                                  <m:t>c</m:t>
                                </m:r>
                              </m:e>
                              <m:sup>
                                <m:r>
                                  <m:rPr>
                                    <m:nor/>
                                  </m:rPr>
                                  <a:rPr lang="es-CL" sz="1600" b="1">
                                    <a:latin typeface="Aptos" panose="020B0004020202020204" pitchFamily="34" charset="0"/>
                                  </a:rPr>
                                  <m:t>d</m:t>
                                </m:r>
                              </m:sup>
                            </m:sSup>
                          </m:e>
                        </m:rad>
                      </m:den>
                    </m:f>
                  </m:oMath>
                </a14:m>
                <a:endParaRPr lang="es-CL" sz="1600" b="1" kern="100" dirty="0">
                  <a:effectLst/>
                  <a:latin typeface="Aptos" panose="020B0004020202020204" pitchFamily="34" charset="0"/>
                  <a:ea typeface="Calibri" panose="020F0502020204030204" pitchFamily="34" charset="0"/>
                  <a:cs typeface="Times New Roman" panose="02020603050405020304" pitchFamily="18" charset="0"/>
                </a:endParaRPr>
              </a:p>
            </p:txBody>
          </p:sp>
        </mc:Choice>
        <mc:Fallback xmlns="">
          <p:sp>
            <p:nvSpPr>
              <p:cNvPr id="12" name="CuadroTexto 11">
                <a:extLst>
                  <a:ext uri="{FF2B5EF4-FFF2-40B4-BE49-F238E27FC236}">
                    <a16:creationId xmlns:a16="http://schemas.microsoft.com/office/drawing/2014/main" id="{D7B830DF-2581-3839-0197-0E8D0D71766C}"/>
                  </a:ext>
                </a:extLst>
              </p:cNvPr>
              <p:cNvSpPr txBox="1">
                <a:spLocks noRot="1" noChangeAspect="1" noMove="1" noResize="1" noEditPoints="1" noAdjustHandles="1" noChangeArrowheads="1" noChangeShapeType="1" noTextEdit="1"/>
              </p:cNvSpPr>
              <p:nvPr/>
            </p:nvSpPr>
            <p:spPr>
              <a:xfrm>
                <a:off x="1282700" y="855851"/>
                <a:ext cx="6356350" cy="696537"/>
              </a:xfrm>
              <a:prstGeom prst="rect">
                <a:avLst/>
              </a:prstGeom>
              <a:blipFill>
                <a:blip r:embed="rId2"/>
                <a:stretch>
                  <a:fillRect/>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64833F2-E352-0273-34DF-7450B2CC1BBA}"/>
                  </a:ext>
                </a:extLst>
              </p:cNvPr>
              <p:cNvSpPr txBox="1"/>
              <p:nvPr/>
            </p:nvSpPr>
            <p:spPr>
              <a:xfrm>
                <a:off x="1282700" y="1488525"/>
                <a:ext cx="6356350" cy="2195986"/>
              </a:xfrm>
              <a:prstGeom prst="rect">
                <a:avLst/>
              </a:prstGeom>
              <a:noFill/>
            </p:spPr>
            <p:txBody>
              <a:bodyPr wrap="square">
                <a:spAutoFit/>
              </a:bodyPr>
              <a:lstStyle/>
              <a:p>
                <a:r>
                  <a:rPr lang="es-CL" sz="1600" dirty="0">
                    <a:latin typeface="Aptos" panose="020B0004020202020204" pitchFamily="34" charset="0"/>
                  </a:rPr>
                  <a:t>En este caso se debe amplificar la fracción por una raíz que contenga igual índice que el denominador de tal forma que el exponente nuevo, sea múltiplo del índice de la raíz</a:t>
                </a:r>
              </a:p>
              <a:p>
                <a:pPr/>
                <a14:m>
                  <m:oMathPara xmlns:m="http://schemas.openxmlformats.org/officeDocument/2006/math">
                    <m:oMathParaPr>
                      <m:jc m:val="centerGroup"/>
                    </m:oMathParaPr>
                    <m:oMath xmlns:m="http://schemas.openxmlformats.org/officeDocument/2006/math">
                      <m:f>
                        <m:fPr>
                          <m:ctrlPr>
                            <a:rPr lang="es-CL" sz="1600" i="1">
                              <a:latin typeface="Cambria Math" panose="02040503050406030204" pitchFamily="18" charset="0"/>
                            </a:rPr>
                          </m:ctrlPr>
                        </m:fPr>
                        <m:num>
                          <m:r>
                            <m:rPr>
                              <m:nor/>
                            </m:rPr>
                            <a:rPr lang="es-CL" sz="1600">
                              <a:latin typeface="Aptos" panose="020B0004020202020204" pitchFamily="34" charset="0"/>
                            </a:rPr>
                            <m:t>a</m:t>
                          </m:r>
                        </m:num>
                        <m:den>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d</m:t>
                                  </m:r>
                                </m:sup>
                              </m:sSup>
                            </m:e>
                          </m:rad>
                        </m:den>
                      </m:f>
                      <m:r>
                        <m:rPr>
                          <m:nor/>
                        </m:rPr>
                        <a:rPr lang="es-CL" sz="1600">
                          <a:latin typeface="Aptos" panose="020B0004020202020204" pitchFamily="34" charset="0"/>
                        </a:rPr>
                        <m:t>=</m:t>
                      </m:r>
                      <m:f>
                        <m:fPr>
                          <m:ctrlPr>
                            <a:rPr lang="es-CL" sz="1600" i="1">
                              <a:latin typeface="Cambria Math" panose="02040503050406030204" pitchFamily="18" charset="0"/>
                            </a:rPr>
                          </m:ctrlPr>
                        </m:fPr>
                        <m:num>
                          <m:r>
                            <m:rPr>
                              <m:nor/>
                            </m:rPr>
                            <a:rPr lang="es-CL" sz="1600">
                              <a:latin typeface="Aptos" panose="020B0004020202020204" pitchFamily="34" charset="0"/>
                            </a:rPr>
                            <m:t>a</m:t>
                          </m:r>
                        </m:num>
                        <m:den>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d</m:t>
                                  </m:r>
                                </m:sup>
                              </m:sSup>
                            </m:e>
                          </m:rad>
                        </m:den>
                      </m:f>
                      <m:r>
                        <m:rPr>
                          <m:nor/>
                        </m:rPr>
                        <a:rPr lang="es-CL" sz="1600">
                          <a:latin typeface="Aptos" panose="020B0004020202020204" pitchFamily="34" charset="0"/>
                        </a:rPr>
                        <m:t>∙</m:t>
                      </m:r>
                      <m:f>
                        <m:fPr>
                          <m:ctrlPr>
                            <a:rPr lang="es-CL" sz="1600" i="1">
                              <a:latin typeface="Cambria Math" panose="02040503050406030204" pitchFamily="18" charset="0"/>
                            </a:rPr>
                          </m:ctrlPr>
                        </m:fPr>
                        <m:num>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b</m:t>
                                  </m:r>
                                  <m:r>
                                    <m:rPr>
                                      <m:nor/>
                                    </m:rPr>
                                    <a:rPr lang="es-CL" sz="1600" i="1">
                                      <a:latin typeface="Aptos" panose="020B0004020202020204" pitchFamily="34" charset="0"/>
                                    </a:rPr>
                                    <m:t>−</m:t>
                                  </m:r>
                                  <m:r>
                                    <m:rPr>
                                      <m:nor/>
                                    </m:rPr>
                                    <a:rPr lang="es-CL" sz="1600">
                                      <a:latin typeface="Aptos" panose="020B0004020202020204" pitchFamily="34" charset="0"/>
                                    </a:rPr>
                                    <m:t>d</m:t>
                                  </m:r>
                                </m:sup>
                              </m:sSup>
                            </m:e>
                          </m:rad>
                        </m:num>
                        <m:den>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b</m:t>
                                  </m:r>
                                  <m:r>
                                    <m:rPr>
                                      <m:nor/>
                                    </m:rPr>
                                    <a:rPr lang="es-CL" sz="1600" i="1">
                                      <a:latin typeface="Aptos" panose="020B0004020202020204" pitchFamily="34" charset="0"/>
                                    </a:rPr>
                                    <m:t>−</m:t>
                                  </m:r>
                                  <m:r>
                                    <m:rPr>
                                      <m:nor/>
                                    </m:rPr>
                                    <a:rPr lang="es-CL" sz="1600">
                                      <a:latin typeface="Aptos" panose="020B0004020202020204" pitchFamily="34" charset="0"/>
                                    </a:rPr>
                                    <m:t>d</m:t>
                                  </m:r>
                                </m:sup>
                              </m:sSup>
                            </m:e>
                          </m:rad>
                        </m:den>
                      </m:f>
                      <m:r>
                        <m:rPr>
                          <m:nor/>
                        </m:rPr>
                        <a:rPr lang="es-CL" sz="1600">
                          <a:latin typeface="Aptos" panose="020B0004020202020204" pitchFamily="34" charset="0"/>
                        </a:rPr>
                        <m:t>=</m:t>
                      </m:r>
                      <m:f>
                        <m:fPr>
                          <m:ctrlPr>
                            <a:rPr lang="es-CL" sz="1600" i="1">
                              <a:latin typeface="Cambria Math" panose="02040503050406030204" pitchFamily="18" charset="0"/>
                            </a:rPr>
                          </m:ctrlPr>
                        </m:fPr>
                        <m:num>
                          <m:r>
                            <m:rPr>
                              <m:nor/>
                            </m:rPr>
                            <a:rPr lang="es-CL" sz="1600">
                              <a:latin typeface="Aptos" panose="020B0004020202020204" pitchFamily="34" charset="0"/>
                            </a:rPr>
                            <m:t>a</m:t>
                          </m:r>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b</m:t>
                                  </m:r>
                                  <m:r>
                                    <m:rPr>
                                      <m:nor/>
                                    </m:rPr>
                                    <a:rPr lang="es-CL" sz="1600" i="1">
                                      <a:latin typeface="Aptos" panose="020B0004020202020204" pitchFamily="34" charset="0"/>
                                    </a:rPr>
                                    <m:t>−</m:t>
                                  </m:r>
                                  <m:r>
                                    <m:rPr>
                                      <m:nor/>
                                    </m:rPr>
                                    <a:rPr lang="es-CL" sz="1600">
                                      <a:latin typeface="Aptos" panose="020B0004020202020204" pitchFamily="34" charset="0"/>
                                    </a:rPr>
                                    <m:t>d</m:t>
                                  </m:r>
                                </m:sup>
                              </m:sSup>
                            </m:e>
                          </m:rad>
                        </m:num>
                        <m:den>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d</m:t>
                                      </m:r>
                                    </m:sup>
                                  </m:sSup>
                                  <m:r>
                                    <m:rPr>
                                      <m:nor/>
                                    </m:rPr>
                                    <a:rPr lang="es-CL" sz="1600">
                                      <a:latin typeface="Aptos" panose="020B0004020202020204" pitchFamily="34" charset="0"/>
                                    </a:rPr>
                                    <m:t>∙</m:t>
                                  </m:r>
                                  <m:r>
                                    <m:rPr>
                                      <m:nor/>
                                    </m:rPr>
                                    <a:rPr lang="es-CL" sz="1600">
                                      <a:latin typeface="Aptos" panose="020B0004020202020204" pitchFamily="34" charset="0"/>
                                    </a:rPr>
                                    <m:t>c</m:t>
                                  </m:r>
                                </m:e>
                                <m:sup>
                                  <m:r>
                                    <m:rPr>
                                      <m:nor/>
                                    </m:rPr>
                                    <a:rPr lang="es-CL" sz="1600">
                                      <a:latin typeface="Aptos" panose="020B0004020202020204" pitchFamily="34" charset="0"/>
                                    </a:rPr>
                                    <m:t>b</m:t>
                                  </m:r>
                                  <m:r>
                                    <m:rPr>
                                      <m:nor/>
                                    </m:rPr>
                                    <a:rPr lang="es-CL" sz="1600" i="1">
                                      <a:latin typeface="Aptos" panose="020B0004020202020204" pitchFamily="34" charset="0"/>
                                    </a:rPr>
                                    <m:t>−</m:t>
                                  </m:r>
                                  <m:r>
                                    <m:rPr>
                                      <m:nor/>
                                    </m:rPr>
                                    <a:rPr lang="es-CL" sz="1600">
                                      <a:latin typeface="Aptos" panose="020B0004020202020204" pitchFamily="34" charset="0"/>
                                    </a:rPr>
                                    <m:t>d</m:t>
                                  </m:r>
                                </m:sup>
                              </m:sSup>
                            </m:e>
                          </m:rad>
                        </m:den>
                      </m:f>
                      <m:r>
                        <a:rPr lang="es-ES" sz="1600" b="0" i="0" smtClean="0">
                          <a:latin typeface="Cambria Math" panose="02040503050406030204" pitchFamily="18" charset="0"/>
                        </a:rPr>
                        <m:t>= </m:t>
                      </m:r>
                      <m:f>
                        <m:fPr>
                          <m:ctrlPr>
                            <a:rPr lang="es-CL" sz="1600" i="1">
                              <a:latin typeface="Cambria Math" panose="02040503050406030204" pitchFamily="18" charset="0"/>
                            </a:rPr>
                          </m:ctrlPr>
                        </m:fPr>
                        <m:num>
                          <m:r>
                            <m:rPr>
                              <m:nor/>
                            </m:rPr>
                            <a:rPr lang="es-CL" sz="1600">
                              <a:latin typeface="Aptos" panose="020B0004020202020204" pitchFamily="34" charset="0"/>
                            </a:rPr>
                            <m:t>a</m:t>
                          </m:r>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b</m:t>
                                  </m:r>
                                  <m:r>
                                    <m:rPr>
                                      <m:nor/>
                                    </m:rPr>
                                    <a:rPr lang="es-CL" sz="1600" i="1">
                                      <a:latin typeface="Aptos" panose="020B0004020202020204" pitchFamily="34" charset="0"/>
                                    </a:rPr>
                                    <m:t>−</m:t>
                                  </m:r>
                                  <m:r>
                                    <m:rPr>
                                      <m:nor/>
                                    </m:rPr>
                                    <a:rPr lang="es-CL" sz="1600">
                                      <a:latin typeface="Aptos" panose="020B0004020202020204" pitchFamily="34" charset="0"/>
                                    </a:rPr>
                                    <m:t>d</m:t>
                                  </m:r>
                                </m:sup>
                              </m:sSup>
                            </m:e>
                          </m:rad>
                        </m:num>
                        <m:den>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b</m:t>
                                  </m:r>
                                </m:sup>
                              </m:sSup>
                            </m:e>
                          </m:rad>
                        </m:den>
                      </m:f>
                      <m:r>
                        <m:rPr>
                          <m:nor/>
                        </m:rPr>
                        <a:rPr lang="es-CL" sz="1600">
                          <a:latin typeface="Aptos" panose="020B0004020202020204" pitchFamily="34" charset="0"/>
                        </a:rPr>
                        <m:t>=</m:t>
                      </m:r>
                      <m:f>
                        <m:fPr>
                          <m:ctrlPr>
                            <a:rPr lang="es-CL" sz="1600" i="1">
                              <a:latin typeface="Cambria Math" panose="02040503050406030204" pitchFamily="18" charset="0"/>
                            </a:rPr>
                          </m:ctrlPr>
                        </m:fPr>
                        <m:num>
                          <m:r>
                            <m:rPr>
                              <m:nor/>
                            </m:rPr>
                            <a:rPr lang="es-CL" sz="1600">
                              <a:latin typeface="Aptos" panose="020B0004020202020204" pitchFamily="34" charset="0"/>
                            </a:rPr>
                            <m:t>a</m:t>
                          </m:r>
                          <m:rad>
                            <m:radPr>
                              <m:ctrlPr>
                                <a:rPr lang="es-CL" sz="1600" i="1">
                                  <a:latin typeface="Cambria Math" panose="02040503050406030204" pitchFamily="18" charset="0"/>
                                </a:rPr>
                              </m:ctrlPr>
                            </m:radPr>
                            <m:deg>
                              <m:r>
                                <m:rPr>
                                  <m:nor/>
                                </m:rPr>
                                <a:rPr lang="es-CL" sz="1600">
                                  <a:latin typeface="Aptos" panose="020B0004020202020204" pitchFamily="34" charset="0"/>
                                </a:rPr>
                                <m:t>b</m:t>
                              </m:r>
                            </m:deg>
                            <m:e>
                              <m:sSup>
                                <m:sSupPr>
                                  <m:ctrlPr>
                                    <a:rPr lang="es-CL" sz="1600" i="1">
                                      <a:latin typeface="Cambria Math" panose="02040503050406030204" pitchFamily="18" charset="0"/>
                                    </a:rPr>
                                  </m:ctrlPr>
                                </m:sSupPr>
                                <m:e>
                                  <m:r>
                                    <m:rPr>
                                      <m:nor/>
                                    </m:rPr>
                                    <a:rPr lang="es-CL" sz="1600">
                                      <a:latin typeface="Aptos" panose="020B0004020202020204" pitchFamily="34" charset="0"/>
                                    </a:rPr>
                                    <m:t>c</m:t>
                                  </m:r>
                                </m:e>
                                <m:sup>
                                  <m:r>
                                    <m:rPr>
                                      <m:nor/>
                                    </m:rPr>
                                    <a:rPr lang="es-CL" sz="1600">
                                      <a:latin typeface="Aptos" panose="020B0004020202020204" pitchFamily="34" charset="0"/>
                                    </a:rPr>
                                    <m:t>b</m:t>
                                  </m:r>
                                  <m:r>
                                    <m:rPr>
                                      <m:nor/>
                                    </m:rPr>
                                    <a:rPr lang="es-CL" sz="1600" i="1">
                                      <a:latin typeface="Aptos" panose="020B0004020202020204" pitchFamily="34" charset="0"/>
                                    </a:rPr>
                                    <m:t>−</m:t>
                                  </m:r>
                                  <m:r>
                                    <m:rPr>
                                      <m:nor/>
                                    </m:rPr>
                                    <a:rPr lang="es-CL" sz="1600">
                                      <a:latin typeface="Aptos" panose="020B0004020202020204" pitchFamily="34" charset="0"/>
                                    </a:rPr>
                                    <m:t>d</m:t>
                                  </m:r>
                                </m:sup>
                              </m:sSup>
                            </m:e>
                          </m:rad>
                        </m:num>
                        <m:den>
                          <m:r>
                            <m:rPr>
                              <m:nor/>
                            </m:rPr>
                            <a:rPr lang="es-CL" sz="1600">
                              <a:latin typeface="Aptos" panose="020B0004020202020204" pitchFamily="34" charset="0"/>
                            </a:rPr>
                            <m:t>c</m:t>
                          </m:r>
                        </m:den>
                      </m:f>
                    </m:oMath>
                  </m:oMathPara>
                </a14:m>
                <a:endParaRPr lang="es-CL" dirty="0">
                  <a:latin typeface="Aptos" panose="020B0004020202020204" pitchFamily="34" charset="0"/>
                </a:endParaRPr>
              </a:p>
              <a:p>
                <a:pPr algn="ctr">
                  <a:lnSpc>
                    <a:spcPct val="107000"/>
                  </a:lnSpc>
                  <a:spcAft>
                    <a:spcPts val="800"/>
                  </a:spcAft>
                </a:pPr>
                <a:endParaRPr lang="es-CL" sz="1600" kern="100" dirty="0">
                  <a:effectLst/>
                  <a:latin typeface="Aptos" panose="020B00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CuadroTexto 13">
                <a:extLst>
                  <a:ext uri="{FF2B5EF4-FFF2-40B4-BE49-F238E27FC236}">
                    <a16:creationId xmlns:a16="http://schemas.microsoft.com/office/drawing/2014/main" id="{E64833F2-E352-0273-34DF-7450B2CC1BBA}"/>
                  </a:ext>
                </a:extLst>
              </p:cNvPr>
              <p:cNvSpPr txBox="1">
                <a:spLocks noRot="1" noChangeAspect="1" noMove="1" noResize="1" noEditPoints="1" noAdjustHandles="1" noChangeArrowheads="1" noChangeShapeType="1" noTextEdit="1"/>
              </p:cNvSpPr>
              <p:nvPr/>
            </p:nvSpPr>
            <p:spPr>
              <a:xfrm>
                <a:off x="1282700" y="1488525"/>
                <a:ext cx="6356350" cy="2195986"/>
              </a:xfrm>
              <a:prstGeom prst="rect">
                <a:avLst/>
              </a:prstGeom>
              <a:blipFill>
                <a:blip r:embed="rId3"/>
                <a:stretch>
                  <a:fillRect l="-479" t="-83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15" name="Cuadro de texto 1121713241">
                <a:extLst>
                  <a:ext uri="{FF2B5EF4-FFF2-40B4-BE49-F238E27FC236}">
                    <a16:creationId xmlns:a16="http://schemas.microsoft.com/office/drawing/2014/main" id="{B2565D6F-6D42-1AEC-8997-BBA06546AF52}"/>
                  </a:ext>
                </a:extLst>
              </p:cNvPr>
              <p:cNvSpPr txBox="1"/>
              <p:nvPr/>
            </p:nvSpPr>
            <p:spPr>
              <a:xfrm>
                <a:off x="2136775" y="3255584"/>
                <a:ext cx="4870450" cy="1252916"/>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s-CL" sz="1600" dirty="0">
                    <a:latin typeface="Aptos" panose="020B0004020202020204" pitchFamily="34" charset="0"/>
                  </a:rPr>
                  <a:t>Ejemplo:</a:t>
                </a:r>
              </a:p>
              <a:p>
                <a:pPr/>
                <a14:m>
                  <m:oMathPara xmlns:m="http://schemas.openxmlformats.org/officeDocument/2006/math">
                    <m:oMathParaPr>
                      <m:jc m:val="centerGroup"/>
                    </m:oMathParaPr>
                    <m:oMath xmlns:m="http://schemas.openxmlformats.org/officeDocument/2006/math">
                      <m:f>
                        <m:fPr>
                          <m:ctrlPr>
                            <a:rPr lang="es-CL" sz="1600" i="1">
                              <a:latin typeface="Cambria Math" panose="02040503050406030204" pitchFamily="18" charset="0"/>
                            </a:rPr>
                          </m:ctrlPr>
                        </m:fPr>
                        <m:num>
                          <m:r>
                            <m:rPr>
                              <m:nor/>
                            </m:rPr>
                            <a:rPr lang="es-CL" sz="1600">
                              <a:latin typeface="Aptos" panose="020B0004020202020204" pitchFamily="34" charset="0"/>
                            </a:rPr>
                            <m:t>4</m:t>
                          </m:r>
                        </m:num>
                        <m:den>
                          <m:rad>
                            <m:radPr>
                              <m:ctrlPr>
                                <a:rPr lang="es-CL" sz="1600" i="1">
                                  <a:latin typeface="Cambria Math" panose="02040503050406030204" pitchFamily="18" charset="0"/>
                                </a:rPr>
                              </m:ctrlPr>
                            </m:radPr>
                            <m:deg>
                              <m:r>
                                <m:rPr>
                                  <m:nor/>
                                </m:rPr>
                                <a:rPr lang="es-CL" sz="1600">
                                  <a:latin typeface="Aptos" panose="020B0004020202020204" pitchFamily="34" charset="0"/>
                                </a:rPr>
                                <m:t>5</m:t>
                              </m:r>
                            </m:deg>
                            <m:e>
                              <m:sSup>
                                <m:sSupPr>
                                  <m:ctrlPr>
                                    <a:rPr lang="es-CL" sz="1600" i="1">
                                      <a:latin typeface="Cambria Math" panose="02040503050406030204" pitchFamily="18" charset="0"/>
                                    </a:rPr>
                                  </m:ctrlPr>
                                </m:sSupPr>
                                <m:e>
                                  <m:r>
                                    <m:rPr>
                                      <m:nor/>
                                    </m:rPr>
                                    <a:rPr lang="es-CL" sz="1600">
                                      <a:latin typeface="Aptos" panose="020B0004020202020204" pitchFamily="34" charset="0"/>
                                    </a:rPr>
                                    <m:t>3</m:t>
                                  </m:r>
                                </m:e>
                                <m:sup>
                                  <m:r>
                                    <m:rPr>
                                      <m:nor/>
                                    </m:rPr>
                                    <a:rPr lang="es-CL" sz="1600">
                                      <a:latin typeface="Aptos" panose="020B0004020202020204" pitchFamily="34" charset="0"/>
                                    </a:rPr>
                                    <m:t>3</m:t>
                                  </m:r>
                                </m:sup>
                              </m:sSup>
                            </m:e>
                          </m:rad>
                        </m:den>
                      </m:f>
                      <m:r>
                        <m:rPr>
                          <m:nor/>
                        </m:rPr>
                        <a:rPr lang="es-CL" sz="1600">
                          <a:latin typeface="Aptos" panose="020B0004020202020204" pitchFamily="34" charset="0"/>
                        </a:rPr>
                        <m:t>=</m:t>
                      </m:r>
                      <m:f>
                        <m:fPr>
                          <m:ctrlPr>
                            <a:rPr lang="es-CL" sz="1600" i="1">
                              <a:latin typeface="Cambria Math" panose="02040503050406030204" pitchFamily="18" charset="0"/>
                            </a:rPr>
                          </m:ctrlPr>
                        </m:fPr>
                        <m:num>
                          <m:r>
                            <m:rPr>
                              <m:nor/>
                            </m:rPr>
                            <a:rPr lang="es-CL" sz="1600">
                              <a:latin typeface="Aptos" panose="020B0004020202020204" pitchFamily="34" charset="0"/>
                            </a:rPr>
                            <m:t>4∙</m:t>
                          </m:r>
                          <m:rad>
                            <m:radPr>
                              <m:ctrlPr>
                                <a:rPr lang="es-CL" sz="1600" i="1">
                                  <a:latin typeface="Cambria Math" panose="02040503050406030204" pitchFamily="18" charset="0"/>
                                </a:rPr>
                              </m:ctrlPr>
                            </m:radPr>
                            <m:deg>
                              <m:r>
                                <m:rPr>
                                  <m:nor/>
                                </m:rPr>
                                <a:rPr lang="es-CL" sz="1600">
                                  <a:latin typeface="Aptos" panose="020B0004020202020204" pitchFamily="34" charset="0"/>
                                </a:rPr>
                                <m:t>5</m:t>
                              </m:r>
                            </m:deg>
                            <m:e>
                              <m:sSup>
                                <m:sSupPr>
                                  <m:ctrlPr>
                                    <a:rPr lang="es-CL" sz="1600" i="1">
                                      <a:latin typeface="Cambria Math" panose="02040503050406030204" pitchFamily="18" charset="0"/>
                                    </a:rPr>
                                  </m:ctrlPr>
                                </m:sSupPr>
                                <m:e>
                                  <m:r>
                                    <m:rPr>
                                      <m:nor/>
                                    </m:rPr>
                                    <a:rPr lang="es-CL" sz="1600">
                                      <a:latin typeface="Aptos" panose="020B0004020202020204" pitchFamily="34" charset="0"/>
                                    </a:rPr>
                                    <m:t>3</m:t>
                                  </m:r>
                                </m:e>
                                <m:sup>
                                  <m:r>
                                    <m:rPr>
                                      <m:nor/>
                                    </m:rPr>
                                    <a:rPr lang="es-CL" sz="1600">
                                      <a:latin typeface="Aptos" panose="020B0004020202020204" pitchFamily="34" charset="0"/>
                                    </a:rPr>
                                    <m:t>2</m:t>
                                  </m:r>
                                </m:sup>
                              </m:sSup>
                            </m:e>
                          </m:rad>
                        </m:num>
                        <m:den>
                          <m:rad>
                            <m:radPr>
                              <m:ctrlPr>
                                <a:rPr lang="es-CL" sz="1600" i="1">
                                  <a:latin typeface="Cambria Math" panose="02040503050406030204" pitchFamily="18" charset="0"/>
                                </a:rPr>
                              </m:ctrlPr>
                            </m:radPr>
                            <m:deg>
                              <m:r>
                                <m:rPr>
                                  <m:nor/>
                                </m:rPr>
                                <a:rPr lang="es-CL" sz="1600">
                                  <a:latin typeface="Aptos" panose="020B0004020202020204" pitchFamily="34" charset="0"/>
                                </a:rPr>
                                <m:t>5</m:t>
                              </m:r>
                            </m:deg>
                            <m:e>
                              <m:sSup>
                                <m:sSupPr>
                                  <m:ctrlPr>
                                    <a:rPr lang="es-CL" sz="1600" i="1">
                                      <a:latin typeface="Cambria Math" panose="02040503050406030204" pitchFamily="18" charset="0"/>
                                    </a:rPr>
                                  </m:ctrlPr>
                                </m:sSupPr>
                                <m:e>
                                  <m:r>
                                    <m:rPr>
                                      <m:nor/>
                                    </m:rPr>
                                    <a:rPr lang="es-CL" sz="1600">
                                      <a:latin typeface="Aptos" panose="020B0004020202020204" pitchFamily="34" charset="0"/>
                                    </a:rPr>
                                    <m:t>3</m:t>
                                  </m:r>
                                </m:e>
                                <m:sup>
                                  <m:r>
                                    <m:rPr>
                                      <m:nor/>
                                    </m:rPr>
                                    <a:rPr lang="es-CL" sz="1600">
                                      <a:latin typeface="Aptos" panose="020B0004020202020204" pitchFamily="34" charset="0"/>
                                    </a:rPr>
                                    <m:t>3</m:t>
                                  </m:r>
                                </m:sup>
                              </m:sSup>
                            </m:e>
                          </m:rad>
                          <m:r>
                            <m:rPr>
                              <m:nor/>
                            </m:rPr>
                            <a:rPr lang="es-CL" sz="1600">
                              <a:latin typeface="Aptos" panose="020B0004020202020204" pitchFamily="34" charset="0"/>
                            </a:rPr>
                            <m:t>∙</m:t>
                          </m:r>
                          <m:rad>
                            <m:radPr>
                              <m:ctrlPr>
                                <a:rPr lang="es-CL" sz="1600" i="1">
                                  <a:latin typeface="Cambria Math" panose="02040503050406030204" pitchFamily="18" charset="0"/>
                                </a:rPr>
                              </m:ctrlPr>
                            </m:radPr>
                            <m:deg>
                              <m:r>
                                <m:rPr>
                                  <m:nor/>
                                </m:rPr>
                                <a:rPr lang="es-CL" sz="1600">
                                  <a:latin typeface="Aptos" panose="020B0004020202020204" pitchFamily="34" charset="0"/>
                                </a:rPr>
                                <m:t>5</m:t>
                              </m:r>
                            </m:deg>
                            <m:e>
                              <m:sSup>
                                <m:sSupPr>
                                  <m:ctrlPr>
                                    <a:rPr lang="es-CL" sz="1600" i="1">
                                      <a:latin typeface="Cambria Math" panose="02040503050406030204" pitchFamily="18" charset="0"/>
                                    </a:rPr>
                                  </m:ctrlPr>
                                </m:sSupPr>
                                <m:e>
                                  <m:r>
                                    <m:rPr>
                                      <m:nor/>
                                    </m:rPr>
                                    <a:rPr lang="es-CL" sz="1600">
                                      <a:latin typeface="Aptos" panose="020B0004020202020204" pitchFamily="34" charset="0"/>
                                    </a:rPr>
                                    <m:t>3</m:t>
                                  </m:r>
                                </m:e>
                                <m:sup>
                                  <m:r>
                                    <m:rPr>
                                      <m:nor/>
                                    </m:rPr>
                                    <a:rPr lang="es-CL" sz="1600">
                                      <a:latin typeface="Aptos" panose="020B0004020202020204" pitchFamily="34" charset="0"/>
                                    </a:rPr>
                                    <m:t>2</m:t>
                                  </m:r>
                                </m:sup>
                              </m:sSup>
                            </m:e>
                          </m:rad>
                        </m:den>
                      </m:f>
                      <m:r>
                        <m:rPr>
                          <m:nor/>
                        </m:rPr>
                        <a:rPr lang="es-CL" sz="1600">
                          <a:latin typeface="Aptos" panose="020B0004020202020204" pitchFamily="34" charset="0"/>
                        </a:rPr>
                        <m:t>=</m:t>
                      </m:r>
                      <m:f>
                        <m:fPr>
                          <m:ctrlPr>
                            <a:rPr lang="es-CL" sz="1600" i="1">
                              <a:latin typeface="Cambria Math" panose="02040503050406030204" pitchFamily="18" charset="0"/>
                            </a:rPr>
                          </m:ctrlPr>
                        </m:fPr>
                        <m:num>
                          <m:r>
                            <m:rPr>
                              <m:nor/>
                            </m:rPr>
                            <a:rPr lang="es-CL" sz="1600">
                              <a:latin typeface="Aptos" panose="020B0004020202020204" pitchFamily="34" charset="0"/>
                            </a:rPr>
                            <m:t>4∙</m:t>
                          </m:r>
                          <m:rad>
                            <m:radPr>
                              <m:ctrlPr>
                                <a:rPr lang="es-CL" sz="1600" i="1">
                                  <a:latin typeface="Cambria Math" panose="02040503050406030204" pitchFamily="18" charset="0"/>
                                </a:rPr>
                              </m:ctrlPr>
                            </m:radPr>
                            <m:deg>
                              <m:r>
                                <m:rPr>
                                  <m:nor/>
                                </m:rPr>
                                <a:rPr lang="es-CL" sz="1600">
                                  <a:latin typeface="Aptos" panose="020B0004020202020204" pitchFamily="34" charset="0"/>
                                </a:rPr>
                                <m:t>5</m:t>
                              </m:r>
                            </m:deg>
                            <m:e>
                              <m:sSup>
                                <m:sSupPr>
                                  <m:ctrlPr>
                                    <a:rPr lang="es-CL" sz="1600" i="1">
                                      <a:latin typeface="Cambria Math" panose="02040503050406030204" pitchFamily="18" charset="0"/>
                                    </a:rPr>
                                  </m:ctrlPr>
                                </m:sSupPr>
                                <m:e>
                                  <m:r>
                                    <m:rPr>
                                      <m:nor/>
                                    </m:rPr>
                                    <a:rPr lang="es-CL" sz="1600">
                                      <a:latin typeface="Aptos" panose="020B0004020202020204" pitchFamily="34" charset="0"/>
                                    </a:rPr>
                                    <m:t>3</m:t>
                                  </m:r>
                                </m:e>
                                <m:sup>
                                  <m:r>
                                    <m:rPr>
                                      <m:nor/>
                                    </m:rPr>
                                    <a:rPr lang="es-CL" sz="1600">
                                      <a:latin typeface="Aptos" panose="020B0004020202020204" pitchFamily="34" charset="0"/>
                                    </a:rPr>
                                    <m:t>2</m:t>
                                  </m:r>
                                </m:sup>
                              </m:sSup>
                            </m:e>
                          </m:rad>
                        </m:num>
                        <m:den>
                          <m:r>
                            <m:rPr>
                              <m:nor/>
                            </m:rPr>
                            <a:rPr lang="es-CL" sz="1600">
                              <a:latin typeface="Aptos" panose="020B0004020202020204" pitchFamily="34" charset="0"/>
                            </a:rPr>
                            <m:t>3</m:t>
                          </m:r>
                        </m:den>
                      </m:f>
                    </m:oMath>
                  </m:oMathPara>
                </a14:m>
                <a:endParaRPr lang="es-CL" sz="1600" dirty="0">
                  <a:latin typeface="Aptos" panose="020B0004020202020204" pitchFamily="34" charset="0"/>
                </a:endParaRPr>
              </a:p>
              <a:p>
                <a:pPr>
                  <a:lnSpc>
                    <a:spcPct val="107000"/>
                  </a:lnSpc>
                  <a:spcAft>
                    <a:spcPts val="800"/>
                  </a:spcAft>
                </a:pPr>
                <a:endParaRPr lang="es-CL" sz="1600" kern="100" dirty="0">
                  <a:effectLst/>
                  <a:latin typeface="Aptos" panose="020B00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p>
            </p:txBody>
          </p:sp>
        </mc:Choice>
        <mc:Fallback xmlns="">
          <p:sp>
            <p:nvSpPr>
              <p:cNvPr id="15" name="Cuadro de texto 1121713241">
                <a:extLst>
                  <a:ext uri="{FF2B5EF4-FFF2-40B4-BE49-F238E27FC236}">
                    <a16:creationId xmlns:a16="http://schemas.microsoft.com/office/drawing/2014/main" id="{B2565D6F-6D42-1AEC-8997-BBA06546AF52}"/>
                  </a:ext>
                </a:extLst>
              </p:cNvPr>
              <p:cNvSpPr txBox="1">
                <a:spLocks noRot="1" noChangeAspect="1" noMove="1" noResize="1" noEditPoints="1" noAdjustHandles="1" noChangeArrowheads="1" noChangeShapeType="1" noTextEdit="1"/>
              </p:cNvSpPr>
              <p:nvPr/>
            </p:nvSpPr>
            <p:spPr>
              <a:xfrm>
                <a:off x="2136775" y="3255584"/>
                <a:ext cx="4870450" cy="1252916"/>
              </a:xfrm>
              <a:prstGeom prst="roundRect">
                <a:avLst>
                  <a:gd name="adj" fmla="val 6870"/>
                </a:avLst>
              </a:prstGeom>
              <a:blipFill>
                <a:blip r:embed="rId4"/>
                <a:stretch>
                  <a:fillRect l="-125"/>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54126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eme &quot;Qué resuelva&quot;: qué significa tener un novio así y origen de &quot;resolver&quot;  | MARCA México">
            <a:extLst>
              <a:ext uri="{FF2B5EF4-FFF2-40B4-BE49-F238E27FC236}">
                <a16:creationId xmlns:a16="http://schemas.microsoft.com/office/drawing/2014/main" id="{F3683619-25C9-0BAB-4BF3-9884C1218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81" y="654071"/>
            <a:ext cx="5753037" cy="383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334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4837CE8-9EEA-AB9B-5D94-60A467F9774F}"/>
              </a:ext>
            </a:extLst>
          </p:cNvPr>
          <p:cNvPicPr>
            <a:picLocks noChangeAspect="1"/>
          </p:cNvPicPr>
          <p:nvPr/>
        </p:nvPicPr>
        <p:blipFill>
          <a:blip r:embed="rId2"/>
          <a:stretch>
            <a:fillRect/>
          </a:stretch>
        </p:blipFill>
        <p:spPr>
          <a:xfrm>
            <a:off x="0" y="707718"/>
            <a:ext cx="8775700" cy="3577906"/>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69872"/>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r>
              <a:rPr lang="es-CL" dirty="0"/>
              <a:t>Pregunta N°1</a:t>
            </a:r>
          </a:p>
        </p:txBody>
      </p:sp>
      <p:sp>
        <p:nvSpPr>
          <p:cNvPr id="7" name="CuadroTexto 6">
            <a:extLst>
              <a:ext uri="{FF2B5EF4-FFF2-40B4-BE49-F238E27FC236}">
                <a16:creationId xmlns:a16="http://schemas.microsoft.com/office/drawing/2014/main" id="{313F0015-198F-3E8A-8D29-02A728027287}"/>
              </a:ext>
            </a:extLst>
          </p:cNvPr>
          <p:cNvSpPr txBox="1"/>
          <p:nvPr/>
        </p:nvSpPr>
        <p:spPr>
          <a:xfrm>
            <a:off x="3018430" y="4512901"/>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Regular Admisión 2024</a:t>
            </a:r>
          </a:p>
        </p:txBody>
      </p:sp>
      <p:sp>
        <p:nvSpPr>
          <p:cNvPr id="8" name="CuadroTexto 7">
            <a:extLst>
              <a:ext uri="{FF2B5EF4-FFF2-40B4-BE49-F238E27FC236}">
                <a16:creationId xmlns:a16="http://schemas.microsoft.com/office/drawing/2014/main" id="{A7EFE1BC-71B7-1FF4-A0EC-2E53F3CFCA3F}"/>
              </a:ext>
            </a:extLst>
          </p:cNvPr>
          <p:cNvSpPr txBox="1"/>
          <p:nvPr/>
        </p:nvSpPr>
        <p:spPr>
          <a:xfrm>
            <a:off x="6018994" y="2878065"/>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D  </a:t>
            </a:r>
          </a:p>
        </p:txBody>
      </p:sp>
      <p:pic>
        <p:nvPicPr>
          <p:cNvPr id="10" name="Picture 6" descr="Pulgar arriba emoji - símbolo, significado logotipo, historia, PNG">
            <a:extLst>
              <a:ext uri="{FF2B5EF4-FFF2-40B4-BE49-F238E27FC236}">
                <a16:creationId xmlns:a16="http://schemas.microsoft.com/office/drawing/2014/main" id="{BFA05D52-440D-F657-481C-16E6C7210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7125" y="3546207"/>
            <a:ext cx="1677733" cy="94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3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19C4048-BFDD-9F38-6C41-C92B660DE1D6}"/>
              </a:ext>
            </a:extLst>
          </p:cNvPr>
          <p:cNvPicPr>
            <a:picLocks noChangeAspect="1"/>
          </p:cNvPicPr>
          <p:nvPr/>
        </p:nvPicPr>
        <p:blipFill>
          <a:blip r:embed="rId2"/>
          <a:stretch>
            <a:fillRect/>
          </a:stretch>
        </p:blipFill>
        <p:spPr>
          <a:xfrm>
            <a:off x="75572" y="499773"/>
            <a:ext cx="8992855" cy="4143953"/>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92670"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85670" y="0"/>
            <a:ext cx="7407000" cy="1063500"/>
          </a:xfrm>
        </p:spPr>
        <p:txBody>
          <a:bodyPr/>
          <a:lstStyle/>
          <a:p>
            <a:pPr algn="r"/>
            <a:r>
              <a:rPr lang="es-CL" dirty="0"/>
              <a:t>Pregunta N°2</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6190993" y="2977816"/>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4572" y="3382705"/>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A5A1843-FF9D-BB80-098C-6267410BF307}"/>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Regular Admisión 2024</a:t>
            </a:r>
          </a:p>
        </p:txBody>
      </p:sp>
    </p:spTree>
    <p:extLst>
      <p:ext uri="{BB962C8B-B14F-4D97-AF65-F5344CB8AC3E}">
        <p14:creationId xmlns:p14="http://schemas.microsoft.com/office/powerpoint/2010/main" val="45877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CC1AE7D-409B-D4B2-31AE-E3F3DE31B69C}"/>
              </a:ext>
            </a:extLst>
          </p:cNvPr>
          <p:cNvPicPr>
            <a:picLocks noChangeAspect="1"/>
          </p:cNvPicPr>
          <p:nvPr/>
        </p:nvPicPr>
        <p:blipFill>
          <a:blip r:embed="rId2"/>
          <a:stretch>
            <a:fillRect/>
          </a:stretch>
        </p:blipFill>
        <p:spPr>
          <a:xfrm>
            <a:off x="342309" y="852247"/>
            <a:ext cx="8459381" cy="3439005"/>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68484"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196891" y="1009856"/>
            <a:ext cx="3594810" cy="1063500"/>
          </a:xfrm>
        </p:spPr>
        <p:txBody>
          <a:bodyPr/>
          <a:lstStyle/>
          <a:p>
            <a:r>
              <a:rPr lang="es-CL" dirty="0"/>
              <a:t>Pregunta N°3</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6451408" y="2493627"/>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B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6267" y="292560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BD8E4DBF-C497-67C5-4281-9EAEB2591887}"/>
              </a:ext>
            </a:extLst>
          </p:cNvPr>
          <p:cNvSpPr txBox="1"/>
          <p:nvPr/>
        </p:nvSpPr>
        <p:spPr>
          <a:xfrm>
            <a:off x="2628448" y="4414055"/>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Regular Admisión 2024</a:t>
            </a:r>
          </a:p>
        </p:txBody>
      </p:sp>
    </p:spTree>
    <p:extLst>
      <p:ext uri="{BB962C8B-B14F-4D97-AF65-F5344CB8AC3E}">
        <p14:creationId xmlns:p14="http://schemas.microsoft.com/office/powerpoint/2010/main" val="429264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C03E0D5-573F-E391-3DDF-C57747522BD0}"/>
              </a:ext>
            </a:extLst>
          </p:cNvPr>
          <p:cNvPicPr>
            <a:picLocks noChangeAspect="1"/>
          </p:cNvPicPr>
          <p:nvPr/>
        </p:nvPicPr>
        <p:blipFill>
          <a:blip r:embed="rId2"/>
          <a:stretch>
            <a:fillRect/>
          </a:stretch>
        </p:blipFill>
        <p:spPr>
          <a:xfrm>
            <a:off x="0" y="763922"/>
            <a:ext cx="9144000" cy="3615655"/>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N°4</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E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Regular Admisión 2024</a:t>
            </a:r>
          </a:p>
        </p:txBody>
      </p:sp>
    </p:spTree>
    <p:extLst>
      <p:ext uri="{BB962C8B-B14F-4D97-AF65-F5344CB8AC3E}">
        <p14:creationId xmlns:p14="http://schemas.microsoft.com/office/powerpoint/2010/main" val="5312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E7AFDAB3-73B0-1E85-C012-F415ADE95DC8}"/>
              </a:ext>
            </a:extLst>
          </p:cNvPr>
          <p:cNvPicPr>
            <a:picLocks noChangeAspect="1"/>
          </p:cNvPicPr>
          <p:nvPr/>
        </p:nvPicPr>
        <p:blipFill>
          <a:blip r:embed="rId2"/>
          <a:stretch>
            <a:fillRect/>
          </a:stretch>
        </p:blipFill>
        <p:spPr>
          <a:xfrm>
            <a:off x="9232" y="1004946"/>
            <a:ext cx="7442673" cy="2926338"/>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N°5</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C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Regular Admisión 2024</a:t>
            </a:r>
          </a:p>
        </p:txBody>
      </p:sp>
    </p:spTree>
    <p:extLst>
      <p:ext uri="{BB962C8B-B14F-4D97-AF65-F5344CB8AC3E}">
        <p14:creationId xmlns:p14="http://schemas.microsoft.com/office/powerpoint/2010/main" val="278317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9552749-8218-C663-3162-4D618242EADB}"/>
              </a:ext>
            </a:extLst>
          </p:cNvPr>
          <p:cNvPicPr>
            <a:picLocks noChangeAspect="1"/>
          </p:cNvPicPr>
          <p:nvPr/>
        </p:nvPicPr>
        <p:blipFill>
          <a:blip r:embed="rId2"/>
          <a:stretch>
            <a:fillRect/>
          </a:stretch>
        </p:blipFill>
        <p:spPr>
          <a:xfrm>
            <a:off x="401222" y="1209509"/>
            <a:ext cx="5953956" cy="2381582"/>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N°6</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B  </a:t>
            </a: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M1 Matemáticas Invierno Admisión 2024</a:t>
            </a:r>
          </a:p>
        </p:txBody>
      </p:sp>
    </p:spTree>
    <p:extLst>
      <p:ext uri="{BB962C8B-B14F-4D97-AF65-F5344CB8AC3E}">
        <p14:creationId xmlns:p14="http://schemas.microsoft.com/office/powerpoint/2010/main" val="185534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a:extLst>
              <a:ext uri="{FF2B5EF4-FFF2-40B4-BE49-F238E27FC236}">
                <a16:creationId xmlns:a16="http://schemas.microsoft.com/office/drawing/2014/main" id="{CA1FC2C7-6EF0-DE81-FF06-FF3DEE579A74}"/>
              </a:ext>
            </a:extLst>
          </p:cNvPr>
          <p:cNvSpPr>
            <a:spLocks noChangeArrowheads="1"/>
          </p:cNvSpPr>
          <p:nvPr/>
        </p:nvSpPr>
        <p:spPr bwMode="auto">
          <a:xfrm>
            <a:off x="1005840" y="4633595"/>
            <a:ext cx="51663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
        <p:nvSpPr>
          <p:cNvPr id="12" name="Título 1">
            <a:extLst>
              <a:ext uri="{FF2B5EF4-FFF2-40B4-BE49-F238E27FC236}">
                <a16:creationId xmlns:a16="http://schemas.microsoft.com/office/drawing/2014/main" id="{838FA105-CE1C-E1E7-A154-4EE808E5B214}"/>
              </a:ext>
            </a:extLst>
          </p:cNvPr>
          <p:cNvSpPr txBox="1">
            <a:spLocks/>
          </p:cNvSpPr>
          <p:nvPr/>
        </p:nvSpPr>
        <p:spPr>
          <a:xfrm>
            <a:off x="720000" y="223554"/>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dirty="0">
                <a:latin typeface="Aptos" panose="020B0004020202020204" pitchFamily="34" charset="0"/>
              </a:rPr>
              <a:t>Potencias</a:t>
            </a:r>
            <a:endParaRPr lang="es-CL" b="1" dirty="0">
              <a:latin typeface="Aptos" panose="020B0004020202020204" pitchFamily="34" charset="0"/>
            </a:endParaRPr>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AFE6F205-8D23-04AB-A400-6C9D9EB572AB}"/>
                  </a:ext>
                </a:extLst>
              </p:cNvPr>
              <p:cNvSpPr txBox="1"/>
              <p:nvPr/>
            </p:nvSpPr>
            <p:spPr>
              <a:xfrm>
                <a:off x="1392898" y="1244756"/>
                <a:ext cx="6358204" cy="1110240"/>
              </a:xfrm>
              <a:prstGeom prst="rect">
                <a:avLst/>
              </a:prstGeom>
              <a:noFill/>
            </p:spPr>
            <p:txBody>
              <a:bodyPr wrap="square">
                <a:spAutoFit/>
              </a:bodyPr>
              <a:lstStyle/>
              <a:p>
                <a:pPr algn="ct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Sea </a:t>
                </a:r>
                <a14:m>
                  <m:oMath xmlns:m="http://schemas.openxmlformats.org/officeDocument/2006/math">
                    <m:r>
                      <a:rPr lang="es-CL" sz="1800" i="1" kern="100">
                        <a:effectLst/>
                        <a:latin typeface="Cambria Math" panose="02040503050406030204" pitchFamily="18" charset="0"/>
                        <a:ea typeface="Calibri" panose="020F0502020204030204" pitchFamily="34" charset="0"/>
                        <a:cs typeface="Times New Roman" panose="02020603050405020304" pitchFamily="18" charset="0"/>
                      </a:rPr>
                      <m:t>𝑎</m:t>
                    </m:r>
                    <m:r>
                      <a:rPr lang="es-CL"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s-CL" sz="1800" i="1" kern="100">
                        <a:effectLst/>
                        <a:latin typeface="Cambria Math" panose="02040503050406030204" pitchFamily="18" charset="0"/>
                        <a:ea typeface="Calibri" panose="020F0502020204030204" pitchFamily="34" charset="0"/>
                        <a:cs typeface="Times New Roman" panose="02020603050405020304" pitchFamily="18" charset="0"/>
                      </a:rPr>
                      <m:t>ℚ</m:t>
                    </m:r>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y </a:t>
                </a:r>
                <a14:m>
                  <m:oMath xmlns:m="http://schemas.openxmlformats.org/officeDocument/2006/math">
                    <m:r>
                      <a:rPr lang="es-CL" sz="18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s-CL" sz="1800" i="1" kern="100">
                        <a:effectLst/>
                        <a:latin typeface="Cambria Math" panose="02040503050406030204" pitchFamily="18" charset="0"/>
                        <a:ea typeface="Calibri" panose="020F0502020204030204" pitchFamily="34" charset="0"/>
                        <a:cs typeface="Times New Roman" panose="02020603050405020304" pitchFamily="18" charset="0"/>
                      </a:rPr>
                      <m:t>∈</m:t>
                    </m:r>
                    <m:r>
                      <a:rPr lang="es-CL" sz="1800" i="1" kern="100">
                        <a:effectLst/>
                        <a:latin typeface="Cambria Math" panose="02040503050406030204" pitchFamily="18" charset="0"/>
                        <a:ea typeface="Calibri" panose="020F0502020204030204" pitchFamily="34" charset="0"/>
                        <a:cs typeface="Times New Roman" panose="02020603050405020304" pitchFamily="18" charset="0"/>
                      </a:rPr>
                      <m:t>ℤ</m:t>
                    </m:r>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se tiene que la </a:t>
                </a:r>
                <a14:m>
                  <m:oMath xmlns:m="http://schemas.openxmlformats.org/officeDocument/2006/math">
                    <m:r>
                      <a:rPr lang="es-CL" sz="1800" i="1" kern="100">
                        <a:effectLst/>
                        <a:latin typeface="Cambria Math" panose="02040503050406030204" pitchFamily="18" charset="0"/>
                        <a:ea typeface="Calibri" panose="020F0502020204030204" pitchFamily="34" charset="0"/>
                        <a:cs typeface="Times New Roman" panose="02020603050405020304" pitchFamily="18" charset="0"/>
                      </a:rPr>
                      <m:t>𝑛</m:t>
                    </m:r>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-esima potencia de </a:t>
                </a:r>
                <a14:m>
                  <m:oMath xmlns:m="http://schemas.openxmlformats.org/officeDocument/2006/math">
                    <m:r>
                      <a:rPr lang="es-CL" sz="1800" i="1" kern="100">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es: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limLow>
                        <m:limLow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limLowPr>
                        <m:e>
                          <m:groupChr>
                            <m:groupChrPr>
                              <m:chr m:val="⏟"/>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groupChr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groupChr>
                        </m:e>
                        <m:li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veces</m:t>
                          </m:r>
                        </m:lim>
                      </m:limLow>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CuadroTexto 7">
                <a:extLst>
                  <a:ext uri="{FF2B5EF4-FFF2-40B4-BE49-F238E27FC236}">
                    <a16:creationId xmlns:a16="http://schemas.microsoft.com/office/drawing/2014/main" id="{AFE6F205-8D23-04AB-A400-6C9D9EB572AB}"/>
                  </a:ext>
                </a:extLst>
              </p:cNvPr>
              <p:cNvSpPr txBox="1">
                <a:spLocks noRot="1" noChangeAspect="1" noMove="1" noResize="1" noEditPoints="1" noAdjustHandles="1" noChangeArrowheads="1" noChangeShapeType="1" noTextEdit="1"/>
              </p:cNvSpPr>
              <p:nvPr/>
            </p:nvSpPr>
            <p:spPr>
              <a:xfrm>
                <a:off x="1392898" y="1244756"/>
                <a:ext cx="6358204" cy="1110240"/>
              </a:xfrm>
              <a:prstGeom prst="rect">
                <a:avLst/>
              </a:prstGeom>
              <a:blipFill>
                <a:blip r:embed="rId2"/>
                <a:stretch>
                  <a:fillRect t="-1648"/>
                </a:stretch>
              </a:blipFill>
            </p:spPr>
            <p:txBody>
              <a:bodyPr/>
              <a:lstStyle/>
              <a:p>
                <a:r>
                  <a:rPr lang="es-CL">
                    <a:noFill/>
                  </a:rPr>
                  <a:t> </a:t>
                </a:r>
              </a:p>
            </p:txBody>
          </p:sp>
        </mc:Fallback>
      </mc:AlternateContent>
      <p:pic>
        <p:nvPicPr>
          <p:cNvPr id="9" name="Imagen 8" descr="Texto&#10;&#10;Descripción generada automáticamente con confianza baja">
            <a:extLst>
              <a:ext uri="{FF2B5EF4-FFF2-40B4-BE49-F238E27FC236}">
                <a16:creationId xmlns:a16="http://schemas.microsoft.com/office/drawing/2014/main" id="{242FB061-8247-52F1-6F06-63C7ABA5F5FA}"/>
              </a:ext>
            </a:extLst>
          </p:cNvPr>
          <p:cNvPicPr>
            <a:picLocks noChangeAspect="1"/>
          </p:cNvPicPr>
          <p:nvPr/>
        </p:nvPicPr>
        <p:blipFill rotWithShape="1">
          <a:blip r:embed="rId3">
            <a:extLst>
              <a:ext uri="{28A0092B-C50C-407E-A947-70E740481C1C}">
                <a14:useLocalDpi xmlns:a14="http://schemas.microsoft.com/office/drawing/2010/main" val="0"/>
              </a:ext>
            </a:extLst>
          </a:blip>
          <a:srcRect l="4482" t="12014" r="8655" b="15195"/>
          <a:stretch/>
        </p:blipFill>
        <p:spPr bwMode="auto">
          <a:xfrm>
            <a:off x="3086100" y="2949783"/>
            <a:ext cx="2971800" cy="10890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294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0724E76-CB58-1053-0306-27039208DBCE}"/>
              </a:ext>
            </a:extLst>
          </p:cNvPr>
          <p:cNvPicPr>
            <a:picLocks noChangeAspect="1"/>
          </p:cNvPicPr>
          <p:nvPr/>
        </p:nvPicPr>
        <p:blipFill>
          <a:blip r:embed="rId2"/>
          <a:stretch>
            <a:fillRect/>
          </a:stretch>
        </p:blipFill>
        <p:spPr>
          <a:xfrm>
            <a:off x="494840" y="1009856"/>
            <a:ext cx="6592220" cy="2800741"/>
          </a:xfrm>
          <a:prstGeom prst="rect">
            <a:avLst/>
          </a:prstGeom>
        </p:spPr>
      </p:pic>
      <p:pic>
        <p:nvPicPr>
          <p:cNvPr id="9" name="Picture 2" descr="Resultado de imagen para pregunta">
            <a:extLst>
              <a:ext uri="{FF2B5EF4-FFF2-40B4-BE49-F238E27FC236}">
                <a16:creationId xmlns:a16="http://schemas.microsoft.com/office/drawing/2014/main" id="{387CED49-6ABE-4017-F1FA-A9A7E92C6AC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4579" y="0"/>
            <a:ext cx="1009856" cy="100985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6DDAD342-3D36-6893-25BC-2E648BE2FA80}"/>
              </a:ext>
            </a:extLst>
          </p:cNvPr>
          <p:cNvSpPr>
            <a:spLocks noGrp="1"/>
          </p:cNvSpPr>
          <p:nvPr>
            <p:ph type="title"/>
          </p:nvPr>
        </p:nvSpPr>
        <p:spPr>
          <a:xfrm>
            <a:off x="6451032" y="1009856"/>
            <a:ext cx="2563881" cy="1063500"/>
          </a:xfrm>
        </p:spPr>
        <p:txBody>
          <a:bodyPr/>
          <a:lstStyle/>
          <a:p>
            <a:r>
              <a:rPr lang="es-CL" dirty="0"/>
              <a:t>Pregunta N°7</a:t>
            </a:r>
          </a:p>
        </p:txBody>
      </p:sp>
      <p:sp>
        <p:nvSpPr>
          <p:cNvPr id="10" name="CuadroTexto 9">
            <a:extLst>
              <a:ext uri="{FF2B5EF4-FFF2-40B4-BE49-F238E27FC236}">
                <a16:creationId xmlns:a16="http://schemas.microsoft.com/office/drawing/2014/main" id="{AD8FA848-7565-7885-5413-131C3ABC047E}"/>
              </a:ext>
            </a:extLst>
          </p:cNvPr>
          <p:cNvSpPr txBox="1"/>
          <p:nvPr/>
        </p:nvSpPr>
        <p:spPr>
          <a:xfrm>
            <a:off x="5413432" y="2904928"/>
            <a:ext cx="1780032"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1600" b="1" u="sng" dirty="0">
                <a:solidFill>
                  <a:schemeClr val="accent6">
                    <a:lumMod val="50000"/>
                  </a:schemeClr>
                </a:solidFill>
                <a:latin typeface="Varela Round" panose="00000500000000000000" pitchFamily="2" charset="-79"/>
                <a:cs typeface="Varela Round" panose="00000500000000000000" pitchFamily="2" charset="-79"/>
              </a:rPr>
              <a:t>Respuesta Correcta </a:t>
            </a:r>
          </a:p>
          <a:p>
            <a:pPr algn="ctr"/>
            <a:r>
              <a:rPr lang="es-CL" sz="3200" b="1" dirty="0">
                <a:solidFill>
                  <a:schemeClr val="accent6">
                    <a:lumMod val="50000"/>
                  </a:schemeClr>
                </a:solidFill>
                <a:latin typeface="Varela Round" panose="00000500000000000000" pitchFamily="2" charset="-79"/>
                <a:cs typeface="Varela Round" panose="00000500000000000000" pitchFamily="2" charset="-79"/>
              </a:rPr>
              <a:t>A</a:t>
            </a:r>
            <a:r>
              <a:rPr lang="es-CL" sz="3200" b="1">
                <a:solidFill>
                  <a:schemeClr val="accent6">
                    <a:lumMod val="50000"/>
                  </a:schemeClr>
                </a:solidFill>
                <a:latin typeface="Varela Round" panose="00000500000000000000" pitchFamily="2" charset="-79"/>
                <a:cs typeface="Varela Round" panose="00000500000000000000" pitchFamily="2" charset="-79"/>
              </a:rPr>
              <a:t>  </a:t>
            </a:r>
            <a:endParaRPr lang="es-CL" sz="3200" b="1" dirty="0">
              <a:solidFill>
                <a:schemeClr val="accent6">
                  <a:lumMod val="50000"/>
                </a:schemeClr>
              </a:solidFill>
              <a:latin typeface="Varela Round" panose="00000500000000000000" pitchFamily="2" charset="-79"/>
              <a:cs typeface="Varela Round" panose="00000500000000000000" pitchFamily="2" charset="-79"/>
            </a:endParaRPr>
          </a:p>
        </p:txBody>
      </p:sp>
      <p:pic>
        <p:nvPicPr>
          <p:cNvPr id="2054" name="Picture 6" descr="Pulgar arriba emoji - símbolo, significado logotipo, historia, PNG">
            <a:extLst>
              <a:ext uri="{FF2B5EF4-FFF2-40B4-BE49-F238E27FC236}">
                <a16:creationId xmlns:a16="http://schemas.microsoft.com/office/drawing/2014/main" id="{E6F765FD-0239-3AB3-971C-DE8BA79DB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8730" y="3509873"/>
            <a:ext cx="1677733" cy="944545"/>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E7D48B1-E799-F759-0BCA-7EA267F17F7A}"/>
              </a:ext>
            </a:extLst>
          </p:cNvPr>
          <p:cNvSpPr txBox="1"/>
          <p:nvPr/>
        </p:nvSpPr>
        <p:spPr>
          <a:xfrm>
            <a:off x="2652670" y="4266930"/>
            <a:ext cx="4790003" cy="230832"/>
          </a:xfrm>
          <a:prstGeom prst="rect">
            <a:avLst/>
          </a:prstGeom>
          <a:noFill/>
        </p:spPr>
        <p:txBody>
          <a:bodyPr wrap="square" rtlCol="0">
            <a:spAutoFit/>
          </a:bodyPr>
          <a:lstStyle/>
          <a:p>
            <a:r>
              <a:rPr lang="es-CL" sz="900" dirty="0">
                <a:latin typeface="Aptos" panose="020B0004020202020204" pitchFamily="34" charset="0"/>
              </a:rPr>
              <a:t>DEMRE: PAES M2 Matemáticas Invierno Admisión 2024</a:t>
            </a:r>
          </a:p>
        </p:txBody>
      </p:sp>
    </p:spTree>
    <p:extLst>
      <p:ext uri="{BB962C8B-B14F-4D97-AF65-F5344CB8AC3E}">
        <p14:creationId xmlns:p14="http://schemas.microsoft.com/office/powerpoint/2010/main" val="272436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4E702-3A4A-4942-C3E8-178227B8A14D}"/>
              </a:ext>
            </a:extLst>
          </p:cNvPr>
          <p:cNvSpPr>
            <a:spLocks noGrp="1"/>
          </p:cNvSpPr>
          <p:nvPr>
            <p:ph type="title"/>
          </p:nvPr>
        </p:nvSpPr>
        <p:spPr>
          <a:xfrm>
            <a:off x="720000" y="736253"/>
            <a:ext cx="7704000" cy="572700"/>
          </a:xfrm>
        </p:spPr>
        <p:txBody>
          <a:bodyPr/>
          <a:lstStyle/>
          <a:p>
            <a:pPr algn="l"/>
            <a:r>
              <a:rPr lang="es-CL" sz="2800" b="1" dirty="0">
                <a:latin typeface="Aptos" panose="020B0004020202020204" pitchFamily="34" charset="0"/>
              </a:rPr>
              <a:t>Hoy aprendimos</a:t>
            </a:r>
          </a:p>
        </p:txBody>
      </p:sp>
      <p:sp>
        <p:nvSpPr>
          <p:cNvPr id="3" name="Marcador de texto 2">
            <a:extLst>
              <a:ext uri="{FF2B5EF4-FFF2-40B4-BE49-F238E27FC236}">
                <a16:creationId xmlns:a16="http://schemas.microsoft.com/office/drawing/2014/main" id="{866DB418-3601-39A8-EF66-D64570CA722F}"/>
              </a:ext>
            </a:extLst>
          </p:cNvPr>
          <p:cNvSpPr>
            <a:spLocks noGrp="1"/>
          </p:cNvSpPr>
          <p:nvPr>
            <p:ph type="body" idx="1"/>
          </p:nvPr>
        </p:nvSpPr>
        <p:spPr>
          <a:xfrm>
            <a:off x="368677" y="1594280"/>
            <a:ext cx="5492569" cy="3002104"/>
          </a:xfrm>
        </p:spPr>
        <p:txBody>
          <a:bodyPr/>
          <a:lstStyle/>
          <a:p>
            <a:pPr algn="just"/>
            <a:r>
              <a:rPr lang="es-ES" sz="1800" dirty="0">
                <a:solidFill>
                  <a:schemeClr val="tx1"/>
                </a:solidFill>
                <a:latin typeface="Aptos" panose="020B0004020202020204" pitchFamily="34" charset="0"/>
              </a:rPr>
              <a:t>Operaciones con potencias.</a:t>
            </a:r>
          </a:p>
          <a:p>
            <a:pPr algn="just"/>
            <a:r>
              <a:rPr lang="es-ES" sz="1800" dirty="0">
                <a:solidFill>
                  <a:schemeClr val="tx1"/>
                </a:solidFill>
                <a:latin typeface="Aptos" panose="020B0004020202020204" pitchFamily="34" charset="0"/>
              </a:rPr>
              <a:t>Notación científica para representar números en diferentes contextos.</a:t>
            </a:r>
          </a:p>
          <a:p>
            <a:pPr algn="just"/>
            <a:r>
              <a:rPr lang="es-ES" sz="1800" dirty="0">
                <a:solidFill>
                  <a:schemeClr val="tx1"/>
                </a:solidFill>
                <a:latin typeface="Aptos" panose="020B0004020202020204" pitchFamily="34" charset="0"/>
              </a:rPr>
              <a:t>Las raíces y cómo se relacionan con las potencias y sus propiedades</a:t>
            </a:r>
          </a:p>
          <a:p>
            <a:pPr algn="just"/>
            <a:r>
              <a:rPr lang="es-ES" sz="1800" dirty="0">
                <a:solidFill>
                  <a:schemeClr val="tx1"/>
                </a:solidFill>
                <a:latin typeface="Aptos" panose="020B0004020202020204" pitchFamily="34" charset="0"/>
              </a:rPr>
              <a:t>Racionalización para simplificar expresiones con raíces en el denominador.</a:t>
            </a:r>
          </a:p>
          <a:p>
            <a:pPr algn="just"/>
            <a:endParaRPr lang="es-ES" sz="1800" dirty="0">
              <a:solidFill>
                <a:schemeClr val="tx1"/>
              </a:solidFill>
              <a:latin typeface="Aptos" panose="020B0004020202020204" pitchFamily="34" charset="0"/>
            </a:endParaRPr>
          </a:p>
          <a:p>
            <a:pPr algn="just">
              <a:buFont typeface="Wingdings" panose="05000000000000000000" pitchFamily="2" charset="2"/>
              <a:buChar char="ü"/>
            </a:pPr>
            <a:endParaRPr lang="es-ES" sz="1800" dirty="0">
              <a:solidFill>
                <a:schemeClr val="tx1"/>
              </a:solidFill>
              <a:latin typeface="Aptos" panose="020B0004020202020204" pitchFamily="34" charset="0"/>
            </a:endParaRPr>
          </a:p>
        </p:txBody>
      </p:sp>
      <p:pic>
        <p:nvPicPr>
          <p:cNvPr id="8" name="Imagen 7">
            <a:extLst>
              <a:ext uri="{FF2B5EF4-FFF2-40B4-BE49-F238E27FC236}">
                <a16:creationId xmlns:a16="http://schemas.microsoft.com/office/drawing/2014/main" id="{6315D1A3-9672-D345-1AF5-5ED41174776C}"/>
              </a:ext>
            </a:extLst>
          </p:cNvPr>
          <p:cNvPicPr>
            <a:picLocks noChangeAspect="1"/>
          </p:cNvPicPr>
          <p:nvPr/>
        </p:nvPicPr>
        <p:blipFill>
          <a:blip r:embed="rId2"/>
          <a:stretch>
            <a:fillRect/>
          </a:stretch>
        </p:blipFill>
        <p:spPr>
          <a:xfrm>
            <a:off x="6270648" y="1764969"/>
            <a:ext cx="2004902" cy="2355928"/>
          </a:xfrm>
          <a:prstGeom prst="rect">
            <a:avLst/>
          </a:prstGeom>
        </p:spPr>
      </p:pic>
    </p:spTree>
    <p:extLst>
      <p:ext uri="{BB962C8B-B14F-4D97-AF65-F5344CB8AC3E}">
        <p14:creationId xmlns:p14="http://schemas.microsoft.com/office/powerpoint/2010/main" val="171506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3" name="Imagen 2" descr="Imagen que contiene Texto&#10;&#10;Descripción generada automáticamente">
            <a:extLst>
              <a:ext uri="{FF2B5EF4-FFF2-40B4-BE49-F238E27FC236}">
                <a16:creationId xmlns:a16="http://schemas.microsoft.com/office/drawing/2014/main" id="{F981D12E-B78B-BC3D-618D-C2A2B752E1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476074" y="101424"/>
            <a:ext cx="2191850" cy="2191850"/>
          </a:xfrm>
          <a:prstGeom prst="rect">
            <a:avLst/>
          </a:prstGeom>
        </p:spPr>
      </p:pic>
      <p:grpSp>
        <p:nvGrpSpPr>
          <p:cNvPr id="760" name="Google Shape;760;p36"/>
          <p:cNvGrpSpPr/>
          <p:nvPr/>
        </p:nvGrpSpPr>
        <p:grpSpPr>
          <a:xfrm rot="10800000">
            <a:off x="6662200" y="3637323"/>
            <a:ext cx="3537150" cy="626797"/>
            <a:chOff x="1199232" y="2120038"/>
            <a:chExt cx="4391793" cy="778340"/>
          </a:xfrm>
        </p:grpSpPr>
        <p:grpSp>
          <p:nvGrpSpPr>
            <p:cNvPr id="761" name="Google Shape;761;p36"/>
            <p:cNvGrpSpPr/>
            <p:nvPr/>
          </p:nvGrpSpPr>
          <p:grpSpPr>
            <a:xfrm>
              <a:off x="2227732" y="2577138"/>
              <a:ext cx="1945675" cy="56700"/>
              <a:chOff x="2227732" y="2661275"/>
              <a:chExt cx="1945675" cy="56700"/>
            </a:xfrm>
          </p:grpSpPr>
          <p:cxnSp>
            <p:nvCxnSpPr>
              <p:cNvPr id="762" name="Google Shape;762;p36"/>
              <p:cNvCxnSpPr/>
              <p:nvPr/>
            </p:nvCxnSpPr>
            <p:spPr>
              <a:xfrm>
                <a:off x="2227732"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63" name="Google Shape;763;p36"/>
              <p:cNvSpPr/>
              <p:nvPr/>
            </p:nvSpPr>
            <p:spPr>
              <a:xfrm>
                <a:off x="4116707"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4" name="Google Shape;764;p36"/>
            <p:cNvGrpSpPr/>
            <p:nvPr/>
          </p:nvGrpSpPr>
          <p:grpSpPr>
            <a:xfrm>
              <a:off x="1943838" y="2729277"/>
              <a:ext cx="1938597" cy="169100"/>
              <a:chOff x="2216194" y="2593212"/>
              <a:chExt cx="4728285" cy="412439"/>
            </a:xfrm>
          </p:grpSpPr>
          <p:sp>
            <p:nvSpPr>
              <p:cNvPr id="765" name="Google Shape;765;p36"/>
              <p:cNvSpPr/>
              <p:nvPr/>
            </p:nvSpPr>
            <p:spPr>
              <a:xfrm>
                <a:off x="2216194" y="2593212"/>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6" name="Google Shape;766;p36"/>
              <p:cNvSpPr/>
              <p:nvPr/>
            </p:nvSpPr>
            <p:spPr>
              <a:xfrm>
                <a:off x="6810079" y="2871251"/>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36"/>
            <p:cNvGrpSpPr/>
            <p:nvPr/>
          </p:nvGrpSpPr>
          <p:grpSpPr>
            <a:xfrm>
              <a:off x="1779150" y="2289288"/>
              <a:ext cx="3811875" cy="127113"/>
              <a:chOff x="1779150" y="2604263"/>
              <a:chExt cx="3811875" cy="127113"/>
            </a:xfrm>
          </p:grpSpPr>
          <p:sp>
            <p:nvSpPr>
              <p:cNvPr id="768" name="Google Shape;768;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69" name="Google Shape;769;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0" name="Google Shape;770;p36"/>
            <p:cNvGrpSpPr/>
            <p:nvPr/>
          </p:nvGrpSpPr>
          <p:grpSpPr>
            <a:xfrm>
              <a:off x="1199232" y="2120038"/>
              <a:ext cx="3737650" cy="56700"/>
              <a:chOff x="1199232" y="2869225"/>
              <a:chExt cx="3737650" cy="56700"/>
            </a:xfrm>
          </p:grpSpPr>
          <p:cxnSp>
            <p:nvCxnSpPr>
              <p:cNvPr id="771" name="Google Shape;771;p36"/>
              <p:cNvCxnSpPr/>
              <p:nvPr/>
            </p:nvCxnSpPr>
            <p:spPr>
              <a:xfrm>
                <a:off x="1199232"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72" name="Google Shape;772;p36"/>
              <p:cNvSpPr/>
              <p:nvPr/>
            </p:nvSpPr>
            <p:spPr>
              <a:xfrm>
                <a:off x="4880182"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73" name="Google Shape;773;p36"/>
          <p:cNvGrpSpPr/>
          <p:nvPr/>
        </p:nvGrpSpPr>
        <p:grpSpPr>
          <a:xfrm>
            <a:off x="-1696246" y="967904"/>
            <a:ext cx="3599787" cy="1044096"/>
            <a:chOff x="-1431671" y="656504"/>
            <a:chExt cx="3599787" cy="1044096"/>
          </a:xfrm>
        </p:grpSpPr>
        <p:grpSp>
          <p:nvGrpSpPr>
            <p:cNvPr id="774" name="Google Shape;774;p36"/>
            <p:cNvGrpSpPr/>
            <p:nvPr/>
          </p:nvGrpSpPr>
          <p:grpSpPr>
            <a:xfrm>
              <a:off x="-368508" y="1432892"/>
              <a:ext cx="1567047" cy="45661"/>
              <a:chOff x="1754675" y="2661275"/>
              <a:chExt cx="1945675" cy="56700"/>
            </a:xfrm>
          </p:grpSpPr>
          <p:cxnSp>
            <p:nvCxnSpPr>
              <p:cNvPr id="775" name="Google Shape;775;p36"/>
              <p:cNvCxnSpPr/>
              <p:nvPr/>
            </p:nvCxnSpPr>
            <p:spPr>
              <a:xfrm>
                <a:off x="1754675" y="2689625"/>
                <a:ext cx="18960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6"/>
              <p:cNvSpPr/>
              <p:nvPr/>
            </p:nvSpPr>
            <p:spPr>
              <a:xfrm>
                <a:off x="3643650" y="266127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7" name="Google Shape;777;p36"/>
            <p:cNvGrpSpPr/>
            <p:nvPr/>
          </p:nvGrpSpPr>
          <p:grpSpPr>
            <a:xfrm>
              <a:off x="-766480" y="1564412"/>
              <a:ext cx="1561280" cy="136187"/>
              <a:chOff x="1754675" y="2824000"/>
              <a:chExt cx="4728285" cy="412439"/>
            </a:xfrm>
          </p:grpSpPr>
          <p:sp>
            <p:nvSpPr>
              <p:cNvPr id="778" name="Google Shape;778;p36"/>
              <p:cNvSpPr/>
              <p:nvPr/>
            </p:nvSpPr>
            <p:spPr>
              <a:xfrm>
                <a:off x="1754675" y="2824000"/>
                <a:ext cx="4593868" cy="355100"/>
              </a:xfrm>
              <a:custGeom>
                <a:avLst/>
                <a:gdLst/>
                <a:ahLst/>
                <a:cxnLst/>
                <a:rect l="l" t="t" r="r" b="b"/>
                <a:pathLst>
                  <a:path w="77550" h="5994" extrusionOk="0">
                    <a:moveTo>
                      <a:pt x="0" y="0"/>
                    </a:moveTo>
                    <a:lnTo>
                      <a:pt x="59202" y="0"/>
                    </a:lnTo>
                    <a:lnTo>
                      <a:pt x="65196" y="5994"/>
                    </a:lnTo>
                    <a:lnTo>
                      <a:pt x="77550" y="5994"/>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79" name="Google Shape;779;p36"/>
              <p:cNvSpPr/>
              <p:nvPr/>
            </p:nvSpPr>
            <p:spPr>
              <a:xfrm>
                <a:off x="6348560" y="3102039"/>
                <a:ext cx="134400" cy="1344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0" name="Google Shape;780;p36"/>
            <p:cNvGrpSpPr/>
            <p:nvPr/>
          </p:nvGrpSpPr>
          <p:grpSpPr>
            <a:xfrm>
              <a:off x="-1431671" y="1201087"/>
              <a:ext cx="3070084" cy="102364"/>
              <a:chOff x="1779150" y="2604263"/>
              <a:chExt cx="3811875" cy="127113"/>
            </a:xfrm>
          </p:grpSpPr>
          <p:sp>
            <p:nvSpPr>
              <p:cNvPr id="781" name="Google Shape;781;p36"/>
              <p:cNvSpPr/>
              <p:nvPr/>
            </p:nvSpPr>
            <p:spPr>
              <a:xfrm>
                <a:off x="1779150" y="2630450"/>
                <a:ext cx="3755175" cy="100925"/>
              </a:xfrm>
              <a:custGeom>
                <a:avLst/>
                <a:gdLst/>
                <a:ahLst/>
                <a:cxnLst/>
                <a:rect l="l" t="t" r="r" b="b"/>
                <a:pathLst>
                  <a:path w="150207" h="4037" extrusionOk="0">
                    <a:moveTo>
                      <a:pt x="0" y="4037"/>
                    </a:moveTo>
                    <a:lnTo>
                      <a:pt x="83176" y="4037"/>
                    </a:lnTo>
                    <a:lnTo>
                      <a:pt x="87213" y="0"/>
                    </a:lnTo>
                    <a:lnTo>
                      <a:pt x="150207" y="0"/>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2" name="Google Shape;782;p36"/>
              <p:cNvSpPr/>
              <p:nvPr/>
            </p:nvSpPr>
            <p:spPr>
              <a:xfrm>
                <a:off x="5534325" y="260426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36"/>
            <p:cNvGrpSpPr/>
            <p:nvPr/>
          </p:nvGrpSpPr>
          <p:grpSpPr>
            <a:xfrm>
              <a:off x="-856941" y="773805"/>
              <a:ext cx="2877996" cy="223763"/>
              <a:chOff x="1748550" y="2064750"/>
              <a:chExt cx="3573375" cy="277863"/>
            </a:xfrm>
          </p:grpSpPr>
          <p:sp>
            <p:nvSpPr>
              <p:cNvPr id="784" name="Google Shape;784;p36"/>
              <p:cNvSpPr/>
              <p:nvPr/>
            </p:nvSpPr>
            <p:spPr>
              <a:xfrm>
                <a:off x="1748550" y="2064750"/>
                <a:ext cx="3516675" cy="253825"/>
              </a:xfrm>
              <a:custGeom>
                <a:avLst/>
                <a:gdLst/>
                <a:ahLst/>
                <a:cxnLst/>
                <a:rect l="l" t="t" r="r" b="b"/>
                <a:pathLst>
                  <a:path w="140667" h="10153" extrusionOk="0">
                    <a:moveTo>
                      <a:pt x="0" y="0"/>
                    </a:moveTo>
                    <a:lnTo>
                      <a:pt x="67520" y="0"/>
                    </a:lnTo>
                    <a:lnTo>
                      <a:pt x="77673" y="10153"/>
                    </a:lnTo>
                    <a:lnTo>
                      <a:pt x="140667" y="1015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5" name="Google Shape;785;p36"/>
              <p:cNvSpPr/>
              <p:nvPr/>
            </p:nvSpPr>
            <p:spPr>
              <a:xfrm>
                <a:off x="5265225" y="2285913"/>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36"/>
            <p:cNvGrpSpPr/>
            <p:nvPr/>
          </p:nvGrpSpPr>
          <p:grpSpPr>
            <a:xfrm>
              <a:off x="-856958" y="656504"/>
              <a:ext cx="2430741" cy="185537"/>
              <a:chOff x="1748547" y="1392116"/>
              <a:chExt cx="5911958" cy="451312"/>
            </a:xfrm>
          </p:grpSpPr>
          <p:sp>
            <p:nvSpPr>
              <p:cNvPr id="787" name="Google Shape;787;p36"/>
              <p:cNvSpPr/>
              <p:nvPr/>
            </p:nvSpPr>
            <p:spPr>
              <a:xfrm>
                <a:off x="1748547" y="1392116"/>
                <a:ext cx="5793758" cy="395567"/>
              </a:xfrm>
              <a:custGeom>
                <a:avLst/>
                <a:gdLst/>
                <a:ahLst/>
                <a:cxnLst/>
                <a:rect l="l" t="t" r="r" b="b"/>
                <a:pathLst>
                  <a:path w="111066" h="7583" extrusionOk="0">
                    <a:moveTo>
                      <a:pt x="0" y="0"/>
                    </a:moveTo>
                    <a:lnTo>
                      <a:pt x="79263" y="0"/>
                    </a:lnTo>
                    <a:lnTo>
                      <a:pt x="86847" y="7583"/>
                    </a:lnTo>
                    <a:lnTo>
                      <a:pt x="111066" y="7583"/>
                    </a:lnTo>
                  </a:path>
                </a:pathLst>
              </a:custGeom>
              <a:noFill/>
              <a:ln w="9525" cap="flat" cmpd="sng">
                <a:solidFill>
                  <a:schemeClr val="dk1"/>
                </a:solidFill>
                <a:prstDash val="solid"/>
                <a:round/>
                <a:headEnd type="none" w="med" len="med"/>
                <a:tailEnd type="none" w="med" len="med"/>
              </a:ln>
            </p:spPr>
            <p:txBody>
              <a:bodyPr/>
              <a:lstStyle/>
              <a:p>
                <a:endParaRPr lang="es-CL"/>
              </a:p>
            </p:txBody>
          </p:sp>
          <p:sp>
            <p:nvSpPr>
              <p:cNvPr id="788" name="Google Shape;788;p36"/>
              <p:cNvSpPr/>
              <p:nvPr/>
            </p:nvSpPr>
            <p:spPr>
              <a:xfrm>
                <a:off x="7542305" y="1725228"/>
                <a:ext cx="118200" cy="1182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9" name="Google Shape;789;p36"/>
            <p:cNvGrpSpPr/>
            <p:nvPr/>
          </p:nvGrpSpPr>
          <p:grpSpPr>
            <a:xfrm>
              <a:off x="-842187" y="1064790"/>
              <a:ext cx="3010303" cy="45661"/>
              <a:chOff x="1766900" y="2869225"/>
              <a:chExt cx="3737650" cy="56700"/>
            </a:xfrm>
          </p:grpSpPr>
          <p:cxnSp>
            <p:nvCxnSpPr>
              <p:cNvPr id="790" name="Google Shape;790;p36"/>
              <p:cNvCxnSpPr/>
              <p:nvPr/>
            </p:nvCxnSpPr>
            <p:spPr>
              <a:xfrm>
                <a:off x="1766900" y="2897575"/>
                <a:ext cx="36879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6"/>
              <p:cNvSpPr/>
              <p:nvPr/>
            </p:nvSpPr>
            <p:spPr>
              <a:xfrm>
                <a:off x="5447850" y="2869225"/>
                <a:ext cx="56700" cy="56700"/>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 name="Grupo 3">
            <a:extLst>
              <a:ext uri="{FF2B5EF4-FFF2-40B4-BE49-F238E27FC236}">
                <a16:creationId xmlns:a16="http://schemas.microsoft.com/office/drawing/2014/main" id="{940E9B1F-B83B-6512-D3DB-7437054941C2}"/>
              </a:ext>
            </a:extLst>
          </p:cNvPr>
          <p:cNvGrpSpPr/>
          <p:nvPr/>
        </p:nvGrpSpPr>
        <p:grpSpPr>
          <a:xfrm>
            <a:off x="667752" y="2571750"/>
            <a:ext cx="7808495" cy="2427508"/>
            <a:chOff x="667753" y="2571751"/>
            <a:chExt cx="7808495" cy="2427508"/>
          </a:xfrm>
        </p:grpSpPr>
        <p:sp>
          <p:nvSpPr>
            <p:cNvPr id="6" name="CuadroTexto 5">
              <a:extLst>
                <a:ext uri="{FF2B5EF4-FFF2-40B4-BE49-F238E27FC236}">
                  <a16:creationId xmlns:a16="http://schemas.microsoft.com/office/drawing/2014/main" id="{58692A62-0C1F-5190-A790-D4B87018E122}"/>
                </a:ext>
              </a:extLst>
            </p:cNvPr>
            <p:cNvSpPr txBox="1"/>
            <p:nvPr/>
          </p:nvSpPr>
          <p:spPr>
            <a:xfrm>
              <a:off x="667753" y="2571751"/>
              <a:ext cx="7808495" cy="569323"/>
            </a:xfrm>
            <a:prstGeom prst="rect">
              <a:avLst/>
            </a:prstGeom>
            <a:noFill/>
          </p:spPr>
          <p:txBody>
            <a:bodyPr wrap="square">
              <a:spAutoFit/>
            </a:bodyPr>
            <a:lstStyle/>
            <a:p>
              <a:pPr algn="ctr">
                <a:lnSpc>
                  <a:spcPct val="107000"/>
                </a:lnSpc>
                <a:spcBef>
                  <a:spcPts val="900"/>
                </a:spcBef>
              </a:pPr>
              <a:r>
                <a:rPr lang="es-CL" sz="3000" b="1" dirty="0">
                  <a:solidFill>
                    <a:schemeClr val="accent4"/>
                  </a:solidFill>
                  <a:latin typeface="Aptos" panose="020B0004020202020204" pitchFamily="34" charset="0"/>
                  <a:ea typeface="Times New Roman" panose="02020603050405020304" pitchFamily="18" charset="0"/>
                  <a:cs typeface="Times New Roman" panose="02020603050405020304" pitchFamily="18" charset="0"/>
                </a:rPr>
                <a:t>Clase 6: Potenciación I</a:t>
              </a:r>
            </a:p>
          </p:txBody>
        </p:sp>
        <p:sp>
          <p:nvSpPr>
            <p:cNvPr id="7" name="CuadroTexto 6">
              <a:extLst>
                <a:ext uri="{FF2B5EF4-FFF2-40B4-BE49-F238E27FC236}">
                  <a16:creationId xmlns:a16="http://schemas.microsoft.com/office/drawing/2014/main" id="{676D8914-D208-9347-BBC3-08633C02D1E9}"/>
                </a:ext>
              </a:extLst>
            </p:cNvPr>
            <p:cNvSpPr txBox="1"/>
            <p:nvPr/>
          </p:nvSpPr>
          <p:spPr>
            <a:xfrm>
              <a:off x="2287706" y="3141074"/>
              <a:ext cx="4572000" cy="577081"/>
            </a:xfrm>
            <a:prstGeom prst="rect">
              <a:avLst/>
            </a:prstGeom>
            <a:noFill/>
          </p:spPr>
          <p:txBody>
            <a:bodyPr wrap="square">
              <a:spAutoFit/>
            </a:bodyPr>
            <a:lstStyle/>
            <a:p>
              <a:pPr algn="ctr"/>
              <a:r>
                <a:rPr lang="es-CL" sz="1050" dirty="0">
                  <a:latin typeface="Aptos" panose="020B0004020202020204" pitchFamily="34" charset="0"/>
                  <a:cs typeface="Arial" panose="020B0604020202020204" pitchFamily="34" charset="0"/>
                </a:rPr>
                <a:t>Departamento de Matemáticas </a:t>
              </a:r>
            </a:p>
            <a:p>
              <a:pPr algn="ctr"/>
              <a:r>
                <a:rPr lang="es-CL" sz="1050" dirty="0">
                  <a:latin typeface="Aptos" panose="020B0004020202020204" pitchFamily="34" charset="0"/>
                  <a:cs typeface="Arial" panose="020B0604020202020204" pitchFamily="34" charset="0"/>
                </a:rPr>
                <a:t>4tos y Egresados – Programa M2</a:t>
              </a:r>
            </a:p>
            <a:p>
              <a:pPr algn="ctr"/>
              <a:r>
                <a:rPr lang="es-CL" sz="1050" dirty="0">
                  <a:latin typeface="Aptos" panose="020B0004020202020204" pitchFamily="34" charset="0"/>
                  <a:cs typeface="Arial" panose="020B0604020202020204" pitchFamily="34" charset="0"/>
                </a:rPr>
                <a:t>Eje: Números y Proporcionalidad</a:t>
              </a:r>
            </a:p>
          </p:txBody>
        </p:sp>
        <p:sp>
          <p:nvSpPr>
            <p:cNvPr id="8" name="CuadroTexto 7">
              <a:extLst>
                <a:ext uri="{FF2B5EF4-FFF2-40B4-BE49-F238E27FC236}">
                  <a16:creationId xmlns:a16="http://schemas.microsoft.com/office/drawing/2014/main" id="{3D87125F-1F8C-8B9A-EC77-F15AB73324D7}"/>
                </a:ext>
              </a:extLst>
            </p:cNvPr>
            <p:cNvSpPr txBox="1"/>
            <p:nvPr/>
          </p:nvSpPr>
          <p:spPr>
            <a:xfrm>
              <a:off x="2287706" y="4691482"/>
              <a:ext cx="4570293" cy="307777"/>
            </a:xfrm>
            <a:prstGeom prst="rect">
              <a:avLst/>
            </a:prstGeom>
            <a:noFill/>
          </p:spPr>
          <p:txBody>
            <a:bodyPr wrap="square">
              <a:spAutoFit/>
            </a:bodyPr>
            <a:lstStyle/>
            <a:p>
              <a:pPr algn="ctr"/>
              <a:r>
                <a:rPr lang="es-CL" dirty="0">
                  <a:latin typeface="Aptos" panose="020B0004020202020204" pitchFamily="34" charset="0"/>
                  <a:cs typeface="Arial" panose="020B0604020202020204" pitchFamily="34" charset="0"/>
                </a:rPr>
                <a:t>Otoño, 2024</a:t>
              </a:r>
            </a:p>
          </p:txBody>
        </p:sp>
      </p:grpSp>
    </p:spTree>
    <p:extLst>
      <p:ext uri="{BB962C8B-B14F-4D97-AF65-F5344CB8AC3E}">
        <p14:creationId xmlns:p14="http://schemas.microsoft.com/office/powerpoint/2010/main" val="3365440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a:extLst>
              <a:ext uri="{FF2B5EF4-FFF2-40B4-BE49-F238E27FC236}">
                <a16:creationId xmlns:a16="http://schemas.microsoft.com/office/drawing/2014/main" id="{CA1FC2C7-6EF0-DE81-FF06-FF3DEE579A74}"/>
              </a:ext>
            </a:extLst>
          </p:cNvPr>
          <p:cNvSpPr>
            <a:spLocks noChangeArrowheads="1"/>
          </p:cNvSpPr>
          <p:nvPr/>
        </p:nvSpPr>
        <p:spPr bwMode="auto">
          <a:xfrm>
            <a:off x="1005840" y="4633595"/>
            <a:ext cx="51663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
        <p:nvSpPr>
          <p:cNvPr id="12" name="Título 1">
            <a:extLst>
              <a:ext uri="{FF2B5EF4-FFF2-40B4-BE49-F238E27FC236}">
                <a16:creationId xmlns:a16="http://schemas.microsoft.com/office/drawing/2014/main" id="{838FA105-CE1C-E1E7-A154-4EE808E5B214}"/>
              </a:ext>
            </a:extLst>
          </p:cNvPr>
          <p:cNvSpPr txBox="1">
            <a:spLocks/>
          </p:cNvSpPr>
          <p:nvPr/>
        </p:nvSpPr>
        <p:spPr>
          <a:xfrm>
            <a:off x="720000" y="223554"/>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dirty="0">
                <a:latin typeface="Aptos" panose="020B0004020202020204" pitchFamily="34" charset="0"/>
              </a:rPr>
              <a:t>Propiedades de potencias</a:t>
            </a:r>
            <a:endParaRPr lang="es-CL" b="1" dirty="0">
              <a:latin typeface="Aptos" panose="020B0004020202020204" pitchFamily="34" charset="0"/>
            </a:endParaRPr>
          </a:p>
        </p:txBody>
      </p:sp>
      <mc:AlternateContent xmlns:mc="http://schemas.openxmlformats.org/markup-compatibility/2006" xmlns:a14="http://schemas.microsoft.com/office/drawing/2010/main">
        <mc:Choice Requires="a14">
          <p:sp>
            <p:nvSpPr>
              <p:cNvPr id="2" name="Cuadro de texto 1812423471">
                <a:extLst>
                  <a:ext uri="{FF2B5EF4-FFF2-40B4-BE49-F238E27FC236}">
                    <a16:creationId xmlns:a16="http://schemas.microsoft.com/office/drawing/2014/main" id="{B6DD692E-FF09-2A46-8382-46EDE734885B}"/>
                  </a:ext>
                </a:extLst>
              </p:cNvPr>
              <p:cNvSpPr txBox="1"/>
              <p:nvPr/>
            </p:nvSpPr>
            <p:spPr>
              <a:xfrm>
                <a:off x="2823778" y="1156526"/>
                <a:ext cx="3496444" cy="2830447"/>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b="1" u="sng" kern="100" dirty="0">
                    <a:effectLst/>
                    <a:latin typeface="Aptos" panose="020B0004020202020204" pitchFamily="34" charset="0"/>
                    <a:ea typeface="Calibri" panose="020F0502020204030204" pitchFamily="34" charset="0"/>
                    <a:cs typeface="Times New Roman" panose="02020603050405020304" pitchFamily="18" charset="0"/>
                  </a:rPr>
                  <a:t>Propiedades:</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7000"/>
                  </a:lnSpc>
                  <a:spcAft>
                    <a:spcPts val="800"/>
                  </a:spcAft>
                  <a:buFont typeface="Arial" panose="020B0604020202020204" pitchFamily="34" charset="0"/>
                  <a:buChar char="•"/>
                </a:pPr>
                <a14:m>
                  <m:oMath xmlns:m="http://schemas.openxmlformats.org/officeDocument/2006/math">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m:t>
                        </m:r>
                      </m:sup>
                    </m:s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1</m:t>
                    </m:r>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con a≠0</a:t>
                </a:r>
                <a:endParaRPr lang="es-CL" sz="1800" kern="100" dirty="0">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7000"/>
                  </a:lnSpc>
                  <a:spcAft>
                    <a:spcPts val="800"/>
                  </a:spcAft>
                  <a:buFont typeface="Arial" panose="020B0604020202020204" pitchFamily="34" charset="0"/>
                  <a:buChar char="•"/>
                </a:pPr>
                <a14:m>
                  <m:oMath xmlns:m="http://schemas.openxmlformats.org/officeDocument/2006/math">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m:t>
                    </m:r>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d>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sup>
                    </m:sSup>
                  </m:oMath>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7000"/>
                  </a:lnSpc>
                  <a:spcAft>
                    <a:spcPts val="800"/>
                  </a:spcAft>
                  <a:buFont typeface="Arial" panose="020B0604020202020204" pitchFamily="34" charset="0"/>
                  <a:buChar char="•"/>
                </a:pPr>
                <a14:m>
                  <m:oMath xmlns:m="http://schemas.openxmlformats.org/officeDocument/2006/math">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m:t>
                        </m:r>
                      </m:sup>
                    </m:s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0</m:t>
                    </m:r>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con </a:t>
                </a:r>
                <a14:m>
                  <m:oMath xmlns:m="http://schemas.openxmlformats.org/officeDocument/2006/math">
                    <m:r>
                      <a:rPr lang="es-CL" sz="1800" i="1" kern="100">
                        <a:effectLst/>
                        <a:latin typeface="Cambria Math" panose="02040503050406030204" pitchFamily="18" charset="0"/>
                        <a:ea typeface="Calibri" panose="020F0502020204030204" pitchFamily="34" charset="0"/>
                        <a:cs typeface="Times New Roman" panose="02020603050405020304" pitchFamily="18" charset="0"/>
                      </a:rPr>
                      <m:t>𝑛</m:t>
                    </m:r>
                    <m:r>
                      <a:rPr lang="es-CL" sz="1800" i="1" kern="100">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7000"/>
                  </a:lnSpc>
                  <a:spcAft>
                    <a:spcPts val="800"/>
                  </a:spcAft>
                  <a:buFont typeface="Arial" panose="020B0604020202020204" pitchFamily="34" charset="0"/>
                  <a:buChar char="•"/>
                </a:pPr>
                <a14:m>
                  <m:oMath xmlns:m="http://schemas.openxmlformats.org/officeDocument/2006/math">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1</m:t>
                    </m:r>
                  </m:oMath>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7000"/>
                  </a:lnSpc>
                  <a:spcAft>
                    <a:spcPts val="800"/>
                  </a:spcAft>
                  <a:buFont typeface="Arial" panose="020B0604020202020204" pitchFamily="34" charset="0"/>
                  <a:buChar char="•"/>
                </a:pPr>
                <a14:m>
                  <m:oMath xmlns:m="http://schemas.openxmlformats.org/officeDocument/2006/math">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 = </m:t>
                    </m:r>
                    <m:f>
                      <m:f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m:t>
                        </m:r>
                      </m:num>
                      <m:den>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n</m:t>
                            </m:r>
                          </m:sup>
                        </m:sSup>
                      </m:den>
                    </m:f>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con a≠0</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Cuadro de texto 1812423471">
                <a:extLst>
                  <a:ext uri="{FF2B5EF4-FFF2-40B4-BE49-F238E27FC236}">
                    <a16:creationId xmlns:a16="http://schemas.microsoft.com/office/drawing/2014/main" id="{B6DD692E-FF09-2A46-8382-46EDE734885B}"/>
                  </a:ext>
                </a:extLst>
              </p:cNvPr>
              <p:cNvSpPr txBox="1">
                <a:spLocks noRot="1" noChangeAspect="1" noMove="1" noResize="1" noEditPoints="1" noAdjustHandles="1" noChangeArrowheads="1" noChangeShapeType="1" noTextEdit="1"/>
              </p:cNvSpPr>
              <p:nvPr/>
            </p:nvSpPr>
            <p:spPr>
              <a:xfrm>
                <a:off x="2823778" y="1156526"/>
                <a:ext cx="3496444" cy="2830447"/>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2324796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a:extLst>
              <a:ext uri="{FF2B5EF4-FFF2-40B4-BE49-F238E27FC236}">
                <a16:creationId xmlns:a16="http://schemas.microsoft.com/office/drawing/2014/main" id="{CA1FC2C7-6EF0-DE81-FF06-FF3DEE579A74}"/>
              </a:ext>
            </a:extLst>
          </p:cNvPr>
          <p:cNvSpPr>
            <a:spLocks noChangeArrowheads="1"/>
          </p:cNvSpPr>
          <p:nvPr/>
        </p:nvSpPr>
        <p:spPr bwMode="auto">
          <a:xfrm>
            <a:off x="1005840" y="4633595"/>
            <a:ext cx="516636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
        <p:nvSpPr>
          <p:cNvPr id="12" name="Título 1">
            <a:extLst>
              <a:ext uri="{FF2B5EF4-FFF2-40B4-BE49-F238E27FC236}">
                <a16:creationId xmlns:a16="http://schemas.microsoft.com/office/drawing/2014/main" id="{838FA105-CE1C-E1E7-A154-4EE808E5B214}"/>
              </a:ext>
            </a:extLst>
          </p:cNvPr>
          <p:cNvSpPr txBox="1">
            <a:spLocks/>
          </p:cNvSpPr>
          <p:nvPr/>
        </p:nvSpPr>
        <p:spPr>
          <a:xfrm>
            <a:off x="720000" y="223554"/>
            <a:ext cx="770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600"/>
              <a:buFont typeface="Poppins Black"/>
              <a:buNone/>
              <a:defRPr sz="2600" b="0" i="0" u="none" strike="noStrike" cap="none">
                <a:solidFill>
                  <a:schemeClr val="dk1"/>
                </a:solidFill>
                <a:latin typeface="Poppins Black"/>
                <a:ea typeface="Poppins Black"/>
                <a:cs typeface="Poppins Black"/>
                <a:sym typeface="Poppins Black"/>
              </a:defRPr>
            </a:lvl1pPr>
            <a:lvl2pPr marR="0" lvl="1"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2pPr>
            <a:lvl3pPr marR="0" lvl="2"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3pPr>
            <a:lvl4pPr marR="0" lvl="3"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4pPr>
            <a:lvl5pPr marR="0" lvl="4"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5pPr>
            <a:lvl6pPr marR="0" lvl="5"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6pPr>
            <a:lvl7pPr marR="0" lvl="6"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7pPr>
            <a:lvl8pPr marR="0" lvl="7"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8pPr>
            <a:lvl9pPr marR="0" lvl="8" algn="l" rtl="0">
              <a:lnSpc>
                <a:spcPct val="100000"/>
              </a:lnSpc>
              <a:spcBef>
                <a:spcPts val="0"/>
              </a:spcBef>
              <a:spcAft>
                <a:spcPts val="0"/>
              </a:spcAft>
              <a:buClr>
                <a:schemeClr val="dk1"/>
              </a:buClr>
              <a:buSzPts val="3500"/>
              <a:buFont typeface="Raleway"/>
              <a:buNone/>
              <a:defRPr sz="3500" b="1" i="0" u="none" strike="noStrike" cap="none">
                <a:solidFill>
                  <a:schemeClr val="dk1"/>
                </a:solidFill>
                <a:latin typeface="Raleway"/>
                <a:ea typeface="Raleway"/>
                <a:cs typeface="Raleway"/>
                <a:sym typeface="Raleway"/>
              </a:defRPr>
            </a:lvl9pPr>
          </a:lstStyle>
          <a:p>
            <a:r>
              <a:rPr lang="es-ES" b="1" dirty="0">
                <a:latin typeface="Aptos" panose="020B0004020202020204" pitchFamily="34" charset="0"/>
              </a:rPr>
              <a:t>Operatoria con Potencias</a:t>
            </a:r>
            <a:endParaRPr lang="es-CL" b="1" dirty="0">
              <a:latin typeface="Aptos" panose="020B0004020202020204" pitchFamily="34" charset="0"/>
            </a:endParaRPr>
          </a:p>
        </p:txBody>
      </p:sp>
      <mc:AlternateContent xmlns:mc="http://schemas.openxmlformats.org/markup-compatibility/2006">
        <mc:Choice xmlns:a14="http://schemas.microsoft.com/office/drawing/2010/main" Requires="a14">
          <p:sp>
            <p:nvSpPr>
              <p:cNvPr id="2" name="Cuadro de texto 1812423471">
                <a:extLst>
                  <a:ext uri="{FF2B5EF4-FFF2-40B4-BE49-F238E27FC236}">
                    <a16:creationId xmlns:a16="http://schemas.microsoft.com/office/drawing/2014/main" id="{9CABB439-89E8-3EF6-89A3-5CAB86471ABB}"/>
                  </a:ext>
                </a:extLst>
              </p:cNvPr>
              <p:cNvSpPr txBox="1"/>
              <p:nvPr/>
            </p:nvSpPr>
            <p:spPr>
              <a:xfrm>
                <a:off x="123190" y="1326930"/>
                <a:ext cx="4347210" cy="2997414"/>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285750" indent="-285750">
                  <a:lnSpc>
                    <a:spcPct val="107000"/>
                  </a:lnSpc>
                  <a:spcAft>
                    <a:spcPts val="800"/>
                  </a:spcAft>
                  <a:buFont typeface="Arial" panose="020B0604020202020204" pitchFamily="34" charset="0"/>
                  <a:buChar char="•"/>
                </a:pPr>
                <a:r>
                  <a:rPr lang="es-CL" kern="100" dirty="0">
                    <a:effectLst/>
                    <a:latin typeface="Aptos" panose="020B0004020202020204" pitchFamily="34" charset="0"/>
                    <a:ea typeface="Calibri" panose="020F0502020204030204" pitchFamily="34" charset="0"/>
                    <a:cs typeface="Times New Roman" panose="02020603050405020304" pitchFamily="18" charset="0"/>
                  </a:rPr>
                  <a:t>Multiplicación de potencias con igual base</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 + </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r>
                        <a:rPr lang="es-ES" b="0" i="0" kern="100"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 ∙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oMath>
                  </m:oMathPara>
                </a14:m>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s-CL" kern="100" dirty="0">
                    <a:effectLst/>
                    <a:latin typeface="Aptos" panose="020B0004020202020204" pitchFamily="34" charset="0"/>
                    <a:ea typeface="Calibri" panose="020F0502020204030204" pitchFamily="34" charset="0"/>
                    <a:cs typeface="Times New Roman" panose="02020603050405020304" pitchFamily="18" charset="0"/>
                  </a:rPr>
                  <a:t>División de potencias con igual base</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num>
                        <m:den>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den>
                      </m:f>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r>
                        <a:rPr lang="es-ES" b="0" i="0" kern="100" smtClean="0">
                          <a:effectLst/>
                          <a:latin typeface="Cambria Math" panose="02040503050406030204" pitchFamily="18" charset="0"/>
                          <a:ea typeface="Calibri" panose="020F0502020204030204" pitchFamily="34" charset="0"/>
                          <a:cs typeface="Times New Roman" panose="02020603050405020304" pitchFamily="18" charset="0"/>
                        </a:rPr>
                        <m:t>  </m:t>
                      </m:r>
                      <m:r>
                        <a:rPr lang="es-ES" b="0" i="1" kern="100"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b="0" i="0" kern="100" smtClea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CL" i="1" kern="1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b="0" i="0" kern="100" smtClean="0">
                                      <a:effectLst/>
                                      <a:latin typeface="Cambria Math" panose="02040503050406030204" pitchFamily="18" charset="0"/>
                                      <a:ea typeface="Calibri" panose="020F0502020204030204" pitchFamily="34" charset="0"/>
                                      <a:cs typeface="Times New Roman" panose="02020603050405020304" pitchFamily="18" charset="0"/>
                                    </a:rPr>
                                    <m:t>a</m:t>
                                  </m:r>
                                </m:num>
                                <m:den>
                                  <m:r>
                                    <m:rPr>
                                      <m:nor/>
                                    </m:rPr>
                                    <a:rPr lang="es-CL" b="0" i="0" kern="100" smtClean="0">
                                      <a:effectLst/>
                                      <a:latin typeface="Cambria Math" panose="02040503050406030204" pitchFamily="18" charset="0"/>
                                      <a:ea typeface="Calibri" panose="020F0502020204030204" pitchFamily="34" charset="0"/>
                                      <a:cs typeface="Times New Roman" panose="02020603050405020304" pitchFamily="18" charset="0"/>
                                    </a:rPr>
                                    <m:t>b</m:t>
                                  </m:r>
                                </m:den>
                              </m:f>
                            </m:e>
                          </m:d>
                        </m:e>
                        <m:sup>
                          <m:r>
                            <m:rPr>
                              <m:nor/>
                            </m:rPr>
                            <a:rPr lang="es-CL" b="0" i="0" kern="100" smtClean="0">
                              <a:effectLst/>
                              <a:latin typeface="Cambria Math" panose="02040503050406030204" pitchFamily="18" charset="0"/>
                              <a:ea typeface="Calibri" panose="020F0502020204030204" pitchFamily="34" charset="0"/>
                              <a:cs typeface="Times New Roman" panose="02020603050405020304" pitchFamily="18" charset="0"/>
                            </a:rPr>
                            <m:t>m</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 =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b="0" i="0" kern="100" smtClean="0">
                              <a:effectLst/>
                              <a:latin typeface="Aptos" panose="020B0004020202020204" pitchFamily="34" charset="0"/>
                              <a:ea typeface="Calibri" panose="020F0502020204030204" pitchFamily="34" charset="0"/>
                              <a:cs typeface="Times New Roman" panose="02020603050405020304" pitchFamily="18" charset="0"/>
                            </a:rPr>
                            <m:t> - </m:t>
                          </m:r>
                          <m:r>
                            <m:rPr>
                              <m:nor/>
                            </m:rPr>
                            <a:rPr lang="es-CL" b="0" i="0" kern="100" smtClean="0">
                              <a:effectLst/>
                              <a:latin typeface="Aptos" panose="020B0004020202020204" pitchFamily="34" charset="0"/>
                              <a:ea typeface="Calibri" panose="020F0502020204030204" pitchFamily="34" charset="0"/>
                              <a:cs typeface="Times New Roman" panose="02020603050405020304" pitchFamily="18" charset="0"/>
                            </a:rPr>
                            <m:t>m</m:t>
                          </m:r>
                        </m:sup>
                      </m:sSup>
                    </m:oMath>
                  </m:oMathPara>
                </a14:m>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s-CL" kern="100" dirty="0">
                    <a:effectLst/>
                    <a:latin typeface="Aptos" panose="020B0004020202020204" pitchFamily="34" charset="0"/>
                    <a:ea typeface="Calibri" panose="020F0502020204030204" pitchFamily="34" charset="0"/>
                    <a:cs typeface="Times New Roman" panose="02020603050405020304" pitchFamily="18" charset="0"/>
                  </a:rPr>
                  <a:t>Multiplicación de potencias con igual exponente</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a:rPr lang="es-ES" b="0" i="0" kern="100"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s-CL" i="1" kern="1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d</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 =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d</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oMath>
                  </m:oMathPara>
                </a14:m>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Cuadro de texto 1812423471">
                <a:extLst>
                  <a:ext uri="{FF2B5EF4-FFF2-40B4-BE49-F238E27FC236}">
                    <a16:creationId xmlns:a16="http://schemas.microsoft.com/office/drawing/2014/main" id="{9CABB439-89E8-3EF6-89A3-5CAB86471ABB}"/>
                  </a:ext>
                </a:extLst>
              </p:cNvPr>
              <p:cNvSpPr txBox="1">
                <a:spLocks noRot="1" noChangeAspect="1" noMove="1" noResize="1" noEditPoints="1" noAdjustHandles="1" noChangeArrowheads="1" noChangeShapeType="1" noTextEdit="1"/>
              </p:cNvSpPr>
              <p:nvPr/>
            </p:nvSpPr>
            <p:spPr>
              <a:xfrm>
                <a:off x="123190" y="1326930"/>
                <a:ext cx="4347210" cy="2997414"/>
              </a:xfrm>
              <a:prstGeom prst="roundRect">
                <a:avLst>
                  <a:gd name="adj" fmla="val 6870"/>
                </a:avLst>
              </a:prstGeom>
              <a:blipFill>
                <a:blip r:embed="rId2"/>
                <a:stretch>
                  <a:fillRect/>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Cuadro de texto 1812423471">
                <a:extLst>
                  <a:ext uri="{FF2B5EF4-FFF2-40B4-BE49-F238E27FC236}">
                    <a16:creationId xmlns:a16="http://schemas.microsoft.com/office/drawing/2014/main" id="{1A44E244-6801-8C87-F539-FB4B210C2C9E}"/>
                  </a:ext>
                </a:extLst>
              </p:cNvPr>
              <p:cNvSpPr txBox="1"/>
              <p:nvPr/>
            </p:nvSpPr>
            <p:spPr>
              <a:xfrm>
                <a:off x="4673600" y="1326926"/>
                <a:ext cx="4347210" cy="2997418"/>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ct val="107000"/>
                  </a:lnSpc>
                  <a:spcAft>
                    <a:spcPts val="800"/>
                  </a:spcAft>
                  <a:buFont typeface="Arial" panose="020B0604020202020204" pitchFamily="34" charset="0"/>
                  <a:buChar char="•"/>
                </a:pPr>
                <a:r>
                  <a:rPr lang="es-CL" kern="100" dirty="0">
                    <a:effectLst/>
                    <a:latin typeface="Aptos" panose="020B0004020202020204" pitchFamily="34" charset="0"/>
                    <a:ea typeface="Calibri" panose="020F0502020204030204" pitchFamily="34" charset="0"/>
                    <a:cs typeface="Times New Roman" panose="02020603050405020304" pitchFamily="18" charset="0"/>
                  </a:rPr>
                  <a:t>División de potencias con igual exponente</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num>
                        <m:den>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den>
                      </m:f>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a:rPr lang="es-ES" b="0" i="0" kern="100"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i="1"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d</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 =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c</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d</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  </m:t>
                      </m:r>
                    </m:oMath>
                  </m:oMathPara>
                </a14:m>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s-CL" kern="100" dirty="0">
                    <a:effectLst/>
                    <a:latin typeface="Aptos" panose="020B0004020202020204" pitchFamily="34" charset="0"/>
                    <a:ea typeface="Calibri" panose="020F0502020204030204" pitchFamily="34" charset="0"/>
                    <a:cs typeface="Times New Roman" panose="02020603050405020304" pitchFamily="18" charset="0"/>
                  </a:rPr>
                  <a:t>Potencia de una potencia</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 ∙ </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r>
                        <a:rPr lang="es-ES" b="0" i="0" kern="100"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sup>
                              </m:sSup>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 =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e>
                          </m:d>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oMath>
                  </m:oMathPara>
                </a14:m>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s-CL" kern="100" dirty="0">
                    <a:effectLst/>
                    <a:latin typeface="Aptos" panose="020B0004020202020204" pitchFamily="34" charset="0"/>
                    <a:ea typeface="Calibri" panose="020F0502020204030204" pitchFamily="34" charset="0"/>
                    <a:cs typeface="Times New Roman" panose="02020603050405020304" pitchFamily="18" charset="0"/>
                  </a:rPr>
                  <a:t>Potencia elevada a una potencia</a:t>
                </a:r>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e>
                        <m:sup>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up>
                      </m:sSup>
                      <m:r>
                        <a:rPr lang="es-ES" b="0" i="0" kern="100"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e>
                          </m:d>
                        </m:e>
                        <m:sup>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 = </m:t>
                      </m:r>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fPr>
                                <m:num>
                                  <m:r>
                                    <m:rPr>
                                      <m:nor/>
                                    </m:rPr>
                                    <a:rPr lang="es-CL" kern="100">
                                      <a:effectLst/>
                                      <a:latin typeface="Aptos" panose="020B0004020202020204" pitchFamily="34" charset="0"/>
                                      <a:ea typeface="Calibri" panose="020F0502020204030204" pitchFamily="34" charset="0"/>
                                      <a:cs typeface="Times New Roman" panose="02020603050405020304" pitchFamily="18" charset="0"/>
                                    </a:rPr>
                                    <m:t>a</m:t>
                                  </m:r>
                                </m:num>
                                <m:den>
                                  <m:r>
                                    <m:rPr>
                                      <m:nor/>
                                    </m:rPr>
                                    <a:rPr lang="es-CL" kern="100">
                                      <a:effectLst/>
                                      <a:latin typeface="Aptos" panose="020B0004020202020204" pitchFamily="34" charset="0"/>
                                      <a:ea typeface="Calibri" panose="020F0502020204030204" pitchFamily="34" charset="0"/>
                                      <a:cs typeface="Times New Roman" panose="02020603050405020304" pitchFamily="18" charset="0"/>
                                    </a:rPr>
                                    <m:t>b</m:t>
                                  </m:r>
                                </m:den>
                              </m:f>
                            </m:e>
                          </m:d>
                        </m:e>
                        <m:sup>
                          <m:sSup>
                            <m:sSupPr>
                              <m:ctrlPr>
                                <a:rPr lang="es-CL"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kern="100">
                                  <a:effectLst/>
                                  <a:latin typeface="Aptos" panose="020B0004020202020204" pitchFamily="34" charset="0"/>
                                  <a:ea typeface="Calibri" panose="020F0502020204030204" pitchFamily="34" charset="0"/>
                                  <a:cs typeface="Times New Roman" panose="02020603050405020304" pitchFamily="18" charset="0"/>
                                </a:rPr>
                                <m:t>n</m:t>
                              </m:r>
                            </m:e>
                            <m: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m:t>
                              </m:r>
                            </m:sup>
                          </m:sSup>
                          <m:r>
                            <m:rPr>
                              <m:nor/>
                            </m:rPr>
                            <a:rPr lang="es-CL" kern="100">
                              <a:effectLst/>
                              <a:latin typeface="Aptos" panose="020B0004020202020204" pitchFamily="34" charset="0"/>
                              <a:ea typeface="Calibri" panose="020F0502020204030204" pitchFamily="34" charset="0"/>
                              <a:cs typeface="Times New Roman" panose="02020603050405020304" pitchFamily="18" charset="0"/>
                            </a:rPr>
                            <m:t>)</m:t>
                          </m:r>
                        </m:sup>
                      </m:sSup>
                    </m:oMath>
                  </m:oMathPara>
                </a14:m>
                <a:endParaRPr lang="es-CL"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1812423471">
                <a:extLst>
                  <a:ext uri="{FF2B5EF4-FFF2-40B4-BE49-F238E27FC236}">
                    <a16:creationId xmlns:a16="http://schemas.microsoft.com/office/drawing/2014/main" id="{1A44E244-6801-8C87-F539-FB4B210C2C9E}"/>
                  </a:ext>
                </a:extLst>
              </p:cNvPr>
              <p:cNvSpPr txBox="1">
                <a:spLocks noRot="1" noChangeAspect="1" noMove="1" noResize="1" noEditPoints="1" noAdjustHandles="1" noChangeArrowheads="1" noChangeShapeType="1" noTextEdit="1"/>
              </p:cNvSpPr>
              <p:nvPr/>
            </p:nvSpPr>
            <p:spPr>
              <a:xfrm>
                <a:off x="4673600" y="1326926"/>
                <a:ext cx="4347210" cy="2997418"/>
              </a:xfrm>
              <a:prstGeom prst="roundRect">
                <a:avLst>
                  <a:gd name="adj" fmla="val 6870"/>
                </a:avLst>
              </a:prstGeom>
              <a:blipFill>
                <a:blip r:embed="rId3"/>
                <a:stretch>
                  <a:fillRect/>
                </a:stretch>
              </a:blipFill>
              <a:ln w="9525">
                <a:solidFill>
                  <a:schemeClr val="accent4">
                    <a:lumMod val="75000"/>
                  </a:schemeClr>
                </a:solidFill>
                <a:prstDash val="dash"/>
              </a:ln>
            </p:spPr>
            <p:txBody>
              <a:bodyPr/>
              <a:lstStyle/>
              <a:p>
                <a:r>
                  <a:rPr lang="es-CL">
                    <a:noFill/>
                  </a:rPr>
                  <a:t> </a:t>
                </a:r>
              </a:p>
            </p:txBody>
          </p:sp>
        </mc:Fallback>
      </mc:AlternateContent>
      <p:pic>
        <p:nvPicPr>
          <p:cNvPr id="4" name="Picture 14" descr="Homero intelecual | Homer simpson, Simpson, The simpsons">
            <a:extLst>
              <a:ext uri="{FF2B5EF4-FFF2-40B4-BE49-F238E27FC236}">
                <a16:creationId xmlns:a16="http://schemas.microsoft.com/office/drawing/2014/main" id="{830BA25F-4E7A-19F0-64AB-CF28AD02E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123" y="4431353"/>
            <a:ext cx="514877" cy="61061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3B1B2E38-350A-C798-F197-2E6E8E8FA216}"/>
              </a:ext>
            </a:extLst>
          </p:cNvPr>
          <p:cNvSpPr txBox="1"/>
          <p:nvPr/>
        </p:nvSpPr>
        <p:spPr>
          <a:xfrm>
            <a:off x="2247900" y="4368788"/>
            <a:ext cx="6851650" cy="735747"/>
          </a:xfrm>
          <a:prstGeom prst="wedgeEllipseCallout">
            <a:avLst>
              <a:gd name="adj1" fmla="val -57463"/>
              <a:gd name="adj2" fmla="val -11457"/>
            </a:avLst>
          </a:prstGeom>
          <a:solidFill>
            <a:schemeClr val="bg1"/>
          </a:solidFill>
          <a:ln>
            <a:solidFill>
              <a:schemeClr val="accent1"/>
            </a:solidFill>
          </a:ln>
        </p:spPr>
        <p:txBody>
          <a:bodyPr wrap="square" rtlCol="0">
            <a:spAutoFit/>
          </a:bodyPr>
          <a:lstStyle/>
          <a:p>
            <a:pPr algn="ctr"/>
            <a:r>
              <a:rPr lang="es-CL" dirty="0">
                <a:latin typeface="Aptos" panose="020B0004020202020204" pitchFamily="34" charset="0"/>
              </a:rPr>
              <a:t>Pida a su profe ejemplos de la aplicación de las propiedades de potencias.</a:t>
            </a:r>
          </a:p>
        </p:txBody>
      </p:sp>
    </p:spTree>
    <p:extLst>
      <p:ext uri="{BB962C8B-B14F-4D97-AF65-F5344CB8AC3E}">
        <p14:creationId xmlns:p14="http://schemas.microsoft.com/office/powerpoint/2010/main" val="352009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4"/>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p:nvPr>
        </p:nvSpPr>
        <p:spPr/>
        <p:txBody>
          <a:bodyPr/>
          <a:lstStyle/>
          <a:p>
            <a:r>
              <a:rPr lang="es-CL" b="1" dirty="0">
                <a:latin typeface="Aptos" panose="020B0004020202020204" pitchFamily="34" charset="0"/>
              </a:rPr>
              <a:t>Notación en forma de potencias</a:t>
            </a: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9850A96E-F0DD-A870-65F7-7249E70B55ED}"/>
                  </a:ext>
                </a:extLst>
              </p:cNvPr>
              <p:cNvSpPr txBox="1"/>
              <p:nvPr/>
            </p:nvSpPr>
            <p:spPr>
              <a:xfrm>
                <a:off x="169556" y="1231166"/>
                <a:ext cx="8804885" cy="1113446"/>
              </a:xfrm>
              <a:prstGeom prst="rect">
                <a:avLst/>
              </a:prstGeom>
              <a:noFill/>
            </p:spPr>
            <p:txBody>
              <a:bodyPr wrap="square">
                <a:spAutoFit/>
              </a:bodyPr>
              <a:lstStyle/>
              <a:p>
                <a:pPr algn="ctr">
                  <a:lnSpc>
                    <a:spcPct val="107000"/>
                  </a:lnSpc>
                  <a:spcAft>
                    <a:spcPts val="800"/>
                  </a:spcAft>
                </a:pPr>
                <a:r>
                  <a:rPr lang="es-CL" sz="1800" b="1" dirty="0"/>
                  <a:t>Notación científica: </a:t>
                </a:r>
                <a:r>
                  <a:rPr lang="es-CL" sz="1800" dirty="0"/>
                  <a:t>Es un número de la forma </a:t>
                </a:r>
              </a:p>
              <a:p>
                <a:pPr algn="ctr">
                  <a:lnSpc>
                    <a:spcPct val="107000"/>
                  </a:lnSpc>
                  <a:spcAft>
                    <a:spcPts val="800"/>
                  </a:spcAft>
                </a:pPr>
                <a14:m>
                  <m:oMath xmlns:m="http://schemas.openxmlformats.org/officeDocument/2006/math">
                    <m:r>
                      <m:rPr>
                        <m:nor/>
                      </m:rPr>
                      <a:rPr lang="es-CL" sz="1800">
                        <a:latin typeface="Aptos" panose="020B0004020202020204" pitchFamily="34" charset="0"/>
                        <a:ea typeface="Calibri" panose="020F0502020204030204" pitchFamily="34" charset="0"/>
                        <a:cs typeface="Times New Roman" panose="02020603050405020304" pitchFamily="18" charset="0"/>
                      </a:rPr>
                      <m:t>k</m:t>
                    </m:r>
                    <m:r>
                      <m:rPr>
                        <m:nor/>
                      </m:rPr>
                      <a:rPr lang="es-CL" sz="1800">
                        <a:latin typeface="Aptos" panose="020B0004020202020204" pitchFamily="34" charset="0"/>
                        <a:ea typeface="Calibri" panose="020F0502020204030204" pitchFamily="34" charset="0"/>
                        <a:cs typeface="Times New Roman" panose="02020603050405020304" pitchFamily="18" charset="0"/>
                      </a:rPr>
                      <m:t>∙</m:t>
                    </m:r>
                    <m:sSup>
                      <m:sSupPr>
                        <m:ctrlPr>
                          <a:rPr lang="es-CL" sz="1800" i="1">
                            <a:latin typeface="Cambria Math" panose="02040503050406030204" pitchFamily="18" charset="0"/>
                          </a:rPr>
                        </m:ctrlPr>
                      </m:sSupPr>
                      <m:e>
                        <m:r>
                          <m:rPr>
                            <m:nor/>
                          </m:rPr>
                          <a:rPr lang="es-CL" sz="1800">
                            <a:latin typeface="Aptos" panose="020B0004020202020204" pitchFamily="34" charset="0"/>
                            <a:ea typeface="Calibri" panose="020F0502020204030204" pitchFamily="34" charset="0"/>
                            <a:cs typeface="Times New Roman" panose="02020603050405020304" pitchFamily="18" charset="0"/>
                          </a:rPr>
                          <m:t>10</m:t>
                        </m:r>
                      </m:e>
                      <m:sup>
                        <m:r>
                          <m:rPr>
                            <m:nor/>
                          </m:rPr>
                          <a:rPr lang="es-CL" sz="1800">
                            <a:latin typeface="Aptos" panose="020B0004020202020204" pitchFamily="34" charset="0"/>
                            <a:ea typeface="Calibri" panose="020F0502020204030204" pitchFamily="34" charset="0"/>
                            <a:cs typeface="Times New Roman" panose="02020603050405020304" pitchFamily="18" charset="0"/>
                          </a:rPr>
                          <m:t>n</m:t>
                        </m:r>
                      </m:sup>
                    </m:sSup>
                  </m:oMath>
                </a14:m>
                <a:r>
                  <a:rPr lang="es-CL" sz="1800" dirty="0">
                    <a:latin typeface="Aptos" panose="020B0004020202020204" pitchFamily="34" charset="0"/>
                    <a:ea typeface="Calibri" panose="020F0502020204030204" pitchFamily="34" charset="0"/>
                    <a:cs typeface="Times New Roman" panose="02020603050405020304" pitchFamily="18" charset="0"/>
                  </a:rPr>
                  <a:t>, donde, </a:t>
                </a:r>
                <a14:m>
                  <m:oMath xmlns:m="http://schemas.openxmlformats.org/officeDocument/2006/math">
                    <m:r>
                      <m:rPr>
                        <m:nor/>
                      </m:rPr>
                      <a:rPr lang="es-CL" sz="1800"/>
                      <m:t>1≤</m:t>
                    </m:r>
                    <m:d>
                      <m:dPr>
                        <m:begChr m:val="|"/>
                        <m:endChr m:val="|"/>
                        <m:ctrlPr>
                          <a:rPr lang="es-CL" sz="1800" i="1">
                            <a:latin typeface="Cambria Math" panose="02040503050406030204" pitchFamily="18" charset="0"/>
                          </a:rPr>
                        </m:ctrlPr>
                      </m:dPr>
                      <m:e>
                        <m:r>
                          <m:rPr>
                            <m:nor/>
                          </m:rPr>
                          <a:rPr lang="es-CL" sz="1800"/>
                          <m:t>k</m:t>
                        </m:r>
                      </m:e>
                    </m:d>
                    <m:r>
                      <m:rPr>
                        <m:nor/>
                      </m:rPr>
                      <a:rPr lang="es-CL" sz="1800"/>
                      <m:t>&lt;10</m:t>
                    </m:r>
                  </m:oMath>
                </a14:m>
                <a:r>
                  <a:rPr lang="es-CL" sz="1800" dirty="0"/>
                  <a:t> y </a:t>
                </a:r>
                <a14:m>
                  <m:oMath xmlns:m="http://schemas.openxmlformats.org/officeDocument/2006/math">
                    <m:r>
                      <m:rPr>
                        <m:nor/>
                      </m:rPr>
                      <a:rPr lang="es-CL" sz="1800"/>
                      <m:t>n</m:t>
                    </m:r>
                    <m:r>
                      <m:rPr>
                        <m:nor/>
                      </m:rPr>
                      <a:rPr lang="es-CL" sz="1800"/>
                      <m:t> ∈ </m:t>
                    </m:r>
                    <m:r>
                      <a:rPr lang="es-CL" sz="1800" i="1">
                        <a:latin typeface="Cambria Math" panose="02040503050406030204" pitchFamily="18" charset="0"/>
                      </a:rPr>
                      <m:t>ℤ</m:t>
                    </m:r>
                  </m:oMath>
                </a14:m>
                <a:r>
                  <a:rPr lang="es-CL" sz="1800" dirty="0">
                    <a:latin typeface="Aptos" panose="020B0004020202020204" pitchFamily="34" charset="0"/>
                    <a:ea typeface="Calibri" panose="020F0502020204030204" pitchFamily="34" charset="0"/>
                    <a:cs typeface="Times New Roman" panose="02020603050405020304" pitchFamily="18" charset="0"/>
                  </a:rPr>
                  <a:t> </a:t>
                </a:r>
                <a:endParaRPr lang="es-CL" sz="1800" dirty="0"/>
              </a:p>
              <a:p>
                <a:pPr algn="ctr">
                  <a:lnSpc>
                    <a:spcPct val="107000"/>
                  </a:lnSpc>
                  <a:spcAft>
                    <a:spcPts val="800"/>
                  </a:spcAft>
                </a:pPr>
                <a:r>
                  <a:rPr lang="es-CL" dirty="0"/>
                  <a:t> </a:t>
                </a:r>
                <a:endParaRPr lang="es-CL"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CuadroTexto 8">
                <a:extLst>
                  <a:ext uri="{FF2B5EF4-FFF2-40B4-BE49-F238E27FC236}">
                    <a16:creationId xmlns:a16="http://schemas.microsoft.com/office/drawing/2014/main" id="{9850A96E-F0DD-A870-65F7-7249E70B55ED}"/>
                  </a:ext>
                </a:extLst>
              </p:cNvPr>
              <p:cNvSpPr txBox="1">
                <a:spLocks noRot="1" noChangeAspect="1" noMove="1" noResize="1" noEditPoints="1" noAdjustHandles="1" noChangeArrowheads="1" noChangeShapeType="1" noTextEdit="1"/>
              </p:cNvSpPr>
              <p:nvPr/>
            </p:nvSpPr>
            <p:spPr>
              <a:xfrm>
                <a:off x="169556" y="1231166"/>
                <a:ext cx="8804885" cy="1113446"/>
              </a:xfrm>
              <a:prstGeom prst="rect">
                <a:avLst/>
              </a:prstGeom>
              <a:blipFill>
                <a:blip r:embed="rId2"/>
                <a:stretch>
                  <a:fillRect t="-3279"/>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8" name="Cuadro de texto 76196948">
                <a:extLst>
                  <a:ext uri="{FF2B5EF4-FFF2-40B4-BE49-F238E27FC236}">
                    <a16:creationId xmlns:a16="http://schemas.microsoft.com/office/drawing/2014/main" id="{1E86B8D8-FA86-2E3B-C58D-FC8CCA35EA99}"/>
                  </a:ext>
                </a:extLst>
              </p:cNvPr>
              <p:cNvSpPr txBox="1"/>
              <p:nvPr/>
            </p:nvSpPr>
            <p:spPr>
              <a:xfrm>
                <a:off x="2381248" y="2634253"/>
                <a:ext cx="4381500" cy="1790482"/>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 1:</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0,0032 = </m:t>
                      </m:r>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3,2∙10</m:t>
                          </m:r>
                        </m:e>
                        <m:sup>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m:t>
                          </m:r>
                        </m:sup>
                      </m:sSup>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 2:</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24.100.000 = 2,41∙</m:t>
                      </m:r>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10</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7</m:t>
                          </m:r>
                        </m:sup>
                      </m:sSup>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Cuadro de texto 76196948">
                <a:extLst>
                  <a:ext uri="{FF2B5EF4-FFF2-40B4-BE49-F238E27FC236}">
                    <a16:creationId xmlns:a16="http://schemas.microsoft.com/office/drawing/2014/main" id="{1E86B8D8-FA86-2E3B-C58D-FC8CCA35EA99}"/>
                  </a:ext>
                </a:extLst>
              </p:cNvPr>
              <p:cNvSpPr txBox="1">
                <a:spLocks noRot="1" noChangeAspect="1" noMove="1" noResize="1" noEditPoints="1" noAdjustHandles="1" noChangeArrowheads="1" noChangeShapeType="1" noTextEdit="1"/>
              </p:cNvSpPr>
              <p:nvPr/>
            </p:nvSpPr>
            <p:spPr>
              <a:xfrm>
                <a:off x="2381248" y="2634253"/>
                <a:ext cx="4381500" cy="1790482"/>
              </a:xfrm>
              <a:prstGeom prst="roundRect">
                <a:avLst>
                  <a:gd name="adj" fmla="val 6870"/>
                </a:avLst>
              </a:prstGeom>
              <a:blipFill>
                <a:blip r:embed="rId3"/>
                <a:stretch>
                  <a:fillRect l="-278"/>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93050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p:nvPr>
        </p:nvSpPr>
        <p:spPr/>
        <p:txBody>
          <a:bodyPr/>
          <a:lstStyle/>
          <a:p>
            <a:r>
              <a:rPr lang="es-CL" b="1" dirty="0">
                <a:latin typeface="Aptos" panose="020B0004020202020204" pitchFamily="34" charset="0"/>
              </a:rPr>
              <a:t>Notación en forma de potencias</a:t>
            </a:r>
          </a:p>
        </p:txBody>
      </p:sp>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9850A96E-F0DD-A870-65F7-7249E70B55ED}"/>
                  </a:ext>
                </a:extLst>
              </p:cNvPr>
              <p:cNvSpPr txBox="1"/>
              <p:nvPr/>
            </p:nvSpPr>
            <p:spPr>
              <a:xfrm>
                <a:off x="169556" y="1231166"/>
                <a:ext cx="8804885" cy="784638"/>
              </a:xfrm>
              <a:prstGeom prst="rect">
                <a:avLst/>
              </a:prstGeom>
              <a:noFill/>
            </p:spPr>
            <p:txBody>
              <a:bodyPr wrap="square">
                <a:spAutoFit/>
              </a:bodyPr>
              <a:lstStyle/>
              <a:p>
                <a:pPr algn="ctr">
                  <a:lnSpc>
                    <a:spcPct val="107000"/>
                  </a:lnSpc>
                  <a:spcAft>
                    <a:spcPts val="800"/>
                  </a:spcAft>
                </a:pPr>
                <a:r>
                  <a:rPr lang="es-CL" sz="1800" b="1" dirty="0"/>
                  <a:t>Notación abreviada: </a:t>
                </a:r>
                <a:r>
                  <a:rPr lang="es-CL" sz="1800" dirty="0"/>
                  <a:t>Es un número de la forma </a:t>
                </a:r>
              </a:p>
              <a:p>
                <a:pPr algn="ctr">
                  <a:lnSpc>
                    <a:spcPct val="107000"/>
                  </a:lnSpc>
                  <a:spcAft>
                    <a:spcPts val="800"/>
                  </a:spcAft>
                </a:pPr>
                <a14:m>
                  <m:oMath xmlns:m="http://schemas.openxmlformats.org/officeDocument/2006/math">
                    <m:r>
                      <m:rPr>
                        <m:nor/>
                      </m:rPr>
                      <a:rPr lang="es-CL" sz="1800"/>
                      <m:t>p</m:t>
                    </m:r>
                    <m:r>
                      <m:rPr>
                        <m:nor/>
                      </m:rPr>
                      <a:rPr lang="es-CL" sz="1800"/>
                      <m:t>∙</m:t>
                    </m:r>
                    <m:sSup>
                      <m:sSupPr>
                        <m:ctrlPr>
                          <a:rPr lang="es-CL" sz="1800" i="1">
                            <a:latin typeface="Cambria Math" panose="02040503050406030204" pitchFamily="18" charset="0"/>
                          </a:rPr>
                        </m:ctrlPr>
                      </m:sSupPr>
                      <m:e>
                        <m:r>
                          <m:rPr>
                            <m:nor/>
                          </m:rPr>
                          <a:rPr lang="es-CL" sz="1800"/>
                          <m:t>10</m:t>
                        </m:r>
                      </m:e>
                      <m:sup>
                        <m:r>
                          <m:rPr>
                            <m:nor/>
                          </m:rPr>
                          <a:rPr lang="es-CL" sz="1800"/>
                          <m:t>n</m:t>
                        </m:r>
                      </m:sup>
                    </m:sSup>
                  </m:oMath>
                </a14:m>
                <a:r>
                  <a:rPr lang="es-CL" sz="1800" dirty="0"/>
                  <a:t>, donde p es el menor entero y </a:t>
                </a:r>
                <a14:m>
                  <m:oMath xmlns:m="http://schemas.openxmlformats.org/officeDocument/2006/math">
                    <m:r>
                      <m:rPr>
                        <m:nor/>
                      </m:rPr>
                      <a:rPr lang="es-CL" sz="1800"/>
                      <m:t>n</m:t>
                    </m:r>
                    <m:r>
                      <m:rPr>
                        <m:nor/>
                      </m:rPr>
                      <a:rPr lang="es-CL" sz="1800"/>
                      <m:t> ∈ </m:t>
                    </m:r>
                    <m:r>
                      <a:rPr lang="es-CL" sz="1800" i="1">
                        <a:latin typeface="Cambria Math" panose="02040503050406030204" pitchFamily="18" charset="0"/>
                      </a:rPr>
                      <m:t>ℤ</m:t>
                    </m:r>
                  </m:oMath>
                </a14:m>
                <a:r>
                  <a:rPr lang="es-CL" sz="1800" dirty="0"/>
                  <a:t>   </a:t>
                </a:r>
                <a:endParaRPr lang="es-CL" sz="1800" kern="1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CuadroTexto 8">
                <a:extLst>
                  <a:ext uri="{FF2B5EF4-FFF2-40B4-BE49-F238E27FC236}">
                    <a16:creationId xmlns:a16="http://schemas.microsoft.com/office/drawing/2014/main" id="{9850A96E-F0DD-A870-65F7-7249E70B55ED}"/>
                  </a:ext>
                </a:extLst>
              </p:cNvPr>
              <p:cNvSpPr txBox="1">
                <a:spLocks noRot="1" noChangeAspect="1" noMove="1" noResize="1" noEditPoints="1" noAdjustHandles="1" noChangeArrowheads="1" noChangeShapeType="1" noTextEdit="1"/>
              </p:cNvSpPr>
              <p:nvPr/>
            </p:nvSpPr>
            <p:spPr>
              <a:xfrm>
                <a:off x="169556" y="1231166"/>
                <a:ext cx="8804885" cy="784638"/>
              </a:xfrm>
              <a:prstGeom prst="rect">
                <a:avLst/>
              </a:prstGeom>
              <a:blipFill>
                <a:blip r:embed="rId2"/>
                <a:stretch>
                  <a:fillRect t="-4651" b="-10853"/>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3" name="Cuadro de texto 2764080">
                <a:extLst>
                  <a:ext uri="{FF2B5EF4-FFF2-40B4-BE49-F238E27FC236}">
                    <a16:creationId xmlns:a16="http://schemas.microsoft.com/office/drawing/2014/main" id="{127F39EC-4BE5-F357-EA50-5D5292FFFE34}"/>
                  </a:ext>
                </a:extLst>
              </p:cNvPr>
              <p:cNvSpPr txBox="1"/>
              <p:nvPr/>
            </p:nvSpPr>
            <p:spPr>
              <a:xfrm>
                <a:off x="2660650" y="2571750"/>
                <a:ext cx="3822700" cy="1937385"/>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 1:</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0,0032 = </m:t>
                      </m:r>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32∙10</m:t>
                          </m:r>
                        </m:e>
                        <m:sup>
                          <m:r>
                            <m:rPr>
                              <m:nor/>
                            </m:rPr>
                            <a:rPr lang="es-CL" sz="18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4</m:t>
                          </m:r>
                        </m:sup>
                      </m:sSup>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Ejemplo 2:</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24.100.000 = 241∙</m:t>
                      </m:r>
                      <m:sSup>
                        <m:sSupPr>
                          <m:ctrlPr>
                            <a:rPr lang="es-CL" sz="18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10</m:t>
                          </m:r>
                        </m:e>
                        <m:sup>
                          <m:r>
                            <m:rPr>
                              <m:nor/>
                            </m:rPr>
                            <a:rPr lang="es-CL" sz="1800" kern="100">
                              <a:effectLst/>
                              <a:latin typeface="Aptos" panose="020B0004020202020204" pitchFamily="34" charset="0"/>
                              <a:ea typeface="Calibri" panose="020F0502020204030204" pitchFamily="34" charset="0"/>
                              <a:cs typeface="Times New Roman" panose="02020603050405020304" pitchFamily="18" charset="0"/>
                            </a:rPr>
                            <m:t>5</m:t>
                          </m:r>
                        </m:sup>
                      </m:sSup>
                    </m:oMath>
                  </m:oMathPara>
                </a14:m>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8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uadro de texto 2764080">
                <a:extLst>
                  <a:ext uri="{FF2B5EF4-FFF2-40B4-BE49-F238E27FC236}">
                    <a16:creationId xmlns:a16="http://schemas.microsoft.com/office/drawing/2014/main" id="{127F39EC-4BE5-F357-EA50-5D5292FFFE34}"/>
                  </a:ext>
                </a:extLst>
              </p:cNvPr>
              <p:cNvSpPr txBox="1">
                <a:spLocks noRot="1" noChangeAspect="1" noMove="1" noResize="1" noEditPoints="1" noAdjustHandles="1" noChangeArrowheads="1" noChangeShapeType="1" noTextEdit="1"/>
              </p:cNvSpPr>
              <p:nvPr/>
            </p:nvSpPr>
            <p:spPr>
              <a:xfrm>
                <a:off x="2660650" y="2571750"/>
                <a:ext cx="3822700" cy="1937385"/>
              </a:xfrm>
              <a:prstGeom prst="roundRect">
                <a:avLst>
                  <a:gd name="adj" fmla="val 6870"/>
                </a:avLst>
              </a:prstGeom>
              <a:blipFill>
                <a:blip r:embed="rId3"/>
                <a:stretch>
                  <a:fillRect l="-159"/>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14987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p:nvPr>
        </p:nvSpPr>
        <p:spPr/>
        <p:txBody>
          <a:bodyPr/>
          <a:lstStyle/>
          <a:p>
            <a:r>
              <a:rPr lang="es-CL" b="1" dirty="0">
                <a:latin typeface="Aptos" panose="020B0004020202020204" pitchFamily="34" charset="0"/>
              </a:rPr>
              <a:t>Raíces</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9791D736-91BD-A4FD-97DD-659D048C0377}"/>
                  </a:ext>
                </a:extLst>
              </p:cNvPr>
              <p:cNvSpPr txBox="1"/>
              <p:nvPr/>
            </p:nvSpPr>
            <p:spPr>
              <a:xfrm>
                <a:off x="628253" y="1110581"/>
                <a:ext cx="7887492" cy="1461169"/>
              </a:xfrm>
              <a:prstGeom prst="rect">
                <a:avLst/>
              </a:prstGeom>
              <a:noFill/>
            </p:spPr>
            <p:txBody>
              <a:bodyPr wrap="square">
                <a:spAutoFit/>
              </a:bodyPr>
              <a:lstStyle/>
              <a:p>
                <a:pPr algn="ctr"/>
                <a:r>
                  <a:rPr lang="es-CL" sz="1800" kern="100" dirty="0">
                    <a:latin typeface="Aptos" panose="020B0004020202020204" pitchFamily="34" charset="0"/>
                    <a:ea typeface="Calibri" panose="020F0502020204030204" pitchFamily="34" charset="0"/>
                    <a:cs typeface="Times New Roman" panose="02020603050405020304" pitchFamily="18" charset="0"/>
                  </a:rPr>
                  <a:t>S</a:t>
                </a:r>
                <a:r>
                  <a:rPr lang="es-CL" sz="1800" kern="100" dirty="0">
                    <a:effectLst/>
                    <a:latin typeface="Aptos" panose="020B0004020202020204" pitchFamily="34" charset="0"/>
                    <a:ea typeface="Calibri" panose="020F0502020204030204" pitchFamily="34" charset="0"/>
                    <a:cs typeface="Times New Roman" panose="02020603050405020304" pitchFamily="18" charset="0"/>
                  </a:rPr>
                  <a:t>i tenemos que </a:t>
                </a:r>
                <a14:m>
                  <m:oMath xmlns:m="http://schemas.openxmlformats.org/officeDocument/2006/math">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𝑎</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𝜖</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ℚ</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𝑛</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  </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𝜖</m:t>
                    </m:r>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s-CL" sz="1800" i="1">
                            <a:effectLst/>
                            <a:latin typeface="Cambria Math" panose="02040503050406030204" pitchFamily="18" charset="0"/>
                          </a:rPr>
                        </m:ctrlPr>
                      </m:sSupPr>
                      <m:e>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ℤ</m:t>
                        </m:r>
                      </m:e>
                      <m:sup>
                        <m:r>
                          <a:rPr lang="es-CL" sz="1800" i="1" smtClean="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s-CL" sz="1800" kern="100" dirty="0">
                    <a:effectLst/>
                    <a:latin typeface="Aptos" panose="020B0004020202020204" pitchFamily="34" charset="0"/>
                    <a:ea typeface="Calibri" panose="020F0502020204030204" pitchFamily="34" charset="0"/>
                    <a:cs typeface="Times New Roman" panose="02020603050405020304" pitchFamily="18" charset="0"/>
                  </a:rPr>
                  <a:t>, </a:t>
                </a:r>
                <a:r>
                  <a:rPr lang="es-CL" sz="1800" dirty="0"/>
                  <a:t>se tiene que la raíz n-esima del número a se escribe de la siguiente forma:</a:t>
                </a:r>
              </a:p>
              <a:p>
                <a:pPr algn="ctr"/>
                <a:endParaRPr lang="es-CL" sz="1800" dirty="0"/>
              </a:p>
              <a:p>
                <a:pPr algn="ctr"/>
                <a14:m>
                  <m:oMathPara xmlns:m="http://schemas.openxmlformats.org/officeDocument/2006/math">
                    <m:oMathParaPr>
                      <m:jc m:val="centerGroup"/>
                    </m:oMathParaPr>
                    <m:oMath xmlns:m="http://schemas.openxmlformats.org/officeDocument/2006/math">
                      <m:rad>
                        <m:radPr>
                          <m:ctrlPr>
                            <a:rPr lang="es-CL" sz="1800" i="1">
                              <a:latin typeface="Cambria Math" panose="02040503050406030204" pitchFamily="18" charset="0"/>
                            </a:rPr>
                          </m:ctrlPr>
                        </m:radPr>
                        <m:deg>
                          <m:r>
                            <m:rPr>
                              <m:nor/>
                            </m:rPr>
                            <a:rPr lang="es-CL" sz="1800"/>
                            <m:t>n</m:t>
                          </m:r>
                        </m:deg>
                        <m:e>
                          <m:r>
                            <m:rPr>
                              <m:nor/>
                            </m:rPr>
                            <a:rPr lang="es-CL" sz="1800"/>
                            <m:t>a</m:t>
                          </m:r>
                        </m:e>
                      </m:rad>
                    </m:oMath>
                  </m:oMathPara>
                </a14:m>
                <a:endParaRPr lang="es-CL" sz="1800" dirty="0"/>
              </a:p>
              <a:p>
                <a:pPr algn="ctr">
                  <a:lnSpc>
                    <a:spcPct val="107000"/>
                  </a:lnSpc>
                  <a:spcAft>
                    <a:spcPts val="800"/>
                  </a:spcAft>
                </a:pPr>
                <a:r>
                  <a:rPr lang="es-CL" sz="14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CuadroTexto 4">
                <a:extLst>
                  <a:ext uri="{FF2B5EF4-FFF2-40B4-BE49-F238E27FC236}">
                    <a16:creationId xmlns:a16="http://schemas.microsoft.com/office/drawing/2014/main" id="{9791D736-91BD-A4FD-97DD-659D048C0377}"/>
                  </a:ext>
                </a:extLst>
              </p:cNvPr>
              <p:cNvSpPr txBox="1">
                <a:spLocks noRot="1" noChangeAspect="1" noMove="1" noResize="1" noEditPoints="1" noAdjustHandles="1" noChangeArrowheads="1" noChangeShapeType="1" noTextEdit="1"/>
              </p:cNvSpPr>
              <p:nvPr/>
            </p:nvSpPr>
            <p:spPr>
              <a:xfrm>
                <a:off x="628253" y="1110581"/>
                <a:ext cx="7887492" cy="1461169"/>
              </a:xfrm>
              <a:prstGeom prst="rect">
                <a:avLst/>
              </a:prstGeom>
              <a:blipFill>
                <a:blip r:embed="rId2"/>
                <a:stretch>
                  <a:fillRect l="-77" t="-2500" r="-927"/>
                </a:stretch>
              </a:blipFill>
            </p:spPr>
            <p:txBody>
              <a:bodyPr/>
              <a:lstStyle/>
              <a:p>
                <a:r>
                  <a:rPr lang="es-CL">
                    <a:noFill/>
                  </a:rPr>
                  <a:t> </a:t>
                </a:r>
              </a:p>
            </p:txBody>
          </p:sp>
        </mc:Fallback>
      </mc:AlternateContent>
      <p:pic>
        <p:nvPicPr>
          <p:cNvPr id="6" name="Imagen 5" descr="Diagrama&#10;&#10;Descripción generada automáticamente">
            <a:extLst>
              <a:ext uri="{FF2B5EF4-FFF2-40B4-BE49-F238E27FC236}">
                <a16:creationId xmlns:a16="http://schemas.microsoft.com/office/drawing/2014/main" id="{BF8C04C0-AA13-D068-FDCE-C699A161292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6047" t="12629" r="3079" b="10220"/>
          <a:stretch/>
        </p:blipFill>
        <p:spPr bwMode="auto">
          <a:xfrm>
            <a:off x="4922740" y="2770383"/>
            <a:ext cx="4081560" cy="1573848"/>
          </a:xfrm>
          <a:prstGeom prst="rect">
            <a:avLst/>
          </a:prstGeom>
          <a:noFill/>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3271D09F-B95F-00EE-BFFC-5D21779EBC67}"/>
              </a:ext>
            </a:extLst>
          </p:cNvPr>
          <p:cNvSpPr txBox="1"/>
          <p:nvPr/>
        </p:nvSpPr>
        <p:spPr>
          <a:xfrm>
            <a:off x="227012" y="2770383"/>
            <a:ext cx="4344987" cy="1928092"/>
          </a:xfrm>
          <a:prstGeom prst="rect">
            <a:avLst/>
          </a:prstGeom>
          <a:noFill/>
        </p:spPr>
        <p:txBody>
          <a:bodyPr wrap="square">
            <a:spAutoFit/>
          </a:bodyPr>
          <a:lstStyle/>
          <a:p>
            <a:pPr algn="just">
              <a:lnSpc>
                <a:spcPct val="107000"/>
              </a:lnSpc>
              <a:spcAft>
                <a:spcPts val="800"/>
              </a:spcAft>
            </a:pPr>
            <a:r>
              <a:rPr lang="es-CL" sz="1400" kern="100" dirty="0">
                <a:effectLst/>
                <a:latin typeface="Aptos" panose="020B0004020202020204" pitchFamily="34" charset="0"/>
                <a:ea typeface="Calibri" panose="020F0502020204030204" pitchFamily="34" charset="0"/>
                <a:cs typeface="Times New Roman" panose="02020603050405020304" pitchFamily="18" charset="0"/>
              </a:rPr>
              <a:t>Las raíces, corresponden a un caso especial de potencia, en donde el exponente ya no es un número entero, sino que corresponde a un número fraccionario en donde se tiene que el denominador de la fracción corresponderá al índice de la raíz, y la base de dicha potencia, con el numerador de la fracción como exponente, corresponderá a la cantidad sub-radical, dando como resultado el valor de la raíz. </a:t>
            </a:r>
            <a:endParaRPr lang="es-CL"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Conector recto 9">
            <a:extLst>
              <a:ext uri="{FF2B5EF4-FFF2-40B4-BE49-F238E27FC236}">
                <a16:creationId xmlns:a16="http://schemas.microsoft.com/office/drawing/2014/main" id="{B5477E49-9D27-BD1E-AAA3-CB68AB59ECF4}"/>
              </a:ext>
            </a:extLst>
          </p:cNvPr>
          <p:cNvCxnSpPr>
            <a:cxnSpLocks/>
          </p:cNvCxnSpPr>
          <p:nvPr/>
        </p:nvCxnSpPr>
        <p:spPr>
          <a:xfrm>
            <a:off x="4783148" y="2770383"/>
            <a:ext cx="0" cy="2004817"/>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4" descr="Homero intelecual | Homer simpson, Simpson, The simpsons">
            <a:extLst>
              <a:ext uri="{FF2B5EF4-FFF2-40B4-BE49-F238E27FC236}">
                <a16:creationId xmlns:a16="http://schemas.microsoft.com/office/drawing/2014/main" id="{C594B4A5-145D-1D4D-2EE0-D6F18B5B15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1" y="0"/>
            <a:ext cx="874614" cy="1037243"/>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40CEFE4F-FFC3-CC43-9391-89827DC47C7D}"/>
              </a:ext>
            </a:extLst>
          </p:cNvPr>
          <p:cNvSpPr txBox="1"/>
          <p:nvPr/>
        </p:nvSpPr>
        <p:spPr>
          <a:xfrm>
            <a:off x="2343150" y="128147"/>
            <a:ext cx="6851650" cy="432792"/>
          </a:xfrm>
          <a:prstGeom prst="wedgeEllipseCallout">
            <a:avLst>
              <a:gd name="adj1" fmla="val -57463"/>
              <a:gd name="adj2" fmla="val -11457"/>
            </a:avLst>
          </a:prstGeom>
          <a:solidFill>
            <a:schemeClr val="bg1"/>
          </a:solidFill>
          <a:ln>
            <a:solidFill>
              <a:schemeClr val="accent1"/>
            </a:solidFill>
          </a:ln>
        </p:spPr>
        <p:txBody>
          <a:bodyPr wrap="square" rtlCol="0">
            <a:spAutoFit/>
          </a:bodyPr>
          <a:lstStyle/>
          <a:p>
            <a:pPr algn="ctr"/>
            <a:r>
              <a:rPr lang="es-CL" dirty="0">
                <a:latin typeface="Aptos" panose="020B0004020202020204" pitchFamily="34" charset="0"/>
              </a:rPr>
              <a:t>Pida a su profe ejemplos de la transformación raíz-potencia</a:t>
            </a:r>
          </a:p>
        </p:txBody>
      </p:sp>
    </p:spTree>
    <p:extLst>
      <p:ext uri="{BB962C8B-B14F-4D97-AF65-F5344CB8AC3E}">
        <p14:creationId xmlns:p14="http://schemas.microsoft.com/office/powerpoint/2010/main" val="398635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AF46C-C420-38CC-736F-2C713AF03002}"/>
              </a:ext>
            </a:extLst>
          </p:cNvPr>
          <p:cNvSpPr>
            <a:spLocks noGrp="1"/>
          </p:cNvSpPr>
          <p:nvPr>
            <p:ph type="title" idx="4294967295"/>
          </p:nvPr>
        </p:nvSpPr>
        <p:spPr>
          <a:xfrm>
            <a:off x="720725" y="387584"/>
            <a:ext cx="7702550" cy="573088"/>
          </a:xfrm>
        </p:spPr>
        <p:txBody>
          <a:bodyPr/>
          <a:lstStyle/>
          <a:p>
            <a:pPr algn="ctr"/>
            <a:r>
              <a:rPr lang="es-CL" b="1" dirty="0">
                <a:latin typeface="Aptos" panose="020B0004020202020204" pitchFamily="34" charset="0"/>
              </a:rPr>
              <a:t>Raíces en los Reales</a:t>
            </a:r>
          </a:p>
        </p:txBody>
      </p:sp>
      <p:cxnSp>
        <p:nvCxnSpPr>
          <p:cNvPr id="10" name="Conector recto 9">
            <a:extLst>
              <a:ext uri="{FF2B5EF4-FFF2-40B4-BE49-F238E27FC236}">
                <a16:creationId xmlns:a16="http://schemas.microsoft.com/office/drawing/2014/main" id="{B5477E49-9D27-BD1E-AAA3-CB68AB59ECF4}"/>
              </a:ext>
            </a:extLst>
          </p:cNvPr>
          <p:cNvCxnSpPr>
            <a:cxnSpLocks/>
          </p:cNvCxnSpPr>
          <p:nvPr/>
        </p:nvCxnSpPr>
        <p:spPr>
          <a:xfrm>
            <a:off x="4572000" y="2038350"/>
            <a:ext cx="0" cy="2717566"/>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5E711DDF-087B-7DB3-1E15-CAF7827684FD}"/>
              </a:ext>
            </a:extLst>
          </p:cNvPr>
          <p:cNvSpPr txBox="1"/>
          <p:nvPr/>
        </p:nvSpPr>
        <p:spPr>
          <a:xfrm>
            <a:off x="1920886" y="1214345"/>
            <a:ext cx="5724524" cy="346185"/>
          </a:xfrm>
          <a:prstGeom prst="rect">
            <a:avLst/>
          </a:prstGeom>
          <a:noFill/>
        </p:spPr>
        <p:txBody>
          <a:bodyPr wrap="square">
            <a:spAutoFit/>
          </a:bodyPr>
          <a:lstStyle/>
          <a:p>
            <a:pPr algn="ct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Una raíz estará definida en los números reales sí y solo sí:</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Texto 14">
            <a:extLst>
              <a:ext uri="{FF2B5EF4-FFF2-40B4-BE49-F238E27FC236}">
                <a16:creationId xmlns:a16="http://schemas.microsoft.com/office/drawing/2014/main" id="{278D190E-0EB9-70E7-2BA9-F04EC4BA57BE}"/>
              </a:ext>
            </a:extLst>
          </p:cNvPr>
          <p:cNvSpPr txBox="1"/>
          <p:nvPr/>
        </p:nvSpPr>
        <p:spPr>
          <a:xfrm>
            <a:off x="252413" y="2141445"/>
            <a:ext cx="4160837" cy="609654"/>
          </a:xfrm>
          <a:prstGeom prst="rect">
            <a:avLst/>
          </a:prstGeom>
          <a:noFill/>
        </p:spPr>
        <p:txBody>
          <a:bodyPr wrap="square">
            <a:spAutoFit/>
          </a:bodyPr>
          <a:lstStyle/>
          <a:p>
            <a:pPr marL="285750" lvl="0" indent="-285750">
              <a:lnSpc>
                <a:spcPct val="107000"/>
              </a:lnSpc>
              <a:spcAft>
                <a:spcPts val="800"/>
              </a:spcAft>
              <a:buFont typeface="Arial" panose="020B0604020202020204" pitchFamily="34" charset="0"/>
              <a:buChar char="•"/>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Si n es un entero par positivo y a≥0, entonces:</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47835DFF-3C89-DA4E-2E2B-642A823A8D29}"/>
                  </a:ext>
                </a:extLst>
              </p:cNvPr>
              <p:cNvSpPr txBox="1"/>
              <p:nvPr/>
            </p:nvSpPr>
            <p:spPr>
              <a:xfrm>
                <a:off x="-604826" y="2869223"/>
                <a:ext cx="5724524" cy="360612"/>
              </a:xfrm>
              <a:prstGeom prst="rect">
                <a:avLst/>
              </a:prstGeom>
              <a:noFill/>
            </p:spPr>
            <p:txBody>
              <a:bodyPr wrap="square">
                <a:spAutoFit/>
              </a:bodyPr>
              <a:lstStyle/>
              <a:p>
                <a:pPr algn="ctr">
                  <a:lnSpc>
                    <a:spcPct val="107000"/>
                  </a:lnSpc>
                  <a:spcAft>
                    <a:spcPts val="800"/>
                  </a:spcAft>
                </a:pPr>
                <a14:m>
                  <m:oMath xmlns:m="http://schemas.openxmlformats.org/officeDocument/2006/math">
                    <m:rad>
                      <m:radPr>
                        <m:ctrlPr>
                          <a:rPr lang="es-CL" sz="1600" i="1" kern="100" smtClean="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sup>
                    </m:sSup>
                  </m:oMath>
                </a14:m>
                <a:r>
                  <a:rPr lang="es-CL" sz="1600" kern="100" dirty="0">
                    <a:effectLst/>
                    <a:latin typeface="Aptos" panose="020B0004020202020204" pitchFamily="34" charset="0"/>
                    <a:ea typeface="Calibri" panose="020F0502020204030204" pitchFamily="34" charset="0"/>
                    <a:cs typeface="Times New Roman" panose="02020603050405020304" pitchFamily="18" charset="0"/>
                  </a:rPr>
                  <a:t>, b≥0</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CuadroTexto 18">
                <a:extLst>
                  <a:ext uri="{FF2B5EF4-FFF2-40B4-BE49-F238E27FC236}">
                    <a16:creationId xmlns:a16="http://schemas.microsoft.com/office/drawing/2014/main" id="{47835DFF-3C89-DA4E-2E2B-642A823A8D29}"/>
                  </a:ext>
                </a:extLst>
              </p:cNvPr>
              <p:cNvSpPr txBox="1">
                <a:spLocks noRot="1" noChangeAspect="1" noMove="1" noResize="1" noEditPoints="1" noAdjustHandles="1" noChangeArrowheads="1" noChangeShapeType="1" noTextEdit="1"/>
              </p:cNvSpPr>
              <p:nvPr/>
            </p:nvSpPr>
            <p:spPr>
              <a:xfrm>
                <a:off x="-604826" y="2869223"/>
                <a:ext cx="5724524" cy="360612"/>
              </a:xfrm>
              <a:prstGeom prst="rect">
                <a:avLst/>
              </a:prstGeom>
              <a:blipFill>
                <a:blip r:embed="rId2"/>
                <a:stretch>
                  <a:fillRect b="-2203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0" name="Cuadro de texto 990155530">
                <a:extLst>
                  <a:ext uri="{FF2B5EF4-FFF2-40B4-BE49-F238E27FC236}">
                    <a16:creationId xmlns:a16="http://schemas.microsoft.com/office/drawing/2014/main" id="{B386FFF3-9EB4-3726-A318-13AE167EB7F8}"/>
                  </a:ext>
                </a:extLst>
              </p:cNvPr>
              <p:cNvSpPr txBox="1"/>
              <p:nvPr/>
            </p:nvSpPr>
            <p:spPr>
              <a:xfrm>
                <a:off x="626677" y="3465953"/>
                <a:ext cx="3261518" cy="926404"/>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9</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9=</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sup>
                      </m:sSup>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Cuadro de texto 990155530">
                <a:extLst>
                  <a:ext uri="{FF2B5EF4-FFF2-40B4-BE49-F238E27FC236}">
                    <a16:creationId xmlns:a16="http://schemas.microsoft.com/office/drawing/2014/main" id="{B386FFF3-9EB4-3726-A318-13AE167EB7F8}"/>
                  </a:ext>
                </a:extLst>
              </p:cNvPr>
              <p:cNvSpPr txBox="1">
                <a:spLocks noRot="1" noChangeAspect="1" noMove="1" noResize="1" noEditPoints="1" noAdjustHandles="1" noChangeArrowheads="1" noChangeShapeType="1" noTextEdit="1"/>
              </p:cNvSpPr>
              <p:nvPr/>
            </p:nvSpPr>
            <p:spPr>
              <a:xfrm>
                <a:off x="626677" y="3465953"/>
                <a:ext cx="3261518" cy="926404"/>
              </a:xfrm>
              <a:prstGeom prst="roundRect">
                <a:avLst>
                  <a:gd name="adj" fmla="val 6870"/>
                </a:avLst>
              </a:prstGeom>
              <a:blipFill>
                <a:blip r:embed="rId3"/>
                <a:stretch>
                  <a:fillRect l="-372"/>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72D68B9C-B399-8EFB-EB6C-39690E26D633}"/>
                  </a:ext>
                </a:extLst>
              </p:cNvPr>
              <p:cNvSpPr txBox="1"/>
              <p:nvPr/>
            </p:nvSpPr>
            <p:spPr>
              <a:xfrm>
                <a:off x="4816893" y="2167360"/>
                <a:ext cx="3635782" cy="560153"/>
              </a:xfrm>
              <a:prstGeom prst="rect">
                <a:avLst/>
              </a:prstGeom>
              <a:noFill/>
            </p:spPr>
            <p:txBody>
              <a:bodyPr wrap="square">
                <a:spAutoFit/>
              </a:bodyPr>
              <a:lstStyle/>
              <a:p>
                <a:pPr marL="285750" marR="144145" lvl="0" indent="-285750" algn="just">
                  <a:lnSpc>
                    <a:spcPct val="95000"/>
                  </a:lnSpc>
                  <a:spcAft>
                    <a:spcPts val="25"/>
                  </a:spcAft>
                  <a:buFont typeface="Arial" panose="020B0604020202020204" pitchFamily="34" charset="0"/>
                  <a:buChar char="•"/>
                </a:pPr>
                <a:r>
                  <a:rPr lang="es-CL" sz="1600" dirty="0">
                    <a:solidFill>
                      <a:srgbClr val="000000"/>
                    </a:solidFill>
                    <a:effectLst/>
                    <a:latin typeface="Aptos" panose="020B0004020202020204" pitchFamily="34" charset="0"/>
                    <a:ea typeface="Calibri" panose="020F0502020204030204" pitchFamily="34" charset="0"/>
                  </a:rPr>
                  <a:t>Si </a:t>
                </a:r>
                <a14:m>
                  <m:oMath xmlns:m="http://schemas.openxmlformats.org/officeDocument/2006/math">
                    <m:r>
                      <a:rPr lang="es-CL" sz="1600" b="0" i="1">
                        <a:solidFill>
                          <a:srgbClr val="000000"/>
                        </a:solidFill>
                        <a:effectLst/>
                        <a:latin typeface="Cambria Math" panose="02040503050406030204" pitchFamily="18" charset="0"/>
                        <a:ea typeface="Calibri" panose="020F0502020204030204" pitchFamily="34" charset="0"/>
                      </a:rPr>
                      <m:t>𝑛</m:t>
                    </m:r>
                  </m:oMath>
                </a14:m>
                <a:r>
                  <a:rPr lang="es-CL" sz="1600" dirty="0">
                    <a:solidFill>
                      <a:srgbClr val="000000"/>
                    </a:solidFill>
                    <a:effectLst/>
                    <a:latin typeface="Aptos" panose="020B0004020202020204" pitchFamily="34" charset="0"/>
                    <a:ea typeface="Calibri" panose="020F0502020204030204" pitchFamily="34" charset="0"/>
                  </a:rPr>
                  <a:t> es un entero impar positivo y </a:t>
                </a:r>
                <a14:m>
                  <m:oMath xmlns:m="http://schemas.openxmlformats.org/officeDocument/2006/math">
                    <m:r>
                      <a:rPr lang="es-CL" sz="1600" b="0" i="1">
                        <a:solidFill>
                          <a:srgbClr val="000000"/>
                        </a:solidFill>
                        <a:effectLst/>
                        <a:latin typeface="Cambria Math" panose="02040503050406030204" pitchFamily="18" charset="0"/>
                        <a:ea typeface="Calibri" panose="020F0502020204030204" pitchFamily="34" charset="0"/>
                      </a:rPr>
                      <m:t>𝑎</m:t>
                    </m:r>
                  </m:oMath>
                </a14:m>
                <a:r>
                  <a:rPr lang="es-CL" sz="1600" dirty="0">
                    <a:solidFill>
                      <a:srgbClr val="000000"/>
                    </a:solidFill>
                    <a:effectLst/>
                    <a:latin typeface="Aptos" panose="020B0004020202020204" pitchFamily="34" charset="0"/>
                    <a:ea typeface="Calibri" panose="020F0502020204030204" pitchFamily="34" charset="0"/>
                  </a:rPr>
                  <a:t> es un real cualquiera, entonces:</a:t>
                </a:r>
                <a:endParaRPr lang="es-CL" sz="1600" dirty="0">
                  <a:solidFill>
                    <a:srgbClr val="000000"/>
                  </a:solidFill>
                  <a:effectLst/>
                  <a:latin typeface="Calibri" panose="020F0502020204030204" pitchFamily="34" charset="0"/>
                  <a:ea typeface="Calibri" panose="020F0502020204030204" pitchFamily="34" charset="0"/>
                </a:endParaRPr>
              </a:p>
            </p:txBody>
          </p:sp>
        </mc:Choice>
        <mc:Fallback xmlns="">
          <p:sp>
            <p:nvSpPr>
              <p:cNvPr id="24" name="CuadroTexto 23">
                <a:extLst>
                  <a:ext uri="{FF2B5EF4-FFF2-40B4-BE49-F238E27FC236}">
                    <a16:creationId xmlns:a16="http://schemas.microsoft.com/office/drawing/2014/main" id="{72D68B9C-B399-8EFB-EB6C-39690E26D633}"/>
                  </a:ext>
                </a:extLst>
              </p:cNvPr>
              <p:cNvSpPr txBox="1">
                <a:spLocks noRot="1" noChangeAspect="1" noMove="1" noResize="1" noEditPoints="1" noAdjustHandles="1" noChangeArrowheads="1" noChangeShapeType="1" noTextEdit="1"/>
              </p:cNvSpPr>
              <p:nvPr/>
            </p:nvSpPr>
            <p:spPr>
              <a:xfrm>
                <a:off x="4816893" y="2167360"/>
                <a:ext cx="3635782" cy="560153"/>
              </a:xfrm>
              <a:prstGeom prst="rect">
                <a:avLst/>
              </a:prstGeom>
              <a:blipFill>
                <a:blip r:embed="rId4"/>
                <a:stretch>
                  <a:fillRect l="-670" t="-5495" b="-14286"/>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7C9AE7EC-964F-5524-69DF-647933751D14}"/>
                  </a:ext>
                </a:extLst>
              </p:cNvPr>
              <p:cNvSpPr txBox="1"/>
              <p:nvPr/>
            </p:nvSpPr>
            <p:spPr>
              <a:xfrm>
                <a:off x="5664200" y="2869223"/>
                <a:ext cx="2406650" cy="360612"/>
              </a:xfrm>
              <a:prstGeom prst="rect">
                <a:avLst/>
              </a:prstGeom>
              <a:noFill/>
            </p:spPr>
            <p:txBody>
              <a:bodyPr wrap="square">
                <a:spAutoFit/>
              </a:bodyPr>
              <a:lstStyle/>
              <a:p>
                <a:pPr algn="ctr">
                  <a:lnSpc>
                    <a:spcPct val="107000"/>
                  </a:lnSpc>
                  <a:spcAft>
                    <a:spcPts val="800"/>
                  </a:spcAft>
                </a:pPr>
                <a14:m>
                  <m:oMath xmlns:m="http://schemas.openxmlformats.org/officeDocument/2006/math">
                    <m:rad>
                      <m:radPr>
                        <m:ctrlPr>
                          <a:rPr lang="es-CL" sz="1600" i="1" kern="100" smtClean="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deg>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a</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b</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n</m:t>
                        </m:r>
                      </m:sup>
                    </m:sSup>
                  </m:oMath>
                </a14:m>
                <a:r>
                  <a:rPr lang="es-CL" sz="1600" kern="100" dirty="0">
                    <a:effectLst/>
                    <a:latin typeface="Aptos" panose="020B0004020202020204" pitchFamily="34" charset="0"/>
                    <a:ea typeface="Calibri" panose="020F0502020204030204" pitchFamily="34" charset="0"/>
                    <a:cs typeface="Times New Roman" panose="02020603050405020304" pitchFamily="18" charset="0"/>
                  </a:rPr>
                  <a:t>, b≥0</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6" name="CuadroTexto 25">
                <a:extLst>
                  <a:ext uri="{FF2B5EF4-FFF2-40B4-BE49-F238E27FC236}">
                    <a16:creationId xmlns:a16="http://schemas.microsoft.com/office/drawing/2014/main" id="{7C9AE7EC-964F-5524-69DF-647933751D14}"/>
                  </a:ext>
                </a:extLst>
              </p:cNvPr>
              <p:cNvSpPr txBox="1">
                <a:spLocks noRot="1" noChangeAspect="1" noMove="1" noResize="1" noEditPoints="1" noAdjustHandles="1" noChangeArrowheads="1" noChangeShapeType="1" noTextEdit="1"/>
              </p:cNvSpPr>
              <p:nvPr/>
            </p:nvSpPr>
            <p:spPr>
              <a:xfrm>
                <a:off x="5664200" y="2869223"/>
                <a:ext cx="2406650" cy="360612"/>
              </a:xfrm>
              <a:prstGeom prst="rect">
                <a:avLst/>
              </a:prstGeom>
              <a:blipFill>
                <a:blip r:embed="rId5"/>
                <a:stretch>
                  <a:fillRect b="-22034"/>
                </a:stretch>
              </a:blipFill>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7" name="Cuadro de texto 1622166277">
                <a:extLst>
                  <a:ext uri="{FF2B5EF4-FFF2-40B4-BE49-F238E27FC236}">
                    <a16:creationId xmlns:a16="http://schemas.microsoft.com/office/drawing/2014/main" id="{1A261BC8-E09F-C597-627F-664F76602972}"/>
                  </a:ext>
                </a:extLst>
              </p:cNvPr>
              <p:cNvSpPr txBox="1"/>
              <p:nvPr/>
            </p:nvSpPr>
            <p:spPr>
              <a:xfrm>
                <a:off x="5237565" y="3465954"/>
                <a:ext cx="3259920" cy="926404"/>
              </a:xfrm>
              <a:prstGeom prst="roundRect">
                <a:avLst>
                  <a:gd name="adj" fmla="val 6870"/>
                </a:avLst>
              </a:prstGeom>
              <a:solidFill>
                <a:schemeClr val="accent3">
                  <a:lumMod val="40000"/>
                  <a:lumOff val="60000"/>
                </a:schemeClr>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rad>
                        <m:rad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deg>
                        <m:e>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8</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8=</m:t>
                      </m:r>
                      <m:sSup>
                        <m:sSupPr>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m:t>
                          </m:r>
                        </m:e>
                        <m:sup>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3</m:t>
                          </m:r>
                        </m:sup>
                      </m:sSup>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7" name="Cuadro de texto 1622166277">
                <a:extLst>
                  <a:ext uri="{FF2B5EF4-FFF2-40B4-BE49-F238E27FC236}">
                    <a16:creationId xmlns:a16="http://schemas.microsoft.com/office/drawing/2014/main" id="{1A261BC8-E09F-C597-627F-664F76602972}"/>
                  </a:ext>
                </a:extLst>
              </p:cNvPr>
              <p:cNvSpPr txBox="1">
                <a:spLocks noRot="1" noChangeAspect="1" noMove="1" noResize="1" noEditPoints="1" noAdjustHandles="1" noChangeArrowheads="1" noChangeShapeType="1" noTextEdit="1"/>
              </p:cNvSpPr>
              <p:nvPr/>
            </p:nvSpPr>
            <p:spPr>
              <a:xfrm>
                <a:off x="5237565" y="3465954"/>
                <a:ext cx="3259920" cy="926404"/>
              </a:xfrm>
              <a:prstGeom prst="roundRect">
                <a:avLst>
                  <a:gd name="adj" fmla="val 6870"/>
                </a:avLst>
              </a:prstGeom>
              <a:blipFill>
                <a:blip r:embed="rId6"/>
                <a:stretch>
                  <a:fillRect l="-186"/>
                </a:stretch>
              </a:blipFill>
              <a:ln w="9525">
                <a:solidFill>
                  <a:schemeClr val="accent4">
                    <a:lumMod val="75000"/>
                  </a:schemeClr>
                </a:solidFill>
                <a:prstDash val="dash"/>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28" name="Cuadro de texto 445585752">
                <a:extLst>
                  <a:ext uri="{FF2B5EF4-FFF2-40B4-BE49-F238E27FC236}">
                    <a16:creationId xmlns:a16="http://schemas.microsoft.com/office/drawing/2014/main" id="{7C96B3F7-7F48-3C26-EDAB-3AA7953BD7D5}"/>
                  </a:ext>
                </a:extLst>
              </p:cNvPr>
              <p:cNvSpPr txBox="1"/>
              <p:nvPr/>
            </p:nvSpPr>
            <p:spPr>
              <a:xfrm>
                <a:off x="317505" y="1193164"/>
                <a:ext cx="8493114" cy="3347085"/>
              </a:xfrm>
              <a:prstGeom prst="roundRect">
                <a:avLst>
                  <a:gd name="adj" fmla="val 6870"/>
                </a:avLst>
              </a:prstGeom>
              <a:solidFill>
                <a:schemeClr val="accent2"/>
              </a:solidFill>
              <a:ln w="9525">
                <a:solidFill>
                  <a:schemeClr val="accent4">
                    <a:lumMod val="75000"/>
                  </a:schemeClr>
                </a:solidFill>
                <a:prstDash val="dash"/>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¡MUY IMPORTANTE!</a:t>
                </a:r>
              </a:p>
              <a:p>
                <a:pPr>
                  <a:lnSpc>
                    <a:spcPct val="107000"/>
                  </a:lnSpc>
                  <a:spcAft>
                    <a:spcPts val="800"/>
                  </a:spcAft>
                </a:pPr>
                <a:endParaRPr lang="es-CL"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Una raíz </a:t>
                </a:r>
                <a:r>
                  <a:rPr lang="es-CL" sz="1600" b="1" kern="100" dirty="0">
                    <a:effectLst/>
                    <a:latin typeface="Aptos" panose="020B0004020202020204" pitchFamily="34" charset="0"/>
                    <a:ea typeface="Calibri" panose="020F0502020204030204" pitchFamily="34" charset="0"/>
                    <a:cs typeface="Times New Roman" panose="02020603050405020304" pitchFamily="18" charset="0"/>
                  </a:rPr>
                  <a:t>NO ESTARÁ DEFINIDA EN LOS REALES</a:t>
                </a:r>
                <a:r>
                  <a:rPr lang="es-CL" sz="1600" kern="100" dirty="0">
                    <a:effectLst/>
                    <a:latin typeface="Aptos" panose="020B0004020202020204" pitchFamily="34" charset="0"/>
                    <a:ea typeface="Calibri" panose="020F0502020204030204" pitchFamily="34" charset="0"/>
                    <a:cs typeface="Times New Roman" panose="02020603050405020304" pitchFamily="18" charset="0"/>
                  </a:rPr>
                  <a:t> cuando su índice sea par y su cantidad sub-radical sea negativa, en este caso aparece la unidad imaginaria y por tanto el conjunto de los números imaginarios.</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 1:</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1</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 </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i</m:t>
                      </m:r>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Ejemplo 2:</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rad>
                        <m:radPr>
                          <m:degHide m:val="on"/>
                          <m:ctrlPr>
                            <a:rPr lang="es-CL" sz="1600" i="1" kern="100">
                              <a:effectLst/>
                              <a:latin typeface="Cambria Math" panose="02040503050406030204" pitchFamily="18" charset="0"/>
                              <a:ea typeface="Calibri" panose="020F0502020204030204" pitchFamily="34" charset="0"/>
                              <a:cs typeface="Times New Roman" panose="02020603050405020304" pitchFamily="18" charset="0"/>
                            </a:rPr>
                          </m:ctrlPr>
                        </m:radPr>
                        <m:deg/>
                        <m:e>
                          <m:r>
                            <m:rPr>
                              <m:nor/>
                            </m:rPr>
                            <a:rPr lang="es-CL" sz="1600" i="1" kern="100">
                              <a:effectLst/>
                              <a:latin typeface="Aptos" panose="020B0004020202020204" pitchFamily="34" charset="0"/>
                              <a:ea typeface="Calibri" panose="020F0502020204030204" pitchFamily="34" charset="0"/>
                              <a:cs typeface="Times New Roman" panose="02020603050405020304" pitchFamily="18" charset="0"/>
                            </a:rPr>
                            <m:t>−</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25</m:t>
                          </m:r>
                        </m:e>
                      </m:rad>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=5</m:t>
                      </m:r>
                      <m:r>
                        <m:rPr>
                          <m:nor/>
                        </m:rPr>
                        <a:rPr lang="es-CL" sz="1600" kern="100">
                          <a:effectLst/>
                          <a:latin typeface="Aptos" panose="020B0004020202020204" pitchFamily="34" charset="0"/>
                          <a:ea typeface="Calibri" panose="020F0502020204030204" pitchFamily="34" charset="0"/>
                          <a:cs typeface="Times New Roman" panose="02020603050405020304" pitchFamily="18" charset="0"/>
                        </a:rPr>
                        <m:t>i</m:t>
                      </m:r>
                    </m:oMath>
                  </m:oMathPara>
                </a14:m>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L" sz="1600" kern="100" dirty="0">
                    <a:effectLst/>
                    <a:latin typeface="Aptos" panose="020B0004020202020204" pitchFamily="34" charset="0"/>
                    <a:ea typeface="Calibri" panose="020F0502020204030204" pitchFamily="34" charset="0"/>
                    <a:cs typeface="Times New Roman" panose="02020603050405020304" pitchFamily="18" charset="0"/>
                  </a:rPr>
                  <a:t> </a:t>
                </a:r>
                <a:endParaRPr lang="es-C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8" name="Cuadro de texto 445585752">
                <a:extLst>
                  <a:ext uri="{FF2B5EF4-FFF2-40B4-BE49-F238E27FC236}">
                    <a16:creationId xmlns:a16="http://schemas.microsoft.com/office/drawing/2014/main" id="{7C96B3F7-7F48-3C26-EDAB-3AA7953BD7D5}"/>
                  </a:ext>
                </a:extLst>
              </p:cNvPr>
              <p:cNvSpPr txBox="1">
                <a:spLocks noRot="1" noChangeAspect="1" noMove="1" noResize="1" noEditPoints="1" noAdjustHandles="1" noChangeArrowheads="1" noChangeShapeType="1" noTextEdit="1"/>
              </p:cNvSpPr>
              <p:nvPr/>
            </p:nvSpPr>
            <p:spPr>
              <a:xfrm>
                <a:off x="317505" y="1193164"/>
                <a:ext cx="8493114" cy="3347085"/>
              </a:xfrm>
              <a:prstGeom prst="roundRect">
                <a:avLst>
                  <a:gd name="adj" fmla="val 6870"/>
                </a:avLst>
              </a:prstGeom>
              <a:blipFill>
                <a:blip r:embed="rId7"/>
                <a:stretch>
                  <a:fillRect/>
                </a:stretch>
              </a:blipFill>
              <a:ln w="9525">
                <a:solidFill>
                  <a:schemeClr val="accent4">
                    <a:lumMod val="75000"/>
                  </a:schemeClr>
                </a:solidFill>
                <a:prstDash val="dash"/>
              </a:ln>
            </p:spPr>
            <p:txBody>
              <a:bodyPr/>
              <a:lstStyle/>
              <a:p>
                <a:r>
                  <a:rPr lang="es-CL">
                    <a:noFill/>
                  </a:rPr>
                  <a:t> </a:t>
                </a:r>
              </a:p>
            </p:txBody>
          </p:sp>
        </mc:Fallback>
      </mc:AlternateContent>
    </p:spTree>
    <p:extLst>
      <p:ext uri="{BB962C8B-B14F-4D97-AF65-F5344CB8AC3E}">
        <p14:creationId xmlns:p14="http://schemas.microsoft.com/office/powerpoint/2010/main" val="303563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0" grpId="0" animBg="1"/>
      <p:bldP spid="24" grpId="0"/>
      <p:bldP spid="26" grpId="0"/>
      <p:bldP spid="27" grpId="0" animBg="1"/>
      <p:bldP spid="28" grpId="0" animBg="1"/>
    </p:bldLst>
  </p:timing>
</p:sld>
</file>

<file path=ppt/theme/theme1.xml><?xml version="1.0" encoding="utf-8"?>
<a:theme xmlns:a="http://schemas.openxmlformats.org/drawingml/2006/main" name="Data Analytics Strategy Toolkit by Slidesgo">
  <a:themeElements>
    <a:clrScheme name="Violeta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TotalTime>
  <Words>1710</Words>
  <Application>Microsoft Office PowerPoint</Application>
  <PresentationFormat>Presentación en pantalla (16:9)</PresentationFormat>
  <Paragraphs>251</Paragraphs>
  <Slides>32</Slides>
  <Notes>2</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32</vt:i4>
      </vt:variant>
    </vt:vector>
  </HeadingPairs>
  <TitlesOfParts>
    <vt:vector size="42" baseType="lpstr">
      <vt:lpstr>Cambria Math</vt:lpstr>
      <vt:lpstr>Poppins Black</vt:lpstr>
      <vt:lpstr>Calibri</vt:lpstr>
      <vt:lpstr>Nunito Light</vt:lpstr>
      <vt:lpstr>Barlow</vt:lpstr>
      <vt:lpstr>Arial</vt:lpstr>
      <vt:lpstr>Aptos</vt:lpstr>
      <vt:lpstr>Varela Round</vt:lpstr>
      <vt:lpstr>Wingdings</vt:lpstr>
      <vt:lpstr>Data Analytics Strategy Toolkit by Slidesgo</vt:lpstr>
      <vt:lpstr>Presentación de PowerPoint</vt:lpstr>
      <vt:lpstr>Objetivos de Aprendizaje</vt:lpstr>
      <vt:lpstr>Presentación de PowerPoint</vt:lpstr>
      <vt:lpstr>Presentación de PowerPoint</vt:lpstr>
      <vt:lpstr>Presentación de PowerPoint</vt:lpstr>
      <vt:lpstr>Notación en forma de potencias</vt:lpstr>
      <vt:lpstr>Notación en forma de potencias</vt:lpstr>
      <vt:lpstr>Raíces</vt:lpstr>
      <vt:lpstr>Raíces en los Reales</vt:lpstr>
      <vt:lpstr>Propiedades de raíces</vt:lpstr>
      <vt:lpstr>Operatoria con raíces</vt:lpstr>
      <vt:lpstr>Operatoria con raíces</vt:lpstr>
      <vt:lpstr>Operatoria con raíces</vt:lpstr>
      <vt:lpstr>Operatoria con raíces</vt:lpstr>
      <vt:lpstr>Operatoria con raíces</vt:lpstr>
      <vt:lpstr>Operatoria con raíces</vt:lpstr>
      <vt:lpstr>Operatoria con raíces</vt:lpstr>
      <vt:lpstr>Operatoria con raíces</vt:lpstr>
      <vt:lpstr>Operatoria con raíces</vt:lpstr>
      <vt:lpstr>Operatoria con raíces</vt:lpstr>
      <vt:lpstr>Racionalización</vt:lpstr>
      <vt:lpstr>Racionalización</vt:lpstr>
      <vt:lpstr>Presentación de PowerPoint</vt:lpstr>
      <vt:lpstr>Pregunta N°1</vt:lpstr>
      <vt:lpstr>Pregunta N°2</vt:lpstr>
      <vt:lpstr>Pregunta N°3</vt:lpstr>
      <vt:lpstr>Pregunta N°4</vt:lpstr>
      <vt:lpstr>Pregunta N°5</vt:lpstr>
      <vt:lpstr>Pregunta N°6</vt:lpstr>
      <vt:lpstr>Pregunta N°7</vt:lpstr>
      <vt:lpstr>Hoy aprendimos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Lenovo</dc:creator>
  <cp:lastModifiedBy>José Humberto Del Pino Alcaíno (josedelpino)</cp:lastModifiedBy>
  <cp:revision>28</cp:revision>
  <dcterms:modified xsi:type="dcterms:W3CDTF">2024-05-06T16:51:39Z</dcterms:modified>
</cp:coreProperties>
</file>