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81" r:id="rId1"/>
  </p:sldMasterIdLst>
  <p:notesMasterIdLst>
    <p:notesMasterId r:id="rId22"/>
  </p:notesMasterIdLst>
  <p:sldIdLst>
    <p:sldId id="256" r:id="rId2"/>
    <p:sldId id="561" r:id="rId3"/>
    <p:sldId id="728" r:id="rId4"/>
    <p:sldId id="751" r:id="rId5"/>
    <p:sldId id="774" r:id="rId6"/>
    <p:sldId id="775" r:id="rId7"/>
    <p:sldId id="773" r:id="rId8"/>
    <p:sldId id="769" r:id="rId9"/>
    <p:sldId id="776" r:id="rId10"/>
    <p:sldId id="777" r:id="rId11"/>
    <p:sldId id="778" r:id="rId12"/>
    <p:sldId id="564" r:id="rId13"/>
    <p:sldId id="779" r:id="rId14"/>
    <p:sldId id="780" r:id="rId15"/>
    <p:sldId id="781" r:id="rId16"/>
    <p:sldId id="782" r:id="rId17"/>
    <p:sldId id="785" r:id="rId18"/>
    <p:sldId id="783" r:id="rId19"/>
    <p:sldId id="614" r:id="rId20"/>
    <p:sldId id="784"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Cambria Math" panose="02040503050406030204" pitchFamily="18" charset="0"/>
      <p:regular r:id="rId27"/>
    </p:embeddedFont>
    <p:embeddedFont>
      <p:font typeface="Nunito Light" pitchFamily="2" charset="0"/>
      <p:regular r:id="rId28"/>
      <p:italic r:id="rId29"/>
    </p:embeddedFont>
    <p:embeddedFont>
      <p:font typeface="Poppins Black" panose="00000A00000000000000" pitchFamily="2" charset="0"/>
      <p:bold r:id="rId30"/>
      <p:boldItalic r:id="rId31"/>
    </p:embeddedFont>
    <p:embeddedFont>
      <p:font typeface="Varela Round" panose="00000500000000000000" pitchFamily="2" charset="-79"/>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4660"/>
  </p:normalViewPr>
  <p:slideViewPr>
    <p:cSldViewPr snapToGrid="0">
      <p:cViewPr varScale="1">
        <p:scale>
          <a:sx n="108" d="100"/>
          <a:sy n="108" d="100"/>
        </p:scale>
        <p:origin x="408" y="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244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18: Sistemas de Ecuaciones</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M2</a:t>
              </a:r>
            </a:p>
            <a:p>
              <a:pPr algn="ctr"/>
              <a:r>
                <a:rPr lang="es-CL" sz="1050" dirty="0">
                  <a:latin typeface="Aptos" panose="020B0004020202020204" pitchFamily="34" charset="0"/>
                  <a:cs typeface="Arial" panose="020B0604020202020204" pitchFamily="34" charset="0"/>
                </a:rPr>
                <a:t>Eje: Álgebra y Funciones</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Invierno,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157550"/>
            <a:ext cx="7704000" cy="572700"/>
          </a:xfrm>
        </p:spPr>
        <p:txBody>
          <a:bodyPr/>
          <a:lstStyle/>
          <a:p>
            <a:r>
              <a:rPr lang="es-CL" b="1" dirty="0">
                <a:latin typeface="Aptos" panose="020B0004020202020204" pitchFamily="34" charset="0"/>
              </a:rPr>
              <a:t>Análisis de Soluciones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Caso 2: </a:t>
            </a:r>
            <a:r>
              <a:rPr lang="es-CL" sz="1800" b="1" dirty="0">
                <a:latin typeface="Aptos" panose="020B0004020202020204" pitchFamily="34" charset="0"/>
                <a:ea typeface="Calibri" panose="020F0502020204030204" pitchFamily="34" charset="0"/>
                <a:cs typeface="Times New Roman" panose="02020603050405020304" pitchFamily="18" charset="0"/>
              </a:rPr>
              <a:t>s</a:t>
            </a:r>
            <a:r>
              <a:rPr lang="es-CL" sz="1800" b="1" dirty="0">
                <a:effectLst/>
                <a:latin typeface="Aptos" panose="020B0004020202020204" pitchFamily="34" charset="0"/>
                <a:ea typeface="Calibri" panose="020F0502020204030204" pitchFamily="34" charset="0"/>
                <a:cs typeface="Times New Roman" panose="02020603050405020304" pitchFamily="18" charset="0"/>
              </a:rPr>
              <a:t>in solución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FAAB217-DA9B-983E-978B-C583ADE1DE3D}"/>
                  </a:ext>
                </a:extLst>
              </p:cNvPr>
              <p:cNvSpPr txBox="1"/>
              <p:nvPr/>
            </p:nvSpPr>
            <p:spPr>
              <a:xfrm>
                <a:off x="216473" y="2786896"/>
                <a:ext cx="3671886" cy="1579343"/>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caso, el sistema no tiene solución, lo que se da cuando se cumple que: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A</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B</m:t>
                          </m:r>
                        </m:den>
                      </m:f>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 = </m:t>
                      </m:r>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B</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E</m:t>
                          </m:r>
                        </m:den>
                      </m:f>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 ≠ </m:t>
                      </m:r>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C</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F</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5FAAB217-DA9B-983E-978B-C583ADE1DE3D}"/>
                  </a:ext>
                </a:extLst>
              </p:cNvPr>
              <p:cNvSpPr txBox="1">
                <a:spLocks noRot="1" noChangeAspect="1" noMove="1" noResize="1" noEditPoints="1" noAdjustHandles="1" noChangeArrowheads="1" noChangeShapeType="1" noTextEdit="1"/>
              </p:cNvSpPr>
              <p:nvPr/>
            </p:nvSpPr>
            <p:spPr>
              <a:xfrm>
                <a:off x="216473" y="2786896"/>
                <a:ext cx="3671886" cy="1579343"/>
              </a:xfrm>
              <a:prstGeom prst="rect">
                <a:avLst/>
              </a:prstGeom>
              <a:blipFill>
                <a:blip r:embed="rId2"/>
                <a:stretch>
                  <a:fillRect l="-997" t="-772" r="-831"/>
                </a:stretch>
              </a:blipFill>
            </p:spPr>
            <p:txBody>
              <a:bodyPr/>
              <a:lstStyle/>
              <a:p>
                <a:r>
                  <a:rPr lang="es-CL">
                    <a:noFill/>
                  </a:rPr>
                  <a:t> </a:t>
                </a:r>
              </a:p>
            </p:txBody>
          </p:sp>
        </mc:Fallback>
      </mc:AlternateContent>
      <p:pic>
        <p:nvPicPr>
          <p:cNvPr id="9" name="Imagen 8">
            <a:extLst>
              <a:ext uri="{FF2B5EF4-FFF2-40B4-BE49-F238E27FC236}">
                <a16:creationId xmlns:a16="http://schemas.microsoft.com/office/drawing/2014/main" id="{E1E5AA87-D352-F8FE-38C1-4DE27EC1F3C5}"/>
              </a:ext>
            </a:extLst>
          </p:cNvPr>
          <p:cNvPicPr>
            <a:picLocks noChangeAspect="1"/>
          </p:cNvPicPr>
          <p:nvPr/>
        </p:nvPicPr>
        <p:blipFill rotWithShape="1">
          <a:blip r:embed="rId3"/>
          <a:srcRect l="14743" r="68135" b="28588"/>
          <a:stretch/>
        </p:blipFill>
        <p:spPr>
          <a:xfrm>
            <a:off x="959455" y="1476049"/>
            <a:ext cx="2185921" cy="1232182"/>
          </a:xfrm>
          <a:prstGeom prst="rect">
            <a:avLst/>
          </a:prstGeom>
        </p:spPr>
      </p:pic>
      <mc:AlternateContent xmlns:mc="http://schemas.openxmlformats.org/markup-compatibility/2006" xmlns:a14="http://schemas.microsoft.com/office/drawing/2010/main">
        <mc:Choice Requires="a14">
          <p:sp>
            <p:nvSpPr>
              <p:cNvPr id="2" name="Cuadro de texto 1255585022">
                <a:extLst>
                  <a:ext uri="{FF2B5EF4-FFF2-40B4-BE49-F238E27FC236}">
                    <a16:creationId xmlns:a16="http://schemas.microsoft.com/office/drawing/2014/main" id="{DD46F038-7DE3-303D-9F46-9C7DD4AD1B71}"/>
                  </a:ext>
                </a:extLst>
              </p:cNvPr>
              <p:cNvSpPr txBox="1"/>
              <p:nvPr/>
            </p:nvSpPr>
            <p:spPr>
              <a:xfrm>
                <a:off x="4952910" y="1991052"/>
                <a:ext cx="3848099" cy="2165919"/>
              </a:xfrm>
              <a:prstGeom prst="roundRect">
                <a:avLst>
                  <a:gd name="adj" fmla="val 6870"/>
                </a:avLst>
              </a:prstGeom>
              <a:solidFill>
                <a:schemeClr val="accent3">
                  <a:lumMod val="40000"/>
                  <a:lumOff val="60000"/>
                </a:schemeClr>
              </a:solidFill>
              <a:ln w="9525">
                <a:solidFill>
                  <a:srgbClr val="665EB8">
                    <a:lumMod val="75000"/>
                  </a:srgb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bar>
                            <m:bar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f>
                                <m:fPr>
                                  <m:type m:val="noBa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2</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+ 10</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3</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+ 15</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4</m:t>
                                  </m:r>
                                </m:den>
                              </m:f>
                            </m:e>
                          </m:bar>
                        </m:e>
                      </m: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oMath>
                  </m:oMathPara>
                </a14:m>
                <a:endParaRPr lang="es-C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uadro de texto 1255585022">
                <a:extLst>
                  <a:ext uri="{FF2B5EF4-FFF2-40B4-BE49-F238E27FC236}">
                    <a16:creationId xmlns:a16="http://schemas.microsoft.com/office/drawing/2014/main" id="{DD46F038-7DE3-303D-9F46-9C7DD4AD1B71}"/>
                  </a:ext>
                </a:extLst>
              </p:cNvPr>
              <p:cNvSpPr txBox="1">
                <a:spLocks noRot="1" noChangeAspect="1" noMove="1" noResize="1" noEditPoints="1" noAdjustHandles="1" noChangeArrowheads="1" noChangeShapeType="1" noTextEdit="1"/>
              </p:cNvSpPr>
              <p:nvPr/>
            </p:nvSpPr>
            <p:spPr>
              <a:xfrm>
                <a:off x="4952910" y="1991052"/>
                <a:ext cx="3848099" cy="2165919"/>
              </a:xfrm>
              <a:prstGeom prst="roundRect">
                <a:avLst>
                  <a:gd name="adj" fmla="val 6870"/>
                </a:avLst>
              </a:prstGeom>
              <a:blipFill>
                <a:blip r:embed="rId4"/>
                <a:stretch>
                  <a:fillRect/>
                </a:stretch>
              </a:blipFill>
              <a:ln w="9525">
                <a:solidFill>
                  <a:srgbClr val="665EB8">
                    <a:lumMod val="75000"/>
                  </a:srgb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53593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157550"/>
            <a:ext cx="7704000" cy="572700"/>
          </a:xfrm>
        </p:spPr>
        <p:txBody>
          <a:bodyPr/>
          <a:lstStyle/>
          <a:p>
            <a:r>
              <a:rPr lang="es-CL" b="1" dirty="0">
                <a:latin typeface="Aptos" panose="020B0004020202020204" pitchFamily="34" charset="0"/>
              </a:rPr>
              <a:t>Análisis de Soluciones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Caso 3: infinitas soluciones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FAAB217-DA9B-983E-978B-C583ADE1DE3D}"/>
                  </a:ext>
                </a:extLst>
              </p:cNvPr>
              <p:cNvSpPr txBox="1"/>
              <p:nvPr/>
            </p:nvSpPr>
            <p:spPr>
              <a:xfrm>
                <a:off x="303758" y="2837357"/>
                <a:ext cx="3671886" cy="1579343"/>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caso el sistema tiene infinitas soluciones, lo que se da cuando se cumple que: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A</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B</m:t>
                          </m:r>
                        </m:den>
                      </m:f>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 = </m:t>
                      </m:r>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B</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E</m:t>
                          </m:r>
                        </m:den>
                      </m:f>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 = </m:t>
                      </m:r>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C</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F</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5FAAB217-DA9B-983E-978B-C583ADE1DE3D}"/>
                  </a:ext>
                </a:extLst>
              </p:cNvPr>
              <p:cNvSpPr txBox="1">
                <a:spLocks noRot="1" noChangeAspect="1" noMove="1" noResize="1" noEditPoints="1" noAdjustHandles="1" noChangeArrowheads="1" noChangeShapeType="1" noTextEdit="1"/>
              </p:cNvSpPr>
              <p:nvPr/>
            </p:nvSpPr>
            <p:spPr>
              <a:xfrm>
                <a:off x="303758" y="2837357"/>
                <a:ext cx="3671886" cy="1579343"/>
              </a:xfrm>
              <a:prstGeom prst="rect">
                <a:avLst/>
              </a:prstGeom>
              <a:blipFill>
                <a:blip r:embed="rId2"/>
                <a:stretch>
                  <a:fillRect l="-997" t="-769" r="-831"/>
                </a:stretch>
              </a:blipFill>
            </p:spPr>
            <p:txBody>
              <a:bodyPr/>
              <a:lstStyle/>
              <a:p>
                <a:r>
                  <a:rPr lang="es-CL">
                    <a:noFill/>
                  </a:rPr>
                  <a:t> </a:t>
                </a:r>
              </a:p>
            </p:txBody>
          </p:sp>
        </mc:Fallback>
      </mc:AlternateContent>
      <p:pic>
        <p:nvPicPr>
          <p:cNvPr id="9" name="Imagen 8">
            <a:extLst>
              <a:ext uri="{FF2B5EF4-FFF2-40B4-BE49-F238E27FC236}">
                <a16:creationId xmlns:a16="http://schemas.microsoft.com/office/drawing/2014/main" id="{E1E5AA87-D352-F8FE-38C1-4DE27EC1F3C5}"/>
              </a:ext>
            </a:extLst>
          </p:cNvPr>
          <p:cNvPicPr>
            <a:picLocks noChangeAspect="1"/>
          </p:cNvPicPr>
          <p:nvPr/>
        </p:nvPicPr>
        <p:blipFill rotWithShape="1">
          <a:blip r:embed="rId3"/>
          <a:srcRect l="14743" r="68135" b="28588"/>
          <a:stretch/>
        </p:blipFill>
        <p:spPr>
          <a:xfrm>
            <a:off x="1002099" y="1605175"/>
            <a:ext cx="2185921" cy="1232182"/>
          </a:xfrm>
          <a:prstGeom prst="rect">
            <a:avLst/>
          </a:prstGeom>
        </p:spPr>
      </p:pic>
      <mc:AlternateContent xmlns:mc="http://schemas.openxmlformats.org/markup-compatibility/2006" xmlns:a14="http://schemas.microsoft.com/office/drawing/2010/main">
        <mc:Choice Requires="a14">
          <p:sp>
            <p:nvSpPr>
              <p:cNvPr id="2" name="Cuadro de texto 1255585022">
                <a:extLst>
                  <a:ext uri="{FF2B5EF4-FFF2-40B4-BE49-F238E27FC236}">
                    <a16:creationId xmlns:a16="http://schemas.microsoft.com/office/drawing/2014/main" id="{DD46F038-7DE3-303D-9F46-9C7DD4AD1B71}"/>
                  </a:ext>
                </a:extLst>
              </p:cNvPr>
              <p:cNvSpPr txBox="1"/>
              <p:nvPr/>
            </p:nvSpPr>
            <p:spPr>
              <a:xfrm>
                <a:off x="4952910" y="1991052"/>
                <a:ext cx="3848099" cy="2165919"/>
              </a:xfrm>
              <a:prstGeom prst="roundRect">
                <a:avLst>
                  <a:gd name="adj" fmla="val 6870"/>
                </a:avLst>
              </a:prstGeom>
              <a:solidFill>
                <a:schemeClr val="accent3">
                  <a:lumMod val="40000"/>
                  <a:lumOff val="60000"/>
                </a:schemeClr>
              </a:solidFill>
              <a:ln w="9525">
                <a:solidFill>
                  <a:srgbClr val="665EB8">
                    <a:lumMod val="75000"/>
                  </a:srgb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bar>
                            <m:bar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f>
                                <m:fPr>
                                  <m:type m:val="noBa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2</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+ 10</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3</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+ 15</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4</m:t>
                                  </m:r>
                                </m:den>
                              </m:f>
                            </m:e>
                          </m:bar>
                        </m:e>
                      </m: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den>
                      </m:f>
                    </m:oMath>
                  </m:oMathPara>
                </a14:m>
                <a:endParaRPr lang="es-CL"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1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uadro de texto 1255585022">
                <a:extLst>
                  <a:ext uri="{FF2B5EF4-FFF2-40B4-BE49-F238E27FC236}">
                    <a16:creationId xmlns:a16="http://schemas.microsoft.com/office/drawing/2014/main" id="{DD46F038-7DE3-303D-9F46-9C7DD4AD1B71}"/>
                  </a:ext>
                </a:extLst>
              </p:cNvPr>
              <p:cNvSpPr txBox="1">
                <a:spLocks noRot="1" noChangeAspect="1" noMove="1" noResize="1" noEditPoints="1" noAdjustHandles="1" noChangeArrowheads="1" noChangeShapeType="1" noTextEdit="1"/>
              </p:cNvSpPr>
              <p:nvPr/>
            </p:nvSpPr>
            <p:spPr>
              <a:xfrm>
                <a:off x="4952910" y="1991052"/>
                <a:ext cx="3848099" cy="2165919"/>
              </a:xfrm>
              <a:prstGeom prst="roundRect">
                <a:avLst>
                  <a:gd name="adj" fmla="val 6870"/>
                </a:avLst>
              </a:prstGeom>
              <a:blipFill>
                <a:blip r:embed="rId4"/>
                <a:stretch>
                  <a:fillRect/>
                </a:stretch>
              </a:blipFill>
              <a:ln w="9525">
                <a:solidFill>
                  <a:srgbClr val="665EB8">
                    <a:lumMod val="75000"/>
                  </a:srgb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166855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D564B9B-CA1B-B645-FA1B-4F89FCE2FCBF}"/>
              </a:ext>
            </a:extLst>
          </p:cNvPr>
          <p:cNvPicPr>
            <a:picLocks noChangeAspect="1"/>
          </p:cNvPicPr>
          <p:nvPr/>
        </p:nvPicPr>
        <p:blipFill>
          <a:blip r:embed="rId2"/>
          <a:stretch>
            <a:fillRect/>
          </a:stretch>
        </p:blipFill>
        <p:spPr>
          <a:xfrm>
            <a:off x="252725" y="1107140"/>
            <a:ext cx="7411484" cy="256258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8FF65ED-0385-9D9C-F507-1BF940060CC3}"/>
              </a:ext>
            </a:extLst>
          </p:cNvPr>
          <p:cNvPicPr>
            <a:picLocks noChangeAspect="1"/>
          </p:cNvPicPr>
          <p:nvPr/>
        </p:nvPicPr>
        <p:blipFill>
          <a:blip r:embed="rId2"/>
          <a:stretch>
            <a:fillRect/>
          </a:stretch>
        </p:blipFill>
        <p:spPr>
          <a:xfrm>
            <a:off x="685670" y="1133372"/>
            <a:ext cx="6573167" cy="281026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N°2</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4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CB5A9E1-88CF-D2CE-5326-1F8592FFCCBC}"/>
              </a:ext>
            </a:extLst>
          </p:cNvPr>
          <p:cNvPicPr>
            <a:picLocks noChangeAspect="1"/>
          </p:cNvPicPr>
          <p:nvPr/>
        </p:nvPicPr>
        <p:blipFill>
          <a:blip r:embed="rId2"/>
          <a:stretch>
            <a:fillRect/>
          </a:stretch>
        </p:blipFill>
        <p:spPr>
          <a:xfrm>
            <a:off x="0" y="0"/>
            <a:ext cx="5283649" cy="514350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5325122" y="0"/>
            <a:ext cx="2767547" cy="1063500"/>
          </a:xfrm>
        </p:spPr>
        <p:txBody>
          <a:bodyPr/>
          <a:lstStyle/>
          <a:p>
            <a:r>
              <a:rPr lang="es-CL" dirty="0"/>
              <a:t>Pregunta N°3</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5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CB3A20-8516-67E3-5E1F-2E314E50B946}"/>
              </a:ext>
            </a:extLst>
          </p:cNvPr>
          <p:cNvPicPr>
            <a:picLocks noChangeAspect="1"/>
          </p:cNvPicPr>
          <p:nvPr/>
        </p:nvPicPr>
        <p:blipFill>
          <a:blip r:embed="rId2"/>
          <a:stretch>
            <a:fillRect/>
          </a:stretch>
        </p:blipFill>
        <p:spPr>
          <a:xfrm>
            <a:off x="41474" y="922422"/>
            <a:ext cx="7011378" cy="3096057"/>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5325122" y="0"/>
            <a:ext cx="2767547" cy="1063500"/>
          </a:xfrm>
        </p:spPr>
        <p:txBody>
          <a:bodyPr/>
          <a:lstStyle/>
          <a:p>
            <a:r>
              <a:rPr lang="es-CL" dirty="0"/>
              <a:t>Pregunta N°4</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2025</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1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C298B94B-9B50-518D-E1DB-5A1F1B68E231}"/>
              </a:ext>
            </a:extLst>
          </p:cNvPr>
          <p:cNvPicPr>
            <a:picLocks noChangeAspect="1"/>
          </p:cNvPicPr>
          <p:nvPr/>
        </p:nvPicPr>
        <p:blipFill>
          <a:blip r:embed="rId2"/>
          <a:stretch>
            <a:fillRect/>
          </a:stretch>
        </p:blipFill>
        <p:spPr>
          <a:xfrm>
            <a:off x="303663" y="983068"/>
            <a:ext cx="7030431" cy="2972215"/>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5325122" y="0"/>
            <a:ext cx="2767547" cy="1063500"/>
          </a:xfrm>
        </p:spPr>
        <p:txBody>
          <a:bodyPr/>
          <a:lstStyle/>
          <a:p>
            <a:r>
              <a:rPr lang="es-CL" dirty="0"/>
              <a:t>Pregunta N°5</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0F6A72E-2DAF-9726-CA98-3D94AE343EFC}"/>
              </a:ext>
            </a:extLst>
          </p:cNvPr>
          <p:cNvPicPr>
            <a:picLocks noChangeAspect="1"/>
          </p:cNvPicPr>
          <p:nvPr/>
        </p:nvPicPr>
        <p:blipFill>
          <a:blip r:embed="rId2"/>
          <a:stretch>
            <a:fillRect/>
          </a:stretch>
        </p:blipFill>
        <p:spPr>
          <a:xfrm>
            <a:off x="330277" y="762034"/>
            <a:ext cx="5463719" cy="346190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5325122" y="0"/>
            <a:ext cx="2767547" cy="1063500"/>
          </a:xfrm>
        </p:spPr>
        <p:txBody>
          <a:bodyPr/>
          <a:lstStyle/>
          <a:p>
            <a:r>
              <a:rPr lang="es-CL" dirty="0"/>
              <a:t>Pregunta N°6</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D1D9115-1B75-9EC1-F084-375C9CCA1534}"/>
              </a:ext>
            </a:extLst>
          </p:cNvPr>
          <p:cNvPicPr>
            <a:picLocks noChangeAspect="1"/>
          </p:cNvPicPr>
          <p:nvPr/>
        </p:nvPicPr>
        <p:blipFill>
          <a:blip r:embed="rId2"/>
          <a:stretch>
            <a:fillRect/>
          </a:stretch>
        </p:blipFill>
        <p:spPr>
          <a:xfrm>
            <a:off x="0" y="0"/>
            <a:ext cx="5823818" cy="5143500"/>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5325122" y="0"/>
            <a:ext cx="2767547" cy="1063500"/>
          </a:xfrm>
        </p:spPr>
        <p:txBody>
          <a:bodyPr/>
          <a:lstStyle/>
          <a:p>
            <a:r>
              <a:rPr lang="es-CL" dirty="0"/>
              <a:t>Pregunta N°7</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 a</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92275" y="1441881"/>
            <a:ext cx="5492569" cy="3002104"/>
          </a:xfrm>
        </p:spPr>
        <p:txBody>
          <a:bodyPr/>
          <a:lstStyle/>
          <a:p>
            <a:pPr algn="just">
              <a:buFont typeface="Wingdings" panose="05000000000000000000" pitchFamily="2" charset="2"/>
              <a:buChar char="ü"/>
            </a:pPr>
            <a:r>
              <a:rPr lang="es-ES" sz="1800" dirty="0">
                <a:solidFill>
                  <a:schemeClr val="tx1"/>
                </a:solidFill>
                <a:latin typeface="Aptos" panose="020B0004020202020204" pitchFamily="34" charset="0"/>
              </a:rPr>
              <a:t>Definir qué es un sistema de ecuaciones.</a:t>
            </a:r>
          </a:p>
          <a:p>
            <a:pPr algn="just">
              <a:buFont typeface="Wingdings" panose="05000000000000000000" pitchFamily="2" charset="2"/>
              <a:buChar char="ü"/>
            </a:pPr>
            <a:r>
              <a:rPr lang="es-ES" sz="1800" dirty="0">
                <a:solidFill>
                  <a:schemeClr val="tx1"/>
                </a:solidFill>
                <a:latin typeface="Aptos" panose="020B0004020202020204" pitchFamily="34" charset="0"/>
              </a:rPr>
              <a:t>Resolver sistemas de ecuaciones utilizando diversos métodos.</a:t>
            </a:r>
          </a:p>
          <a:p>
            <a:pPr algn="just">
              <a:buFont typeface="Wingdings" panose="05000000000000000000" pitchFamily="2" charset="2"/>
              <a:buChar char="ü"/>
            </a:pPr>
            <a:r>
              <a:rPr lang="es-ES" sz="1800" dirty="0">
                <a:solidFill>
                  <a:schemeClr val="tx1"/>
                </a:solidFill>
                <a:latin typeface="Aptos" panose="020B0004020202020204" pitchFamily="34" charset="0"/>
              </a:rPr>
              <a:t>Analizar las posibles soluciones de un sistema de ecuaciones (una solución, infinitas soluciones, o ninguna solución).</a:t>
            </a:r>
          </a:p>
          <a:p>
            <a:pPr marL="152400" indent="0" algn="just">
              <a:buNone/>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404073" y="1541186"/>
            <a:ext cx="5492569" cy="3002104"/>
          </a:xfrm>
        </p:spPr>
        <p:txBody>
          <a:bodyPr/>
          <a:lstStyle/>
          <a:p>
            <a:pPr algn="just"/>
            <a:r>
              <a:rPr lang="es-ES" sz="1800" dirty="0">
                <a:solidFill>
                  <a:schemeClr val="tx1"/>
                </a:solidFill>
                <a:latin typeface="Aptos" panose="020B0004020202020204" pitchFamily="34" charset="0"/>
              </a:rPr>
              <a:t>Definir qué es un sistema de ecuaciones.</a:t>
            </a:r>
          </a:p>
          <a:p>
            <a:pPr algn="just"/>
            <a:r>
              <a:rPr lang="es-ES" sz="1800" dirty="0">
                <a:solidFill>
                  <a:schemeClr val="tx1"/>
                </a:solidFill>
                <a:latin typeface="Aptos" panose="020B0004020202020204" pitchFamily="34" charset="0"/>
              </a:rPr>
              <a:t>Resolver sistemas de ecuaciones utilizando diversos métodos.</a:t>
            </a:r>
          </a:p>
          <a:p>
            <a:pPr algn="just"/>
            <a:r>
              <a:rPr lang="es-ES" sz="1800" dirty="0">
                <a:solidFill>
                  <a:schemeClr val="tx1"/>
                </a:solidFill>
                <a:latin typeface="Aptos" panose="020B0004020202020204" pitchFamily="34" charset="0"/>
              </a:rPr>
              <a:t>Analizar las posibles soluciones de un sistema de ecuaciones (una solución, infinitas soluciones, o ninguna solución).</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dirty="0"/>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18: Sistemas de Ecuaciones</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Programas M2</a:t>
              </a:r>
            </a:p>
            <a:p>
              <a:pPr algn="ctr"/>
              <a:r>
                <a:rPr lang="es-CL" sz="1050" dirty="0">
                  <a:latin typeface="Aptos" panose="020B0004020202020204" pitchFamily="34" charset="0"/>
                  <a:cs typeface="Arial" panose="020B0604020202020204" pitchFamily="34" charset="0"/>
                </a:rPr>
                <a:t>Eje: Álgebra y Funciones</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Invierno, 2024</a:t>
              </a:r>
            </a:p>
          </p:txBody>
        </p:sp>
      </p:grpSp>
    </p:spTree>
    <p:extLst>
      <p:ext uri="{BB962C8B-B14F-4D97-AF65-F5344CB8AC3E}">
        <p14:creationId xmlns:p14="http://schemas.microsoft.com/office/powerpoint/2010/main" val="156116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Sistemas de Ecuaciones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4" name="Rectangle 3">
            <a:extLst>
              <a:ext uri="{FF2B5EF4-FFF2-40B4-BE49-F238E27FC236}">
                <a16:creationId xmlns:a16="http://schemas.microsoft.com/office/drawing/2014/main" id="{118FBC58-3A31-9A95-5584-254D70BA934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8" name="Rectangle 4">
            <a:extLst>
              <a:ext uri="{FF2B5EF4-FFF2-40B4-BE49-F238E27FC236}">
                <a16:creationId xmlns:a16="http://schemas.microsoft.com/office/drawing/2014/main" id="{D118B5AF-BC6E-4AE7-3573-B26326D61687}"/>
              </a:ext>
            </a:extLst>
          </p:cNvPr>
          <p:cNvSpPr>
            <a:spLocks noChangeArrowheads="1"/>
          </p:cNvSpPr>
          <p:nvPr/>
        </p:nvSpPr>
        <p:spPr bwMode="auto">
          <a:xfrm>
            <a:off x="-64893" y="3029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3">
            <a:extLst>
              <a:ext uri="{FF2B5EF4-FFF2-40B4-BE49-F238E27FC236}">
                <a16:creationId xmlns:a16="http://schemas.microsoft.com/office/drawing/2014/main" id="{E6C1D651-735B-A318-D5B0-AA583FF88292}"/>
              </a:ext>
            </a:extLst>
          </p:cNvPr>
          <p:cNvSpPr txBox="1"/>
          <p:nvPr/>
        </p:nvSpPr>
        <p:spPr>
          <a:xfrm>
            <a:off x="303758" y="1289156"/>
            <a:ext cx="3536722" cy="2717411"/>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Existen situaciones en las cuales no se trabajará con una sola incógnita, si no que se puede trabajar con dos o más de ellas. Si tenemos un problema que relaciona dichas incógnitas en ecuaciones diferentes se puede plantear un sistema de ecuaciones que resuelva ambas incógnitas, quedando expresado de la siguiente forma:</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0DB3FF93-5428-5E77-A596-F93A64B427B4}"/>
              </a:ext>
            </a:extLst>
          </p:cNvPr>
          <p:cNvPicPr>
            <a:picLocks noChangeAspect="1"/>
          </p:cNvPicPr>
          <p:nvPr/>
        </p:nvPicPr>
        <p:blipFill rotWithShape="1">
          <a:blip r:embed="rId2"/>
          <a:srcRect l="14743" r="68135" b="28588"/>
          <a:stretch/>
        </p:blipFill>
        <p:spPr>
          <a:xfrm>
            <a:off x="1362751" y="3861543"/>
            <a:ext cx="1752108" cy="987646"/>
          </a:xfrm>
          <a:prstGeom prst="rect">
            <a:avLst/>
          </a:prstGeom>
        </p:spPr>
      </p:pic>
      <p:cxnSp>
        <p:nvCxnSpPr>
          <p:cNvPr id="9" name="Conector recto 8">
            <a:extLst>
              <a:ext uri="{FF2B5EF4-FFF2-40B4-BE49-F238E27FC236}">
                <a16:creationId xmlns:a16="http://schemas.microsoft.com/office/drawing/2014/main" id="{D367D470-06BE-7A17-969B-D52459A6AFA1}"/>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926C194B-B543-F092-28D3-10AC0F70D5D7}"/>
              </a:ext>
            </a:extLst>
          </p:cNvPr>
          <p:cNvSpPr txBox="1"/>
          <p:nvPr/>
        </p:nvSpPr>
        <p:spPr>
          <a:xfrm>
            <a:off x="4715551" y="1380094"/>
            <a:ext cx="4057156" cy="2820003"/>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donde A, B, C, D, E y F son valores numéricos constantes, x e y son las incógnitas.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Al resolver un sistema de ecuaciones de dos incógnitas la respuesta quedará expresada en forma de un par ordenado (x, y), lo cual también se relaciona con que, al representar cada ecuación en un plano cartesiano, la solución corresponderá al punto de intersección entre ambas rectas.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598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Resolución de Sistemas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Método de sustitución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CuadroTexto 2">
            <a:extLst>
              <a:ext uri="{FF2B5EF4-FFF2-40B4-BE49-F238E27FC236}">
                <a16:creationId xmlns:a16="http://schemas.microsoft.com/office/drawing/2014/main" id="{AC162CD0-2F88-37E9-6D7D-0DC52E00766B}"/>
              </a:ext>
            </a:extLst>
          </p:cNvPr>
          <p:cNvSpPr txBox="1"/>
          <p:nvPr/>
        </p:nvSpPr>
        <p:spPr>
          <a:xfrm>
            <a:off x="226399" y="1617420"/>
            <a:ext cx="3894136" cy="2308324"/>
          </a:xfrm>
          <a:prstGeom prst="rect">
            <a:avLst/>
          </a:prstGeom>
          <a:noFill/>
        </p:spPr>
        <p:txBody>
          <a:bodyPr wrap="square">
            <a:spAutoFit/>
          </a:bodyPr>
          <a:lstStyle/>
          <a:p>
            <a:pPr algn="just"/>
            <a:r>
              <a:rPr lang="es-CL"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método se elige una de las ecuaciones, en ella se despeja una de las incógnitas para reemplazar el resultado en la segunda ecuación con el fin de generar una ecuación de una sola incógnita para encontrar ese valor, que luego al evaluar en cualquiera de las ecuaciones nos dirá el segundo valor del par ordenado.</a:t>
            </a:r>
            <a:endParaRPr lang="es-CL" sz="1600" dirty="0"/>
          </a:p>
        </p:txBody>
      </p:sp>
      <p:pic>
        <p:nvPicPr>
          <p:cNvPr id="9" name="Imagen 8">
            <a:extLst>
              <a:ext uri="{FF2B5EF4-FFF2-40B4-BE49-F238E27FC236}">
                <a16:creationId xmlns:a16="http://schemas.microsoft.com/office/drawing/2014/main" id="{95BE8B2E-8B3E-9E0F-22A4-6F7419CC33B9}"/>
              </a:ext>
            </a:extLst>
          </p:cNvPr>
          <p:cNvPicPr>
            <a:picLocks noChangeAspect="1"/>
          </p:cNvPicPr>
          <p:nvPr/>
        </p:nvPicPr>
        <p:blipFill>
          <a:blip r:embed="rId2"/>
          <a:stretch>
            <a:fillRect/>
          </a:stretch>
        </p:blipFill>
        <p:spPr>
          <a:xfrm>
            <a:off x="4866945" y="1357313"/>
            <a:ext cx="3716862" cy="2965746"/>
          </a:xfrm>
          <a:prstGeom prst="rect">
            <a:avLst/>
          </a:prstGeom>
        </p:spPr>
      </p:pic>
    </p:spTree>
    <p:extLst>
      <p:ext uri="{BB962C8B-B14F-4D97-AF65-F5344CB8AC3E}">
        <p14:creationId xmlns:p14="http://schemas.microsoft.com/office/powerpoint/2010/main" val="417735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Resolución de Sistemas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Método de igualación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3" name="CuadroTexto 2">
            <a:extLst>
              <a:ext uri="{FF2B5EF4-FFF2-40B4-BE49-F238E27FC236}">
                <a16:creationId xmlns:a16="http://schemas.microsoft.com/office/drawing/2014/main" id="{AC162CD0-2F88-37E9-6D7D-0DC52E00766B}"/>
              </a:ext>
            </a:extLst>
          </p:cNvPr>
          <p:cNvSpPr txBox="1"/>
          <p:nvPr/>
        </p:nvSpPr>
        <p:spPr>
          <a:xfrm>
            <a:off x="226399" y="2082631"/>
            <a:ext cx="3894136" cy="1815882"/>
          </a:xfrm>
          <a:prstGeom prst="rect">
            <a:avLst/>
          </a:prstGeom>
          <a:noFill/>
        </p:spPr>
        <p:txBody>
          <a:bodyPr wrap="square">
            <a:spAutoFit/>
          </a:bodyPr>
          <a:lstStyle/>
          <a:p>
            <a:pPr algn="just"/>
            <a:r>
              <a:rPr lang="es-ES" sz="16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método despejaremos la misma incógnita en ambas ecuaciones, luego se igualan para tener una ecuación de primer grado con una incógnita y encontrar dicho valor que luego se reemplazara en cualquiera de las ecuaciones para obtener el segundo valor de la solución.</a:t>
            </a:r>
            <a:endParaRPr lang="es-CL" sz="1600" dirty="0"/>
          </a:p>
        </p:txBody>
      </p:sp>
      <p:pic>
        <p:nvPicPr>
          <p:cNvPr id="7" name="Imagen 6">
            <a:extLst>
              <a:ext uri="{FF2B5EF4-FFF2-40B4-BE49-F238E27FC236}">
                <a16:creationId xmlns:a16="http://schemas.microsoft.com/office/drawing/2014/main" id="{78AF3F53-F1DC-737D-330E-2DB52E31BC4D}"/>
              </a:ext>
            </a:extLst>
          </p:cNvPr>
          <p:cNvPicPr>
            <a:picLocks noChangeAspect="1"/>
          </p:cNvPicPr>
          <p:nvPr/>
        </p:nvPicPr>
        <p:blipFill>
          <a:blip r:embed="rId2"/>
          <a:stretch>
            <a:fillRect/>
          </a:stretch>
        </p:blipFill>
        <p:spPr>
          <a:xfrm>
            <a:off x="4866945" y="1132688"/>
            <a:ext cx="3671016" cy="3572617"/>
          </a:xfrm>
          <a:prstGeom prst="rect">
            <a:avLst/>
          </a:prstGeom>
        </p:spPr>
      </p:pic>
    </p:spTree>
    <p:extLst>
      <p:ext uri="{BB962C8B-B14F-4D97-AF65-F5344CB8AC3E}">
        <p14:creationId xmlns:p14="http://schemas.microsoft.com/office/powerpoint/2010/main" val="1434636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Resolución de Sistemas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Método de </a:t>
            </a:r>
            <a:r>
              <a:rPr lang="es-CL" sz="1800" b="1" dirty="0">
                <a:latin typeface="Aptos" panose="020B0004020202020204" pitchFamily="34" charset="0"/>
                <a:ea typeface="Calibri" panose="020F0502020204030204" pitchFamily="34" charset="0"/>
                <a:cs typeface="Times New Roman" panose="02020603050405020304" pitchFamily="18" charset="0"/>
              </a:rPr>
              <a:t>reducción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8" name="CuadroTexto 7">
            <a:extLst>
              <a:ext uri="{FF2B5EF4-FFF2-40B4-BE49-F238E27FC236}">
                <a16:creationId xmlns:a16="http://schemas.microsoft.com/office/drawing/2014/main" id="{BCE7B6DD-B61B-43E4-6B2D-BEFC097C5F46}"/>
              </a:ext>
            </a:extLst>
          </p:cNvPr>
          <p:cNvSpPr txBox="1"/>
          <p:nvPr/>
        </p:nvSpPr>
        <p:spPr>
          <a:xfrm>
            <a:off x="163513" y="1991052"/>
            <a:ext cx="3995736" cy="2190471"/>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método lo que se busca es “eliminar” una de las incógnitas mediante amplificación de las ecuaciones para posteriormente sumar ambas ecuaciones y generar una única ecuación de primer grado con una incógnita cuya respuesta se ocupara para encontrar la segunda variable.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7EEEAC51-BD3C-293F-D6FB-D9A1340D01B5}"/>
              </a:ext>
            </a:extLst>
          </p:cNvPr>
          <p:cNvPicPr>
            <a:picLocks noChangeAspect="1"/>
          </p:cNvPicPr>
          <p:nvPr/>
        </p:nvPicPr>
        <p:blipFill>
          <a:blip r:embed="rId2"/>
          <a:stretch>
            <a:fillRect/>
          </a:stretch>
        </p:blipFill>
        <p:spPr>
          <a:xfrm>
            <a:off x="4895869" y="1328026"/>
            <a:ext cx="3699197" cy="3516521"/>
          </a:xfrm>
          <a:prstGeom prst="rect">
            <a:avLst/>
          </a:prstGeom>
        </p:spPr>
      </p:pic>
    </p:spTree>
    <p:extLst>
      <p:ext uri="{BB962C8B-B14F-4D97-AF65-F5344CB8AC3E}">
        <p14:creationId xmlns:p14="http://schemas.microsoft.com/office/powerpoint/2010/main" val="2603894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Resolución Gráfica</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4" name="Rectangle 3">
            <a:extLst>
              <a:ext uri="{FF2B5EF4-FFF2-40B4-BE49-F238E27FC236}">
                <a16:creationId xmlns:a16="http://schemas.microsoft.com/office/drawing/2014/main" id="{118FBC58-3A31-9A95-5584-254D70BA934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8" name="Rectangle 4">
            <a:extLst>
              <a:ext uri="{FF2B5EF4-FFF2-40B4-BE49-F238E27FC236}">
                <a16:creationId xmlns:a16="http://schemas.microsoft.com/office/drawing/2014/main" id="{D118B5AF-BC6E-4AE7-3573-B26326D61687}"/>
              </a:ext>
            </a:extLst>
          </p:cNvPr>
          <p:cNvSpPr>
            <a:spLocks noChangeArrowheads="1"/>
          </p:cNvSpPr>
          <p:nvPr/>
        </p:nvSpPr>
        <p:spPr bwMode="auto">
          <a:xfrm>
            <a:off x="-64893" y="30295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cxnSp>
        <p:nvCxnSpPr>
          <p:cNvPr id="9" name="Conector recto 8">
            <a:extLst>
              <a:ext uri="{FF2B5EF4-FFF2-40B4-BE49-F238E27FC236}">
                <a16:creationId xmlns:a16="http://schemas.microsoft.com/office/drawing/2014/main" id="{D367D470-06BE-7A17-969B-D52459A6AFA1}"/>
              </a:ext>
            </a:extLst>
          </p:cNvPr>
          <p:cNvCxnSpPr/>
          <p:nvPr/>
        </p:nvCxnSpPr>
        <p:spPr>
          <a:xfrm>
            <a:off x="3197584" y="143394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2">
            <a:extLst>
              <a:ext uri="{FF2B5EF4-FFF2-40B4-BE49-F238E27FC236}">
                <a16:creationId xmlns:a16="http://schemas.microsoft.com/office/drawing/2014/main" id="{DE397BA7-208C-539A-9163-9ABDB44E9CAF}"/>
              </a:ext>
            </a:extLst>
          </p:cNvPr>
          <p:cNvSpPr>
            <a:spLocks noChangeArrowheads="1"/>
          </p:cNvSpPr>
          <p:nvPr/>
        </p:nvSpPr>
        <p:spPr bwMode="auto">
          <a:xfrm>
            <a:off x="171211" y="1510170"/>
            <a:ext cx="2927348"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Situaci</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1 </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Ú</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nica soluci</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caso tenemos que las rectas representadas se intersecan en un solo punto (a, b) que corresponder</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 a la soluci</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del sistema de ecuaciones.</a:t>
            </a:r>
            <a:endParaRPr kumimoji="0" lang="es-CL" altLang="es-C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pic>
        <p:nvPicPr>
          <p:cNvPr id="2049" name="Imagen 63">
            <a:extLst>
              <a:ext uri="{FF2B5EF4-FFF2-40B4-BE49-F238E27FC236}">
                <a16:creationId xmlns:a16="http://schemas.microsoft.com/office/drawing/2014/main" id="{178BC971-361C-E003-E576-9151E4381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41" y="3145090"/>
            <a:ext cx="1885888" cy="14329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EF96D19-6D19-6D3B-5ED0-DD211D18AC90}"/>
              </a:ext>
            </a:extLst>
          </p:cNvPr>
          <p:cNvSpPr>
            <a:spLocks noChangeArrowheads="1"/>
          </p:cNvSpPr>
          <p:nvPr/>
        </p:nvSpPr>
        <p:spPr bwMode="auto">
          <a:xfrm>
            <a:off x="421245" y="325899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6" name="Rectangle 5">
            <a:extLst>
              <a:ext uri="{FF2B5EF4-FFF2-40B4-BE49-F238E27FC236}">
                <a16:creationId xmlns:a16="http://schemas.microsoft.com/office/drawing/2014/main" id="{367B0A9C-B2EB-AD65-0276-7D400B2D6284}"/>
              </a:ext>
            </a:extLst>
          </p:cNvPr>
          <p:cNvSpPr>
            <a:spLocks noChangeArrowheads="1"/>
          </p:cNvSpPr>
          <p:nvPr/>
        </p:nvSpPr>
        <p:spPr bwMode="auto">
          <a:xfrm>
            <a:off x="3322399" y="1476049"/>
            <a:ext cx="267664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Situaci</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2 Sin soluci</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En este caso tenemos que las rectas no se intersecan en ning</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ú</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punto, que corresponde a la situaci</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en que un sistema tenga soluci</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el conjunto vac</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í</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o.</a:t>
            </a:r>
            <a:endParaRPr kumimoji="0" lang="es-CL" altLang="es-C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pic>
        <p:nvPicPr>
          <p:cNvPr id="2052" name="Imagen 1200206337">
            <a:extLst>
              <a:ext uri="{FF2B5EF4-FFF2-40B4-BE49-F238E27FC236}">
                <a16:creationId xmlns:a16="http://schemas.microsoft.com/office/drawing/2014/main" id="{9A325F25-C9D8-5D9E-0AA6-670F0F5A9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3330" y="3205031"/>
            <a:ext cx="1555959" cy="165157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a:extLst>
              <a:ext uri="{FF2B5EF4-FFF2-40B4-BE49-F238E27FC236}">
                <a16:creationId xmlns:a16="http://schemas.microsoft.com/office/drawing/2014/main" id="{F191C03E-592A-7BBC-C4EC-9FF86014DB18}"/>
              </a:ext>
            </a:extLst>
          </p:cNvPr>
          <p:cNvSpPr>
            <a:spLocks noChangeArrowheads="1"/>
          </p:cNvSpPr>
          <p:nvPr/>
        </p:nvSpPr>
        <p:spPr bwMode="auto">
          <a:xfrm>
            <a:off x="0" y="1509812"/>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cxnSp>
        <p:nvCxnSpPr>
          <p:cNvPr id="12" name="Conector recto 11">
            <a:extLst>
              <a:ext uri="{FF2B5EF4-FFF2-40B4-BE49-F238E27FC236}">
                <a16:creationId xmlns:a16="http://schemas.microsoft.com/office/drawing/2014/main" id="{1AD68E74-24B6-23FF-C95D-09DD71D8B666}"/>
              </a:ext>
            </a:extLst>
          </p:cNvPr>
          <p:cNvCxnSpPr/>
          <p:nvPr/>
        </p:nvCxnSpPr>
        <p:spPr>
          <a:xfrm>
            <a:off x="6258284" y="143394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8">
            <a:extLst>
              <a:ext uri="{FF2B5EF4-FFF2-40B4-BE49-F238E27FC236}">
                <a16:creationId xmlns:a16="http://schemas.microsoft.com/office/drawing/2014/main" id="{8EA6447B-74FC-1069-B099-43EDE7ABD5FC}"/>
              </a:ext>
            </a:extLst>
          </p:cNvPr>
          <p:cNvSpPr>
            <a:spLocks noChangeArrowheads="1"/>
          </p:cNvSpPr>
          <p:nvPr/>
        </p:nvSpPr>
        <p:spPr bwMode="auto">
          <a:xfrm>
            <a:off x="6323954" y="1476049"/>
            <a:ext cx="268948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Situaci</a:t>
            </a:r>
            <a:r>
              <a:rPr kumimoji="0" lang="es-CL" altLang="es-CL"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ó</a:t>
            </a:r>
            <a:r>
              <a:rPr kumimoji="0" lang="es-CL" altLang="es-CL" b="1"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n 3 Infinitas soluciones: </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caso ambas rectas se superponen perfectamente en la gr</a:t>
            </a:r>
            <a:r>
              <a:rPr kumimoji="0" lang="es-CL" altLang="es-CL"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á</a:t>
            </a:r>
            <a:r>
              <a:rPr kumimoji="0" lang="es-CL" altLang="es-CL" b="0" i="0" u="none" strike="noStrike" cap="none" normalizeH="0" baseline="0" dirty="0">
                <a:ln>
                  <a:noFill/>
                </a:ln>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fica, que corresponde a cuando el sistema tiene infinitas soluciones.</a:t>
            </a:r>
            <a:endParaRPr kumimoji="0" lang="es-CL" altLang="es-CL"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L" altLang="es-CL" b="0" i="0" u="none" strike="noStrike" cap="none" normalizeH="0" baseline="0" dirty="0">
              <a:ln>
                <a:noFill/>
              </a:ln>
              <a:solidFill>
                <a:schemeClr val="tx1"/>
              </a:solidFill>
              <a:effectLst/>
              <a:latin typeface="Arial" panose="020B0604020202020204" pitchFamily="34" charset="0"/>
            </a:endParaRPr>
          </a:p>
        </p:txBody>
      </p:sp>
      <p:pic>
        <p:nvPicPr>
          <p:cNvPr id="2055" name="Imagen 1200206338">
            <a:extLst>
              <a:ext uri="{FF2B5EF4-FFF2-40B4-BE49-F238E27FC236}">
                <a16:creationId xmlns:a16="http://schemas.microsoft.com/office/drawing/2014/main" id="{B7889F5B-576F-6255-395B-26C3823F9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195" y="3145090"/>
            <a:ext cx="1713001" cy="172165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a:extLst>
              <a:ext uri="{FF2B5EF4-FFF2-40B4-BE49-F238E27FC236}">
                <a16:creationId xmlns:a16="http://schemas.microsoft.com/office/drawing/2014/main" id="{2B16E5BC-6E69-20F2-CCC9-6D9ADF18BC07}"/>
              </a:ext>
            </a:extLst>
          </p:cNvPr>
          <p:cNvSpPr>
            <a:spLocks noChangeArrowheads="1"/>
          </p:cNvSpPr>
          <p:nvPr/>
        </p:nvSpPr>
        <p:spPr bwMode="auto">
          <a:xfrm>
            <a:off x="722726" y="239613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75888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217845"/>
            <a:ext cx="7704000" cy="572700"/>
          </a:xfrm>
        </p:spPr>
        <p:txBody>
          <a:bodyPr/>
          <a:lstStyle/>
          <a:p>
            <a:r>
              <a:rPr lang="es-CL" b="1" dirty="0">
                <a:latin typeface="Aptos" panose="020B0004020202020204" pitchFamily="34" charset="0"/>
              </a:rPr>
              <a:t>Análisis de Soluciones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8" name="Rectangle 6">
            <a:extLst>
              <a:ext uri="{FF2B5EF4-FFF2-40B4-BE49-F238E27FC236}">
                <a16:creationId xmlns:a16="http://schemas.microsoft.com/office/drawing/2014/main" id="{94CA5F8F-A605-9A6B-C60A-03E29F65C4CB}"/>
              </a:ext>
            </a:extLst>
          </p:cNvPr>
          <p:cNvSpPr>
            <a:spLocks noChangeArrowheads="1"/>
          </p:cNvSpPr>
          <p:nvPr/>
        </p:nvSpPr>
        <p:spPr bwMode="auto">
          <a:xfrm>
            <a:off x="0" y="2597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12" name="CuadroTexto 11">
            <a:extLst>
              <a:ext uri="{FF2B5EF4-FFF2-40B4-BE49-F238E27FC236}">
                <a16:creationId xmlns:a16="http://schemas.microsoft.com/office/drawing/2014/main" id="{E0629AEF-23BB-5A9C-1873-3E9B8C4B4BC7}"/>
              </a:ext>
            </a:extLst>
          </p:cNvPr>
          <p:cNvSpPr txBox="1"/>
          <p:nvPr/>
        </p:nvSpPr>
        <p:spPr>
          <a:xfrm>
            <a:off x="74612" y="1242656"/>
            <a:ext cx="8923337" cy="1477328"/>
          </a:xfrm>
          <a:prstGeom prst="rect">
            <a:avLst/>
          </a:prstGeom>
          <a:noFill/>
        </p:spPr>
        <p:txBody>
          <a:bodyPr wrap="square">
            <a:spAutoFit/>
          </a:bodyPr>
          <a:lstStyle/>
          <a:p>
            <a:pPr algn="just"/>
            <a:r>
              <a:rPr lang="es-ES" sz="1800" dirty="0">
                <a:latin typeface="Aptos" panose="020B0004020202020204" pitchFamily="34" charset="0"/>
              </a:rPr>
              <a:t>Cuando tenemos un problema relacionado con Sistemas de Ecuaciones Lineales en ocasiones pueden no preguntarnos por la solución, si no que la pregunta va enfocada en si el sistema tiene o no solución única, para ello ocuparemos un análisis de los valores del sistema de ecuaciones para llegar a tres situaciones que son similares a las soluciones gráficas, tomando como base un sistema de ecuación de la forma:</a:t>
            </a:r>
          </a:p>
        </p:txBody>
      </p:sp>
      <p:pic>
        <p:nvPicPr>
          <p:cNvPr id="14" name="Imagen 13">
            <a:extLst>
              <a:ext uri="{FF2B5EF4-FFF2-40B4-BE49-F238E27FC236}">
                <a16:creationId xmlns:a16="http://schemas.microsoft.com/office/drawing/2014/main" id="{6090D9E1-E69F-AC82-D90B-CA64D4137ACC}"/>
              </a:ext>
            </a:extLst>
          </p:cNvPr>
          <p:cNvPicPr>
            <a:picLocks noChangeAspect="1"/>
          </p:cNvPicPr>
          <p:nvPr/>
        </p:nvPicPr>
        <p:blipFill rotWithShape="1">
          <a:blip r:embed="rId2"/>
          <a:srcRect l="14743" r="68135" b="28588"/>
          <a:stretch/>
        </p:blipFill>
        <p:spPr>
          <a:xfrm>
            <a:off x="3479039" y="3112469"/>
            <a:ext cx="2185921" cy="1232182"/>
          </a:xfrm>
          <a:prstGeom prst="rect">
            <a:avLst/>
          </a:prstGeom>
        </p:spPr>
      </p:pic>
    </p:spTree>
    <p:extLst>
      <p:ext uri="{BB962C8B-B14F-4D97-AF65-F5344CB8AC3E}">
        <p14:creationId xmlns:p14="http://schemas.microsoft.com/office/powerpoint/2010/main" val="3049765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046DF9-BB61-738B-C77D-80ACC9FE8774}"/>
              </a:ext>
            </a:extLst>
          </p:cNvPr>
          <p:cNvSpPr>
            <a:spLocks noGrp="1"/>
          </p:cNvSpPr>
          <p:nvPr>
            <p:ph type="title"/>
          </p:nvPr>
        </p:nvSpPr>
        <p:spPr>
          <a:xfrm>
            <a:off x="720000" y="157550"/>
            <a:ext cx="7704000" cy="572700"/>
          </a:xfrm>
        </p:spPr>
        <p:txBody>
          <a:bodyPr/>
          <a:lstStyle/>
          <a:p>
            <a:r>
              <a:rPr lang="es-CL" b="1" dirty="0">
                <a:latin typeface="Aptos" panose="020B0004020202020204" pitchFamily="34" charset="0"/>
              </a:rPr>
              <a:t>Análisis de Soluciones</a:t>
            </a:r>
          </a:p>
        </p:txBody>
      </p:sp>
      <p:sp>
        <p:nvSpPr>
          <p:cNvPr id="15" name="Rectangle 8">
            <a:extLst>
              <a:ext uri="{FF2B5EF4-FFF2-40B4-BE49-F238E27FC236}">
                <a16:creationId xmlns:a16="http://schemas.microsoft.com/office/drawing/2014/main" id="{5F5F100A-82D0-BEC1-6189-86705AC57E55}"/>
              </a:ext>
            </a:extLst>
          </p:cNvPr>
          <p:cNvSpPr>
            <a:spLocks noChangeArrowheads="1"/>
          </p:cNvSpPr>
          <p:nvPr/>
        </p:nvSpPr>
        <p:spPr bwMode="auto">
          <a:xfrm>
            <a:off x="335280" y="372856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18" name="Rectangle 12">
            <a:extLst>
              <a:ext uri="{FF2B5EF4-FFF2-40B4-BE49-F238E27FC236}">
                <a16:creationId xmlns:a16="http://schemas.microsoft.com/office/drawing/2014/main" id="{BA90862D-817F-CF4F-AD18-81055E2759E1}"/>
              </a:ext>
            </a:extLst>
          </p:cNvPr>
          <p:cNvSpPr>
            <a:spLocks noChangeArrowheads="1"/>
          </p:cNvSpPr>
          <p:nvPr/>
        </p:nvSpPr>
        <p:spPr bwMode="auto">
          <a:xfrm>
            <a:off x="211393" y="1476049"/>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1" name="Rectangle 16">
            <a:extLst>
              <a:ext uri="{FF2B5EF4-FFF2-40B4-BE49-F238E27FC236}">
                <a16:creationId xmlns:a16="http://schemas.microsoft.com/office/drawing/2014/main" id="{659FB0F2-BEFF-A66B-0B93-52881E413DFD}"/>
              </a:ext>
            </a:extLst>
          </p:cNvPr>
          <p:cNvSpPr>
            <a:spLocks noChangeArrowheads="1"/>
          </p:cNvSpPr>
          <p:nvPr/>
        </p:nvSpPr>
        <p:spPr bwMode="auto">
          <a:xfrm>
            <a:off x="421245" y="3861543"/>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sz="1600" dirty="0"/>
          </a:p>
        </p:txBody>
      </p:sp>
      <p:sp>
        <p:nvSpPr>
          <p:cNvPr id="26" name="Rectangle 7">
            <a:extLst>
              <a:ext uri="{FF2B5EF4-FFF2-40B4-BE49-F238E27FC236}">
                <a16:creationId xmlns:a16="http://schemas.microsoft.com/office/drawing/2014/main" id="{E3958079-9310-68E9-1CEA-6C6A1D4049D7}"/>
              </a:ext>
            </a:extLst>
          </p:cNvPr>
          <p:cNvSpPr>
            <a:spLocks noChangeArrowheads="1"/>
          </p:cNvSpPr>
          <p:nvPr/>
        </p:nvSpPr>
        <p:spPr bwMode="auto">
          <a:xfrm>
            <a:off x="0" y="1357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dirty="0"/>
          </a:p>
        </p:txBody>
      </p:sp>
      <p:sp>
        <p:nvSpPr>
          <p:cNvPr id="6" name="Rectangle 4">
            <a:extLst>
              <a:ext uri="{FF2B5EF4-FFF2-40B4-BE49-F238E27FC236}">
                <a16:creationId xmlns:a16="http://schemas.microsoft.com/office/drawing/2014/main" id="{5A6A983D-18C8-87F3-7F82-FDD1464E4A94}"/>
              </a:ext>
            </a:extLst>
          </p:cNvPr>
          <p:cNvSpPr>
            <a:spLocks noChangeArrowheads="1"/>
          </p:cNvSpPr>
          <p:nvPr/>
        </p:nvSpPr>
        <p:spPr bwMode="auto">
          <a:xfrm>
            <a:off x="0" y="730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p:sp>
        <p:nvSpPr>
          <p:cNvPr id="4" name="CuadroTexto 12">
            <a:extLst>
              <a:ext uri="{FF2B5EF4-FFF2-40B4-BE49-F238E27FC236}">
                <a16:creationId xmlns:a16="http://schemas.microsoft.com/office/drawing/2014/main" id="{62493E35-2BA0-8BC6-B38D-94C245DBA5E6}"/>
              </a:ext>
            </a:extLst>
          </p:cNvPr>
          <p:cNvSpPr txBox="1"/>
          <p:nvPr/>
        </p:nvSpPr>
        <p:spPr>
          <a:xfrm>
            <a:off x="1216844" y="572706"/>
            <a:ext cx="6356350" cy="37786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CL" sz="1800" b="1" dirty="0">
                <a:effectLst/>
                <a:latin typeface="Aptos" panose="020B0004020202020204" pitchFamily="34" charset="0"/>
                <a:ea typeface="Calibri" panose="020F0502020204030204" pitchFamily="34" charset="0"/>
                <a:cs typeface="Times New Roman" panose="02020603050405020304" pitchFamily="18" charset="0"/>
              </a:rPr>
              <a:t>Caso 1: Única solución</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recto 15">
            <a:extLst>
              <a:ext uri="{FF2B5EF4-FFF2-40B4-BE49-F238E27FC236}">
                <a16:creationId xmlns:a16="http://schemas.microsoft.com/office/drawing/2014/main" id="{E75252CB-E1ED-D6D8-EABC-81E99224699C}"/>
              </a:ext>
            </a:extLst>
          </p:cNvPr>
          <p:cNvCxnSpPr/>
          <p:nvPr/>
        </p:nvCxnSpPr>
        <p:spPr>
          <a:xfrm>
            <a:off x="4346934" y="1179297"/>
            <a:ext cx="0" cy="36500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3">
            <a:extLst>
              <a:ext uri="{FF2B5EF4-FFF2-40B4-BE49-F238E27FC236}">
                <a16:creationId xmlns:a16="http://schemas.microsoft.com/office/drawing/2014/main" id="{5733ECE8-0405-CB3D-BDB8-2146D78A0FD8}"/>
              </a:ext>
            </a:extLst>
          </p:cNvPr>
          <p:cNvSpPr>
            <a:spLocks noChangeArrowheads="1"/>
          </p:cNvSpPr>
          <p:nvPr/>
        </p:nvSpPr>
        <p:spPr bwMode="auto">
          <a:xfrm>
            <a:off x="0" y="1733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L"/>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5FAAB217-DA9B-983E-978B-C583ADE1DE3D}"/>
                  </a:ext>
                </a:extLst>
              </p:cNvPr>
              <p:cNvSpPr txBox="1"/>
              <p:nvPr/>
            </p:nvSpPr>
            <p:spPr>
              <a:xfrm>
                <a:off x="303758" y="3004342"/>
                <a:ext cx="3671886" cy="1313949"/>
              </a:xfrm>
              <a:prstGeom prst="rect">
                <a:avLst/>
              </a:prstGeom>
              <a:noFill/>
            </p:spPr>
            <p:txBody>
              <a:bodyPr wrap="square">
                <a:spAutoFit/>
              </a:bodyPr>
              <a:lstStyle/>
              <a:p>
                <a:pPr algn="just">
                  <a:lnSpc>
                    <a:spcPct val="107000"/>
                  </a:lnSpc>
                  <a:spcAft>
                    <a:spcPts val="800"/>
                  </a:spcAft>
                </a:pPr>
                <a:r>
                  <a:rPr lang="es-CL" sz="16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En este caso el sistema tiene solución única, se da cuando se cumple que:</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A</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D</m:t>
                          </m:r>
                        </m:den>
                      </m:f>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 ≠ </m:t>
                      </m:r>
                      <m:f>
                        <m:fPr>
                          <m:ctrlPr>
                            <a:rPr lang="es-CL" sz="1600" i="1" kern="10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B</m:t>
                          </m:r>
                        </m:num>
                        <m:den>
                          <m:r>
                            <m:rPr>
                              <m:nor/>
                            </m:rPr>
                            <a:rPr lang="es-CL" sz="1600"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m:t>E</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Texto 2">
                <a:extLst>
                  <a:ext uri="{FF2B5EF4-FFF2-40B4-BE49-F238E27FC236}">
                    <a16:creationId xmlns:a16="http://schemas.microsoft.com/office/drawing/2014/main" id="{5FAAB217-DA9B-983E-978B-C583ADE1DE3D}"/>
                  </a:ext>
                </a:extLst>
              </p:cNvPr>
              <p:cNvSpPr txBox="1">
                <a:spLocks noRot="1" noChangeAspect="1" noMove="1" noResize="1" noEditPoints="1" noAdjustHandles="1" noChangeArrowheads="1" noChangeShapeType="1" noTextEdit="1"/>
              </p:cNvSpPr>
              <p:nvPr/>
            </p:nvSpPr>
            <p:spPr>
              <a:xfrm>
                <a:off x="303758" y="3004342"/>
                <a:ext cx="3671886" cy="1313949"/>
              </a:xfrm>
              <a:prstGeom prst="rect">
                <a:avLst/>
              </a:prstGeom>
              <a:blipFill>
                <a:blip r:embed="rId2"/>
                <a:stretch>
                  <a:fillRect l="-997" t="-930" r="-83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7" name="Cuadro de texto 976944259">
                <a:extLst>
                  <a:ext uri="{FF2B5EF4-FFF2-40B4-BE49-F238E27FC236}">
                    <a16:creationId xmlns:a16="http://schemas.microsoft.com/office/drawing/2014/main" id="{83AF774A-6ADE-B50E-E882-30EC99664273}"/>
                  </a:ext>
                </a:extLst>
              </p:cNvPr>
              <p:cNvSpPr txBox="1"/>
              <p:nvPr/>
            </p:nvSpPr>
            <p:spPr>
              <a:xfrm>
                <a:off x="4486175" y="1669139"/>
                <a:ext cx="4207694" cy="2264933"/>
              </a:xfrm>
              <a:prstGeom prst="roundRect">
                <a:avLst>
                  <a:gd name="adj" fmla="val 6870"/>
                </a:avLst>
              </a:prstGeom>
              <a:solidFill>
                <a:schemeClr val="accent3">
                  <a:lumMod val="40000"/>
                  <a:lumOff val="60000"/>
                </a:schemeClr>
              </a:solidFill>
              <a:ln w="9525">
                <a:solidFill>
                  <a:srgbClr val="665EB8">
                    <a:lumMod val="75000"/>
                  </a:srgb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dPr>
                        <m:e>
                          <m:bar>
                            <m:bar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barPr>
                            <m:e>
                              <m:f>
                                <m:fPr>
                                  <m:type m:val="noBa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2</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+ 3</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10</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5</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x</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+ 7</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y</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m:t>
                                  </m:r>
                                </m:den>
                              </m:f>
                            </m:e>
                          </m:bar>
                        </m:e>
                      </m: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Cuadro de texto 976944259">
                <a:extLst>
                  <a:ext uri="{FF2B5EF4-FFF2-40B4-BE49-F238E27FC236}">
                    <a16:creationId xmlns:a16="http://schemas.microsoft.com/office/drawing/2014/main" id="{83AF774A-6ADE-B50E-E882-30EC99664273}"/>
                  </a:ext>
                </a:extLst>
              </p:cNvPr>
              <p:cNvSpPr txBox="1">
                <a:spLocks noRot="1" noChangeAspect="1" noMove="1" noResize="1" noEditPoints="1" noAdjustHandles="1" noChangeArrowheads="1" noChangeShapeType="1" noTextEdit="1"/>
              </p:cNvSpPr>
              <p:nvPr/>
            </p:nvSpPr>
            <p:spPr>
              <a:xfrm>
                <a:off x="4486175" y="1669139"/>
                <a:ext cx="4207694" cy="2264933"/>
              </a:xfrm>
              <a:prstGeom prst="roundRect">
                <a:avLst>
                  <a:gd name="adj" fmla="val 6870"/>
                </a:avLst>
              </a:prstGeom>
              <a:blipFill>
                <a:blip r:embed="rId3"/>
                <a:stretch>
                  <a:fillRect/>
                </a:stretch>
              </a:blipFill>
              <a:ln w="9525">
                <a:solidFill>
                  <a:srgbClr val="665EB8">
                    <a:lumMod val="75000"/>
                  </a:srgbClr>
                </a:solidFill>
                <a:prstDash val="dash"/>
              </a:ln>
            </p:spPr>
            <p:txBody>
              <a:bodyPr/>
              <a:lstStyle/>
              <a:p>
                <a:r>
                  <a:rPr lang="es-CL">
                    <a:noFill/>
                  </a:rPr>
                  <a:t> </a:t>
                </a:r>
              </a:p>
            </p:txBody>
          </p:sp>
        </mc:Fallback>
      </mc:AlternateContent>
      <p:pic>
        <p:nvPicPr>
          <p:cNvPr id="9" name="Imagen 8">
            <a:extLst>
              <a:ext uri="{FF2B5EF4-FFF2-40B4-BE49-F238E27FC236}">
                <a16:creationId xmlns:a16="http://schemas.microsoft.com/office/drawing/2014/main" id="{E1E5AA87-D352-F8FE-38C1-4DE27EC1F3C5}"/>
              </a:ext>
            </a:extLst>
          </p:cNvPr>
          <p:cNvPicPr>
            <a:picLocks noChangeAspect="1"/>
          </p:cNvPicPr>
          <p:nvPr/>
        </p:nvPicPr>
        <p:blipFill rotWithShape="1">
          <a:blip r:embed="rId4"/>
          <a:srcRect l="14743" r="68135" b="28588"/>
          <a:stretch/>
        </p:blipFill>
        <p:spPr>
          <a:xfrm>
            <a:off x="1046740" y="1535330"/>
            <a:ext cx="2185921" cy="1232182"/>
          </a:xfrm>
          <a:prstGeom prst="rect">
            <a:avLst/>
          </a:prstGeom>
        </p:spPr>
      </p:pic>
    </p:spTree>
    <p:extLst>
      <p:ext uri="{BB962C8B-B14F-4D97-AF65-F5344CB8AC3E}">
        <p14:creationId xmlns:p14="http://schemas.microsoft.com/office/powerpoint/2010/main" val="361026975"/>
      </p:ext>
    </p:extLst>
  </p:cSld>
  <p:clrMapOvr>
    <a:masterClrMapping/>
  </p:clrMapOvr>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5952</TotalTime>
  <Words>823</Words>
  <Application>Microsoft Office PowerPoint</Application>
  <PresentationFormat>Presentación en pantalla (16:9)</PresentationFormat>
  <Paragraphs>92</Paragraphs>
  <Slides>20</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20</vt:i4>
      </vt:variant>
    </vt:vector>
  </HeadingPairs>
  <TitlesOfParts>
    <vt:vector size="30" baseType="lpstr">
      <vt:lpstr>Wingdings</vt:lpstr>
      <vt:lpstr>Poppins Black</vt:lpstr>
      <vt:lpstr>Cambria Math</vt:lpstr>
      <vt:lpstr>Varela Round</vt:lpstr>
      <vt:lpstr>Arial</vt:lpstr>
      <vt:lpstr>Nunito Light</vt:lpstr>
      <vt:lpstr>Barlow</vt:lpstr>
      <vt:lpstr>Calibri</vt:lpstr>
      <vt:lpstr>Aptos</vt:lpstr>
      <vt:lpstr>Data Analytics Strategy Toolkit by Slidesgo</vt:lpstr>
      <vt:lpstr>Presentación de PowerPoint</vt:lpstr>
      <vt:lpstr>Objetivos de Aprendizaje</vt:lpstr>
      <vt:lpstr>Sistemas de Ecuaciones</vt:lpstr>
      <vt:lpstr>Resolución de Sistemas</vt:lpstr>
      <vt:lpstr>Resolución de Sistemas</vt:lpstr>
      <vt:lpstr>Resolución de Sistemas</vt:lpstr>
      <vt:lpstr>Resolución Gráfica</vt:lpstr>
      <vt:lpstr>Análisis de Soluciones</vt:lpstr>
      <vt:lpstr>Análisis de Soluciones</vt:lpstr>
      <vt:lpstr>Análisis de Soluciones</vt:lpstr>
      <vt:lpstr>Análisis de Soluciones</vt:lpstr>
      <vt:lpstr>Pregunta N°1</vt:lpstr>
      <vt:lpstr>Pregunta N°2</vt:lpstr>
      <vt:lpstr>Pregunta N°3</vt:lpstr>
      <vt:lpstr>Pregunta N°4</vt:lpstr>
      <vt:lpstr>Pregunta N°5</vt:lpstr>
      <vt:lpstr>Pregunta N°6</vt:lpstr>
      <vt:lpstr>Pregunta N°7</vt:lpstr>
      <vt:lpstr>Hoy aprendimos 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70</cp:revision>
  <dcterms:modified xsi:type="dcterms:W3CDTF">2024-08-26T02:19:44Z</dcterms:modified>
</cp:coreProperties>
</file>