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81" r:id="rId1"/>
  </p:sldMasterIdLst>
  <p:notesMasterIdLst>
    <p:notesMasterId r:id="rId33"/>
  </p:notesMasterIdLst>
  <p:sldIdLst>
    <p:sldId id="256" r:id="rId2"/>
    <p:sldId id="561" r:id="rId3"/>
    <p:sldId id="816" r:id="rId4"/>
    <p:sldId id="839" r:id="rId5"/>
    <p:sldId id="840" r:id="rId6"/>
    <p:sldId id="841" r:id="rId7"/>
    <p:sldId id="842" r:id="rId8"/>
    <p:sldId id="843" r:id="rId9"/>
    <p:sldId id="844" r:id="rId10"/>
    <p:sldId id="845" r:id="rId11"/>
    <p:sldId id="846" r:id="rId12"/>
    <p:sldId id="850" r:id="rId13"/>
    <p:sldId id="851" r:id="rId14"/>
    <p:sldId id="852" r:id="rId15"/>
    <p:sldId id="853" r:id="rId16"/>
    <p:sldId id="854" r:id="rId17"/>
    <p:sldId id="855" r:id="rId18"/>
    <p:sldId id="856" r:id="rId19"/>
    <p:sldId id="857" r:id="rId20"/>
    <p:sldId id="858" r:id="rId21"/>
    <p:sldId id="564" r:id="rId22"/>
    <p:sldId id="779" r:id="rId23"/>
    <p:sldId id="780" r:id="rId24"/>
    <p:sldId id="781" r:id="rId25"/>
    <p:sldId id="847" r:id="rId26"/>
    <p:sldId id="848" r:id="rId27"/>
    <p:sldId id="849" r:id="rId28"/>
    <p:sldId id="859" r:id="rId29"/>
    <p:sldId id="860" r:id="rId30"/>
    <p:sldId id="614" r:id="rId31"/>
    <p:sldId id="815" r:id="rId32"/>
  </p:sldIdLst>
  <p:sldSz cx="9144000" cy="5143500" type="screen16x9"/>
  <p:notesSz cx="6858000" cy="9144000"/>
  <p:embeddedFontLst>
    <p:embeddedFont>
      <p:font typeface="Barlow" panose="00000500000000000000" pitchFamily="2" charset="0"/>
      <p:regular r:id="rId34"/>
      <p:bold r:id="rId35"/>
      <p:italic r:id="rId36"/>
      <p:boldItalic r:id="rId37"/>
    </p:embeddedFont>
    <p:embeddedFont>
      <p:font typeface="Nunito Light" pitchFamily="2" charset="0"/>
      <p:regular r:id="rId38"/>
      <p:italic r:id="rId39"/>
    </p:embeddedFont>
    <p:embeddedFont>
      <p:font typeface="Poppins Black" panose="00000A00000000000000" pitchFamily="2" charset="0"/>
      <p:bold r:id="rId40"/>
      <p:boldItalic r:id="rId41"/>
    </p:embeddedFont>
    <p:embeddedFont>
      <p:font typeface="Varela Round" panose="00000500000000000000" pitchFamily="2" charset="-79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0EFC87-1464-4D3B-B894-A8A0B769C7A6}">
  <a:tblStyle styleId="{D00EFC87-1464-4D3B-B894-A8A0B769C7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F693B3-FAA5-4539-B8A6-C26D81C398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08" y="7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635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782" y="-1232671"/>
            <a:ext cx="9807905" cy="7974474"/>
            <a:chOff x="-6782" y="-1232671"/>
            <a:chExt cx="9807905" cy="7974474"/>
          </a:xfrm>
        </p:grpSpPr>
        <p:sp>
          <p:nvSpPr>
            <p:cNvPr id="10" name="Google Shape;10;p2"/>
            <p:cNvSpPr/>
            <p:nvPr/>
          </p:nvSpPr>
          <p:spPr>
            <a:xfrm rot="-5400000">
              <a:off x="7120124" y="4060803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4104678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-6782" y="-1232671"/>
              <a:ext cx="9150782" cy="1911396"/>
            </a:xfrm>
            <a:custGeom>
              <a:avLst/>
              <a:gdLst/>
              <a:ahLst/>
              <a:cxnLst/>
              <a:rect l="l" t="t" r="r" b="b"/>
              <a:pathLst>
                <a:path w="130200" h="26774" extrusionOk="0">
                  <a:moveTo>
                    <a:pt x="102561" y="0"/>
                  </a:moveTo>
                  <a:lnTo>
                    <a:pt x="88194" y="14370"/>
                  </a:lnTo>
                  <a:lnTo>
                    <a:pt x="66817" y="14370"/>
                  </a:lnTo>
                  <a:lnTo>
                    <a:pt x="52542" y="95"/>
                  </a:lnTo>
                  <a:lnTo>
                    <a:pt x="1" y="95"/>
                  </a:lnTo>
                  <a:lnTo>
                    <a:pt x="1" y="26774"/>
                  </a:lnTo>
                  <a:lnTo>
                    <a:pt x="130200" y="26774"/>
                  </a:lnTo>
                  <a:lnTo>
                    <a:pt x="130200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885529" y="302485"/>
            <a:ext cx="10998540" cy="4878740"/>
            <a:chOff x="-885529" y="302485"/>
            <a:chExt cx="10998540" cy="4878740"/>
          </a:xfrm>
        </p:grpSpPr>
        <p:sp>
          <p:nvSpPr>
            <p:cNvPr id="14" name="Google Shape;14;p2"/>
            <p:cNvSpPr/>
            <p:nvPr/>
          </p:nvSpPr>
          <p:spPr>
            <a:xfrm>
              <a:off x="2581296" y="4914218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7266974" y="4937849"/>
              <a:ext cx="1205478" cy="219752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93550" y="4455724"/>
              <a:ext cx="1006784" cy="183531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 rot="10800000" flipH="1">
              <a:off x="8291042" y="569492"/>
              <a:ext cx="1821969" cy="184293"/>
            </a:xfrm>
            <a:custGeom>
              <a:avLst/>
              <a:gdLst/>
              <a:ahLst/>
              <a:cxnLst/>
              <a:rect l="l" t="t" r="r" b="b"/>
              <a:pathLst>
                <a:path w="28680" h="2901" extrusionOk="0">
                  <a:moveTo>
                    <a:pt x="28679" y="1"/>
                  </a:moveTo>
                  <a:lnTo>
                    <a:pt x="2737" y="162"/>
                  </a:lnTo>
                  <a:lnTo>
                    <a:pt x="1" y="2900"/>
                  </a:lnTo>
                  <a:lnTo>
                    <a:pt x="28679" y="2751"/>
                  </a:lnTo>
                  <a:lnTo>
                    <a:pt x="28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-885529" y="302485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-689412" y="-2417039"/>
            <a:ext cx="11168660" cy="9105554"/>
            <a:chOff x="-689412" y="-2417039"/>
            <a:chExt cx="11168660" cy="9105554"/>
          </a:xfrm>
        </p:grpSpPr>
        <p:grpSp>
          <p:nvGrpSpPr>
            <p:cNvPr id="20" name="Google Shape;20;p2"/>
            <p:cNvGrpSpPr/>
            <p:nvPr/>
          </p:nvGrpSpPr>
          <p:grpSpPr>
            <a:xfrm>
              <a:off x="6699625" y="4455725"/>
              <a:ext cx="3779622" cy="1782883"/>
              <a:chOff x="5782225" y="4455725"/>
              <a:chExt cx="3779622" cy="1782883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6756575" y="4455725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782225" y="4701200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-48925" y="4604000"/>
              <a:ext cx="5424616" cy="2084515"/>
              <a:chOff x="0" y="4604000"/>
              <a:chExt cx="5424616" cy="2084515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2960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10800000">
              <a:off x="-689412" y="-1173475"/>
              <a:ext cx="2805272" cy="1537408"/>
            </a:xfrm>
            <a:custGeom>
              <a:avLst/>
              <a:gdLst/>
              <a:ahLst/>
              <a:cxnLst/>
              <a:rect l="l" t="t" r="r" b="b"/>
              <a:pathLst>
                <a:path w="87610" h="48014" extrusionOk="0">
                  <a:moveTo>
                    <a:pt x="41297" y="0"/>
                  </a:moveTo>
                  <a:lnTo>
                    <a:pt x="9329" y="31926"/>
                  </a:lnTo>
                  <a:lnTo>
                    <a:pt x="0" y="31926"/>
                  </a:lnTo>
                  <a:lnTo>
                    <a:pt x="0" y="48014"/>
                  </a:lnTo>
                  <a:lnTo>
                    <a:pt x="87610" y="48014"/>
                  </a:lnTo>
                  <a:lnTo>
                    <a:pt x="87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4880516" y="-2417039"/>
              <a:ext cx="5115407" cy="3017539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394250" y="1432275"/>
            <a:ext cx="6355500" cy="161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394250" y="3058425"/>
            <a:ext cx="63555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4"/>
          <p:cNvGrpSpPr/>
          <p:nvPr/>
        </p:nvGrpSpPr>
        <p:grpSpPr>
          <a:xfrm>
            <a:off x="7852085" y="4186321"/>
            <a:ext cx="3074607" cy="453954"/>
            <a:chOff x="5478797" y="847321"/>
            <a:chExt cx="3074607" cy="453954"/>
          </a:xfrm>
        </p:grpSpPr>
        <p:grpSp>
          <p:nvGrpSpPr>
            <p:cNvPr id="55" name="Google Shape;55;p4"/>
            <p:cNvGrpSpPr/>
            <p:nvPr/>
          </p:nvGrpSpPr>
          <p:grpSpPr>
            <a:xfrm flipH="1">
              <a:off x="5675409" y="922405"/>
              <a:ext cx="2877996" cy="223763"/>
              <a:chOff x="1687059" y="2012316"/>
              <a:chExt cx="3573375" cy="277863"/>
            </a:xfrm>
          </p:grpSpPr>
          <p:sp>
            <p:nvSpPr>
              <p:cNvPr id="56" name="Google Shape;56;p4"/>
              <p:cNvSpPr/>
              <p:nvPr/>
            </p:nvSpPr>
            <p:spPr>
              <a:xfrm>
                <a:off x="1687059" y="2012316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7" name="Google Shape;57;p4"/>
              <p:cNvSpPr/>
              <p:nvPr/>
            </p:nvSpPr>
            <p:spPr>
              <a:xfrm>
                <a:off x="5203734" y="2233479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8" name="Google Shape;58;p4"/>
            <p:cNvGrpSpPr/>
            <p:nvPr/>
          </p:nvGrpSpPr>
          <p:grpSpPr>
            <a:xfrm flipH="1">
              <a:off x="6072799" y="847321"/>
              <a:ext cx="2430997" cy="185534"/>
              <a:chOff x="1748547" y="1392116"/>
              <a:chExt cx="5911958" cy="451312"/>
            </a:xfrm>
          </p:grpSpPr>
          <p:sp>
            <p:nvSpPr>
              <p:cNvPr id="59" name="Google Shape;59;p4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0" name="Google Shape;60;p4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1" name="Google Shape;61;p4"/>
            <p:cNvGrpSpPr/>
            <p:nvPr/>
          </p:nvGrpSpPr>
          <p:grpSpPr>
            <a:xfrm flipH="1">
              <a:off x="5478797" y="1255615"/>
              <a:ext cx="3010303" cy="45661"/>
              <a:chOff x="1766900" y="2869225"/>
              <a:chExt cx="3737650" cy="56700"/>
            </a:xfrm>
          </p:grpSpPr>
          <p:cxnSp>
            <p:nvCxnSpPr>
              <p:cNvPr id="62" name="Google Shape;62;p4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3" name="Google Shape;63;p4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4" name="Google Shape;64;p4"/>
          <p:cNvGrpSpPr/>
          <p:nvPr/>
        </p:nvGrpSpPr>
        <p:grpSpPr>
          <a:xfrm>
            <a:off x="-522276" y="-1302097"/>
            <a:ext cx="7191391" cy="7853482"/>
            <a:chOff x="-522276" y="-1302097"/>
            <a:chExt cx="7191391" cy="7853482"/>
          </a:xfrm>
        </p:grpSpPr>
        <p:sp>
          <p:nvSpPr>
            <p:cNvPr id="65" name="Google Shape;65;p4"/>
            <p:cNvSpPr/>
            <p:nvPr/>
          </p:nvSpPr>
          <p:spPr>
            <a:xfrm flipH="1">
              <a:off x="3148717" y="4709785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4"/>
            <p:cNvSpPr/>
            <p:nvPr/>
          </p:nvSpPr>
          <p:spPr>
            <a:xfrm rot="10800000" flipH="1">
              <a:off x="-522276" y="-1302097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720000" y="1065989"/>
            <a:ext cx="77040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/>
          <p:nvPr/>
        </p:nvSpPr>
        <p:spPr>
          <a:xfrm flipH="1">
            <a:off x="6000549" y="4603999"/>
            <a:ext cx="1205478" cy="219752"/>
          </a:xfrm>
          <a:custGeom>
            <a:avLst/>
            <a:gdLst/>
            <a:ahLst/>
            <a:cxnLst/>
            <a:rect l="l" t="t" r="r" b="b"/>
            <a:pathLst>
              <a:path w="15848" h="2889" extrusionOk="0">
                <a:moveTo>
                  <a:pt x="0" y="0"/>
                </a:moveTo>
                <a:lnTo>
                  <a:pt x="2889" y="2889"/>
                </a:lnTo>
                <a:lnTo>
                  <a:pt x="15847" y="2889"/>
                </a:lnTo>
                <a:lnTo>
                  <a:pt x="129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0" name="Google Shape;70;p4"/>
          <p:cNvGrpSpPr/>
          <p:nvPr/>
        </p:nvGrpSpPr>
        <p:grpSpPr>
          <a:xfrm>
            <a:off x="4132575" y="4716825"/>
            <a:ext cx="5724316" cy="2084515"/>
            <a:chOff x="4132575" y="4716825"/>
            <a:chExt cx="5724316" cy="2084515"/>
          </a:xfrm>
        </p:grpSpPr>
        <p:sp>
          <p:nvSpPr>
            <p:cNvPr id="71" name="Google Shape;71;p4"/>
            <p:cNvSpPr/>
            <p:nvPr/>
          </p:nvSpPr>
          <p:spPr>
            <a:xfrm flipH="1">
              <a:off x="53618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4"/>
            <p:cNvSpPr/>
            <p:nvPr/>
          </p:nvSpPr>
          <p:spPr>
            <a:xfrm flipH="1">
              <a:off x="41325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81D12E-B78B-BC3D-618D-C2A2B752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/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/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/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/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/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/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/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/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/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/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/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0E9B1F-B83B-6512-D3DB-7437054941C2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692A62-0C1F-5190-A790-D4B87018E122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24: Geometría IV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6D8914-D208-9347-BBC3-08633C02D1E9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 M2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Geometría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87125F-1F8C-8B9A-EC77-F15AB73324D7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Primavera, 2024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1564F-EF33-A31F-13B3-14359BD4E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D7BDC98-F6A6-1E38-05A5-7E75F3C22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Isometrías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7748951-B103-0EAE-C1C6-2A01FF833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CD6B51A6-F259-3579-4713-880E9FBB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7A03D444-D3F8-04A1-397F-8CFFF85EF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7DC948A-BB7E-2DFC-D60B-85FB21AC4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9C0FF39-49B3-7E03-8E08-68625744F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928DFD1-5A2A-625E-E9BB-AC0BCBFF3FCE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DE5CB600-A993-E8CA-B461-3E91B710C0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" name="CuadroTexto 12">
            <a:extLst>
              <a:ext uri="{FF2B5EF4-FFF2-40B4-BE49-F238E27FC236}">
                <a16:creationId xmlns:a16="http://schemas.microsoft.com/office/drawing/2014/main" id="{0FDA6A8F-C222-6E52-9B55-686458D9A3DF}"/>
              </a:ext>
            </a:extLst>
          </p:cNvPr>
          <p:cNvSpPr txBox="1"/>
          <p:nvPr/>
        </p:nvSpPr>
        <p:spPr>
          <a:xfrm>
            <a:off x="1393825" y="504195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Traslación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9DBAC8-A2BD-9D8D-AB38-45578F5668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1233"/>
          <a:stretch/>
        </p:blipFill>
        <p:spPr>
          <a:xfrm>
            <a:off x="396124" y="1831580"/>
            <a:ext cx="3699923" cy="18800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221A292-E753-276A-ED66-C72A25C393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658" b="528"/>
          <a:stretch/>
        </p:blipFill>
        <p:spPr>
          <a:xfrm>
            <a:off x="4866945" y="1321240"/>
            <a:ext cx="3699923" cy="290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13C6F-2E44-DF3F-3376-E2F109D61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91D7DD3-F50A-3F72-596F-E7573ADAC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Isometrías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CE290B6A-4221-1AF7-26F2-30C8D85F7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F29183AB-4D29-5742-ABCC-A6A68FC36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F04AEEBC-A078-10B6-92F0-172E70540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9166F1FF-8782-B623-3EF8-02A198140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FA70CBD-AA1B-97AE-A612-FEE471034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" name="CuadroTexto 12">
            <a:extLst>
              <a:ext uri="{FF2B5EF4-FFF2-40B4-BE49-F238E27FC236}">
                <a16:creationId xmlns:a16="http://schemas.microsoft.com/office/drawing/2014/main" id="{2AF710C8-13F2-3657-96E1-FA535741CF6F}"/>
              </a:ext>
            </a:extLst>
          </p:cNvPr>
          <p:cNvSpPr txBox="1"/>
          <p:nvPr/>
        </p:nvSpPr>
        <p:spPr>
          <a:xfrm>
            <a:off x="1393825" y="504195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Composición de Traslaciones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23E4BC-42B2-FA9C-A2DA-A846F1942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575" y="1431214"/>
            <a:ext cx="4648849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4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Rotación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5FC4C20-4539-33B0-E3B6-C67932A3B9CB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25172565-4954-F441-6DBC-434B670550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D93C5B3-A574-CDA2-D145-FE1D7E62E1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869"/>
          <a:stretch/>
        </p:blipFill>
        <p:spPr>
          <a:xfrm>
            <a:off x="468789" y="1325690"/>
            <a:ext cx="3681593" cy="335730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5F24A0B-607D-2C4A-381C-B68BBCE447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841" b="566"/>
          <a:stretch/>
        </p:blipFill>
        <p:spPr>
          <a:xfrm>
            <a:off x="4797065" y="2288605"/>
            <a:ext cx="3681593" cy="8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1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B8322-7C99-2BE7-BFC2-9EB148112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76ED4E1-05D6-C2D4-A89A-028A0A98D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Rotación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67BDD688-5A46-F809-F049-D2EA3CF71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4CB28FEC-BF79-33EE-8593-B7F783D25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8D8824EA-40E3-9F1B-F42D-197461405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3CF6F7CC-B752-6861-0D02-138B37FCB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3B3ACFC-28E7-DF75-38DF-AED6D2F64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FFB7F3D-28EC-39FD-0122-B461E4F625E4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98DDA73B-6A0E-ED12-FE46-91CB976E74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0A79A8E-F9D6-F651-7E40-8C1E4DDBCE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50"/>
          <a:stretch/>
        </p:blipFill>
        <p:spPr>
          <a:xfrm>
            <a:off x="513610" y="1843141"/>
            <a:ext cx="3600000" cy="20546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FA87082-0336-9B56-9E70-B339F13CE9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963"/>
          <a:stretch/>
        </p:blipFill>
        <p:spPr>
          <a:xfrm>
            <a:off x="5046329" y="1978678"/>
            <a:ext cx="3600000" cy="179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989AB-478F-A659-594B-23CA2A30C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401F62B-251F-388E-1813-436D7856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Rotación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D388D42-29AD-DF99-AA73-BC9D468D2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384BAFD4-0059-0113-9105-7A06AF00B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BAA8FD9-93DF-FFE7-0A79-7F569E9CE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2955CA2C-4B93-F5EA-EF04-AF8845EAC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69B341F-8B6C-207D-4484-C75331C1D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3CCBD6D-0A58-41C4-248B-AAEE72AA4D6C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518C752F-6362-0B23-8655-85ECC325F3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AE9AA6-C6D4-CC5D-CBD4-F68AAF9D70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5387"/>
          <a:stretch/>
        </p:blipFill>
        <p:spPr>
          <a:xfrm>
            <a:off x="303758" y="1597610"/>
            <a:ext cx="3600000" cy="21309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B1F4CD2-34DC-7F85-7845-3327734C85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060" b="217"/>
          <a:stretch/>
        </p:blipFill>
        <p:spPr>
          <a:xfrm>
            <a:off x="4945467" y="906249"/>
            <a:ext cx="3600000" cy="392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4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EF689-B473-53B7-17D4-F48034F61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7E12B3F-7EDB-1B75-D58B-5B5F06DC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Simetría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BB432DC-B4C9-97DE-1129-ECE0B49E5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92AA0C0-3DFB-ADE4-5FFF-06CCA309C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04A76426-7547-5D3F-77BB-06B2DBE29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365726CF-362D-11F3-2D9B-B64F4E1B8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6FB69AB-8D31-B5A6-94E0-FBB706B75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5C2FEC8D-8C38-CB1E-80D5-AC3C5532E7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" name="CuadroTexto 12">
            <a:extLst>
              <a:ext uri="{FF2B5EF4-FFF2-40B4-BE49-F238E27FC236}">
                <a16:creationId xmlns:a16="http://schemas.microsoft.com/office/drawing/2014/main" id="{40DCB530-4D6B-330E-F8CE-1632EDE02EA2}"/>
              </a:ext>
            </a:extLst>
          </p:cNvPr>
          <p:cNvSpPr txBox="1"/>
          <p:nvPr/>
        </p:nvSpPr>
        <p:spPr>
          <a:xfrm>
            <a:off x="1393825" y="504195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767FF2-1115-358E-1600-C98190732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400" y="1297155"/>
            <a:ext cx="3600000" cy="333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91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99F63-FC06-F13A-9A40-78E005441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482E17F-2F2E-13D2-E0E9-AF7080B9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Simetría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777FC20D-EB7A-D89A-7C30-8E9CD0093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7B8B2799-6182-47DD-9DAB-422E47F12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2436420C-E051-897A-665B-3BCD6916A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490E5D1A-21EB-6403-794A-E22BA8791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E5A0FC1-D6A1-C01F-6A16-D9BFFA3F9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6438FF2-4F9F-B416-717F-E50E4B009602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4D23D52B-03CC-BFD6-75D7-1C7AC2277B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" name="CuadroTexto 12">
            <a:extLst>
              <a:ext uri="{FF2B5EF4-FFF2-40B4-BE49-F238E27FC236}">
                <a16:creationId xmlns:a16="http://schemas.microsoft.com/office/drawing/2014/main" id="{03F2A490-5276-514C-ABFF-D7162C3CE84C}"/>
              </a:ext>
            </a:extLst>
          </p:cNvPr>
          <p:cNvSpPr txBox="1"/>
          <p:nvPr/>
        </p:nvSpPr>
        <p:spPr>
          <a:xfrm>
            <a:off x="1393825" y="504195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Axial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7CC73B6-DF66-5402-E7D1-809A3A3E28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8774"/>
          <a:stretch/>
        </p:blipFill>
        <p:spPr>
          <a:xfrm>
            <a:off x="482089" y="1357313"/>
            <a:ext cx="3600000" cy="316913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5BEB9DB-3D2C-97F8-3FD7-9D5AFF4F55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1" t="51049" r="-278" b="-1720"/>
          <a:stretch/>
        </p:blipFill>
        <p:spPr>
          <a:xfrm>
            <a:off x="4824000" y="1392073"/>
            <a:ext cx="3600000" cy="31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FC3C1-0BCA-3DB8-2773-6E783F0E9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C1F2DBE-115D-70B1-C4A4-417B62BF8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Homotecia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4A339556-23C8-D3FF-CD29-438EF4A10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9330BFC7-099E-7A59-BF7C-619FDCA44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828BED58-49EC-E502-DDC4-B0EA78384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FD042BAA-C9FB-2890-E9B2-F7C7D83F4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E36C736-0953-DAED-73E6-3FFCA0A7A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B856B2C4-6FE6-09F8-AAB1-E9B5DE3BEA7F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11705D0A-2D57-711B-0033-AC843B308E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425756-2079-107F-A74B-525F9F1E3C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7152"/>
          <a:stretch/>
        </p:blipFill>
        <p:spPr>
          <a:xfrm>
            <a:off x="513610" y="1866534"/>
            <a:ext cx="3600000" cy="20578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45B464A-6A2C-EEAE-0D8C-DD6E9B24DB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" t="54500" r="-341" b="-1109"/>
          <a:stretch/>
        </p:blipFill>
        <p:spPr>
          <a:xfrm>
            <a:off x="4797065" y="1987989"/>
            <a:ext cx="3600000" cy="181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6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47C7F-6F0B-D4A6-7F28-D7500B9C0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35B1028-63B7-754E-CA98-D4C707F7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Homotecia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17DF682-F3F2-1B79-E2A1-697B1D7CA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CBE1C8BF-5795-BBB3-124D-9A4063E41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D3BF78E1-A430-71BF-B02C-815B5FD59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37E19EC-5919-F571-E747-FE50B21A2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D3F5CF9-6ACE-4F26-A1B6-33A783635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E1D417A2-1D94-A722-9A20-3B46E4349B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" name="CuadroTexto 12">
            <a:extLst>
              <a:ext uri="{FF2B5EF4-FFF2-40B4-BE49-F238E27FC236}">
                <a16:creationId xmlns:a16="http://schemas.microsoft.com/office/drawing/2014/main" id="{85ABA8B4-F8BA-C90C-FFE3-E430068570C9}"/>
              </a:ext>
            </a:extLst>
          </p:cNvPr>
          <p:cNvSpPr txBox="1"/>
          <p:nvPr/>
        </p:nvSpPr>
        <p:spPr>
          <a:xfrm>
            <a:off x="1393825" y="504195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Directa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89D142-BCD0-AF56-5BB7-F7382E4A4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000" y="1297155"/>
            <a:ext cx="3600000" cy="333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04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D6999-29DE-D6A3-E1C8-1043B4E78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576B7EC-2CAD-74C2-02A9-07B944AAA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Homotecia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D9FE5091-6D2B-7A63-B049-BEBC5D459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CC86D1F2-C519-F9FC-C7E4-6341C9841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83700C51-64FF-87B1-F965-F1F095150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960B9474-487B-9795-B979-E09271ABC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4583971-5FFF-30B7-BD8E-86316801F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8564EF06-D261-18D4-912E-1728EA758A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" name="CuadroTexto 12">
            <a:extLst>
              <a:ext uri="{FF2B5EF4-FFF2-40B4-BE49-F238E27FC236}">
                <a16:creationId xmlns:a16="http://schemas.microsoft.com/office/drawing/2014/main" id="{3BA3E6C2-4C09-D15A-6581-2CD35741354A}"/>
              </a:ext>
            </a:extLst>
          </p:cNvPr>
          <p:cNvSpPr txBox="1"/>
          <p:nvPr/>
        </p:nvSpPr>
        <p:spPr>
          <a:xfrm>
            <a:off x="1393825" y="504195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Inversa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94607FC-72F5-B60B-125B-0A8508CA2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000" y="945392"/>
            <a:ext cx="3600000" cy="369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5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Objetivos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035" y="1405143"/>
            <a:ext cx="5920565" cy="3002104"/>
          </a:xfrm>
        </p:spPr>
        <p:txBody>
          <a:bodyPr/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Definir un vector y la operatoria que se puede realizar con este.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Conocer el concepto de traslación.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Conocer el concepto de rotación.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Realizar rotaciones según ángulos conocidos (90°,180°,270°,360°)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Conocer concepto de simetrías.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Realizar simetrías.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Aplicar concepto de homotecia.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EB9A2-3435-0DBE-8531-AE002938C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8DA83CF-29BA-607F-0138-56EAD52DC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Homotecia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FFCAB10E-76B4-ACA8-18D2-51A50E34B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977154BD-A31B-EAA3-559A-0E72CD3A6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1151B77D-C614-73DA-E619-A6B52EDED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9872370C-2AE8-0D53-E03D-414E5D785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73F7D99-6E80-C6EC-28C9-BBFCFB98D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853637D7-34A7-0851-55BF-E65A8219A6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" name="CuadroTexto 12">
            <a:extLst>
              <a:ext uri="{FF2B5EF4-FFF2-40B4-BE49-F238E27FC236}">
                <a16:creationId xmlns:a16="http://schemas.microsoft.com/office/drawing/2014/main" id="{BA20A8AD-F382-C460-1A87-5C509B269FE7}"/>
              </a:ext>
            </a:extLst>
          </p:cNvPr>
          <p:cNvSpPr txBox="1"/>
          <p:nvPr/>
        </p:nvSpPr>
        <p:spPr>
          <a:xfrm>
            <a:off x="1393825" y="504195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Relación entre figuras homotéticas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B695B8-511B-A6AB-80AE-1E3B43F9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600" y="1645326"/>
            <a:ext cx="4680000" cy="27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58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B52922B-9F75-B3DB-8A41-6D60D3310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4" y="334046"/>
            <a:ext cx="5604387" cy="4294271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694" y="0"/>
            <a:ext cx="2564975" cy="1063500"/>
          </a:xfrm>
        </p:spPr>
        <p:txBody>
          <a:bodyPr/>
          <a:lstStyle/>
          <a:p>
            <a:r>
              <a:rPr lang="es-CL" dirty="0"/>
              <a:t>Pregunta N°1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5047808" y="428932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DE4EC9-5613-4021-920D-8D3CB9196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73" y="1063500"/>
            <a:ext cx="7070733" cy="2749272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146" y="0"/>
            <a:ext cx="3939524" cy="1063500"/>
          </a:xfrm>
        </p:spPr>
        <p:txBody>
          <a:bodyPr/>
          <a:lstStyle/>
          <a:p>
            <a:r>
              <a:rPr lang="es-CL" dirty="0"/>
              <a:t>Pregunta N°2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8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F461A9A-4692-E2D2-08B0-FE9A41B72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36" y="799852"/>
            <a:ext cx="5848157" cy="2354453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43D4887-5565-9A47-5F55-2E7771F2D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7" y="709539"/>
            <a:ext cx="5234210" cy="4080000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5584876" y="3754970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142881" y="1731319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12" y="2399461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F98D2-6C48-6B30-4045-F7622A4B6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6E56B8-CF65-0446-D84F-F09BCE13A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47" y="1133372"/>
            <a:ext cx="6525536" cy="2676899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1CC651D5-9F01-53E1-39E1-0B161ED8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71F3B9-14FA-0A55-04CD-D65C0E93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A529A9-A8F0-0702-A6E9-4A45949A9DAB}"/>
              </a:ext>
            </a:extLst>
          </p:cNvPr>
          <p:cNvSpPr txBox="1"/>
          <p:nvPr/>
        </p:nvSpPr>
        <p:spPr>
          <a:xfrm>
            <a:off x="5584876" y="3754970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6122941-6AAE-F7F4-48EE-9C00FE8E44B1}"/>
              </a:ext>
            </a:extLst>
          </p:cNvPr>
          <p:cNvSpPr txBox="1"/>
          <p:nvPr/>
        </p:nvSpPr>
        <p:spPr>
          <a:xfrm>
            <a:off x="6142881" y="1731319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4A29887E-B100-0201-052D-BEE15C6C1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12" y="2399461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B3742-C632-C48C-EE8C-4E961FB62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0A46135-2CFB-8827-1D6A-56518BDBE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4" y="546673"/>
            <a:ext cx="6893481" cy="4259483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75F54CFC-BEAA-BD4E-F4C4-3CB9D6532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0CB6B5-A67F-8706-2CA0-0EA719C8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A6A2B2-A411-2E92-A19B-74934E515290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9801E5B-ADD7-4402-F6D8-01CF725266C0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F004C092-FE68-2D89-17FE-C059B544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4657D-F925-82F4-74C2-995305580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013064-78E0-8C85-D13F-11E5E3DF3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4" y="495719"/>
            <a:ext cx="5663381" cy="4152062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E44C8F0-54B6-A72E-675D-9511E5A89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26A484-A9B2-4B4B-DA78-1FAD88B4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N°7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6E41DB-C201-7669-2522-087C4BE9EC4C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DEF246-3AA7-8067-D2C5-77889381E3E4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CA1BC0E8-A56E-C371-86EF-8FF58750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9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1AB6-3893-753D-48D7-5BA4CE028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0EA130B-1CC4-5A3D-21C0-D0CFCDC3C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36" y="289069"/>
            <a:ext cx="4991156" cy="4352986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5D5AB7D4-A1E5-799E-6AB9-B36C5F724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CE10EE-B5A3-B750-8555-726D62AE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N°8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CF95FB-69B9-EC47-6A8D-B12E9DB8B5B2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9437B0D-4611-18C0-E655-5CDF12283C72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D181804C-FFB3-B944-C861-5B3C76DCF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5D315-8192-C635-FA76-C508CBE90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7B636DF-570A-752E-7A52-C38937D1B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2" y="0"/>
            <a:ext cx="4672063" cy="5143500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DBCD6081-BAD3-2E5F-BEA4-E02E307A3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0EC0B2F-AFE8-442F-F42E-A5AF1FC2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N°9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11915F-3986-3DF5-41CD-56938DA28838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CCFA9A-71E7-8EA8-6653-A27BAAA5252F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Q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67B9EAF8-D88B-5223-9FEB-FACECBC02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Vectores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5FC4C20-4539-33B0-E3B6-C67932A3B9CB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25172565-4954-F441-6DBC-434B670550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82CAFF-931A-222B-03E6-4EEAAAFFED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8613"/>
          <a:stretch/>
        </p:blipFill>
        <p:spPr>
          <a:xfrm>
            <a:off x="165615" y="1704515"/>
            <a:ext cx="4015704" cy="25489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A786710-A81C-FC7F-C2AA-BD3A8A8EAA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8" t="65657" r="48" b="-455"/>
          <a:stretch/>
        </p:blipFill>
        <p:spPr>
          <a:xfrm>
            <a:off x="4797065" y="2416664"/>
            <a:ext cx="4015704" cy="144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Hoy aprendimos 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5" y="1441881"/>
            <a:ext cx="5492569" cy="300210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Definir un vector y la operatoria que se puede realizar con este.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Conocer el concepto de traslación.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Conocer el concepto de rotación.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Realizar rotaciones según ángulos conocidos (90°,180°,270°,360°)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Conocer concepto de simetrías.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Realizar simetrías.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Aplicar concepto de homotecia.</a:t>
            </a:r>
          </a:p>
          <a:p>
            <a:pPr marL="152400" indent="0" algn="just">
              <a:buNone/>
            </a:pPr>
            <a:endParaRPr lang="es-ES" sz="16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152400" indent="0" algn="just">
              <a:buNone/>
            </a:pPr>
            <a:endParaRPr lang="es-ES" sz="16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63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81D12E-B78B-BC3D-618D-C2A2B752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/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/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/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/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/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/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/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/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/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/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/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0E9B1F-B83B-6512-D3DB-7437054941C2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692A62-0C1F-5190-A790-D4B87018E122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24: Geometría IV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6D8914-D208-9347-BBC3-08633C02D1E9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 M2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Geometría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87125F-1F8C-8B9A-EC77-F15AB73324D7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Primavera,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37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B8322-7C99-2BE7-BFC2-9EB148112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76ED4E1-05D6-C2D4-A89A-028A0A98D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Vectores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67BDD688-5A46-F809-F049-D2EA3CF71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4CB28FEC-BF79-33EE-8593-B7F783D25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8D8824EA-40E3-9F1B-F42D-197461405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3CF6F7CC-B752-6861-0D02-138B37FCB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3B3ACFC-28E7-DF75-38DF-AED6D2F64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FFB7F3D-28EC-39FD-0122-B461E4F625E4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98DDA73B-6A0E-ED12-FE46-91CB976E74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DB6A44-BAE5-A1C9-D49B-0FFD31F165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2079"/>
          <a:stretch/>
        </p:blipFill>
        <p:spPr>
          <a:xfrm>
            <a:off x="203575" y="1615092"/>
            <a:ext cx="3939784" cy="258500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87D837C-C75A-298D-ECDE-5AC6EEC1B6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49" t="58040" r="449"/>
          <a:stretch/>
        </p:blipFill>
        <p:spPr>
          <a:xfrm>
            <a:off x="4633008" y="2068002"/>
            <a:ext cx="3939784" cy="187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7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989AB-478F-A659-594B-23CA2A30C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401F62B-251F-388E-1813-436D7856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Vectores en el plano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D388D42-29AD-DF99-AA73-BC9D468D2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384BAFD4-0059-0113-9105-7A06AF00B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BAA8FD9-93DF-FFE7-0A79-7F569E9CE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2955CA2C-4B93-F5EA-EF04-AF8845EAC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69B341F-8B6C-207D-4484-C75331C1D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3CCBD6D-0A58-41C4-248B-AAEE72AA4D6C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518C752F-6362-0B23-8655-85ECC325F3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66D313-ACC7-FD1C-547E-B0B2AB3DA8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3068"/>
          <a:stretch/>
        </p:blipFill>
        <p:spPr>
          <a:xfrm>
            <a:off x="77205" y="1910021"/>
            <a:ext cx="4093126" cy="189959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9069E1B-2498-D47E-B201-1E9A297497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408"/>
          <a:stretch/>
        </p:blipFill>
        <p:spPr>
          <a:xfrm>
            <a:off x="4866945" y="962041"/>
            <a:ext cx="4093126" cy="321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3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EF689-B473-53B7-17D4-F48034F61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7E12B3F-7EDB-1B75-D58B-5B5F06DC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Vectores en el plano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BB432DC-B4C9-97DE-1129-ECE0B49E5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92AA0C0-3DFB-ADE4-5FFF-06CCA309C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04A76426-7547-5D3F-77BB-06B2DBE29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365726CF-362D-11F3-2D9B-B64F4E1B8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6FB69AB-8D31-B5A6-94E0-FBB706B75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3845F32-D45F-89A7-A4A9-51DC9B34FF72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5C2FEC8D-8C38-CB1E-80D5-AC3C5532E7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" name="CuadroTexto 12">
            <a:extLst>
              <a:ext uri="{FF2B5EF4-FFF2-40B4-BE49-F238E27FC236}">
                <a16:creationId xmlns:a16="http://schemas.microsoft.com/office/drawing/2014/main" id="{40DCB530-4D6B-330E-F8CE-1632EDE02EA2}"/>
              </a:ext>
            </a:extLst>
          </p:cNvPr>
          <p:cNvSpPr txBox="1"/>
          <p:nvPr/>
        </p:nvSpPr>
        <p:spPr>
          <a:xfrm>
            <a:off x="1393825" y="504195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Suma geométrica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7275C52-284B-C2C9-834D-D599B86A9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58" y="1158448"/>
            <a:ext cx="3617055" cy="36917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39FDC50-24E9-C8FB-80AF-F143563D7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742" y="1469114"/>
            <a:ext cx="3468332" cy="251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3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99F63-FC06-F13A-9A40-78E005441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482E17F-2F2E-13D2-E0E9-AF7080B9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Vectores en el plano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777FC20D-EB7A-D89A-7C30-8E9CD0093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7B8B2799-6182-47DD-9DAB-422E47F12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2436420C-E051-897A-665B-3BCD6916A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490E5D1A-21EB-6403-794A-E22BA8791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E5A0FC1-D6A1-C01F-6A16-D9BFFA3F9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6438FF2-4F9F-B416-717F-E50E4B009602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4D23D52B-03CC-BFD6-75D7-1C7AC2277B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" name="CuadroTexto 12">
            <a:extLst>
              <a:ext uri="{FF2B5EF4-FFF2-40B4-BE49-F238E27FC236}">
                <a16:creationId xmlns:a16="http://schemas.microsoft.com/office/drawing/2014/main" id="{03F2A490-5276-514C-ABFF-D7162C3CE84C}"/>
              </a:ext>
            </a:extLst>
          </p:cNvPr>
          <p:cNvSpPr txBox="1"/>
          <p:nvPr/>
        </p:nvSpPr>
        <p:spPr>
          <a:xfrm>
            <a:off x="1393825" y="504195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Suma aritmética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0BCA1F-0C27-C204-55D8-3C8827AC59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7716"/>
          <a:stretch/>
        </p:blipFill>
        <p:spPr>
          <a:xfrm>
            <a:off x="207919" y="2052832"/>
            <a:ext cx="3925768" cy="159261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79F5A5E-B980-6F62-BA5A-FAB16EABCC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3" t="45288" r="-1113" b="-357"/>
          <a:stretch/>
        </p:blipFill>
        <p:spPr>
          <a:xfrm>
            <a:off x="4797065" y="1868157"/>
            <a:ext cx="3925768" cy="207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1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B0332-7FDF-8AC4-32F9-E4C636646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108D53F-CC62-EEED-E47C-C9B3001C6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Vectores en el plano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51B4A4F-4039-35CE-9D55-AC4B3A3EE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30FCB96C-3629-C1EB-CC59-BAB5F5E40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1326CA3F-2E26-6521-1A0D-CDDE1D1ED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7503A69C-6C90-9578-094F-21B07381B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FD64054-062E-0573-9E8B-2DD5528CA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4E17C435-66B1-478B-540F-557A0AA5EF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" name="CuadroTexto 12">
            <a:extLst>
              <a:ext uri="{FF2B5EF4-FFF2-40B4-BE49-F238E27FC236}">
                <a16:creationId xmlns:a16="http://schemas.microsoft.com/office/drawing/2014/main" id="{4883F7DC-3B9B-C68A-140C-F23D08C59AFE}"/>
              </a:ext>
            </a:extLst>
          </p:cNvPr>
          <p:cNvSpPr txBox="1"/>
          <p:nvPr/>
        </p:nvSpPr>
        <p:spPr>
          <a:xfrm>
            <a:off x="1393825" y="504195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Módulo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336AF8E-8BFF-5FFA-DF0E-A638C765F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868" y="1357313"/>
            <a:ext cx="4610743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0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FF0E9-6444-A4FF-E075-220784904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8DC13B9-53B9-284A-1F5F-20659341A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Vectores en el plano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AB0ABCC-F76B-1CF3-99F6-FD87147C5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A088976C-3AC8-7193-A974-282A53217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DE184BE-F7E2-3164-0CE1-52EE65496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9900F126-27BD-FE55-8C0A-051DE8595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FECCB38-C566-8936-7B4E-F36680EAF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4BE8481-A15F-CFB1-8AE6-B8C76C983032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528D3D82-D54D-7B1D-5CB2-A5C85AA988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" name="CuadroTexto 12">
            <a:extLst>
              <a:ext uri="{FF2B5EF4-FFF2-40B4-BE49-F238E27FC236}">
                <a16:creationId xmlns:a16="http://schemas.microsoft.com/office/drawing/2014/main" id="{3668130B-1F99-CF7E-2108-C4717D9FEBA6}"/>
              </a:ext>
            </a:extLst>
          </p:cNvPr>
          <p:cNvSpPr txBox="1"/>
          <p:nvPr/>
        </p:nvSpPr>
        <p:spPr>
          <a:xfrm>
            <a:off x="1393825" y="504195"/>
            <a:ext cx="635635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Ponderación por un escalar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DCB17A2-DBCF-C3E0-7B0B-4BDFE538BD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7037"/>
          <a:stretch/>
        </p:blipFill>
        <p:spPr>
          <a:xfrm>
            <a:off x="338481" y="1645326"/>
            <a:ext cx="3798601" cy="23519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059746-BAB1-6D09-A5B9-AA7CD051AB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478" b="-5441"/>
          <a:stretch/>
        </p:blipFill>
        <p:spPr>
          <a:xfrm>
            <a:off x="4724400" y="1583104"/>
            <a:ext cx="3798601" cy="235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8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ta Analytics Strategy Toolkit by Slidesgo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6268</TotalTime>
  <Words>339</Words>
  <Application>Microsoft Office PowerPoint</Application>
  <PresentationFormat>Presentación en pantalla (16:9)</PresentationFormat>
  <Paragraphs>91</Paragraphs>
  <Slides>31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0" baseType="lpstr">
      <vt:lpstr>Aptos</vt:lpstr>
      <vt:lpstr>Varela Round</vt:lpstr>
      <vt:lpstr>Wingdings</vt:lpstr>
      <vt:lpstr>Poppins Black</vt:lpstr>
      <vt:lpstr>Barlow</vt:lpstr>
      <vt:lpstr>Arial</vt:lpstr>
      <vt:lpstr>Calibri</vt:lpstr>
      <vt:lpstr>Nunito Light</vt:lpstr>
      <vt:lpstr>Data Analytics Strategy Toolkit by Slidesgo</vt:lpstr>
      <vt:lpstr>Presentación de PowerPoint</vt:lpstr>
      <vt:lpstr>Objetivos de Aprendizaje</vt:lpstr>
      <vt:lpstr>Vectores</vt:lpstr>
      <vt:lpstr>Vectores</vt:lpstr>
      <vt:lpstr>Vectores en el plano</vt:lpstr>
      <vt:lpstr>Vectores en el plano</vt:lpstr>
      <vt:lpstr>Vectores en el plano</vt:lpstr>
      <vt:lpstr>Vectores en el plano</vt:lpstr>
      <vt:lpstr>Vectores en el plano</vt:lpstr>
      <vt:lpstr>Isometrías</vt:lpstr>
      <vt:lpstr>Isometrías</vt:lpstr>
      <vt:lpstr>Rotación</vt:lpstr>
      <vt:lpstr>Rotación</vt:lpstr>
      <vt:lpstr>Rotación</vt:lpstr>
      <vt:lpstr>Simetría</vt:lpstr>
      <vt:lpstr>Simetría</vt:lpstr>
      <vt:lpstr>Homotecia</vt:lpstr>
      <vt:lpstr>Homotecia</vt:lpstr>
      <vt:lpstr>Homotecia</vt:lpstr>
      <vt:lpstr>Homotecia</vt:lpstr>
      <vt:lpstr>Pregunta N°1</vt:lpstr>
      <vt:lpstr>Pregunta N°2</vt:lpstr>
      <vt:lpstr>Pregunta N°3</vt:lpstr>
      <vt:lpstr>Pregunta N°4</vt:lpstr>
      <vt:lpstr>Pregunta N°5</vt:lpstr>
      <vt:lpstr>Pregunta N°6</vt:lpstr>
      <vt:lpstr>Pregunta N°7</vt:lpstr>
      <vt:lpstr>Pregunta N°8</vt:lpstr>
      <vt:lpstr>Pregunta N°9</vt:lpstr>
      <vt:lpstr>Hoy aprendimos 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José Humberto Del Pino Alcaíno (josedelpino)</cp:lastModifiedBy>
  <cp:revision>88</cp:revision>
  <dcterms:modified xsi:type="dcterms:W3CDTF">2024-10-18T18:24:09Z</dcterms:modified>
</cp:coreProperties>
</file>