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9"/>
  </p:notesMasterIdLst>
  <p:sldIdLst>
    <p:sldId id="256" r:id="rId2"/>
    <p:sldId id="561" r:id="rId3"/>
    <p:sldId id="728" r:id="rId4"/>
    <p:sldId id="751" r:id="rId5"/>
    <p:sldId id="799" r:id="rId6"/>
    <p:sldId id="800" r:id="rId7"/>
    <p:sldId id="801" r:id="rId8"/>
    <p:sldId id="802" r:id="rId9"/>
    <p:sldId id="803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564" r:id="rId22"/>
    <p:sldId id="779" r:id="rId23"/>
    <p:sldId id="780" r:id="rId24"/>
    <p:sldId id="781" r:id="rId25"/>
    <p:sldId id="782" r:id="rId26"/>
    <p:sldId id="614" r:id="rId27"/>
    <p:sldId id="784" r:id="rId2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Nunito Light" pitchFamily="2" charset="0"/>
      <p:regular r:id="rId35"/>
      <p:italic r:id="rId36"/>
    </p:embeddedFont>
    <p:embeddedFont>
      <p:font typeface="Poppins Black" panose="00000A00000000000000" pitchFamily="2" charset="0"/>
      <p:bold r:id="rId37"/>
      <p:boldItalic r:id="rId38"/>
    </p:embeddedFont>
    <p:embeddedFont>
      <p:font typeface="Varela Round" panose="00000500000000000000" pitchFamily="2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44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20: Función Cuadrática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Álgebra y Funciones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Invierno,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Intersección Eje </a:t>
            </a: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4DD86FC5-ADE5-3EDB-B35B-6A271175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9" y="1085977"/>
            <a:ext cx="3691954" cy="4021459"/>
          </a:xfrm>
          <a:prstGeom prst="rect">
            <a:avLst/>
          </a:prstGeom>
        </p:spPr>
      </p:pic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67EAF07-72D2-0C78-A717-268C1719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916" y="1292079"/>
            <a:ext cx="2953108" cy="32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Discriminante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7295BE50-190F-5AB1-7589-575FBD4A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5" y="1889510"/>
            <a:ext cx="3666731" cy="22926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A60D83-B3F6-C4A6-ABE4-3D39FB88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09" y="1568192"/>
            <a:ext cx="2635036" cy="2920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Discriminante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2EE5F59-F636-C0D0-253F-83A7D8C3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1468263"/>
            <a:ext cx="4000866" cy="26291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D214CB-13EB-29FE-83FC-55D6DE69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52" y="1476049"/>
            <a:ext cx="2010809" cy="2780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3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Discriminante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3DFB740-CCFF-312B-4D4C-D1A5AB0C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6" y="1714777"/>
            <a:ext cx="3841463" cy="21136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CFFD7C-42B1-7400-795E-785C979F2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27" y="1357313"/>
            <a:ext cx="2188681" cy="2879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2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Canónica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797FBAD-B2EF-6D5C-6704-E6F721C64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9" y="1054022"/>
            <a:ext cx="3538745" cy="3871633"/>
          </a:xfrm>
          <a:prstGeom prst="rect">
            <a:avLst/>
          </a:prstGeom>
        </p:spPr>
      </p:pic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74A7939-9954-D99F-D247-E9E2E051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793" y="1242656"/>
            <a:ext cx="2478627" cy="31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Potencia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EC62CF-0A9D-888F-D8F5-4C334B63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41" y="1162634"/>
            <a:ext cx="4093702" cy="14697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F254A47-3468-0683-188F-4CEF49709A71}"/>
              </a:ext>
            </a:extLst>
          </p:cNvPr>
          <p:cNvSpPr txBox="1"/>
          <p:nvPr/>
        </p:nvSpPr>
        <p:spPr>
          <a:xfrm>
            <a:off x="615990" y="2880233"/>
            <a:ext cx="7912019" cy="61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gráfica de esta función va a depender da algunos factores, por cuanto el principal factor a considerar es si n es par o impar. </a:t>
            </a:r>
          </a:p>
        </p:txBody>
      </p:sp>
    </p:spTree>
    <p:extLst>
      <p:ext uri="{BB962C8B-B14F-4D97-AF65-F5344CB8AC3E}">
        <p14:creationId xmlns:p14="http://schemas.microsoft.com/office/powerpoint/2010/main" val="406642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Potencia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638035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1800" b="1" dirty="0">
                <a:latin typeface="Aptos" panose="020B0004020202020204" pitchFamily="34" charset="0"/>
              </a:rPr>
              <a:t>N impar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74791B4-BA58-63C6-8DC9-4ADD3E00752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B761404-823C-4DBD-9A76-07BEEF91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8" y="905609"/>
            <a:ext cx="3795972" cy="40671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5416A-DC81-2903-3437-84AE535E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38" y="1210735"/>
            <a:ext cx="3130729" cy="31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Potencia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638035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1800" b="1" dirty="0">
                <a:latin typeface="Aptos" panose="020B0004020202020204" pitchFamily="34" charset="0"/>
              </a:rPr>
              <a:t>N impar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74791B4-BA58-63C6-8DC9-4ADD3E00752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B761404-823C-4DBD-9A76-07BEEF91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8" y="905609"/>
            <a:ext cx="3795972" cy="40671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EDB248-C337-0458-B879-0E3A2323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887" y="1007367"/>
            <a:ext cx="2821723" cy="36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Potencia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638035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1800" b="1" dirty="0">
                <a:latin typeface="Aptos" panose="020B0004020202020204" pitchFamily="34" charset="0"/>
              </a:rPr>
              <a:t>N par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74791B4-BA58-63C6-8DC9-4ADD3E00752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96DF52B-37B2-6077-6230-4F9E6686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872004"/>
            <a:ext cx="3832403" cy="41143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D91FA1-2DE8-C463-11F4-A61D72EC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55" y="1061885"/>
            <a:ext cx="3334245" cy="3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Potencia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638035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1800" b="1" dirty="0">
                <a:latin typeface="Aptos" panose="020B0004020202020204" pitchFamily="34" charset="0"/>
              </a:rPr>
              <a:t>N par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74791B4-BA58-63C6-8DC9-4ADD3E00752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96DF52B-37B2-6077-6230-4F9E6686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872004"/>
            <a:ext cx="3832403" cy="41143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D91FA1-2DE8-C463-11F4-A61D72EC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55" y="1061885"/>
            <a:ext cx="3334245" cy="3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784" y="1405143"/>
            <a:ext cx="5492569" cy="3002104"/>
          </a:xfrm>
        </p:spPr>
        <p:txBody>
          <a:bodyPr/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los elementos principales de una parábola: concavidad, eje de simetría y vértice.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Identificar las intersecciones de una parábola con los ejes x e y.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Reconocer el papel del discriminante en el análisis de las intersecciones con el eje x.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la forma canónica de una parábola.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Identificar qué es una función potencia y sus características básicas.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Potencia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638035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1800" b="1" dirty="0">
                <a:latin typeface="Aptos" panose="020B0004020202020204" pitchFamily="34" charset="0"/>
              </a:rPr>
              <a:t>N par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74791B4-BA58-63C6-8DC9-4ADD3E00752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96DF52B-37B2-6077-6230-4F9E6686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872004"/>
            <a:ext cx="3832403" cy="41143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C2DEF-E912-280A-568A-84257705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13" y="1210735"/>
            <a:ext cx="2580572" cy="32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48A43559-ACB0-A557-5E0F-E8AEB848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6" y="399767"/>
            <a:ext cx="4911922" cy="467918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EA5C85-A599-AB20-BC2E-83AE0C79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649"/>
            <a:ext cx="6861990" cy="337529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AD670A-19AA-F44A-5588-9F2C8BE0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342783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E0539B5-2E3B-85AD-6487-03921B02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" y="0"/>
            <a:ext cx="4581112" cy="497315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4514008" y="4194336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E8D7EF-8EBD-B19C-A5C7-A5591407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2" y="232656"/>
            <a:ext cx="6425787" cy="467818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2930120" y="4177483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los elementos principales de una parábola: concavidad, eje de simetría y vértice.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Identificar las intersecciones de una parábola con los ejes x e 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Reconocer el papel del discriminante en el análisis de las intersecciones con el eje x.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la forma canónica de una parábola.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Identificar qué es una función potencia y sus características básicas.</a:t>
            </a:r>
          </a:p>
          <a:p>
            <a:pPr marL="152400" indent="0" algn="just">
              <a:buNone/>
            </a:pPr>
            <a:endParaRPr lang="es-ES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20: Función Cuadrática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Álgebra y Funciones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Invierno,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6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18FBC58-3A31-9A95-5584-254D70BA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118B5AF-BC6E-4AE7-3573-B26326D6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893" y="3029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67D470-06BE-7A17-969B-D52459A6AFA1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 de texto 1744203365">
            <a:extLst>
              <a:ext uri="{FF2B5EF4-FFF2-40B4-BE49-F238E27FC236}">
                <a16:creationId xmlns:a16="http://schemas.microsoft.com/office/drawing/2014/main" id="{5C17AB9E-AE58-9BEC-F038-F4661979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0" y="2548524"/>
            <a:ext cx="2971800" cy="315913"/>
          </a:xfrm>
          <a:prstGeom prst="roundRect">
            <a:avLst>
              <a:gd name="adj" fmla="val 6870"/>
            </a:avLst>
          </a:prstGeom>
          <a:solidFill>
            <a:srgbClr val="C7BEEF"/>
          </a:solidFill>
          <a:ln w="9525">
            <a:solidFill>
              <a:srgbClr val="47409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 = ax</a:t>
            </a:r>
            <a:r>
              <a:rPr kumimoji="0" lang="es-CL" altLang="es-CL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1">
            <a:extLst>
              <a:ext uri="{FF2B5EF4-FFF2-40B4-BE49-F238E27FC236}">
                <a16:creationId xmlns:a16="http://schemas.microsoft.com/office/drawing/2014/main" id="{00DBD231-10D7-D6A4-71C8-FF38DA83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68" y="2277505"/>
            <a:ext cx="2966193" cy="1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9C751D-E135-B9E7-6CDD-7D5450A3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8" y="1243808"/>
            <a:ext cx="417084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funci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cuadr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tica es la representaci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 una ecuaci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de segundo grado en el plano cartesiano, as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tenemos que corresponden a aquellas de la forma: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BF1D05-4449-42DB-B9AE-A53521722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3" y="3400854"/>
            <a:ext cx="417084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donde a, b y c son n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meros reales constantes y adem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se cumple que a ≠ 0.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E1C1116-D128-2E1E-308A-EF8A986C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43523"/>
            <a:ext cx="4346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grafica de la funci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cuadr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tica como se muestra en la figura es una par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 que es sim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trica recto a una recta que es paralela al eje vertical, que se denomina eje de simetr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Concavidad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C7B399E-3D0E-FFE4-6D16-5811BCBE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55" y="1179297"/>
            <a:ext cx="378738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Corresponde a una propiedad geométrica, en las funciones cuadráticas se ocupa para referirse a la dirección hacia donde se “abren” los brazos de la parábola. Depende del signo del valor 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𝑎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(amplitud) de la siguiente forma: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Concavidad positiva: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ocurre cuando “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a” es mayor a 0 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 traduce como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brazos de la parábola que abren hacia el lado positivo del eje vertical.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049" name="Imagen 2">
            <a:extLst>
              <a:ext uri="{FF2B5EF4-FFF2-40B4-BE49-F238E27FC236}">
                <a16:creationId xmlns:a16="http://schemas.microsoft.com/office/drawing/2014/main" id="{88C42518-EF24-5BE0-F237-492363FB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78" y="2109698"/>
            <a:ext cx="14287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FCE325B-6B14-E6E1-92E9-0210B662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EDE979-B37A-B8E1-09D6-0BF664A696D3}"/>
              </a:ext>
            </a:extLst>
          </p:cNvPr>
          <p:cNvSpPr txBox="1"/>
          <p:nvPr/>
        </p:nvSpPr>
        <p:spPr>
          <a:xfrm>
            <a:off x="4776081" y="1209714"/>
            <a:ext cx="3262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 = x</a:t>
            </a:r>
            <a:r>
              <a:rPr kumimoji="0" lang="es-CL" altLang="es-CL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(rojo)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 = 2x</a:t>
            </a:r>
            <a:r>
              <a:rPr kumimoji="0" lang="es-CL" altLang="es-CL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+ 8x + 7 (azul)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Concavidad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C7B399E-3D0E-FFE4-6D16-5811BCBE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55" y="1864420"/>
            <a:ext cx="3787386" cy="19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Concavidad negativa: 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ocurre cuando 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“a” es menor a 0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se traduce como 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brazos de la parábola que abren hacia el lado negativo del eje vertical.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CE325B-6B14-E6E1-92E9-0210B662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EDE979-B37A-B8E1-09D6-0BF664A696D3}"/>
              </a:ext>
            </a:extLst>
          </p:cNvPr>
          <p:cNvSpPr txBox="1"/>
          <p:nvPr/>
        </p:nvSpPr>
        <p:spPr>
          <a:xfrm>
            <a:off x="4776081" y="1209714"/>
            <a:ext cx="3262344" cy="125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 = -x</a:t>
            </a:r>
            <a:r>
              <a:rPr lang="es-CL" sz="1600" kern="10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(rojo)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f(x) = -2x</a:t>
            </a:r>
            <a:r>
              <a:rPr lang="es-CL" sz="1600" kern="10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5x + 2 (azul)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89258F-8D1E-46FC-CE36-E6DC7650B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60" y="2299017"/>
            <a:ext cx="1683385" cy="222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0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de Simetría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9FCE325B-6B14-E6E1-92E9-0210B662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1D0B4B-3EE3-BA68-82E2-BEB1B5BEC88F}"/>
              </a:ext>
            </a:extLst>
          </p:cNvPr>
          <p:cNvSpPr txBox="1"/>
          <p:nvPr/>
        </p:nvSpPr>
        <p:spPr>
          <a:xfrm>
            <a:off x="396124" y="1213216"/>
            <a:ext cx="3886807" cy="1136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Corresponde a aquel valor en donde se reflejan ambos brazos de la parábola, corresponde a un punto en el eje x que se calcula de la siguiente forma: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 de texto 1099719291">
                <a:extLst>
                  <a:ext uri="{FF2B5EF4-FFF2-40B4-BE49-F238E27FC236}">
                    <a16:creationId xmlns:a16="http://schemas.microsoft.com/office/drawing/2014/main" id="{2207502D-9364-8FE1-4D99-5F822FF1FF9B}"/>
                  </a:ext>
                </a:extLst>
              </p:cNvPr>
              <p:cNvSpPr txBox="1"/>
              <p:nvPr/>
            </p:nvSpPr>
            <p:spPr>
              <a:xfrm>
                <a:off x="853627" y="2726045"/>
                <a:ext cx="2971800" cy="70204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665EB8">
                    <a:lumMod val="75000"/>
                  </a:srgb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s-CL" sz="16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6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s-CL" sz="1600" kern="100">
                                  <a:solidFill>
                                    <a:srgbClr val="000000"/>
                                  </a:solidFill>
                                  <a:effectLst/>
                                  <a:latin typeface="Aptos" panose="020B0004020202020204" pitchFamily="34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s-CL" sz="1600" kern="100">
                                  <a:solidFill>
                                    <a:srgbClr val="000000"/>
                                  </a:solidFill>
                                  <a:effectLst/>
                                  <a:latin typeface="Aptos" panose="020B0004020202020204" pitchFamily="34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sz="1600" kern="100">
                              <a:solidFill>
                                <a:srgbClr val="000000"/>
                              </a:solidFill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s-CL" sz="16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s-CL" sz="1600" kern="100">
                                  <a:solidFill>
                                    <a:srgbClr val="000000"/>
                                  </a:solidFill>
                                  <a:effectLst/>
                                  <a:latin typeface="Aptos" panose="020B0004020202020204" pitchFamily="34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s-CL" sz="1600" kern="100">
                                  <a:solidFill>
                                    <a:srgbClr val="000000"/>
                                  </a:solidFill>
                                  <a:effectLst/>
                                  <a:latin typeface="Aptos" panose="020B0004020202020204" pitchFamily="34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solidFill>
                                <a:srgbClr val="000000"/>
                              </a:solidFill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s-CL" sz="16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i="1" kern="100">
                              <a:solidFill>
                                <a:srgbClr val="000000"/>
                              </a:solidFill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solidFill>
                                <a:srgbClr val="000000"/>
                              </a:solidFill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solidFill>
                                <a:srgbClr val="000000"/>
                              </a:solidFill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solidFill>
                                <a:srgbClr val="000000"/>
                              </a:solidFill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11" name="Cuadro de texto 1099719291">
                <a:extLst>
                  <a:ext uri="{FF2B5EF4-FFF2-40B4-BE49-F238E27FC236}">
                    <a16:creationId xmlns:a16="http://schemas.microsoft.com/office/drawing/2014/main" id="{2207502D-9364-8FE1-4D99-5F822FF1F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27" y="2726045"/>
                <a:ext cx="2971800" cy="702044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665EB8">
                    <a:lumMod val="75000"/>
                  </a:srgb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3A7B33B3-C15E-B629-95AC-EF8E73D2D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306" y="1108110"/>
            <a:ext cx="3754314" cy="37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Vértice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6B0FE2-0ABB-7EBB-5702-F2D67B28FB81}"/>
              </a:ext>
            </a:extLst>
          </p:cNvPr>
          <p:cNvSpPr txBox="1"/>
          <p:nvPr/>
        </p:nvSpPr>
        <p:spPr>
          <a:xfrm>
            <a:off x="207508" y="1501182"/>
            <a:ext cx="3931919" cy="1400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 punto que se corresponde con el punto más alto o bajo en el eje vertical que alcanza la parábola, se calcula a partir de introducir en la función el valor del eje de simetría de la siguiente forma: 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CC811E6-763D-46E6-A82F-159FF3B2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8" y="3073068"/>
            <a:ext cx="4001895" cy="83199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C3506BD-06DC-35A1-216F-1E6725434AF2}"/>
              </a:ext>
            </a:extLst>
          </p:cNvPr>
          <p:cNvSpPr txBox="1"/>
          <p:nvPr/>
        </p:nvSpPr>
        <p:spPr>
          <a:xfrm>
            <a:off x="4429384" y="1986411"/>
            <a:ext cx="4507108" cy="150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donde h es la coordenada en el eje horizontal y k es la coordenada en el eje vertical.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Dependiendo si la función tiene concavidad positiva o negativa se habla de vértice máximo o mínimo. 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Vértice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9B0937E-C094-015E-F6D6-ABB80C3D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8" y="954763"/>
            <a:ext cx="3728392" cy="38355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72410F-19A1-C4E3-699E-C2B23EAF4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b="13216"/>
          <a:stretch/>
        </p:blipFill>
        <p:spPr bwMode="auto">
          <a:xfrm>
            <a:off x="4862297" y="1630932"/>
            <a:ext cx="3668933" cy="2483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20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Función Cuadrática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566032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Intersección Eje y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5252CB-E1ED-D6D8-EABC-81E9922469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870286C-7FA5-5EDE-03BB-EB44074A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1417607"/>
            <a:ext cx="3986926" cy="2709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FCC6C8-CAAF-C0C7-69B0-ACDFCA6D5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5" y="1417606"/>
            <a:ext cx="3108958" cy="2911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0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706</Words>
  <Application>Microsoft Office PowerPoint</Application>
  <PresentationFormat>Presentación en pantalla (16:9)</PresentationFormat>
  <Paragraphs>98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Aptos</vt:lpstr>
      <vt:lpstr>Poppins Black</vt:lpstr>
      <vt:lpstr>Varela Round</vt:lpstr>
      <vt:lpstr>Wingdings</vt:lpstr>
      <vt:lpstr>Cambria Math</vt:lpstr>
      <vt:lpstr>Nunito Light</vt:lpstr>
      <vt:lpstr>Barlow</vt:lpstr>
      <vt:lpstr>Data Analytics Strategy Toolkit by Slidesgo</vt:lpstr>
      <vt:lpstr>Presentación de PowerPoint</vt:lpstr>
      <vt:lpstr>Objetivos de Aprendizaje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Cuadrática</vt:lpstr>
      <vt:lpstr>Función Potencia</vt:lpstr>
      <vt:lpstr>Función Potencia</vt:lpstr>
      <vt:lpstr>Función Potencia</vt:lpstr>
      <vt:lpstr>Función Potencia</vt:lpstr>
      <vt:lpstr>Función Potencia</vt:lpstr>
      <vt:lpstr>Función Potencia</vt:lpstr>
      <vt:lpstr>Pregunta N°1</vt:lpstr>
      <vt:lpstr>Pregunta N°2</vt:lpstr>
      <vt:lpstr>Pregunta N°3</vt:lpstr>
      <vt:lpstr>Pregunta N°4</vt:lpstr>
      <vt:lpstr>Pregunta N°5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77</cp:revision>
  <dcterms:modified xsi:type="dcterms:W3CDTF">2024-09-06T23:31:03Z</dcterms:modified>
</cp:coreProperties>
</file>