
<file path=[Content_Types].xml><?xml version="1.0" encoding="utf-8"?>
<Types xmlns="http://schemas.openxmlformats.org/package/2006/content-types">
  <Default Extension="emf" ContentType="image/x-emf"/>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2">
  <p:sldMasterIdLst>
    <p:sldMasterId id="2147483681" r:id="rId1"/>
  </p:sldMasterIdLst>
  <p:notesMasterIdLst>
    <p:notesMasterId r:id="rId16"/>
  </p:notesMasterIdLst>
  <p:sldIdLst>
    <p:sldId id="256" r:id="rId2"/>
    <p:sldId id="561" r:id="rId3"/>
    <p:sldId id="728" r:id="rId4"/>
    <p:sldId id="739" r:id="rId5"/>
    <p:sldId id="751" r:id="rId6"/>
    <p:sldId id="767" r:id="rId7"/>
    <p:sldId id="740" r:id="rId8"/>
    <p:sldId id="769" r:id="rId9"/>
    <p:sldId id="768" r:id="rId10"/>
    <p:sldId id="770" r:id="rId11"/>
    <p:sldId id="771" r:id="rId12"/>
    <p:sldId id="772" r:id="rId13"/>
    <p:sldId id="614" r:id="rId14"/>
    <p:sldId id="705" r:id="rId15"/>
  </p:sldIdLst>
  <p:sldSz cx="9144000" cy="5143500" type="screen16x9"/>
  <p:notesSz cx="6858000" cy="9144000"/>
  <p:embeddedFontLst>
    <p:embeddedFont>
      <p:font typeface="Barlow" panose="00000500000000000000" pitchFamily="2" charset="0"/>
      <p:regular r:id="rId17"/>
      <p:bold r:id="rId18"/>
      <p:italic r:id="rId19"/>
      <p:boldItalic r:id="rId20"/>
    </p:embeddedFont>
    <p:embeddedFont>
      <p:font typeface="Cambria Math" panose="02040503050406030204" pitchFamily="18" charset="0"/>
      <p:regular r:id="rId21"/>
    </p:embeddedFont>
    <p:embeddedFont>
      <p:font typeface="Nunito Light" pitchFamily="2" charset="0"/>
      <p:regular r:id="rId22"/>
      <p:italic r:id="rId23"/>
    </p:embeddedFont>
    <p:embeddedFont>
      <p:font typeface="Poppins Black" panose="00000A00000000000000" pitchFamily="2" charset="0"/>
      <p:bold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0EFC87-1464-4D3B-B894-A8A0B769C7A6}">
  <a:tblStyle styleId="{D00EFC87-1464-4D3B-B894-A8A0B769C7A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7F693B3-FAA5-4539-B8A6-C26D81C39821}"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8" autoAdjust="0"/>
    <p:restoredTop sz="94660"/>
  </p:normalViewPr>
  <p:slideViewPr>
    <p:cSldViewPr snapToGrid="0">
      <p:cViewPr>
        <p:scale>
          <a:sx n="60" d="100"/>
          <a:sy n="60" d="100"/>
        </p:scale>
        <p:origin x="1852" y="93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6" name="Google Shape;756;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6" name="Google Shape;756;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7027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782" y="-1232671"/>
            <a:ext cx="9807905" cy="7974474"/>
            <a:chOff x="-6782" y="-1232671"/>
            <a:chExt cx="9807905" cy="7974474"/>
          </a:xfrm>
        </p:grpSpPr>
        <p:sp>
          <p:nvSpPr>
            <p:cNvPr id="10" name="Google Shape;10;p2"/>
            <p:cNvSpPr/>
            <p:nvPr/>
          </p:nvSpPr>
          <p:spPr>
            <a:xfrm rot="-5400000">
              <a:off x="7120124" y="4060803"/>
              <a:ext cx="3520399" cy="1841600"/>
            </a:xfrm>
            <a:custGeom>
              <a:avLst/>
              <a:gdLst/>
              <a:ahLst/>
              <a:cxnLst/>
              <a:rect l="l" t="t" r="r" b="b"/>
              <a:pathLst>
                <a:path w="64958" h="33981" extrusionOk="0">
                  <a:moveTo>
                    <a:pt x="1" y="0"/>
                  </a:moveTo>
                  <a:lnTo>
                    <a:pt x="1" y="33831"/>
                  </a:lnTo>
                  <a:lnTo>
                    <a:pt x="64957" y="33980"/>
                  </a:lnTo>
                  <a:lnTo>
                    <a:pt x="64957" y="33980"/>
                  </a:lnTo>
                  <a:lnTo>
                    <a:pt x="30991" y="0"/>
                  </a:lnTo>
                  <a:close/>
                </a:path>
              </a:pathLst>
            </a:custGeom>
            <a:solidFill>
              <a:srgbClr val="000000">
                <a:alpha val="8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a:off x="-1" y="4104678"/>
              <a:ext cx="3520399" cy="1841600"/>
            </a:xfrm>
            <a:custGeom>
              <a:avLst/>
              <a:gdLst/>
              <a:ahLst/>
              <a:cxnLst/>
              <a:rect l="l" t="t" r="r" b="b"/>
              <a:pathLst>
                <a:path w="64958" h="33981" extrusionOk="0">
                  <a:moveTo>
                    <a:pt x="1" y="0"/>
                  </a:moveTo>
                  <a:lnTo>
                    <a:pt x="1" y="33831"/>
                  </a:lnTo>
                  <a:lnTo>
                    <a:pt x="64957" y="33980"/>
                  </a:lnTo>
                  <a:lnTo>
                    <a:pt x="64957" y="33980"/>
                  </a:lnTo>
                  <a:lnTo>
                    <a:pt x="30991" y="0"/>
                  </a:lnTo>
                  <a:close/>
                </a:path>
              </a:pathLst>
            </a:custGeom>
            <a:solidFill>
              <a:srgbClr val="000000">
                <a:alpha val="8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rot="10800000">
              <a:off x="-6782" y="-1232671"/>
              <a:ext cx="9150782" cy="1911396"/>
            </a:xfrm>
            <a:custGeom>
              <a:avLst/>
              <a:gdLst/>
              <a:ahLst/>
              <a:cxnLst/>
              <a:rect l="l" t="t" r="r" b="b"/>
              <a:pathLst>
                <a:path w="130200" h="26774" extrusionOk="0">
                  <a:moveTo>
                    <a:pt x="102561" y="0"/>
                  </a:moveTo>
                  <a:lnTo>
                    <a:pt x="88194" y="14370"/>
                  </a:lnTo>
                  <a:lnTo>
                    <a:pt x="66817" y="14370"/>
                  </a:lnTo>
                  <a:lnTo>
                    <a:pt x="52542" y="95"/>
                  </a:lnTo>
                  <a:lnTo>
                    <a:pt x="1" y="95"/>
                  </a:lnTo>
                  <a:lnTo>
                    <a:pt x="1" y="26774"/>
                  </a:lnTo>
                  <a:lnTo>
                    <a:pt x="130200" y="26774"/>
                  </a:lnTo>
                  <a:lnTo>
                    <a:pt x="130200" y="0"/>
                  </a:lnTo>
                  <a:close/>
                </a:path>
              </a:pathLst>
            </a:custGeom>
            <a:solidFill>
              <a:srgbClr val="000000">
                <a:alpha val="8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3" name="Google Shape;13;p2"/>
          <p:cNvGrpSpPr/>
          <p:nvPr/>
        </p:nvGrpSpPr>
        <p:grpSpPr>
          <a:xfrm>
            <a:off x="-885529" y="302485"/>
            <a:ext cx="10998540" cy="4878740"/>
            <a:chOff x="-885529" y="302485"/>
            <a:chExt cx="10998540" cy="4878740"/>
          </a:xfrm>
        </p:grpSpPr>
        <p:sp>
          <p:nvSpPr>
            <p:cNvPr id="14" name="Google Shape;14;p2"/>
            <p:cNvSpPr/>
            <p:nvPr/>
          </p:nvSpPr>
          <p:spPr>
            <a:xfrm>
              <a:off x="2581296" y="4914218"/>
              <a:ext cx="1418251" cy="267006"/>
            </a:xfrm>
            <a:custGeom>
              <a:avLst/>
              <a:gdLst/>
              <a:ahLst/>
              <a:cxnLst/>
              <a:rect l="l" t="t" r="r" b="b"/>
              <a:pathLst>
                <a:path w="22325" h="4203" extrusionOk="0">
                  <a:moveTo>
                    <a:pt x="0" y="0"/>
                  </a:moveTo>
                  <a:lnTo>
                    <a:pt x="4191" y="4191"/>
                  </a:lnTo>
                  <a:lnTo>
                    <a:pt x="22325" y="4202"/>
                  </a:lnTo>
                  <a:lnTo>
                    <a:pt x="1813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flipH="1">
              <a:off x="7266974" y="4937849"/>
              <a:ext cx="1205478" cy="219752"/>
            </a:xfrm>
            <a:custGeom>
              <a:avLst/>
              <a:gdLst/>
              <a:ahLst/>
              <a:cxnLst/>
              <a:rect l="l" t="t" r="r" b="b"/>
              <a:pathLst>
                <a:path w="15848" h="2889" extrusionOk="0">
                  <a:moveTo>
                    <a:pt x="0" y="0"/>
                  </a:moveTo>
                  <a:lnTo>
                    <a:pt x="2889" y="2889"/>
                  </a:lnTo>
                  <a:lnTo>
                    <a:pt x="15847" y="2889"/>
                  </a:lnTo>
                  <a:lnTo>
                    <a:pt x="129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293550" y="4455724"/>
              <a:ext cx="1006784" cy="183531"/>
            </a:xfrm>
            <a:custGeom>
              <a:avLst/>
              <a:gdLst/>
              <a:ahLst/>
              <a:cxnLst/>
              <a:rect l="l" t="t" r="r" b="b"/>
              <a:pathLst>
                <a:path w="15848" h="2889" extrusionOk="0">
                  <a:moveTo>
                    <a:pt x="0" y="0"/>
                  </a:moveTo>
                  <a:lnTo>
                    <a:pt x="2889" y="2889"/>
                  </a:lnTo>
                  <a:lnTo>
                    <a:pt x="15847" y="2889"/>
                  </a:lnTo>
                  <a:lnTo>
                    <a:pt x="129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rot="10800000" flipH="1">
              <a:off x="8291042" y="569492"/>
              <a:ext cx="1821969" cy="184293"/>
            </a:xfrm>
            <a:custGeom>
              <a:avLst/>
              <a:gdLst/>
              <a:ahLst/>
              <a:cxnLst/>
              <a:rect l="l" t="t" r="r" b="b"/>
              <a:pathLst>
                <a:path w="28680" h="2901" extrusionOk="0">
                  <a:moveTo>
                    <a:pt x="28679" y="1"/>
                  </a:moveTo>
                  <a:lnTo>
                    <a:pt x="2737" y="162"/>
                  </a:lnTo>
                  <a:lnTo>
                    <a:pt x="1" y="2900"/>
                  </a:lnTo>
                  <a:lnTo>
                    <a:pt x="28679" y="2751"/>
                  </a:lnTo>
                  <a:lnTo>
                    <a:pt x="2867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flipH="1">
              <a:off x="-885529" y="302485"/>
              <a:ext cx="1418251" cy="267006"/>
            </a:xfrm>
            <a:custGeom>
              <a:avLst/>
              <a:gdLst/>
              <a:ahLst/>
              <a:cxnLst/>
              <a:rect l="l" t="t" r="r" b="b"/>
              <a:pathLst>
                <a:path w="22325" h="4203" extrusionOk="0">
                  <a:moveTo>
                    <a:pt x="0" y="0"/>
                  </a:moveTo>
                  <a:lnTo>
                    <a:pt x="4191" y="4191"/>
                  </a:lnTo>
                  <a:lnTo>
                    <a:pt x="22325" y="4202"/>
                  </a:lnTo>
                  <a:lnTo>
                    <a:pt x="1813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9" name="Google Shape;19;p2"/>
          <p:cNvGrpSpPr/>
          <p:nvPr/>
        </p:nvGrpSpPr>
        <p:grpSpPr>
          <a:xfrm>
            <a:off x="-689412" y="-2417039"/>
            <a:ext cx="11168660" cy="9105554"/>
            <a:chOff x="-689412" y="-2417039"/>
            <a:chExt cx="11168660" cy="9105554"/>
          </a:xfrm>
        </p:grpSpPr>
        <p:grpSp>
          <p:nvGrpSpPr>
            <p:cNvPr id="20" name="Google Shape;20;p2"/>
            <p:cNvGrpSpPr/>
            <p:nvPr/>
          </p:nvGrpSpPr>
          <p:grpSpPr>
            <a:xfrm>
              <a:off x="6699625" y="4455725"/>
              <a:ext cx="3779622" cy="1782883"/>
              <a:chOff x="5782225" y="4455725"/>
              <a:chExt cx="3779622" cy="1782883"/>
            </a:xfrm>
          </p:grpSpPr>
          <p:sp>
            <p:nvSpPr>
              <p:cNvPr id="21" name="Google Shape;21;p2"/>
              <p:cNvSpPr/>
              <p:nvPr/>
            </p:nvSpPr>
            <p:spPr>
              <a:xfrm>
                <a:off x="6756575" y="4455725"/>
                <a:ext cx="2805272" cy="1537408"/>
              </a:xfrm>
              <a:custGeom>
                <a:avLst/>
                <a:gdLst/>
                <a:ahLst/>
                <a:cxnLst/>
                <a:rect l="l" t="t" r="r" b="b"/>
                <a:pathLst>
                  <a:path w="87610" h="48014" extrusionOk="0">
                    <a:moveTo>
                      <a:pt x="41297" y="0"/>
                    </a:moveTo>
                    <a:lnTo>
                      <a:pt x="9329" y="31926"/>
                    </a:lnTo>
                    <a:lnTo>
                      <a:pt x="0" y="31926"/>
                    </a:lnTo>
                    <a:lnTo>
                      <a:pt x="0" y="48014"/>
                    </a:lnTo>
                    <a:lnTo>
                      <a:pt x="87610" y="48014"/>
                    </a:lnTo>
                    <a:lnTo>
                      <a:pt x="8761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a:off x="5782225" y="4701200"/>
                <a:ext cx="2805272" cy="1537408"/>
              </a:xfrm>
              <a:custGeom>
                <a:avLst/>
                <a:gdLst/>
                <a:ahLst/>
                <a:cxnLst/>
                <a:rect l="l" t="t" r="r" b="b"/>
                <a:pathLst>
                  <a:path w="87610" h="48014" extrusionOk="0">
                    <a:moveTo>
                      <a:pt x="41297" y="0"/>
                    </a:moveTo>
                    <a:lnTo>
                      <a:pt x="9329" y="31926"/>
                    </a:lnTo>
                    <a:lnTo>
                      <a:pt x="0" y="31926"/>
                    </a:lnTo>
                    <a:lnTo>
                      <a:pt x="0" y="48014"/>
                    </a:lnTo>
                    <a:lnTo>
                      <a:pt x="87610" y="48014"/>
                    </a:lnTo>
                    <a:lnTo>
                      <a:pt x="8761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3" name="Google Shape;23;p2"/>
            <p:cNvGrpSpPr/>
            <p:nvPr/>
          </p:nvGrpSpPr>
          <p:grpSpPr>
            <a:xfrm>
              <a:off x="-48925" y="4604000"/>
              <a:ext cx="5424616" cy="2084515"/>
              <a:chOff x="0" y="4604000"/>
              <a:chExt cx="5424616" cy="2084515"/>
            </a:xfrm>
          </p:grpSpPr>
          <p:sp>
            <p:nvSpPr>
              <p:cNvPr id="24" name="Google Shape;24;p2"/>
              <p:cNvSpPr/>
              <p:nvPr/>
            </p:nvSpPr>
            <p:spPr>
              <a:xfrm>
                <a:off x="0" y="4604000"/>
                <a:ext cx="4495016" cy="2084515"/>
              </a:xfrm>
              <a:custGeom>
                <a:avLst/>
                <a:gdLst/>
                <a:ahLst/>
                <a:cxnLst/>
                <a:rect l="l" t="t" r="r" b="b"/>
                <a:pathLst>
                  <a:path w="101749" h="47185" extrusionOk="0">
                    <a:moveTo>
                      <a:pt x="0" y="1"/>
                    </a:moveTo>
                    <a:lnTo>
                      <a:pt x="0" y="47185"/>
                    </a:lnTo>
                    <a:lnTo>
                      <a:pt x="101748" y="47185"/>
                    </a:lnTo>
                    <a:lnTo>
                      <a:pt x="101748" y="31097"/>
                    </a:lnTo>
                    <a:lnTo>
                      <a:pt x="96897" y="31097"/>
                    </a:lnTo>
                    <a:lnTo>
                      <a:pt x="76166" y="10366"/>
                    </a:lnTo>
                    <a:lnTo>
                      <a:pt x="55269" y="10366"/>
                    </a:lnTo>
                    <a:lnTo>
                      <a:pt x="449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p:nvPr/>
            </p:nvSpPr>
            <p:spPr>
              <a:xfrm>
                <a:off x="929600" y="4604000"/>
                <a:ext cx="4495016" cy="2084515"/>
              </a:xfrm>
              <a:custGeom>
                <a:avLst/>
                <a:gdLst/>
                <a:ahLst/>
                <a:cxnLst/>
                <a:rect l="l" t="t" r="r" b="b"/>
                <a:pathLst>
                  <a:path w="101749" h="47185" extrusionOk="0">
                    <a:moveTo>
                      <a:pt x="0" y="1"/>
                    </a:moveTo>
                    <a:lnTo>
                      <a:pt x="0" y="47185"/>
                    </a:lnTo>
                    <a:lnTo>
                      <a:pt x="101748" y="47185"/>
                    </a:lnTo>
                    <a:lnTo>
                      <a:pt x="101748" y="31097"/>
                    </a:lnTo>
                    <a:lnTo>
                      <a:pt x="96897" y="31097"/>
                    </a:lnTo>
                    <a:lnTo>
                      <a:pt x="76166" y="10366"/>
                    </a:lnTo>
                    <a:lnTo>
                      <a:pt x="55269" y="10366"/>
                    </a:lnTo>
                    <a:lnTo>
                      <a:pt x="449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6" name="Google Shape;26;p2"/>
            <p:cNvSpPr/>
            <p:nvPr/>
          </p:nvSpPr>
          <p:spPr>
            <a:xfrm rot="10800000">
              <a:off x="-689412" y="-1173475"/>
              <a:ext cx="2805272" cy="1537408"/>
            </a:xfrm>
            <a:custGeom>
              <a:avLst/>
              <a:gdLst/>
              <a:ahLst/>
              <a:cxnLst/>
              <a:rect l="l" t="t" r="r" b="b"/>
              <a:pathLst>
                <a:path w="87610" h="48014" extrusionOk="0">
                  <a:moveTo>
                    <a:pt x="41297" y="0"/>
                  </a:moveTo>
                  <a:lnTo>
                    <a:pt x="9329" y="31926"/>
                  </a:lnTo>
                  <a:lnTo>
                    <a:pt x="0" y="31926"/>
                  </a:lnTo>
                  <a:lnTo>
                    <a:pt x="0" y="48014"/>
                  </a:lnTo>
                  <a:lnTo>
                    <a:pt x="87610" y="48014"/>
                  </a:lnTo>
                  <a:lnTo>
                    <a:pt x="8761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27;p2"/>
            <p:cNvSpPr/>
            <p:nvPr/>
          </p:nvSpPr>
          <p:spPr>
            <a:xfrm rot="10800000">
              <a:off x="4880516" y="-2417039"/>
              <a:ext cx="5115407" cy="3017539"/>
            </a:xfrm>
            <a:custGeom>
              <a:avLst/>
              <a:gdLst/>
              <a:ahLst/>
              <a:cxnLst/>
              <a:rect l="l" t="t" r="r" b="b"/>
              <a:pathLst>
                <a:path w="111617" h="65842" extrusionOk="0">
                  <a:moveTo>
                    <a:pt x="0" y="0"/>
                  </a:moveTo>
                  <a:lnTo>
                    <a:pt x="0" y="65842"/>
                  </a:lnTo>
                  <a:lnTo>
                    <a:pt x="111616" y="65842"/>
                  </a:lnTo>
                  <a:lnTo>
                    <a:pt x="111616" y="17621"/>
                  </a:lnTo>
                  <a:lnTo>
                    <a:pt x="97436" y="17621"/>
                  </a:lnTo>
                  <a:lnTo>
                    <a:pt x="85702" y="6053"/>
                  </a:lnTo>
                  <a:lnTo>
                    <a:pt x="52864" y="6053"/>
                  </a:lnTo>
                  <a:lnTo>
                    <a:pt x="4681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8" name="Google Shape;28;p2"/>
          <p:cNvSpPr txBox="1">
            <a:spLocks noGrp="1"/>
          </p:cNvSpPr>
          <p:nvPr>
            <p:ph type="ctrTitle"/>
          </p:nvPr>
        </p:nvSpPr>
        <p:spPr>
          <a:xfrm>
            <a:off x="1394250" y="1432275"/>
            <a:ext cx="6355500" cy="1610100"/>
          </a:xfrm>
          <a:prstGeom prst="rect">
            <a:avLst/>
          </a:prstGeom>
          <a:noFill/>
        </p:spPr>
        <p:txBody>
          <a:bodyPr spcFirstLastPara="1" wrap="square" lIns="91425" tIns="91425" rIns="91425" bIns="91425" anchor="b" anchorCtr="0">
            <a:noAutofit/>
          </a:bodyPr>
          <a:lstStyle>
            <a:lvl1pPr lvl="0" algn="ctr">
              <a:spcBef>
                <a:spcPts val="0"/>
              </a:spcBef>
              <a:spcAft>
                <a:spcPts val="0"/>
              </a:spcAft>
              <a:buSzPts val="4300"/>
              <a:buNone/>
              <a:defRPr sz="4300"/>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29" name="Google Shape;29;p2"/>
          <p:cNvSpPr txBox="1">
            <a:spLocks noGrp="1"/>
          </p:cNvSpPr>
          <p:nvPr>
            <p:ph type="subTitle" idx="1"/>
          </p:nvPr>
        </p:nvSpPr>
        <p:spPr>
          <a:xfrm>
            <a:off x="1394250" y="3058425"/>
            <a:ext cx="6355500" cy="387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300"/>
              <a:buNone/>
              <a:defRPr sz="1500">
                <a:solidFill>
                  <a:schemeClr val="dk1"/>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3"/>
        <p:cNvGrpSpPr/>
        <p:nvPr/>
      </p:nvGrpSpPr>
      <p:grpSpPr>
        <a:xfrm>
          <a:off x="0" y="0"/>
          <a:ext cx="0" cy="0"/>
          <a:chOff x="0" y="0"/>
          <a:chExt cx="0" cy="0"/>
        </a:xfrm>
      </p:grpSpPr>
      <p:grpSp>
        <p:nvGrpSpPr>
          <p:cNvPr id="54" name="Google Shape;54;p4"/>
          <p:cNvGrpSpPr/>
          <p:nvPr/>
        </p:nvGrpSpPr>
        <p:grpSpPr>
          <a:xfrm>
            <a:off x="7852085" y="4186321"/>
            <a:ext cx="3074607" cy="453954"/>
            <a:chOff x="5478797" y="847321"/>
            <a:chExt cx="3074607" cy="453954"/>
          </a:xfrm>
        </p:grpSpPr>
        <p:grpSp>
          <p:nvGrpSpPr>
            <p:cNvPr id="55" name="Google Shape;55;p4"/>
            <p:cNvGrpSpPr/>
            <p:nvPr/>
          </p:nvGrpSpPr>
          <p:grpSpPr>
            <a:xfrm flipH="1">
              <a:off x="5675409" y="922405"/>
              <a:ext cx="2877996" cy="223763"/>
              <a:chOff x="1687059" y="2012316"/>
              <a:chExt cx="3573375" cy="277863"/>
            </a:xfrm>
          </p:grpSpPr>
          <p:sp>
            <p:nvSpPr>
              <p:cNvPr id="56" name="Google Shape;56;p4"/>
              <p:cNvSpPr/>
              <p:nvPr/>
            </p:nvSpPr>
            <p:spPr>
              <a:xfrm>
                <a:off x="1687059" y="2012316"/>
                <a:ext cx="3516675" cy="253825"/>
              </a:xfrm>
              <a:custGeom>
                <a:avLst/>
                <a:gdLst/>
                <a:ahLst/>
                <a:cxnLst/>
                <a:rect l="l" t="t" r="r" b="b"/>
                <a:pathLst>
                  <a:path w="140667" h="10153" extrusionOk="0">
                    <a:moveTo>
                      <a:pt x="0" y="0"/>
                    </a:moveTo>
                    <a:lnTo>
                      <a:pt x="67520" y="0"/>
                    </a:lnTo>
                    <a:lnTo>
                      <a:pt x="77673" y="10153"/>
                    </a:lnTo>
                    <a:lnTo>
                      <a:pt x="140667" y="10153"/>
                    </a:lnTo>
                  </a:path>
                </a:pathLst>
              </a:custGeom>
              <a:noFill/>
              <a:ln w="9525" cap="flat" cmpd="sng">
                <a:solidFill>
                  <a:schemeClr val="dk1"/>
                </a:solidFill>
                <a:prstDash val="solid"/>
                <a:round/>
                <a:headEnd type="none" w="med" len="med"/>
                <a:tailEnd type="none" w="med" len="med"/>
              </a:ln>
            </p:spPr>
          </p:sp>
          <p:sp>
            <p:nvSpPr>
              <p:cNvPr id="57" name="Google Shape;57;p4"/>
              <p:cNvSpPr/>
              <p:nvPr/>
            </p:nvSpPr>
            <p:spPr>
              <a:xfrm>
                <a:off x="5203734" y="2233479"/>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58" name="Google Shape;58;p4"/>
            <p:cNvGrpSpPr/>
            <p:nvPr/>
          </p:nvGrpSpPr>
          <p:grpSpPr>
            <a:xfrm flipH="1">
              <a:off x="6072799" y="847321"/>
              <a:ext cx="2430997" cy="185534"/>
              <a:chOff x="1748547" y="1392116"/>
              <a:chExt cx="5911958" cy="451312"/>
            </a:xfrm>
          </p:grpSpPr>
          <p:sp>
            <p:nvSpPr>
              <p:cNvPr id="59" name="Google Shape;59;p4"/>
              <p:cNvSpPr/>
              <p:nvPr/>
            </p:nvSpPr>
            <p:spPr>
              <a:xfrm>
                <a:off x="1748547" y="1392116"/>
                <a:ext cx="5793758" cy="395567"/>
              </a:xfrm>
              <a:custGeom>
                <a:avLst/>
                <a:gdLst/>
                <a:ahLst/>
                <a:cxnLst/>
                <a:rect l="l" t="t" r="r" b="b"/>
                <a:pathLst>
                  <a:path w="111066" h="7583" extrusionOk="0">
                    <a:moveTo>
                      <a:pt x="0" y="0"/>
                    </a:moveTo>
                    <a:lnTo>
                      <a:pt x="79263" y="0"/>
                    </a:lnTo>
                    <a:lnTo>
                      <a:pt x="86847" y="7583"/>
                    </a:lnTo>
                    <a:lnTo>
                      <a:pt x="111066" y="7583"/>
                    </a:lnTo>
                  </a:path>
                </a:pathLst>
              </a:custGeom>
              <a:noFill/>
              <a:ln w="9525" cap="flat" cmpd="sng">
                <a:solidFill>
                  <a:schemeClr val="dk1"/>
                </a:solidFill>
                <a:prstDash val="solid"/>
                <a:round/>
                <a:headEnd type="none" w="med" len="med"/>
                <a:tailEnd type="none" w="med" len="med"/>
              </a:ln>
            </p:spPr>
          </p:sp>
          <p:sp>
            <p:nvSpPr>
              <p:cNvPr id="60" name="Google Shape;60;p4"/>
              <p:cNvSpPr/>
              <p:nvPr/>
            </p:nvSpPr>
            <p:spPr>
              <a:xfrm>
                <a:off x="7542305" y="1725228"/>
                <a:ext cx="118200" cy="118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1" name="Google Shape;61;p4"/>
            <p:cNvGrpSpPr/>
            <p:nvPr/>
          </p:nvGrpSpPr>
          <p:grpSpPr>
            <a:xfrm flipH="1">
              <a:off x="5478797" y="1255615"/>
              <a:ext cx="3010303" cy="45661"/>
              <a:chOff x="1766900" y="2869225"/>
              <a:chExt cx="3737650" cy="56700"/>
            </a:xfrm>
          </p:grpSpPr>
          <p:cxnSp>
            <p:nvCxnSpPr>
              <p:cNvPr id="62" name="Google Shape;62;p4"/>
              <p:cNvCxnSpPr/>
              <p:nvPr/>
            </p:nvCxnSpPr>
            <p:spPr>
              <a:xfrm>
                <a:off x="1766900" y="2897575"/>
                <a:ext cx="3687900" cy="0"/>
              </a:xfrm>
              <a:prstGeom prst="straightConnector1">
                <a:avLst/>
              </a:prstGeom>
              <a:noFill/>
              <a:ln w="9525" cap="flat" cmpd="sng">
                <a:solidFill>
                  <a:schemeClr val="dk1"/>
                </a:solidFill>
                <a:prstDash val="solid"/>
                <a:round/>
                <a:headEnd type="none" w="med" len="med"/>
                <a:tailEnd type="none" w="med" len="med"/>
              </a:ln>
            </p:spPr>
          </p:cxnSp>
          <p:sp>
            <p:nvSpPr>
              <p:cNvPr id="63" name="Google Shape;63;p4"/>
              <p:cNvSpPr/>
              <p:nvPr/>
            </p:nvSpPr>
            <p:spPr>
              <a:xfrm>
                <a:off x="5447850" y="286922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64" name="Google Shape;64;p4"/>
          <p:cNvGrpSpPr/>
          <p:nvPr/>
        </p:nvGrpSpPr>
        <p:grpSpPr>
          <a:xfrm>
            <a:off x="-522276" y="-1302097"/>
            <a:ext cx="7191391" cy="7853482"/>
            <a:chOff x="-522276" y="-1302097"/>
            <a:chExt cx="7191391" cy="7853482"/>
          </a:xfrm>
        </p:grpSpPr>
        <p:sp>
          <p:nvSpPr>
            <p:cNvPr id="65" name="Google Shape;65;p4"/>
            <p:cNvSpPr/>
            <p:nvPr/>
          </p:nvSpPr>
          <p:spPr>
            <a:xfrm flipH="1">
              <a:off x="3148717" y="4709785"/>
              <a:ext cx="3520399" cy="1841600"/>
            </a:xfrm>
            <a:custGeom>
              <a:avLst/>
              <a:gdLst/>
              <a:ahLst/>
              <a:cxnLst/>
              <a:rect l="l" t="t" r="r" b="b"/>
              <a:pathLst>
                <a:path w="64958" h="33981" extrusionOk="0">
                  <a:moveTo>
                    <a:pt x="1" y="0"/>
                  </a:moveTo>
                  <a:lnTo>
                    <a:pt x="1" y="33831"/>
                  </a:lnTo>
                  <a:lnTo>
                    <a:pt x="64957" y="33980"/>
                  </a:lnTo>
                  <a:lnTo>
                    <a:pt x="64957" y="33980"/>
                  </a:lnTo>
                  <a:lnTo>
                    <a:pt x="30991" y="0"/>
                  </a:lnTo>
                  <a:close/>
                </a:path>
              </a:pathLst>
            </a:custGeom>
            <a:solidFill>
              <a:srgbClr val="000000">
                <a:alpha val="8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4"/>
            <p:cNvSpPr/>
            <p:nvPr/>
          </p:nvSpPr>
          <p:spPr>
            <a:xfrm rot="10800000" flipH="1">
              <a:off x="-522276" y="-1302097"/>
              <a:ext cx="3520399" cy="1841600"/>
            </a:xfrm>
            <a:custGeom>
              <a:avLst/>
              <a:gdLst/>
              <a:ahLst/>
              <a:cxnLst/>
              <a:rect l="l" t="t" r="r" b="b"/>
              <a:pathLst>
                <a:path w="64958" h="33981" extrusionOk="0">
                  <a:moveTo>
                    <a:pt x="1" y="0"/>
                  </a:moveTo>
                  <a:lnTo>
                    <a:pt x="1" y="33831"/>
                  </a:lnTo>
                  <a:lnTo>
                    <a:pt x="64957" y="33980"/>
                  </a:lnTo>
                  <a:lnTo>
                    <a:pt x="64957" y="33980"/>
                  </a:lnTo>
                  <a:lnTo>
                    <a:pt x="30991" y="0"/>
                  </a:lnTo>
                  <a:close/>
                </a:path>
              </a:pathLst>
            </a:custGeom>
            <a:solidFill>
              <a:srgbClr val="000000">
                <a:alpha val="87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7" name="Google Shape;67;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sz="26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8" name="Google Shape;68;p4"/>
          <p:cNvSpPr txBox="1">
            <a:spLocks noGrp="1"/>
          </p:cNvSpPr>
          <p:nvPr>
            <p:ph type="body" idx="1"/>
          </p:nvPr>
        </p:nvSpPr>
        <p:spPr>
          <a:xfrm>
            <a:off x="720000" y="1065989"/>
            <a:ext cx="7704000" cy="3420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Font typeface="Nunito Light"/>
              <a:buChar char="●"/>
              <a:defRPr>
                <a:solidFill>
                  <a:schemeClr val="hlink"/>
                </a:solidFill>
                <a:latin typeface="Barlow"/>
                <a:ea typeface="Barlow"/>
                <a:cs typeface="Barlow"/>
                <a:sym typeface="Barlow"/>
              </a:defRPr>
            </a:lvl1pPr>
            <a:lvl2pPr marL="914400" lvl="1" indent="-304800" rtl="0">
              <a:lnSpc>
                <a:spcPct val="100000"/>
              </a:lnSpc>
              <a:spcBef>
                <a:spcPts val="0"/>
              </a:spcBef>
              <a:spcAft>
                <a:spcPts val="0"/>
              </a:spcAft>
              <a:buSzPts val="1200"/>
              <a:buChar char="○"/>
              <a:defRPr/>
            </a:lvl2pPr>
            <a:lvl3pPr marL="1371600" lvl="2" indent="-304800" rtl="0">
              <a:lnSpc>
                <a:spcPct val="100000"/>
              </a:lnSpc>
              <a:spcBef>
                <a:spcPts val="0"/>
              </a:spcBef>
              <a:spcAft>
                <a:spcPts val="0"/>
              </a:spcAft>
              <a:buSzPts val="1200"/>
              <a:buChar char="■"/>
              <a:defRPr/>
            </a:lvl3pPr>
            <a:lvl4pPr marL="1828800" lvl="3" indent="-304800" rtl="0">
              <a:lnSpc>
                <a:spcPct val="100000"/>
              </a:lnSpc>
              <a:spcBef>
                <a:spcPts val="0"/>
              </a:spcBef>
              <a:spcAft>
                <a:spcPts val="0"/>
              </a:spcAft>
              <a:buSzPts val="1200"/>
              <a:buChar char="●"/>
              <a:defRPr/>
            </a:lvl4pPr>
            <a:lvl5pPr marL="2286000" lvl="4" indent="-304800" rtl="0">
              <a:lnSpc>
                <a:spcPct val="100000"/>
              </a:lnSpc>
              <a:spcBef>
                <a:spcPts val="0"/>
              </a:spcBef>
              <a:spcAft>
                <a:spcPts val="0"/>
              </a:spcAft>
              <a:buSzPts val="1200"/>
              <a:buChar char="○"/>
              <a:defRPr/>
            </a:lvl5pPr>
            <a:lvl6pPr marL="2743200" lvl="5" indent="-304800" rtl="0">
              <a:lnSpc>
                <a:spcPct val="100000"/>
              </a:lnSpc>
              <a:spcBef>
                <a:spcPts val="0"/>
              </a:spcBef>
              <a:spcAft>
                <a:spcPts val="0"/>
              </a:spcAft>
              <a:buSzPts val="1200"/>
              <a:buChar char="■"/>
              <a:defRPr/>
            </a:lvl6pPr>
            <a:lvl7pPr marL="3200400" lvl="6" indent="-304800" rtl="0">
              <a:lnSpc>
                <a:spcPct val="100000"/>
              </a:lnSpc>
              <a:spcBef>
                <a:spcPts val="0"/>
              </a:spcBef>
              <a:spcAft>
                <a:spcPts val="0"/>
              </a:spcAft>
              <a:buSzPts val="1200"/>
              <a:buChar char="●"/>
              <a:defRPr/>
            </a:lvl7pPr>
            <a:lvl8pPr marL="3657600" lvl="7" indent="-304800" rtl="0">
              <a:lnSpc>
                <a:spcPct val="100000"/>
              </a:lnSpc>
              <a:spcBef>
                <a:spcPts val="0"/>
              </a:spcBef>
              <a:spcAft>
                <a:spcPts val="0"/>
              </a:spcAft>
              <a:buSzPts val="1200"/>
              <a:buChar char="○"/>
              <a:defRPr/>
            </a:lvl8pPr>
            <a:lvl9pPr marL="4114800" lvl="8" indent="-304800" rtl="0">
              <a:lnSpc>
                <a:spcPct val="100000"/>
              </a:lnSpc>
              <a:spcBef>
                <a:spcPts val="0"/>
              </a:spcBef>
              <a:spcAft>
                <a:spcPts val="0"/>
              </a:spcAft>
              <a:buSzPts val="1200"/>
              <a:buChar char="■"/>
              <a:defRPr/>
            </a:lvl9pPr>
          </a:lstStyle>
          <a:p>
            <a:endParaRPr/>
          </a:p>
        </p:txBody>
      </p:sp>
      <p:sp>
        <p:nvSpPr>
          <p:cNvPr id="69" name="Google Shape;69;p4"/>
          <p:cNvSpPr/>
          <p:nvPr/>
        </p:nvSpPr>
        <p:spPr>
          <a:xfrm flipH="1">
            <a:off x="6000549" y="4603999"/>
            <a:ext cx="1205478" cy="219752"/>
          </a:xfrm>
          <a:custGeom>
            <a:avLst/>
            <a:gdLst/>
            <a:ahLst/>
            <a:cxnLst/>
            <a:rect l="l" t="t" r="r" b="b"/>
            <a:pathLst>
              <a:path w="15848" h="2889" extrusionOk="0">
                <a:moveTo>
                  <a:pt x="0" y="0"/>
                </a:moveTo>
                <a:lnTo>
                  <a:pt x="2889" y="2889"/>
                </a:lnTo>
                <a:lnTo>
                  <a:pt x="15847" y="2889"/>
                </a:lnTo>
                <a:lnTo>
                  <a:pt x="1295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0" name="Google Shape;70;p4"/>
          <p:cNvGrpSpPr/>
          <p:nvPr/>
        </p:nvGrpSpPr>
        <p:grpSpPr>
          <a:xfrm>
            <a:off x="4132575" y="4716825"/>
            <a:ext cx="5724316" cy="2084515"/>
            <a:chOff x="4132575" y="4716825"/>
            <a:chExt cx="5724316" cy="2084515"/>
          </a:xfrm>
        </p:grpSpPr>
        <p:sp>
          <p:nvSpPr>
            <p:cNvPr id="71" name="Google Shape;71;p4"/>
            <p:cNvSpPr/>
            <p:nvPr/>
          </p:nvSpPr>
          <p:spPr>
            <a:xfrm flipH="1">
              <a:off x="5361875" y="4716825"/>
              <a:ext cx="4495016" cy="2084515"/>
            </a:xfrm>
            <a:custGeom>
              <a:avLst/>
              <a:gdLst/>
              <a:ahLst/>
              <a:cxnLst/>
              <a:rect l="l" t="t" r="r" b="b"/>
              <a:pathLst>
                <a:path w="101749" h="47185" extrusionOk="0">
                  <a:moveTo>
                    <a:pt x="0" y="1"/>
                  </a:moveTo>
                  <a:lnTo>
                    <a:pt x="0" y="47185"/>
                  </a:lnTo>
                  <a:lnTo>
                    <a:pt x="101748" y="47185"/>
                  </a:lnTo>
                  <a:lnTo>
                    <a:pt x="101748" y="31097"/>
                  </a:lnTo>
                  <a:lnTo>
                    <a:pt x="96897" y="31097"/>
                  </a:lnTo>
                  <a:lnTo>
                    <a:pt x="76166" y="10366"/>
                  </a:lnTo>
                  <a:lnTo>
                    <a:pt x="55269" y="10366"/>
                  </a:lnTo>
                  <a:lnTo>
                    <a:pt x="449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4"/>
            <p:cNvSpPr/>
            <p:nvPr/>
          </p:nvSpPr>
          <p:spPr>
            <a:xfrm flipH="1">
              <a:off x="4132575" y="4716825"/>
              <a:ext cx="4495016" cy="2084515"/>
            </a:xfrm>
            <a:custGeom>
              <a:avLst/>
              <a:gdLst/>
              <a:ahLst/>
              <a:cxnLst/>
              <a:rect l="l" t="t" r="r" b="b"/>
              <a:pathLst>
                <a:path w="101749" h="47185" extrusionOk="0">
                  <a:moveTo>
                    <a:pt x="0" y="1"/>
                  </a:moveTo>
                  <a:lnTo>
                    <a:pt x="0" y="47185"/>
                  </a:lnTo>
                  <a:lnTo>
                    <a:pt x="101748" y="47185"/>
                  </a:lnTo>
                  <a:lnTo>
                    <a:pt x="101748" y="31097"/>
                  </a:lnTo>
                  <a:lnTo>
                    <a:pt x="96897" y="31097"/>
                  </a:lnTo>
                  <a:lnTo>
                    <a:pt x="76166" y="10366"/>
                  </a:lnTo>
                  <a:lnTo>
                    <a:pt x="55269" y="10366"/>
                  </a:lnTo>
                  <a:lnTo>
                    <a:pt x="4490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2"/>
        </a:solidFill>
        <a:effectLst/>
      </p:bgPr>
    </p:bg>
    <p:spTree>
      <p:nvGrpSpPr>
        <p:cNvPr id="1" name="Shape 23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600"/>
              <a:buFont typeface="Poppins Black"/>
              <a:buNone/>
              <a:defRPr sz="2600">
                <a:solidFill>
                  <a:schemeClr val="dk1"/>
                </a:solidFill>
                <a:latin typeface="Poppins Black"/>
                <a:ea typeface="Poppins Black"/>
                <a:cs typeface="Poppins Black"/>
                <a:sym typeface="Poppins Black"/>
              </a:defRPr>
            </a:lvl1pPr>
            <a:lvl2pPr lvl="1"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2pPr>
            <a:lvl3pPr lvl="2"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3pPr>
            <a:lvl4pPr lvl="3"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4pPr>
            <a:lvl5pPr lvl="4"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5pPr>
            <a:lvl6pPr lvl="5"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6pPr>
            <a:lvl7pPr lvl="6"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7pPr>
            <a:lvl8pPr lvl="7"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8pPr>
            <a:lvl9pPr lvl="8"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1pPr>
            <a:lvl2pPr marL="914400" lvl="1"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2pPr>
            <a:lvl3pPr marL="1371600" lvl="2"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3pPr>
            <a:lvl4pPr marL="1828800" lvl="3"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4pPr>
            <a:lvl5pPr marL="2286000" lvl="4"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5pPr>
            <a:lvl6pPr marL="2743200" lvl="5"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6pPr>
            <a:lvl7pPr marL="3200400" lvl="6"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7pPr>
            <a:lvl8pPr marL="3657600" lvl="7"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8pPr>
            <a:lvl9pPr marL="4114800" lvl="8" indent="-304800">
              <a:lnSpc>
                <a:spcPct val="100000"/>
              </a:lnSpc>
              <a:spcBef>
                <a:spcPts val="0"/>
              </a:spcBef>
              <a:spcAft>
                <a:spcPts val="0"/>
              </a:spcAft>
              <a:buClr>
                <a:schemeClr val="dk1"/>
              </a:buClr>
              <a:buSzPts val="1200"/>
              <a:buFont typeface="Barlow"/>
              <a:buChar char="■"/>
              <a:defRPr sz="1200">
                <a:solidFill>
                  <a:schemeClr val="dk1"/>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pic>
        <p:nvPicPr>
          <p:cNvPr id="3" name="Imagen 2" descr="Imagen que contiene Texto&#10;&#10;Descripción generada automáticamente">
            <a:extLst>
              <a:ext uri="{FF2B5EF4-FFF2-40B4-BE49-F238E27FC236}">
                <a16:creationId xmlns:a16="http://schemas.microsoft.com/office/drawing/2014/main" id="{F981D12E-B78B-BC3D-618D-C2A2B752E13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476074" y="101424"/>
            <a:ext cx="2191850" cy="2191850"/>
          </a:xfrm>
          <a:prstGeom prst="rect">
            <a:avLst/>
          </a:prstGeom>
        </p:spPr>
      </p:pic>
      <p:grpSp>
        <p:nvGrpSpPr>
          <p:cNvPr id="760" name="Google Shape;760;p36"/>
          <p:cNvGrpSpPr/>
          <p:nvPr/>
        </p:nvGrpSpPr>
        <p:grpSpPr>
          <a:xfrm rot="10800000">
            <a:off x="6662200" y="3637323"/>
            <a:ext cx="3537150" cy="626797"/>
            <a:chOff x="1199232" y="2120038"/>
            <a:chExt cx="4391793" cy="778340"/>
          </a:xfrm>
        </p:grpSpPr>
        <p:grpSp>
          <p:nvGrpSpPr>
            <p:cNvPr id="761" name="Google Shape;761;p36"/>
            <p:cNvGrpSpPr/>
            <p:nvPr/>
          </p:nvGrpSpPr>
          <p:grpSpPr>
            <a:xfrm>
              <a:off x="2227732" y="2577138"/>
              <a:ext cx="1945675" cy="56700"/>
              <a:chOff x="2227732" y="2661275"/>
              <a:chExt cx="1945675" cy="56700"/>
            </a:xfrm>
          </p:grpSpPr>
          <p:cxnSp>
            <p:nvCxnSpPr>
              <p:cNvPr id="762" name="Google Shape;762;p36"/>
              <p:cNvCxnSpPr/>
              <p:nvPr/>
            </p:nvCxnSpPr>
            <p:spPr>
              <a:xfrm>
                <a:off x="2227732" y="2689625"/>
                <a:ext cx="1896000" cy="0"/>
              </a:xfrm>
              <a:prstGeom prst="straightConnector1">
                <a:avLst/>
              </a:prstGeom>
              <a:noFill/>
              <a:ln w="9525" cap="flat" cmpd="sng">
                <a:solidFill>
                  <a:schemeClr val="dk1"/>
                </a:solidFill>
                <a:prstDash val="solid"/>
                <a:round/>
                <a:headEnd type="none" w="med" len="med"/>
                <a:tailEnd type="none" w="med" len="med"/>
              </a:ln>
            </p:spPr>
          </p:cxnSp>
          <p:sp>
            <p:nvSpPr>
              <p:cNvPr id="763" name="Google Shape;763;p36"/>
              <p:cNvSpPr/>
              <p:nvPr/>
            </p:nvSpPr>
            <p:spPr>
              <a:xfrm>
                <a:off x="4116707" y="266127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64" name="Google Shape;764;p36"/>
            <p:cNvGrpSpPr/>
            <p:nvPr/>
          </p:nvGrpSpPr>
          <p:grpSpPr>
            <a:xfrm>
              <a:off x="1943838" y="2729277"/>
              <a:ext cx="1938597" cy="169100"/>
              <a:chOff x="2216194" y="2593212"/>
              <a:chExt cx="4728285" cy="412439"/>
            </a:xfrm>
          </p:grpSpPr>
          <p:sp>
            <p:nvSpPr>
              <p:cNvPr id="765" name="Google Shape;765;p36"/>
              <p:cNvSpPr/>
              <p:nvPr/>
            </p:nvSpPr>
            <p:spPr>
              <a:xfrm>
                <a:off x="2216194" y="2593212"/>
                <a:ext cx="4593868" cy="355100"/>
              </a:xfrm>
              <a:custGeom>
                <a:avLst/>
                <a:gdLst/>
                <a:ahLst/>
                <a:cxnLst/>
                <a:rect l="l" t="t" r="r" b="b"/>
                <a:pathLst>
                  <a:path w="77550" h="5994" extrusionOk="0">
                    <a:moveTo>
                      <a:pt x="0" y="0"/>
                    </a:moveTo>
                    <a:lnTo>
                      <a:pt x="59202" y="0"/>
                    </a:lnTo>
                    <a:lnTo>
                      <a:pt x="65196" y="5994"/>
                    </a:lnTo>
                    <a:lnTo>
                      <a:pt x="77550" y="5994"/>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66" name="Google Shape;766;p36"/>
              <p:cNvSpPr/>
              <p:nvPr/>
            </p:nvSpPr>
            <p:spPr>
              <a:xfrm>
                <a:off x="6810079" y="2871251"/>
                <a:ext cx="134400" cy="134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67" name="Google Shape;767;p36"/>
            <p:cNvGrpSpPr/>
            <p:nvPr/>
          </p:nvGrpSpPr>
          <p:grpSpPr>
            <a:xfrm>
              <a:off x="1779150" y="2289288"/>
              <a:ext cx="3811875" cy="127113"/>
              <a:chOff x="1779150" y="2604263"/>
              <a:chExt cx="3811875" cy="127113"/>
            </a:xfrm>
          </p:grpSpPr>
          <p:sp>
            <p:nvSpPr>
              <p:cNvPr id="768" name="Google Shape;768;p36"/>
              <p:cNvSpPr/>
              <p:nvPr/>
            </p:nvSpPr>
            <p:spPr>
              <a:xfrm>
                <a:off x="1779150" y="2630450"/>
                <a:ext cx="3755175" cy="100925"/>
              </a:xfrm>
              <a:custGeom>
                <a:avLst/>
                <a:gdLst/>
                <a:ahLst/>
                <a:cxnLst/>
                <a:rect l="l" t="t" r="r" b="b"/>
                <a:pathLst>
                  <a:path w="150207" h="4037" extrusionOk="0">
                    <a:moveTo>
                      <a:pt x="0" y="4037"/>
                    </a:moveTo>
                    <a:lnTo>
                      <a:pt x="83176" y="4037"/>
                    </a:lnTo>
                    <a:lnTo>
                      <a:pt x="87213" y="0"/>
                    </a:lnTo>
                    <a:lnTo>
                      <a:pt x="150207" y="0"/>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69" name="Google Shape;769;p36"/>
              <p:cNvSpPr/>
              <p:nvPr/>
            </p:nvSpPr>
            <p:spPr>
              <a:xfrm>
                <a:off x="5534325" y="2604263"/>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70" name="Google Shape;770;p36"/>
            <p:cNvGrpSpPr/>
            <p:nvPr/>
          </p:nvGrpSpPr>
          <p:grpSpPr>
            <a:xfrm>
              <a:off x="1199232" y="2120038"/>
              <a:ext cx="3737650" cy="56700"/>
              <a:chOff x="1199232" y="2869225"/>
              <a:chExt cx="3737650" cy="56700"/>
            </a:xfrm>
          </p:grpSpPr>
          <p:cxnSp>
            <p:nvCxnSpPr>
              <p:cNvPr id="771" name="Google Shape;771;p36"/>
              <p:cNvCxnSpPr/>
              <p:nvPr/>
            </p:nvCxnSpPr>
            <p:spPr>
              <a:xfrm>
                <a:off x="1199232" y="2897575"/>
                <a:ext cx="3687900" cy="0"/>
              </a:xfrm>
              <a:prstGeom prst="straightConnector1">
                <a:avLst/>
              </a:prstGeom>
              <a:noFill/>
              <a:ln w="9525" cap="flat" cmpd="sng">
                <a:solidFill>
                  <a:schemeClr val="dk1"/>
                </a:solidFill>
                <a:prstDash val="solid"/>
                <a:round/>
                <a:headEnd type="none" w="med" len="med"/>
                <a:tailEnd type="none" w="med" len="med"/>
              </a:ln>
            </p:spPr>
          </p:cxnSp>
          <p:sp>
            <p:nvSpPr>
              <p:cNvPr id="772" name="Google Shape;772;p36"/>
              <p:cNvSpPr/>
              <p:nvPr/>
            </p:nvSpPr>
            <p:spPr>
              <a:xfrm>
                <a:off x="4880182" y="286922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773" name="Google Shape;773;p36"/>
          <p:cNvGrpSpPr/>
          <p:nvPr/>
        </p:nvGrpSpPr>
        <p:grpSpPr>
          <a:xfrm>
            <a:off x="-1696246" y="967904"/>
            <a:ext cx="3599787" cy="1044096"/>
            <a:chOff x="-1431671" y="656504"/>
            <a:chExt cx="3599787" cy="1044096"/>
          </a:xfrm>
        </p:grpSpPr>
        <p:grpSp>
          <p:nvGrpSpPr>
            <p:cNvPr id="774" name="Google Shape;774;p36"/>
            <p:cNvGrpSpPr/>
            <p:nvPr/>
          </p:nvGrpSpPr>
          <p:grpSpPr>
            <a:xfrm>
              <a:off x="-368508" y="1432892"/>
              <a:ext cx="1567047" cy="45661"/>
              <a:chOff x="1754675" y="2661275"/>
              <a:chExt cx="1945675" cy="56700"/>
            </a:xfrm>
          </p:grpSpPr>
          <p:cxnSp>
            <p:nvCxnSpPr>
              <p:cNvPr id="775" name="Google Shape;775;p36"/>
              <p:cNvCxnSpPr/>
              <p:nvPr/>
            </p:nvCxnSpPr>
            <p:spPr>
              <a:xfrm>
                <a:off x="1754675" y="2689625"/>
                <a:ext cx="1896000" cy="0"/>
              </a:xfrm>
              <a:prstGeom prst="straightConnector1">
                <a:avLst/>
              </a:prstGeom>
              <a:noFill/>
              <a:ln w="9525" cap="flat" cmpd="sng">
                <a:solidFill>
                  <a:schemeClr val="dk1"/>
                </a:solidFill>
                <a:prstDash val="solid"/>
                <a:round/>
                <a:headEnd type="none" w="med" len="med"/>
                <a:tailEnd type="none" w="med" len="med"/>
              </a:ln>
            </p:spPr>
          </p:cxnSp>
          <p:sp>
            <p:nvSpPr>
              <p:cNvPr id="776" name="Google Shape;776;p36"/>
              <p:cNvSpPr/>
              <p:nvPr/>
            </p:nvSpPr>
            <p:spPr>
              <a:xfrm>
                <a:off x="3643650" y="266127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77" name="Google Shape;777;p36"/>
            <p:cNvGrpSpPr/>
            <p:nvPr/>
          </p:nvGrpSpPr>
          <p:grpSpPr>
            <a:xfrm>
              <a:off x="-766480" y="1564412"/>
              <a:ext cx="1561280" cy="136187"/>
              <a:chOff x="1754675" y="2824000"/>
              <a:chExt cx="4728285" cy="412439"/>
            </a:xfrm>
          </p:grpSpPr>
          <p:sp>
            <p:nvSpPr>
              <p:cNvPr id="778" name="Google Shape;778;p36"/>
              <p:cNvSpPr/>
              <p:nvPr/>
            </p:nvSpPr>
            <p:spPr>
              <a:xfrm>
                <a:off x="1754675" y="2824000"/>
                <a:ext cx="4593868" cy="355100"/>
              </a:xfrm>
              <a:custGeom>
                <a:avLst/>
                <a:gdLst/>
                <a:ahLst/>
                <a:cxnLst/>
                <a:rect l="l" t="t" r="r" b="b"/>
                <a:pathLst>
                  <a:path w="77550" h="5994" extrusionOk="0">
                    <a:moveTo>
                      <a:pt x="0" y="0"/>
                    </a:moveTo>
                    <a:lnTo>
                      <a:pt x="59202" y="0"/>
                    </a:lnTo>
                    <a:lnTo>
                      <a:pt x="65196" y="5994"/>
                    </a:lnTo>
                    <a:lnTo>
                      <a:pt x="77550" y="5994"/>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79" name="Google Shape;779;p36"/>
              <p:cNvSpPr/>
              <p:nvPr/>
            </p:nvSpPr>
            <p:spPr>
              <a:xfrm>
                <a:off x="6348560" y="3102039"/>
                <a:ext cx="134400" cy="134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0" name="Google Shape;780;p36"/>
            <p:cNvGrpSpPr/>
            <p:nvPr/>
          </p:nvGrpSpPr>
          <p:grpSpPr>
            <a:xfrm>
              <a:off x="-1431671" y="1201087"/>
              <a:ext cx="3070084" cy="102364"/>
              <a:chOff x="1779150" y="2604263"/>
              <a:chExt cx="3811875" cy="127113"/>
            </a:xfrm>
          </p:grpSpPr>
          <p:sp>
            <p:nvSpPr>
              <p:cNvPr id="781" name="Google Shape;781;p36"/>
              <p:cNvSpPr/>
              <p:nvPr/>
            </p:nvSpPr>
            <p:spPr>
              <a:xfrm>
                <a:off x="1779150" y="2630450"/>
                <a:ext cx="3755175" cy="100925"/>
              </a:xfrm>
              <a:custGeom>
                <a:avLst/>
                <a:gdLst/>
                <a:ahLst/>
                <a:cxnLst/>
                <a:rect l="l" t="t" r="r" b="b"/>
                <a:pathLst>
                  <a:path w="150207" h="4037" extrusionOk="0">
                    <a:moveTo>
                      <a:pt x="0" y="4037"/>
                    </a:moveTo>
                    <a:lnTo>
                      <a:pt x="83176" y="4037"/>
                    </a:lnTo>
                    <a:lnTo>
                      <a:pt x="87213" y="0"/>
                    </a:lnTo>
                    <a:lnTo>
                      <a:pt x="150207" y="0"/>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82" name="Google Shape;782;p36"/>
              <p:cNvSpPr/>
              <p:nvPr/>
            </p:nvSpPr>
            <p:spPr>
              <a:xfrm>
                <a:off x="5534325" y="2604263"/>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3" name="Google Shape;783;p36"/>
            <p:cNvGrpSpPr/>
            <p:nvPr/>
          </p:nvGrpSpPr>
          <p:grpSpPr>
            <a:xfrm>
              <a:off x="-856941" y="773805"/>
              <a:ext cx="2877996" cy="223763"/>
              <a:chOff x="1748550" y="2064750"/>
              <a:chExt cx="3573375" cy="277863"/>
            </a:xfrm>
          </p:grpSpPr>
          <p:sp>
            <p:nvSpPr>
              <p:cNvPr id="784" name="Google Shape;784;p36"/>
              <p:cNvSpPr/>
              <p:nvPr/>
            </p:nvSpPr>
            <p:spPr>
              <a:xfrm>
                <a:off x="1748550" y="2064750"/>
                <a:ext cx="3516675" cy="253825"/>
              </a:xfrm>
              <a:custGeom>
                <a:avLst/>
                <a:gdLst/>
                <a:ahLst/>
                <a:cxnLst/>
                <a:rect l="l" t="t" r="r" b="b"/>
                <a:pathLst>
                  <a:path w="140667" h="10153" extrusionOk="0">
                    <a:moveTo>
                      <a:pt x="0" y="0"/>
                    </a:moveTo>
                    <a:lnTo>
                      <a:pt x="67520" y="0"/>
                    </a:lnTo>
                    <a:lnTo>
                      <a:pt x="77673" y="10153"/>
                    </a:lnTo>
                    <a:lnTo>
                      <a:pt x="140667" y="10153"/>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85" name="Google Shape;785;p36"/>
              <p:cNvSpPr/>
              <p:nvPr/>
            </p:nvSpPr>
            <p:spPr>
              <a:xfrm>
                <a:off x="5265225" y="2285913"/>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6" name="Google Shape;786;p36"/>
            <p:cNvGrpSpPr/>
            <p:nvPr/>
          </p:nvGrpSpPr>
          <p:grpSpPr>
            <a:xfrm>
              <a:off x="-856958" y="656504"/>
              <a:ext cx="2430741" cy="185537"/>
              <a:chOff x="1748547" y="1392116"/>
              <a:chExt cx="5911958" cy="451312"/>
            </a:xfrm>
          </p:grpSpPr>
          <p:sp>
            <p:nvSpPr>
              <p:cNvPr id="787" name="Google Shape;787;p36"/>
              <p:cNvSpPr/>
              <p:nvPr/>
            </p:nvSpPr>
            <p:spPr>
              <a:xfrm>
                <a:off x="1748547" y="1392116"/>
                <a:ext cx="5793758" cy="395567"/>
              </a:xfrm>
              <a:custGeom>
                <a:avLst/>
                <a:gdLst/>
                <a:ahLst/>
                <a:cxnLst/>
                <a:rect l="l" t="t" r="r" b="b"/>
                <a:pathLst>
                  <a:path w="111066" h="7583" extrusionOk="0">
                    <a:moveTo>
                      <a:pt x="0" y="0"/>
                    </a:moveTo>
                    <a:lnTo>
                      <a:pt x="79263" y="0"/>
                    </a:lnTo>
                    <a:lnTo>
                      <a:pt x="86847" y="7583"/>
                    </a:lnTo>
                    <a:lnTo>
                      <a:pt x="111066" y="7583"/>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88" name="Google Shape;788;p36"/>
              <p:cNvSpPr/>
              <p:nvPr/>
            </p:nvSpPr>
            <p:spPr>
              <a:xfrm>
                <a:off x="7542305" y="1725228"/>
                <a:ext cx="118200" cy="118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9" name="Google Shape;789;p36"/>
            <p:cNvGrpSpPr/>
            <p:nvPr/>
          </p:nvGrpSpPr>
          <p:grpSpPr>
            <a:xfrm>
              <a:off x="-842187" y="1064790"/>
              <a:ext cx="3010303" cy="45661"/>
              <a:chOff x="1766900" y="2869225"/>
              <a:chExt cx="3737650" cy="56700"/>
            </a:xfrm>
          </p:grpSpPr>
          <p:cxnSp>
            <p:nvCxnSpPr>
              <p:cNvPr id="790" name="Google Shape;790;p36"/>
              <p:cNvCxnSpPr/>
              <p:nvPr/>
            </p:nvCxnSpPr>
            <p:spPr>
              <a:xfrm>
                <a:off x="1766900" y="2897575"/>
                <a:ext cx="3687900" cy="0"/>
              </a:xfrm>
              <a:prstGeom prst="straightConnector1">
                <a:avLst/>
              </a:prstGeom>
              <a:noFill/>
              <a:ln w="9525" cap="flat" cmpd="sng">
                <a:solidFill>
                  <a:schemeClr val="dk1"/>
                </a:solidFill>
                <a:prstDash val="solid"/>
                <a:round/>
                <a:headEnd type="none" w="med" len="med"/>
                <a:tailEnd type="none" w="med" len="med"/>
              </a:ln>
            </p:spPr>
          </p:cxnSp>
          <p:sp>
            <p:nvSpPr>
              <p:cNvPr id="791" name="Google Shape;791;p36"/>
              <p:cNvSpPr/>
              <p:nvPr/>
            </p:nvSpPr>
            <p:spPr>
              <a:xfrm>
                <a:off x="5447850" y="286922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4" name="Grupo 3">
            <a:extLst>
              <a:ext uri="{FF2B5EF4-FFF2-40B4-BE49-F238E27FC236}">
                <a16:creationId xmlns:a16="http://schemas.microsoft.com/office/drawing/2014/main" id="{940E9B1F-B83B-6512-D3DB-7437054941C2}"/>
              </a:ext>
            </a:extLst>
          </p:cNvPr>
          <p:cNvGrpSpPr/>
          <p:nvPr/>
        </p:nvGrpSpPr>
        <p:grpSpPr>
          <a:xfrm>
            <a:off x="667752" y="2571750"/>
            <a:ext cx="7808495" cy="2427508"/>
            <a:chOff x="667753" y="2571751"/>
            <a:chExt cx="7808495" cy="2427508"/>
          </a:xfrm>
        </p:grpSpPr>
        <p:sp>
          <p:nvSpPr>
            <p:cNvPr id="6" name="CuadroTexto 5">
              <a:extLst>
                <a:ext uri="{FF2B5EF4-FFF2-40B4-BE49-F238E27FC236}">
                  <a16:creationId xmlns:a16="http://schemas.microsoft.com/office/drawing/2014/main" id="{58692A62-0C1F-5190-A790-D4B87018E122}"/>
                </a:ext>
              </a:extLst>
            </p:cNvPr>
            <p:cNvSpPr txBox="1"/>
            <p:nvPr/>
          </p:nvSpPr>
          <p:spPr>
            <a:xfrm>
              <a:off x="667753" y="2571751"/>
              <a:ext cx="7808495" cy="569323"/>
            </a:xfrm>
            <a:prstGeom prst="rect">
              <a:avLst/>
            </a:prstGeom>
            <a:noFill/>
          </p:spPr>
          <p:txBody>
            <a:bodyPr wrap="square">
              <a:spAutoFit/>
            </a:bodyPr>
            <a:lstStyle/>
            <a:p>
              <a:pPr algn="ctr">
                <a:lnSpc>
                  <a:spcPct val="107000"/>
                </a:lnSpc>
                <a:spcBef>
                  <a:spcPts val="900"/>
                </a:spcBef>
              </a:pPr>
              <a:r>
                <a:rPr lang="es-CL" sz="3000" b="1" dirty="0">
                  <a:solidFill>
                    <a:schemeClr val="accent4"/>
                  </a:solidFill>
                  <a:latin typeface="Aptos" panose="020B0004020202020204" pitchFamily="34" charset="0"/>
                  <a:ea typeface="Times New Roman" panose="02020603050405020304" pitchFamily="18" charset="0"/>
                  <a:cs typeface="Times New Roman" panose="02020603050405020304" pitchFamily="18" charset="0"/>
                </a:rPr>
                <a:t>Clase 16: Plano Cartesiano</a:t>
              </a:r>
            </a:p>
          </p:txBody>
        </p:sp>
        <p:sp>
          <p:nvSpPr>
            <p:cNvPr id="7" name="CuadroTexto 6">
              <a:extLst>
                <a:ext uri="{FF2B5EF4-FFF2-40B4-BE49-F238E27FC236}">
                  <a16:creationId xmlns:a16="http://schemas.microsoft.com/office/drawing/2014/main" id="{676D8914-D208-9347-BBC3-08633C02D1E9}"/>
                </a:ext>
              </a:extLst>
            </p:cNvPr>
            <p:cNvSpPr txBox="1"/>
            <p:nvPr/>
          </p:nvSpPr>
          <p:spPr>
            <a:xfrm>
              <a:off x="2287706" y="3141074"/>
              <a:ext cx="4572000" cy="577081"/>
            </a:xfrm>
            <a:prstGeom prst="rect">
              <a:avLst/>
            </a:prstGeom>
            <a:noFill/>
          </p:spPr>
          <p:txBody>
            <a:bodyPr wrap="square">
              <a:spAutoFit/>
            </a:bodyPr>
            <a:lstStyle/>
            <a:p>
              <a:pPr algn="ctr"/>
              <a:r>
                <a:rPr lang="es-CL" sz="1050" dirty="0">
                  <a:latin typeface="Aptos" panose="020B0004020202020204" pitchFamily="34" charset="0"/>
                  <a:cs typeface="Arial" panose="020B0604020202020204" pitchFamily="34" charset="0"/>
                </a:rPr>
                <a:t>Departamento de Matemáticas </a:t>
              </a:r>
            </a:p>
            <a:p>
              <a:pPr algn="ctr"/>
              <a:r>
                <a:rPr lang="es-CL" sz="1050" dirty="0">
                  <a:latin typeface="Aptos" panose="020B0004020202020204" pitchFamily="34" charset="0"/>
                  <a:cs typeface="Arial" panose="020B0604020202020204" pitchFamily="34" charset="0"/>
                </a:rPr>
                <a:t>4tos y Egresados – Programas M1 y M2</a:t>
              </a:r>
            </a:p>
            <a:p>
              <a:pPr algn="ctr"/>
              <a:r>
                <a:rPr lang="es-CL" sz="1050" dirty="0">
                  <a:latin typeface="Aptos" panose="020B0004020202020204" pitchFamily="34" charset="0"/>
                  <a:cs typeface="Arial" panose="020B0604020202020204" pitchFamily="34" charset="0"/>
                </a:rPr>
                <a:t>Eje: Álgebra y Funciones</a:t>
              </a:r>
            </a:p>
          </p:txBody>
        </p:sp>
        <p:sp>
          <p:nvSpPr>
            <p:cNvPr id="8" name="CuadroTexto 7">
              <a:extLst>
                <a:ext uri="{FF2B5EF4-FFF2-40B4-BE49-F238E27FC236}">
                  <a16:creationId xmlns:a16="http://schemas.microsoft.com/office/drawing/2014/main" id="{3D87125F-1F8C-8B9A-EC77-F15AB73324D7}"/>
                </a:ext>
              </a:extLst>
            </p:cNvPr>
            <p:cNvSpPr txBox="1"/>
            <p:nvPr/>
          </p:nvSpPr>
          <p:spPr>
            <a:xfrm>
              <a:off x="2287706" y="4691482"/>
              <a:ext cx="4570293" cy="307777"/>
            </a:xfrm>
            <a:prstGeom prst="rect">
              <a:avLst/>
            </a:prstGeom>
            <a:noFill/>
          </p:spPr>
          <p:txBody>
            <a:bodyPr wrap="square">
              <a:spAutoFit/>
            </a:bodyPr>
            <a:lstStyle/>
            <a:p>
              <a:pPr algn="ctr"/>
              <a:r>
                <a:rPr lang="es-CL" dirty="0">
                  <a:latin typeface="Aptos" panose="020B0004020202020204" pitchFamily="34" charset="0"/>
                  <a:cs typeface="Arial" panose="020B0604020202020204" pitchFamily="34" charset="0"/>
                </a:rPr>
                <a:t>Invierno, 2024</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Recta</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8" name="Rectangle 6">
            <a:extLst>
              <a:ext uri="{FF2B5EF4-FFF2-40B4-BE49-F238E27FC236}">
                <a16:creationId xmlns:a16="http://schemas.microsoft.com/office/drawing/2014/main" id="{94CA5F8F-A605-9A6B-C60A-03E29F65C4CB}"/>
              </a:ext>
            </a:extLst>
          </p:cNvPr>
          <p:cNvSpPr>
            <a:spLocks noChangeArrowheads="1"/>
          </p:cNvSpPr>
          <p:nvPr/>
        </p:nvSpPr>
        <p:spPr bwMode="auto">
          <a:xfrm>
            <a:off x="0" y="2597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mc:AlternateContent xmlns:mc="http://schemas.openxmlformats.org/markup-compatibility/2006">
        <mc:Choice xmlns:a14="http://schemas.microsoft.com/office/drawing/2010/main" Requires="a14">
          <p:sp>
            <p:nvSpPr>
              <p:cNvPr id="14" name="Rectangle 8">
                <a:extLst>
                  <a:ext uri="{FF2B5EF4-FFF2-40B4-BE49-F238E27FC236}">
                    <a16:creationId xmlns:a16="http://schemas.microsoft.com/office/drawing/2014/main" id="{9C0F1D0C-7053-3EE0-801F-9FBB1E8C4136}"/>
                  </a:ext>
                </a:extLst>
              </p:cNvPr>
              <p:cNvSpPr>
                <a:spLocks noChangeArrowheads="1"/>
              </p:cNvSpPr>
              <p:nvPr/>
            </p:nvSpPr>
            <p:spPr bwMode="auto">
              <a:xfrm>
                <a:off x="81502" y="862085"/>
                <a:ext cx="4667414" cy="124149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altLang="es-CL"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Ejemplo: </a:t>
                </a:r>
                <a:endParaRPr kumimoji="0" lang="es-CL" altLang="es-CL"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Dada la recta </a:t>
                </a:r>
                <a14:m>
                  <m:oMath xmlns:m="http://schemas.openxmlformats.org/officeDocument/2006/math">
                    <m:r>
                      <a:rPr kumimoji="0" lang="es-CL" altLang="es-CL" sz="16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𝑦</m:t>
                    </m:r>
                    <m:r>
                      <a:rPr kumimoji="0" lang="es-CL" altLang="es-CL" sz="16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fPr>
                      <m:num>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1</m:t>
                        </m:r>
                      </m:num>
                      <m:den>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3</m:t>
                        </m:r>
                      </m:den>
                    </m:f>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𝑥</m:t>
                    </m:r>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 −3</m:t>
                    </m:r>
                  </m:oMath>
                </a14:m>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se tiene que:</a:t>
                </a:r>
                <a:endParaRPr kumimoji="0" lang="es-CL" altLang="es-CL"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altLang="es-CL" sz="2800" b="0" i="0" u="none" strike="noStrike" cap="none" normalizeH="0" baseline="0" dirty="0">
                  <a:ln>
                    <a:noFill/>
                  </a:ln>
                  <a:solidFill>
                    <a:schemeClr val="tx1"/>
                  </a:solidFill>
                  <a:effectLst/>
                  <a:latin typeface="Arial" panose="020B0604020202020204" pitchFamily="34" charset="0"/>
                </a:endParaRPr>
              </a:p>
            </p:txBody>
          </p:sp>
        </mc:Choice>
        <mc:Fallback>
          <p:sp>
            <p:nvSpPr>
              <p:cNvPr id="14" name="Rectangle 8">
                <a:extLst>
                  <a:ext uri="{FF2B5EF4-FFF2-40B4-BE49-F238E27FC236}">
                    <a16:creationId xmlns:a16="http://schemas.microsoft.com/office/drawing/2014/main" id="{9C0F1D0C-7053-3EE0-801F-9FBB1E8C4136}"/>
                  </a:ext>
                </a:extLst>
              </p:cNvPr>
              <p:cNvSpPr>
                <a:spLocks noRot="1" noChangeAspect="1" noMove="1" noResize="1" noEditPoints="1" noAdjustHandles="1" noChangeArrowheads="1" noChangeShapeType="1" noTextEdit="1"/>
              </p:cNvSpPr>
              <p:nvPr/>
            </p:nvSpPr>
            <p:spPr bwMode="auto">
              <a:xfrm>
                <a:off x="81502" y="862085"/>
                <a:ext cx="4667414" cy="1241494"/>
              </a:xfrm>
              <a:prstGeom prst="rect">
                <a:avLst/>
              </a:prstGeom>
              <a:blipFill>
                <a:blip r:embed="rId2"/>
                <a:stretch>
                  <a:fillRect l="-65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s-CL">
                    <a:noFill/>
                  </a:rPr>
                  <a:t> </a:t>
                </a:r>
              </a:p>
            </p:txBody>
          </p:sp>
        </mc:Fallback>
      </mc:AlternateContent>
      <p:sp>
        <p:nvSpPr>
          <p:cNvPr id="17" name="Rectangle 9">
            <a:extLst>
              <a:ext uri="{FF2B5EF4-FFF2-40B4-BE49-F238E27FC236}">
                <a16:creationId xmlns:a16="http://schemas.microsoft.com/office/drawing/2014/main" id="{F53F3F0D-BA43-8DD5-FBC8-F4C2C0DB3C5F}"/>
              </a:ext>
            </a:extLst>
          </p:cNvPr>
          <p:cNvSpPr>
            <a:spLocks noChangeArrowheads="1"/>
          </p:cNvSpPr>
          <p:nvPr/>
        </p:nvSpPr>
        <p:spPr bwMode="auto">
          <a:xfrm>
            <a:off x="712788" y="3400525"/>
            <a:ext cx="1847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22" name="Imagen 21">
            <a:extLst>
              <a:ext uri="{FF2B5EF4-FFF2-40B4-BE49-F238E27FC236}">
                <a16:creationId xmlns:a16="http://schemas.microsoft.com/office/drawing/2014/main" id="{2F1BFCDC-C6C6-4038-D89A-3DA7D7306A92}"/>
              </a:ext>
            </a:extLst>
          </p:cNvPr>
          <p:cNvPicPr>
            <a:picLocks noChangeAspect="1"/>
          </p:cNvPicPr>
          <p:nvPr/>
        </p:nvPicPr>
        <p:blipFill rotWithShape="1">
          <a:blip r:embed="rId3"/>
          <a:srcRect r="52730" b="9149"/>
          <a:stretch/>
        </p:blipFill>
        <p:spPr>
          <a:xfrm>
            <a:off x="427645" y="1854434"/>
            <a:ext cx="3773542" cy="2819951"/>
          </a:xfrm>
          <a:prstGeom prst="rect">
            <a:avLst/>
          </a:prstGeom>
        </p:spPr>
      </p:pic>
      <p:pic>
        <p:nvPicPr>
          <p:cNvPr id="2" name="Imagen 1" descr="Gráfico, Gráfico de líneas&#10;&#10;Descripción generada automáticamente">
            <a:extLst>
              <a:ext uri="{FF2B5EF4-FFF2-40B4-BE49-F238E27FC236}">
                <a16:creationId xmlns:a16="http://schemas.microsoft.com/office/drawing/2014/main" id="{4D56D93A-205F-F93A-D33B-1D2B631C7EC5}"/>
              </a:ext>
            </a:extLst>
          </p:cNvPr>
          <p:cNvPicPr>
            <a:picLocks noChangeAspect="1"/>
          </p:cNvPicPr>
          <p:nvPr/>
        </p:nvPicPr>
        <p:blipFill rotWithShape="1">
          <a:blip r:embed="rId4">
            <a:extLst>
              <a:ext uri="{28A0092B-C50C-407E-A947-70E740481C1C}">
                <a14:useLocalDpi xmlns:a14="http://schemas.microsoft.com/office/drawing/2010/main" val="0"/>
              </a:ext>
            </a:extLst>
          </a:blip>
          <a:srcRect l="2323" t="3420" r="4242" b="8655"/>
          <a:stretch/>
        </p:blipFill>
        <p:spPr bwMode="auto">
          <a:xfrm>
            <a:off x="4446381" y="1476049"/>
            <a:ext cx="4616117" cy="300053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6965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Recta</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8" name="Rectangle 6">
            <a:extLst>
              <a:ext uri="{FF2B5EF4-FFF2-40B4-BE49-F238E27FC236}">
                <a16:creationId xmlns:a16="http://schemas.microsoft.com/office/drawing/2014/main" id="{94CA5F8F-A605-9A6B-C60A-03E29F65C4CB}"/>
              </a:ext>
            </a:extLst>
          </p:cNvPr>
          <p:cNvSpPr>
            <a:spLocks noChangeArrowheads="1"/>
          </p:cNvSpPr>
          <p:nvPr/>
        </p:nvSpPr>
        <p:spPr bwMode="auto">
          <a:xfrm>
            <a:off x="0" y="2597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7" name="Rectangle 9">
            <a:extLst>
              <a:ext uri="{FF2B5EF4-FFF2-40B4-BE49-F238E27FC236}">
                <a16:creationId xmlns:a16="http://schemas.microsoft.com/office/drawing/2014/main" id="{F53F3F0D-BA43-8DD5-FBC8-F4C2C0DB3C5F}"/>
              </a:ext>
            </a:extLst>
          </p:cNvPr>
          <p:cNvSpPr>
            <a:spLocks noChangeArrowheads="1"/>
          </p:cNvSpPr>
          <p:nvPr/>
        </p:nvSpPr>
        <p:spPr bwMode="auto">
          <a:xfrm>
            <a:off x="712788" y="3400525"/>
            <a:ext cx="1847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4" name="CuadroTexto 3">
            <a:extLst>
              <a:ext uri="{FF2B5EF4-FFF2-40B4-BE49-F238E27FC236}">
                <a16:creationId xmlns:a16="http://schemas.microsoft.com/office/drawing/2014/main" id="{CFC81BD2-7309-CB89-2C0F-D2DC5C2D0570}"/>
              </a:ext>
            </a:extLst>
          </p:cNvPr>
          <p:cNvSpPr txBox="1"/>
          <p:nvPr/>
        </p:nvSpPr>
        <p:spPr>
          <a:xfrm>
            <a:off x="335279" y="834578"/>
            <a:ext cx="8597327" cy="873124"/>
          </a:xfrm>
          <a:prstGeom prst="rect">
            <a:avLst/>
          </a:prstGeom>
          <a:noFill/>
        </p:spPr>
        <p:txBody>
          <a:bodyPr wrap="square">
            <a:spAutoFit/>
          </a:bodyPr>
          <a:lstStyle/>
          <a:p>
            <a:pPr algn="just">
              <a:lnSpc>
                <a:spcPct val="107000"/>
              </a:lnSpc>
              <a:spcAft>
                <a:spcPts val="800"/>
              </a:spcAft>
            </a:pPr>
            <a:r>
              <a:rPr lang="es-CL"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Las ecuaciones de la recta como ya revisamos se pueden escribir de diferente forma, pero existen formas abreviadas para obtenerlas según los datos que nos entregue el ejercicio, los cuales son:</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Imagen 11">
            <a:extLst>
              <a:ext uri="{FF2B5EF4-FFF2-40B4-BE49-F238E27FC236}">
                <a16:creationId xmlns:a16="http://schemas.microsoft.com/office/drawing/2014/main" id="{FED90340-A3A5-1A3E-B8A2-6776D950B72B}"/>
              </a:ext>
            </a:extLst>
          </p:cNvPr>
          <p:cNvPicPr>
            <a:picLocks noChangeAspect="1"/>
          </p:cNvPicPr>
          <p:nvPr/>
        </p:nvPicPr>
        <p:blipFill rotWithShape="1">
          <a:blip r:embed="rId2"/>
          <a:srcRect b="41104"/>
          <a:stretch/>
        </p:blipFill>
        <p:spPr>
          <a:xfrm>
            <a:off x="211393" y="1741675"/>
            <a:ext cx="4320000" cy="3174445"/>
          </a:xfrm>
          <a:prstGeom prst="rect">
            <a:avLst/>
          </a:prstGeom>
        </p:spPr>
      </p:pic>
      <p:pic>
        <p:nvPicPr>
          <p:cNvPr id="16" name="Imagen 15">
            <a:extLst>
              <a:ext uri="{FF2B5EF4-FFF2-40B4-BE49-F238E27FC236}">
                <a16:creationId xmlns:a16="http://schemas.microsoft.com/office/drawing/2014/main" id="{0594378E-C25B-98AB-7287-7A6565415116}"/>
              </a:ext>
            </a:extLst>
          </p:cNvPr>
          <p:cNvPicPr>
            <a:picLocks noChangeAspect="1"/>
          </p:cNvPicPr>
          <p:nvPr/>
        </p:nvPicPr>
        <p:blipFill rotWithShape="1">
          <a:blip r:embed="rId2"/>
          <a:srcRect t="58895" b="284"/>
          <a:stretch/>
        </p:blipFill>
        <p:spPr>
          <a:xfrm>
            <a:off x="4612606" y="2083938"/>
            <a:ext cx="4320000" cy="2200200"/>
          </a:xfrm>
          <a:prstGeom prst="rect">
            <a:avLst/>
          </a:prstGeom>
        </p:spPr>
      </p:pic>
    </p:spTree>
    <p:extLst>
      <p:ext uri="{BB962C8B-B14F-4D97-AF65-F5344CB8AC3E}">
        <p14:creationId xmlns:p14="http://schemas.microsoft.com/office/powerpoint/2010/main" val="3261519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Recta</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8" name="Rectangle 6">
            <a:extLst>
              <a:ext uri="{FF2B5EF4-FFF2-40B4-BE49-F238E27FC236}">
                <a16:creationId xmlns:a16="http://schemas.microsoft.com/office/drawing/2014/main" id="{94CA5F8F-A605-9A6B-C60A-03E29F65C4CB}"/>
              </a:ext>
            </a:extLst>
          </p:cNvPr>
          <p:cNvSpPr>
            <a:spLocks noChangeArrowheads="1"/>
          </p:cNvSpPr>
          <p:nvPr/>
        </p:nvSpPr>
        <p:spPr bwMode="auto">
          <a:xfrm>
            <a:off x="0" y="2597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7" name="Rectangle 9">
            <a:extLst>
              <a:ext uri="{FF2B5EF4-FFF2-40B4-BE49-F238E27FC236}">
                <a16:creationId xmlns:a16="http://schemas.microsoft.com/office/drawing/2014/main" id="{F53F3F0D-BA43-8DD5-FBC8-F4C2C0DB3C5F}"/>
              </a:ext>
            </a:extLst>
          </p:cNvPr>
          <p:cNvSpPr>
            <a:spLocks noChangeArrowheads="1"/>
          </p:cNvSpPr>
          <p:nvPr/>
        </p:nvSpPr>
        <p:spPr bwMode="auto">
          <a:xfrm>
            <a:off x="712788" y="3400525"/>
            <a:ext cx="1847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4" name="CuadroTexto 3">
            <a:extLst>
              <a:ext uri="{FF2B5EF4-FFF2-40B4-BE49-F238E27FC236}">
                <a16:creationId xmlns:a16="http://schemas.microsoft.com/office/drawing/2014/main" id="{CFC81BD2-7309-CB89-2C0F-D2DC5C2D0570}"/>
              </a:ext>
            </a:extLst>
          </p:cNvPr>
          <p:cNvSpPr txBox="1"/>
          <p:nvPr/>
        </p:nvSpPr>
        <p:spPr>
          <a:xfrm>
            <a:off x="335279" y="834578"/>
            <a:ext cx="8597327" cy="873124"/>
          </a:xfrm>
          <a:prstGeom prst="rect">
            <a:avLst/>
          </a:prstGeom>
          <a:noFill/>
        </p:spPr>
        <p:txBody>
          <a:bodyPr wrap="square">
            <a:spAutoFit/>
          </a:bodyPr>
          <a:lstStyle/>
          <a:p>
            <a:pPr algn="just">
              <a:lnSpc>
                <a:spcPct val="107000"/>
              </a:lnSpc>
              <a:spcAft>
                <a:spcPts val="800"/>
              </a:spcAft>
            </a:pPr>
            <a:r>
              <a:rPr lang="es-CL" sz="16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Las ecuaciones de la recta como ya revisamos se pueden escribir de diferente forma, pero existen formas abreviadas para obtenerlas según los datos que nos entregue el ejercicio, los cuales son:</a:t>
            </a:r>
            <a:endParaRPr lang="es-CL"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06B988F8-F23C-5FAB-C4E2-E2BFE0BFCC38}"/>
              </a:ext>
            </a:extLst>
          </p:cNvPr>
          <p:cNvPicPr>
            <a:picLocks noChangeAspect="1"/>
          </p:cNvPicPr>
          <p:nvPr/>
        </p:nvPicPr>
        <p:blipFill rotWithShape="1">
          <a:blip r:embed="rId2"/>
          <a:srcRect b="45587"/>
          <a:stretch/>
        </p:blipFill>
        <p:spPr>
          <a:xfrm>
            <a:off x="313942" y="1840451"/>
            <a:ext cx="4320000" cy="3148881"/>
          </a:xfrm>
          <a:prstGeom prst="rect">
            <a:avLst/>
          </a:prstGeom>
        </p:spPr>
      </p:pic>
      <p:pic>
        <p:nvPicPr>
          <p:cNvPr id="7" name="Imagen 6">
            <a:extLst>
              <a:ext uri="{FF2B5EF4-FFF2-40B4-BE49-F238E27FC236}">
                <a16:creationId xmlns:a16="http://schemas.microsoft.com/office/drawing/2014/main" id="{60E028E0-7764-C832-A06C-D67A0060B5E1}"/>
              </a:ext>
            </a:extLst>
          </p:cNvPr>
          <p:cNvPicPr>
            <a:picLocks noChangeAspect="1"/>
          </p:cNvPicPr>
          <p:nvPr/>
        </p:nvPicPr>
        <p:blipFill rotWithShape="1">
          <a:blip r:embed="rId2"/>
          <a:srcRect t="54413" b="-1132"/>
          <a:stretch/>
        </p:blipFill>
        <p:spPr>
          <a:xfrm>
            <a:off x="4741245" y="1991052"/>
            <a:ext cx="4320000" cy="2703598"/>
          </a:xfrm>
          <a:prstGeom prst="rect">
            <a:avLst/>
          </a:prstGeom>
        </p:spPr>
      </p:pic>
    </p:spTree>
    <p:extLst>
      <p:ext uri="{BB962C8B-B14F-4D97-AF65-F5344CB8AC3E}">
        <p14:creationId xmlns:p14="http://schemas.microsoft.com/office/powerpoint/2010/main" val="1792709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4E702-3A4A-4942-C3E8-178227B8A14D}"/>
              </a:ext>
            </a:extLst>
          </p:cNvPr>
          <p:cNvSpPr>
            <a:spLocks noGrp="1"/>
          </p:cNvSpPr>
          <p:nvPr>
            <p:ph type="title"/>
          </p:nvPr>
        </p:nvSpPr>
        <p:spPr>
          <a:xfrm>
            <a:off x="720000" y="736253"/>
            <a:ext cx="7704000" cy="572700"/>
          </a:xfrm>
        </p:spPr>
        <p:txBody>
          <a:bodyPr/>
          <a:lstStyle/>
          <a:p>
            <a:pPr algn="l"/>
            <a:r>
              <a:rPr lang="es-CL" sz="2800" b="1" dirty="0">
                <a:latin typeface="Aptos" panose="020B0004020202020204" pitchFamily="34" charset="0"/>
              </a:rPr>
              <a:t>Hoy aprendimos a</a:t>
            </a:r>
          </a:p>
        </p:txBody>
      </p:sp>
      <p:sp>
        <p:nvSpPr>
          <p:cNvPr id="3" name="Marcador de texto 2">
            <a:extLst>
              <a:ext uri="{FF2B5EF4-FFF2-40B4-BE49-F238E27FC236}">
                <a16:creationId xmlns:a16="http://schemas.microsoft.com/office/drawing/2014/main" id="{866DB418-3601-39A8-EF66-D64570CA722F}"/>
              </a:ext>
            </a:extLst>
          </p:cNvPr>
          <p:cNvSpPr>
            <a:spLocks noGrp="1"/>
          </p:cNvSpPr>
          <p:nvPr>
            <p:ph type="body" idx="1"/>
          </p:nvPr>
        </p:nvSpPr>
        <p:spPr>
          <a:xfrm>
            <a:off x="392275" y="1441881"/>
            <a:ext cx="5492569" cy="3002104"/>
          </a:xfrm>
        </p:spPr>
        <p:txBody>
          <a:bodyPr/>
          <a:lstStyle/>
          <a:p>
            <a:pPr algn="just">
              <a:buFont typeface="Wingdings" panose="05000000000000000000" pitchFamily="2" charset="2"/>
              <a:buChar char="ü"/>
            </a:pPr>
            <a:r>
              <a:rPr lang="es-ES" sz="1800" dirty="0">
                <a:solidFill>
                  <a:schemeClr val="tx1"/>
                </a:solidFill>
                <a:latin typeface="Aptos" panose="020B0004020202020204" pitchFamily="34" charset="0"/>
              </a:rPr>
              <a:t>Definir qué es el plano cartesiano y sus componentes básicos (ejes, origen, cuadrantes).</a:t>
            </a:r>
          </a:p>
          <a:p>
            <a:pPr algn="just">
              <a:buFont typeface="Wingdings" panose="05000000000000000000" pitchFamily="2" charset="2"/>
              <a:buChar char="ü"/>
            </a:pPr>
            <a:r>
              <a:rPr lang="es-ES" sz="1800" dirty="0">
                <a:solidFill>
                  <a:schemeClr val="tx1"/>
                </a:solidFill>
                <a:latin typeface="Aptos" panose="020B0004020202020204" pitchFamily="34" charset="0"/>
              </a:rPr>
              <a:t>Ubicar puntos específicos en el plano cartesiano y determinar en qué cuadrante se encuentran.</a:t>
            </a:r>
          </a:p>
          <a:p>
            <a:pPr algn="just">
              <a:buFont typeface="Wingdings" panose="05000000000000000000" pitchFamily="2" charset="2"/>
              <a:buChar char="ü"/>
            </a:pPr>
            <a:r>
              <a:rPr lang="es-ES" sz="1800" dirty="0">
                <a:solidFill>
                  <a:schemeClr val="tx1"/>
                </a:solidFill>
                <a:latin typeface="Aptos" panose="020B0004020202020204" pitchFamily="34" charset="0"/>
              </a:rPr>
              <a:t>Explicar el concepto de pendiente y cómo se calcula a partir de dos puntos en el plano.</a:t>
            </a:r>
          </a:p>
          <a:p>
            <a:pPr algn="just">
              <a:buFont typeface="Wingdings" panose="05000000000000000000" pitchFamily="2" charset="2"/>
              <a:buChar char="ü"/>
            </a:pPr>
            <a:r>
              <a:rPr lang="es-ES" sz="1800" dirty="0">
                <a:solidFill>
                  <a:schemeClr val="tx1"/>
                </a:solidFill>
                <a:latin typeface="Aptos" panose="020B0004020202020204" pitchFamily="34" charset="0"/>
              </a:rPr>
              <a:t>Graficar una recta en el plano cartesiano utilizando su ecuación en la forma 𝑦=𝑚𝑥+𝑛.</a:t>
            </a:r>
          </a:p>
          <a:p>
            <a:pPr algn="just">
              <a:buFont typeface="Wingdings" panose="05000000000000000000" pitchFamily="2" charset="2"/>
              <a:buChar char="ü"/>
            </a:pPr>
            <a:r>
              <a:rPr lang="es-ES" sz="1800" dirty="0">
                <a:solidFill>
                  <a:schemeClr val="tx1"/>
                </a:solidFill>
                <a:latin typeface="Aptos" panose="020B0004020202020204" pitchFamily="34" charset="0"/>
              </a:rPr>
              <a:t>Determinar la ecuación de una recta a partir de un punto y una pendiente dados, dos puntos o una representación gráfica.</a:t>
            </a:r>
          </a:p>
          <a:p>
            <a:pPr marL="152400" indent="0" algn="just">
              <a:buNone/>
            </a:pPr>
            <a:endParaRPr lang="es-ES" sz="1800" dirty="0">
              <a:solidFill>
                <a:schemeClr val="tx1"/>
              </a:solidFill>
              <a:latin typeface="Aptos" panose="020B0004020202020204" pitchFamily="34" charset="0"/>
            </a:endParaRPr>
          </a:p>
        </p:txBody>
      </p:sp>
      <p:pic>
        <p:nvPicPr>
          <p:cNvPr id="8" name="Imagen 7">
            <a:extLst>
              <a:ext uri="{FF2B5EF4-FFF2-40B4-BE49-F238E27FC236}">
                <a16:creationId xmlns:a16="http://schemas.microsoft.com/office/drawing/2014/main" id="{6315D1A3-9672-D345-1AF5-5ED41174776C}"/>
              </a:ext>
            </a:extLst>
          </p:cNvPr>
          <p:cNvPicPr>
            <a:picLocks noChangeAspect="1"/>
          </p:cNvPicPr>
          <p:nvPr/>
        </p:nvPicPr>
        <p:blipFill>
          <a:blip r:embed="rId2"/>
          <a:stretch>
            <a:fillRect/>
          </a:stretch>
        </p:blipFill>
        <p:spPr>
          <a:xfrm>
            <a:off x="6270648" y="1764969"/>
            <a:ext cx="2004902" cy="2355928"/>
          </a:xfrm>
          <a:prstGeom prst="rect">
            <a:avLst/>
          </a:prstGeom>
        </p:spPr>
      </p:pic>
    </p:spTree>
    <p:extLst>
      <p:ext uri="{BB962C8B-B14F-4D97-AF65-F5344CB8AC3E}">
        <p14:creationId xmlns:p14="http://schemas.microsoft.com/office/powerpoint/2010/main" val="1715063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pic>
        <p:nvPicPr>
          <p:cNvPr id="3" name="Imagen 2" descr="Imagen que contiene Texto&#10;&#10;Descripción generada automáticamente">
            <a:extLst>
              <a:ext uri="{FF2B5EF4-FFF2-40B4-BE49-F238E27FC236}">
                <a16:creationId xmlns:a16="http://schemas.microsoft.com/office/drawing/2014/main" id="{F981D12E-B78B-BC3D-618D-C2A2B752E13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476074" y="101424"/>
            <a:ext cx="2191850" cy="2191850"/>
          </a:xfrm>
          <a:prstGeom prst="rect">
            <a:avLst/>
          </a:prstGeom>
        </p:spPr>
      </p:pic>
      <p:grpSp>
        <p:nvGrpSpPr>
          <p:cNvPr id="760" name="Google Shape;760;p36"/>
          <p:cNvGrpSpPr/>
          <p:nvPr/>
        </p:nvGrpSpPr>
        <p:grpSpPr>
          <a:xfrm rot="10800000">
            <a:off x="6662200" y="3637323"/>
            <a:ext cx="3537150" cy="626797"/>
            <a:chOff x="1199232" y="2120038"/>
            <a:chExt cx="4391793" cy="778340"/>
          </a:xfrm>
        </p:grpSpPr>
        <p:grpSp>
          <p:nvGrpSpPr>
            <p:cNvPr id="761" name="Google Shape;761;p36"/>
            <p:cNvGrpSpPr/>
            <p:nvPr/>
          </p:nvGrpSpPr>
          <p:grpSpPr>
            <a:xfrm>
              <a:off x="2227732" y="2577138"/>
              <a:ext cx="1945675" cy="56700"/>
              <a:chOff x="2227732" y="2661275"/>
              <a:chExt cx="1945675" cy="56700"/>
            </a:xfrm>
          </p:grpSpPr>
          <p:cxnSp>
            <p:nvCxnSpPr>
              <p:cNvPr id="762" name="Google Shape;762;p36"/>
              <p:cNvCxnSpPr/>
              <p:nvPr/>
            </p:nvCxnSpPr>
            <p:spPr>
              <a:xfrm>
                <a:off x="2227732" y="2689625"/>
                <a:ext cx="1896000" cy="0"/>
              </a:xfrm>
              <a:prstGeom prst="straightConnector1">
                <a:avLst/>
              </a:prstGeom>
              <a:noFill/>
              <a:ln w="9525" cap="flat" cmpd="sng">
                <a:solidFill>
                  <a:schemeClr val="dk1"/>
                </a:solidFill>
                <a:prstDash val="solid"/>
                <a:round/>
                <a:headEnd type="none" w="med" len="med"/>
                <a:tailEnd type="none" w="med" len="med"/>
              </a:ln>
            </p:spPr>
          </p:cxnSp>
          <p:sp>
            <p:nvSpPr>
              <p:cNvPr id="763" name="Google Shape;763;p36"/>
              <p:cNvSpPr/>
              <p:nvPr/>
            </p:nvSpPr>
            <p:spPr>
              <a:xfrm>
                <a:off x="4116707" y="266127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64" name="Google Shape;764;p36"/>
            <p:cNvGrpSpPr/>
            <p:nvPr/>
          </p:nvGrpSpPr>
          <p:grpSpPr>
            <a:xfrm>
              <a:off x="1943838" y="2729277"/>
              <a:ext cx="1938597" cy="169100"/>
              <a:chOff x="2216194" y="2593212"/>
              <a:chExt cx="4728285" cy="412439"/>
            </a:xfrm>
          </p:grpSpPr>
          <p:sp>
            <p:nvSpPr>
              <p:cNvPr id="765" name="Google Shape;765;p36"/>
              <p:cNvSpPr/>
              <p:nvPr/>
            </p:nvSpPr>
            <p:spPr>
              <a:xfrm>
                <a:off x="2216194" y="2593212"/>
                <a:ext cx="4593868" cy="355100"/>
              </a:xfrm>
              <a:custGeom>
                <a:avLst/>
                <a:gdLst/>
                <a:ahLst/>
                <a:cxnLst/>
                <a:rect l="l" t="t" r="r" b="b"/>
                <a:pathLst>
                  <a:path w="77550" h="5994" extrusionOk="0">
                    <a:moveTo>
                      <a:pt x="0" y="0"/>
                    </a:moveTo>
                    <a:lnTo>
                      <a:pt x="59202" y="0"/>
                    </a:lnTo>
                    <a:lnTo>
                      <a:pt x="65196" y="5994"/>
                    </a:lnTo>
                    <a:lnTo>
                      <a:pt x="77550" y="5994"/>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66" name="Google Shape;766;p36"/>
              <p:cNvSpPr/>
              <p:nvPr/>
            </p:nvSpPr>
            <p:spPr>
              <a:xfrm>
                <a:off x="6810079" y="2871251"/>
                <a:ext cx="134400" cy="134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67" name="Google Shape;767;p36"/>
            <p:cNvGrpSpPr/>
            <p:nvPr/>
          </p:nvGrpSpPr>
          <p:grpSpPr>
            <a:xfrm>
              <a:off x="1779150" y="2289288"/>
              <a:ext cx="3811875" cy="127113"/>
              <a:chOff x="1779150" y="2604263"/>
              <a:chExt cx="3811875" cy="127113"/>
            </a:xfrm>
          </p:grpSpPr>
          <p:sp>
            <p:nvSpPr>
              <p:cNvPr id="768" name="Google Shape;768;p36"/>
              <p:cNvSpPr/>
              <p:nvPr/>
            </p:nvSpPr>
            <p:spPr>
              <a:xfrm>
                <a:off x="1779150" y="2630450"/>
                <a:ext cx="3755175" cy="100925"/>
              </a:xfrm>
              <a:custGeom>
                <a:avLst/>
                <a:gdLst/>
                <a:ahLst/>
                <a:cxnLst/>
                <a:rect l="l" t="t" r="r" b="b"/>
                <a:pathLst>
                  <a:path w="150207" h="4037" extrusionOk="0">
                    <a:moveTo>
                      <a:pt x="0" y="4037"/>
                    </a:moveTo>
                    <a:lnTo>
                      <a:pt x="83176" y="4037"/>
                    </a:lnTo>
                    <a:lnTo>
                      <a:pt x="87213" y="0"/>
                    </a:lnTo>
                    <a:lnTo>
                      <a:pt x="150207" y="0"/>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69" name="Google Shape;769;p36"/>
              <p:cNvSpPr/>
              <p:nvPr/>
            </p:nvSpPr>
            <p:spPr>
              <a:xfrm>
                <a:off x="5534325" y="2604263"/>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70" name="Google Shape;770;p36"/>
            <p:cNvGrpSpPr/>
            <p:nvPr/>
          </p:nvGrpSpPr>
          <p:grpSpPr>
            <a:xfrm>
              <a:off x="1199232" y="2120038"/>
              <a:ext cx="3737650" cy="56700"/>
              <a:chOff x="1199232" y="2869225"/>
              <a:chExt cx="3737650" cy="56700"/>
            </a:xfrm>
          </p:grpSpPr>
          <p:cxnSp>
            <p:nvCxnSpPr>
              <p:cNvPr id="771" name="Google Shape;771;p36"/>
              <p:cNvCxnSpPr/>
              <p:nvPr/>
            </p:nvCxnSpPr>
            <p:spPr>
              <a:xfrm>
                <a:off x="1199232" y="2897575"/>
                <a:ext cx="3687900" cy="0"/>
              </a:xfrm>
              <a:prstGeom prst="straightConnector1">
                <a:avLst/>
              </a:prstGeom>
              <a:noFill/>
              <a:ln w="9525" cap="flat" cmpd="sng">
                <a:solidFill>
                  <a:schemeClr val="dk1"/>
                </a:solidFill>
                <a:prstDash val="solid"/>
                <a:round/>
                <a:headEnd type="none" w="med" len="med"/>
                <a:tailEnd type="none" w="med" len="med"/>
              </a:ln>
            </p:spPr>
          </p:cxnSp>
          <p:sp>
            <p:nvSpPr>
              <p:cNvPr id="772" name="Google Shape;772;p36"/>
              <p:cNvSpPr/>
              <p:nvPr/>
            </p:nvSpPr>
            <p:spPr>
              <a:xfrm>
                <a:off x="4880182" y="286922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773" name="Google Shape;773;p36"/>
          <p:cNvGrpSpPr/>
          <p:nvPr/>
        </p:nvGrpSpPr>
        <p:grpSpPr>
          <a:xfrm>
            <a:off x="-1696246" y="967904"/>
            <a:ext cx="3599787" cy="1044096"/>
            <a:chOff x="-1431671" y="656504"/>
            <a:chExt cx="3599787" cy="1044096"/>
          </a:xfrm>
        </p:grpSpPr>
        <p:grpSp>
          <p:nvGrpSpPr>
            <p:cNvPr id="774" name="Google Shape;774;p36"/>
            <p:cNvGrpSpPr/>
            <p:nvPr/>
          </p:nvGrpSpPr>
          <p:grpSpPr>
            <a:xfrm>
              <a:off x="-368508" y="1432892"/>
              <a:ext cx="1567047" cy="45661"/>
              <a:chOff x="1754675" y="2661275"/>
              <a:chExt cx="1945675" cy="56700"/>
            </a:xfrm>
          </p:grpSpPr>
          <p:cxnSp>
            <p:nvCxnSpPr>
              <p:cNvPr id="775" name="Google Shape;775;p36"/>
              <p:cNvCxnSpPr/>
              <p:nvPr/>
            </p:nvCxnSpPr>
            <p:spPr>
              <a:xfrm>
                <a:off x="1754675" y="2689625"/>
                <a:ext cx="1896000" cy="0"/>
              </a:xfrm>
              <a:prstGeom prst="straightConnector1">
                <a:avLst/>
              </a:prstGeom>
              <a:noFill/>
              <a:ln w="9525" cap="flat" cmpd="sng">
                <a:solidFill>
                  <a:schemeClr val="dk1"/>
                </a:solidFill>
                <a:prstDash val="solid"/>
                <a:round/>
                <a:headEnd type="none" w="med" len="med"/>
                <a:tailEnd type="none" w="med" len="med"/>
              </a:ln>
            </p:spPr>
          </p:cxnSp>
          <p:sp>
            <p:nvSpPr>
              <p:cNvPr id="776" name="Google Shape;776;p36"/>
              <p:cNvSpPr/>
              <p:nvPr/>
            </p:nvSpPr>
            <p:spPr>
              <a:xfrm>
                <a:off x="3643650" y="266127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77" name="Google Shape;777;p36"/>
            <p:cNvGrpSpPr/>
            <p:nvPr/>
          </p:nvGrpSpPr>
          <p:grpSpPr>
            <a:xfrm>
              <a:off x="-766480" y="1564412"/>
              <a:ext cx="1561280" cy="136187"/>
              <a:chOff x="1754675" y="2824000"/>
              <a:chExt cx="4728285" cy="412439"/>
            </a:xfrm>
          </p:grpSpPr>
          <p:sp>
            <p:nvSpPr>
              <p:cNvPr id="778" name="Google Shape;778;p36"/>
              <p:cNvSpPr/>
              <p:nvPr/>
            </p:nvSpPr>
            <p:spPr>
              <a:xfrm>
                <a:off x="1754675" y="2824000"/>
                <a:ext cx="4593868" cy="355100"/>
              </a:xfrm>
              <a:custGeom>
                <a:avLst/>
                <a:gdLst/>
                <a:ahLst/>
                <a:cxnLst/>
                <a:rect l="l" t="t" r="r" b="b"/>
                <a:pathLst>
                  <a:path w="77550" h="5994" extrusionOk="0">
                    <a:moveTo>
                      <a:pt x="0" y="0"/>
                    </a:moveTo>
                    <a:lnTo>
                      <a:pt x="59202" y="0"/>
                    </a:lnTo>
                    <a:lnTo>
                      <a:pt x="65196" y="5994"/>
                    </a:lnTo>
                    <a:lnTo>
                      <a:pt x="77550" y="5994"/>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79" name="Google Shape;779;p36"/>
              <p:cNvSpPr/>
              <p:nvPr/>
            </p:nvSpPr>
            <p:spPr>
              <a:xfrm>
                <a:off x="6348560" y="3102039"/>
                <a:ext cx="134400" cy="134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0" name="Google Shape;780;p36"/>
            <p:cNvGrpSpPr/>
            <p:nvPr/>
          </p:nvGrpSpPr>
          <p:grpSpPr>
            <a:xfrm>
              <a:off x="-1431671" y="1201087"/>
              <a:ext cx="3070084" cy="102364"/>
              <a:chOff x="1779150" y="2604263"/>
              <a:chExt cx="3811875" cy="127113"/>
            </a:xfrm>
          </p:grpSpPr>
          <p:sp>
            <p:nvSpPr>
              <p:cNvPr id="781" name="Google Shape;781;p36"/>
              <p:cNvSpPr/>
              <p:nvPr/>
            </p:nvSpPr>
            <p:spPr>
              <a:xfrm>
                <a:off x="1779150" y="2630450"/>
                <a:ext cx="3755175" cy="100925"/>
              </a:xfrm>
              <a:custGeom>
                <a:avLst/>
                <a:gdLst/>
                <a:ahLst/>
                <a:cxnLst/>
                <a:rect l="l" t="t" r="r" b="b"/>
                <a:pathLst>
                  <a:path w="150207" h="4037" extrusionOk="0">
                    <a:moveTo>
                      <a:pt x="0" y="4037"/>
                    </a:moveTo>
                    <a:lnTo>
                      <a:pt x="83176" y="4037"/>
                    </a:lnTo>
                    <a:lnTo>
                      <a:pt x="87213" y="0"/>
                    </a:lnTo>
                    <a:lnTo>
                      <a:pt x="150207" y="0"/>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82" name="Google Shape;782;p36"/>
              <p:cNvSpPr/>
              <p:nvPr/>
            </p:nvSpPr>
            <p:spPr>
              <a:xfrm>
                <a:off x="5534325" y="2604263"/>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3" name="Google Shape;783;p36"/>
            <p:cNvGrpSpPr/>
            <p:nvPr/>
          </p:nvGrpSpPr>
          <p:grpSpPr>
            <a:xfrm>
              <a:off x="-856941" y="773805"/>
              <a:ext cx="2877996" cy="223763"/>
              <a:chOff x="1748550" y="2064750"/>
              <a:chExt cx="3573375" cy="277863"/>
            </a:xfrm>
          </p:grpSpPr>
          <p:sp>
            <p:nvSpPr>
              <p:cNvPr id="784" name="Google Shape;784;p36"/>
              <p:cNvSpPr/>
              <p:nvPr/>
            </p:nvSpPr>
            <p:spPr>
              <a:xfrm>
                <a:off x="1748550" y="2064750"/>
                <a:ext cx="3516675" cy="253825"/>
              </a:xfrm>
              <a:custGeom>
                <a:avLst/>
                <a:gdLst/>
                <a:ahLst/>
                <a:cxnLst/>
                <a:rect l="l" t="t" r="r" b="b"/>
                <a:pathLst>
                  <a:path w="140667" h="10153" extrusionOk="0">
                    <a:moveTo>
                      <a:pt x="0" y="0"/>
                    </a:moveTo>
                    <a:lnTo>
                      <a:pt x="67520" y="0"/>
                    </a:lnTo>
                    <a:lnTo>
                      <a:pt x="77673" y="10153"/>
                    </a:lnTo>
                    <a:lnTo>
                      <a:pt x="140667" y="10153"/>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85" name="Google Shape;785;p36"/>
              <p:cNvSpPr/>
              <p:nvPr/>
            </p:nvSpPr>
            <p:spPr>
              <a:xfrm>
                <a:off x="5265225" y="2285913"/>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6" name="Google Shape;786;p36"/>
            <p:cNvGrpSpPr/>
            <p:nvPr/>
          </p:nvGrpSpPr>
          <p:grpSpPr>
            <a:xfrm>
              <a:off x="-856958" y="656504"/>
              <a:ext cx="2430741" cy="185537"/>
              <a:chOff x="1748547" y="1392116"/>
              <a:chExt cx="5911958" cy="451312"/>
            </a:xfrm>
          </p:grpSpPr>
          <p:sp>
            <p:nvSpPr>
              <p:cNvPr id="787" name="Google Shape;787;p36"/>
              <p:cNvSpPr/>
              <p:nvPr/>
            </p:nvSpPr>
            <p:spPr>
              <a:xfrm>
                <a:off x="1748547" y="1392116"/>
                <a:ext cx="5793758" cy="395567"/>
              </a:xfrm>
              <a:custGeom>
                <a:avLst/>
                <a:gdLst/>
                <a:ahLst/>
                <a:cxnLst/>
                <a:rect l="l" t="t" r="r" b="b"/>
                <a:pathLst>
                  <a:path w="111066" h="7583" extrusionOk="0">
                    <a:moveTo>
                      <a:pt x="0" y="0"/>
                    </a:moveTo>
                    <a:lnTo>
                      <a:pt x="79263" y="0"/>
                    </a:lnTo>
                    <a:lnTo>
                      <a:pt x="86847" y="7583"/>
                    </a:lnTo>
                    <a:lnTo>
                      <a:pt x="111066" y="7583"/>
                    </a:lnTo>
                  </a:path>
                </a:pathLst>
              </a:custGeom>
              <a:noFill/>
              <a:ln w="9525" cap="flat" cmpd="sng">
                <a:solidFill>
                  <a:schemeClr val="dk1"/>
                </a:solidFill>
                <a:prstDash val="solid"/>
                <a:round/>
                <a:headEnd type="none" w="med" len="med"/>
                <a:tailEnd type="none" w="med" len="med"/>
              </a:ln>
            </p:spPr>
            <p:txBody>
              <a:bodyPr/>
              <a:lstStyle/>
              <a:p>
                <a:endParaRPr lang="es-CL" dirty="0"/>
              </a:p>
            </p:txBody>
          </p:sp>
          <p:sp>
            <p:nvSpPr>
              <p:cNvPr id="788" name="Google Shape;788;p36"/>
              <p:cNvSpPr/>
              <p:nvPr/>
            </p:nvSpPr>
            <p:spPr>
              <a:xfrm>
                <a:off x="7542305" y="1725228"/>
                <a:ext cx="118200" cy="118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9" name="Google Shape;789;p36"/>
            <p:cNvGrpSpPr/>
            <p:nvPr/>
          </p:nvGrpSpPr>
          <p:grpSpPr>
            <a:xfrm>
              <a:off x="-842187" y="1064790"/>
              <a:ext cx="3010303" cy="45661"/>
              <a:chOff x="1766900" y="2869225"/>
              <a:chExt cx="3737650" cy="56700"/>
            </a:xfrm>
          </p:grpSpPr>
          <p:cxnSp>
            <p:nvCxnSpPr>
              <p:cNvPr id="790" name="Google Shape;790;p36"/>
              <p:cNvCxnSpPr/>
              <p:nvPr/>
            </p:nvCxnSpPr>
            <p:spPr>
              <a:xfrm>
                <a:off x="1766900" y="2897575"/>
                <a:ext cx="3687900" cy="0"/>
              </a:xfrm>
              <a:prstGeom prst="straightConnector1">
                <a:avLst/>
              </a:prstGeom>
              <a:noFill/>
              <a:ln w="9525" cap="flat" cmpd="sng">
                <a:solidFill>
                  <a:schemeClr val="dk1"/>
                </a:solidFill>
                <a:prstDash val="solid"/>
                <a:round/>
                <a:headEnd type="none" w="med" len="med"/>
                <a:tailEnd type="none" w="med" len="med"/>
              </a:ln>
            </p:spPr>
          </p:cxnSp>
          <p:sp>
            <p:nvSpPr>
              <p:cNvPr id="791" name="Google Shape;791;p36"/>
              <p:cNvSpPr/>
              <p:nvPr/>
            </p:nvSpPr>
            <p:spPr>
              <a:xfrm>
                <a:off x="5447850" y="2869225"/>
                <a:ext cx="56700" cy="56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4" name="Grupo 3">
            <a:extLst>
              <a:ext uri="{FF2B5EF4-FFF2-40B4-BE49-F238E27FC236}">
                <a16:creationId xmlns:a16="http://schemas.microsoft.com/office/drawing/2014/main" id="{940E9B1F-B83B-6512-D3DB-7437054941C2}"/>
              </a:ext>
            </a:extLst>
          </p:cNvPr>
          <p:cNvGrpSpPr/>
          <p:nvPr/>
        </p:nvGrpSpPr>
        <p:grpSpPr>
          <a:xfrm>
            <a:off x="667752" y="2571750"/>
            <a:ext cx="7808495" cy="2427508"/>
            <a:chOff x="667753" y="2571751"/>
            <a:chExt cx="7808495" cy="2427508"/>
          </a:xfrm>
        </p:grpSpPr>
        <p:sp>
          <p:nvSpPr>
            <p:cNvPr id="6" name="CuadroTexto 5">
              <a:extLst>
                <a:ext uri="{FF2B5EF4-FFF2-40B4-BE49-F238E27FC236}">
                  <a16:creationId xmlns:a16="http://schemas.microsoft.com/office/drawing/2014/main" id="{58692A62-0C1F-5190-A790-D4B87018E122}"/>
                </a:ext>
              </a:extLst>
            </p:cNvPr>
            <p:cNvSpPr txBox="1"/>
            <p:nvPr/>
          </p:nvSpPr>
          <p:spPr>
            <a:xfrm>
              <a:off x="667753" y="2571751"/>
              <a:ext cx="7808495" cy="569323"/>
            </a:xfrm>
            <a:prstGeom prst="rect">
              <a:avLst/>
            </a:prstGeom>
            <a:noFill/>
          </p:spPr>
          <p:txBody>
            <a:bodyPr wrap="square">
              <a:spAutoFit/>
            </a:bodyPr>
            <a:lstStyle/>
            <a:p>
              <a:pPr algn="ctr">
                <a:lnSpc>
                  <a:spcPct val="107000"/>
                </a:lnSpc>
                <a:spcBef>
                  <a:spcPts val="900"/>
                </a:spcBef>
              </a:pPr>
              <a:r>
                <a:rPr lang="es-CL" sz="3000" b="1" dirty="0">
                  <a:solidFill>
                    <a:schemeClr val="accent4"/>
                  </a:solidFill>
                  <a:latin typeface="Aptos" panose="020B0004020202020204" pitchFamily="34" charset="0"/>
                  <a:ea typeface="Times New Roman" panose="02020603050405020304" pitchFamily="18" charset="0"/>
                  <a:cs typeface="Times New Roman" panose="02020603050405020304" pitchFamily="18" charset="0"/>
                </a:rPr>
                <a:t>Clase 16: Plano Cartesiano</a:t>
              </a:r>
            </a:p>
          </p:txBody>
        </p:sp>
        <p:sp>
          <p:nvSpPr>
            <p:cNvPr id="7" name="CuadroTexto 6">
              <a:extLst>
                <a:ext uri="{FF2B5EF4-FFF2-40B4-BE49-F238E27FC236}">
                  <a16:creationId xmlns:a16="http://schemas.microsoft.com/office/drawing/2014/main" id="{676D8914-D208-9347-BBC3-08633C02D1E9}"/>
                </a:ext>
              </a:extLst>
            </p:cNvPr>
            <p:cNvSpPr txBox="1"/>
            <p:nvPr/>
          </p:nvSpPr>
          <p:spPr>
            <a:xfrm>
              <a:off x="2287706" y="3141074"/>
              <a:ext cx="4572000" cy="577081"/>
            </a:xfrm>
            <a:prstGeom prst="rect">
              <a:avLst/>
            </a:prstGeom>
            <a:noFill/>
          </p:spPr>
          <p:txBody>
            <a:bodyPr wrap="square">
              <a:spAutoFit/>
            </a:bodyPr>
            <a:lstStyle/>
            <a:p>
              <a:pPr algn="ctr"/>
              <a:r>
                <a:rPr lang="es-CL" sz="1050" dirty="0">
                  <a:latin typeface="Aptos" panose="020B0004020202020204" pitchFamily="34" charset="0"/>
                  <a:cs typeface="Arial" panose="020B0604020202020204" pitchFamily="34" charset="0"/>
                </a:rPr>
                <a:t>Departamento de Matemáticas </a:t>
              </a:r>
            </a:p>
            <a:p>
              <a:pPr algn="ctr"/>
              <a:r>
                <a:rPr lang="es-CL" sz="1050" dirty="0">
                  <a:latin typeface="Aptos" panose="020B0004020202020204" pitchFamily="34" charset="0"/>
                  <a:cs typeface="Arial" panose="020B0604020202020204" pitchFamily="34" charset="0"/>
                </a:rPr>
                <a:t>4tos y Egresados – Programas M1 y M2</a:t>
              </a:r>
            </a:p>
            <a:p>
              <a:pPr algn="ctr"/>
              <a:r>
                <a:rPr lang="es-CL" sz="1050" dirty="0">
                  <a:latin typeface="Aptos" panose="020B0004020202020204" pitchFamily="34" charset="0"/>
                  <a:cs typeface="Arial" panose="020B0604020202020204" pitchFamily="34" charset="0"/>
                </a:rPr>
                <a:t>Eje: Álgebra y Funciones</a:t>
              </a:r>
            </a:p>
          </p:txBody>
        </p:sp>
        <p:sp>
          <p:nvSpPr>
            <p:cNvPr id="8" name="CuadroTexto 7">
              <a:extLst>
                <a:ext uri="{FF2B5EF4-FFF2-40B4-BE49-F238E27FC236}">
                  <a16:creationId xmlns:a16="http://schemas.microsoft.com/office/drawing/2014/main" id="{3D87125F-1F8C-8B9A-EC77-F15AB73324D7}"/>
                </a:ext>
              </a:extLst>
            </p:cNvPr>
            <p:cNvSpPr txBox="1"/>
            <p:nvPr/>
          </p:nvSpPr>
          <p:spPr>
            <a:xfrm>
              <a:off x="2287706" y="4691482"/>
              <a:ext cx="4570293" cy="307777"/>
            </a:xfrm>
            <a:prstGeom prst="rect">
              <a:avLst/>
            </a:prstGeom>
            <a:noFill/>
          </p:spPr>
          <p:txBody>
            <a:bodyPr wrap="square">
              <a:spAutoFit/>
            </a:bodyPr>
            <a:lstStyle/>
            <a:p>
              <a:pPr algn="ctr"/>
              <a:r>
                <a:rPr lang="es-CL" dirty="0">
                  <a:latin typeface="Aptos" panose="020B0004020202020204" pitchFamily="34" charset="0"/>
                  <a:cs typeface="Arial" panose="020B0604020202020204" pitchFamily="34" charset="0"/>
                </a:rPr>
                <a:t>Invierno, 2024</a:t>
              </a:r>
            </a:p>
          </p:txBody>
        </p:sp>
      </p:grpSp>
    </p:spTree>
    <p:extLst>
      <p:ext uri="{BB962C8B-B14F-4D97-AF65-F5344CB8AC3E}">
        <p14:creationId xmlns:p14="http://schemas.microsoft.com/office/powerpoint/2010/main" val="4080338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4E702-3A4A-4942-C3E8-178227B8A14D}"/>
              </a:ext>
            </a:extLst>
          </p:cNvPr>
          <p:cNvSpPr>
            <a:spLocks noGrp="1"/>
          </p:cNvSpPr>
          <p:nvPr>
            <p:ph type="title"/>
          </p:nvPr>
        </p:nvSpPr>
        <p:spPr>
          <a:xfrm>
            <a:off x="720000" y="736253"/>
            <a:ext cx="7704000" cy="572700"/>
          </a:xfrm>
        </p:spPr>
        <p:txBody>
          <a:bodyPr/>
          <a:lstStyle/>
          <a:p>
            <a:pPr algn="l"/>
            <a:r>
              <a:rPr lang="es-CL" sz="2800" b="1" dirty="0">
                <a:latin typeface="Aptos" panose="020B0004020202020204" pitchFamily="34" charset="0"/>
              </a:rPr>
              <a:t>Objetivos de Aprendizaje</a:t>
            </a:r>
          </a:p>
        </p:txBody>
      </p:sp>
      <p:sp>
        <p:nvSpPr>
          <p:cNvPr id="3" name="Marcador de texto 2">
            <a:extLst>
              <a:ext uri="{FF2B5EF4-FFF2-40B4-BE49-F238E27FC236}">
                <a16:creationId xmlns:a16="http://schemas.microsoft.com/office/drawing/2014/main" id="{866DB418-3601-39A8-EF66-D64570CA722F}"/>
              </a:ext>
            </a:extLst>
          </p:cNvPr>
          <p:cNvSpPr>
            <a:spLocks noGrp="1"/>
          </p:cNvSpPr>
          <p:nvPr>
            <p:ph type="body" idx="1"/>
          </p:nvPr>
        </p:nvSpPr>
        <p:spPr>
          <a:xfrm>
            <a:off x="404073" y="1541186"/>
            <a:ext cx="5492569" cy="3002104"/>
          </a:xfrm>
        </p:spPr>
        <p:txBody>
          <a:bodyPr/>
          <a:lstStyle/>
          <a:p>
            <a:pPr algn="just"/>
            <a:r>
              <a:rPr lang="es-ES" sz="1800" dirty="0">
                <a:solidFill>
                  <a:schemeClr val="tx1"/>
                </a:solidFill>
                <a:latin typeface="Aptos" panose="020B0004020202020204" pitchFamily="34" charset="0"/>
              </a:rPr>
              <a:t>Definir qué es el plano cartesiano y sus componentes básicos (ejes, origen, cuadrantes).</a:t>
            </a:r>
          </a:p>
          <a:p>
            <a:pPr algn="just"/>
            <a:r>
              <a:rPr lang="es-ES" sz="1800" dirty="0">
                <a:solidFill>
                  <a:schemeClr val="tx1"/>
                </a:solidFill>
                <a:latin typeface="Aptos" panose="020B0004020202020204" pitchFamily="34" charset="0"/>
              </a:rPr>
              <a:t>Ubicar puntos específicos en el plano cartesiano y determinar en qué cuadrante se encuentran.</a:t>
            </a:r>
          </a:p>
          <a:p>
            <a:pPr algn="just"/>
            <a:r>
              <a:rPr lang="es-ES" sz="1800" dirty="0">
                <a:solidFill>
                  <a:schemeClr val="tx1"/>
                </a:solidFill>
                <a:latin typeface="Aptos" panose="020B0004020202020204" pitchFamily="34" charset="0"/>
              </a:rPr>
              <a:t>Explicar el concepto de pendiente y cómo se calcula a partir de dos puntos en el plano.</a:t>
            </a:r>
          </a:p>
          <a:p>
            <a:pPr algn="just"/>
            <a:r>
              <a:rPr lang="es-ES" sz="1800" dirty="0">
                <a:solidFill>
                  <a:schemeClr val="tx1"/>
                </a:solidFill>
                <a:latin typeface="Aptos" panose="020B0004020202020204" pitchFamily="34" charset="0"/>
              </a:rPr>
              <a:t>Graficar una recta en el plano cartesiano utilizando su ecuación en la forma 𝑦=𝑚𝑥+𝑛.</a:t>
            </a:r>
          </a:p>
          <a:p>
            <a:pPr algn="just"/>
            <a:r>
              <a:rPr lang="es-ES" sz="1800" dirty="0">
                <a:solidFill>
                  <a:schemeClr val="tx1"/>
                </a:solidFill>
                <a:latin typeface="Aptos" panose="020B0004020202020204" pitchFamily="34" charset="0"/>
              </a:rPr>
              <a:t>Determinar la ecuación de una recta a partir de un punto y una pendiente dados, dos puntos o una representación gráfica.</a:t>
            </a:r>
          </a:p>
        </p:txBody>
      </p:sp>
      <p:pic>
        <p:nvPicPr>
          <p:cNvPr id="8" name="Imagen 7">
            <a:extLst>
              <a:ext uri="{FF2B5EF4-FFF2-40B4-BE49-F238E27FC236}">
                <a16:creationId xmlns:a16="http://schemas.microsoft.com/office/drawing/2014/main" id="{6315D1A3-9672-D345-1AF5-5ED41174776C}"/>
              </a:ext>
            </a:extLst>
          </p:cNvPr>
          <p:cNvPicPr>
            <a:picLocks noChangeAspect="1"/>
          </p:cNvPicPr>
          <p:nvPr/>
        </p:nvPicPr>
        <p:blipFill>
          <a:blip r:embed="rId2"/>
          <a:stretch>
            <a:fillRect/>
          </a:stretch>
        </p:blipFill>
        <p:spPr>
          <a:xfrm>
            <a:off x="6270648" y="1764969"/>
            <a:ext cx="2004902" cy="2355928"/>
          </a:xfrm>
          <a:prstGeom prst="rect">
            <a:avLst/>
          </a:prstGeom>
        </p:spPr>
      </p:pic>
    </p:spTree>
    <p:extLst>
      <p:ext uri="{BB962C8B-B14F-4D97-AF65-F5344CB8AC3E}">
        <p14:creationId xmlns:p14="http://schemas.microsoft.com/office/powerpoint/2010/main" val="297621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112E52FD-2E4E-CF51-0C6D-3FE53D5C8C83}"/>
              </a:ext>
            </a:extLst>
          </p:cNvPr>
          <p:cNvPicPr>
            <a:picLocks noChangeAspect="1"/>
          </p:cNvPicPr>
          <p:nvPr/>
        </p:nvPicPr>
        <p:blipFill>
          <a:blip r:embed="rId2"/>
          <a:stretch>
            <a:fillRect/>
          </a:stretch>
        </p:blipFill>
        <p:spPr>
          <a:xfrm>
            <a:off x="396124" y="612608"/>
            <a:ext cx="4173841" cy="4189161"/>
          </a:xfrm>
          <a:prstGeom prst="rect">
            <a:avLst/>
          </a:prstGeom>
        </p:spPr>
      </p:pic>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Plano Cartesiano</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4" name="Rectangle 3">
            <a:extLst>
              <a:ext uri="{FF2B5EF4-FFF2-40B4-BE49-F238E27FC236}">
                <a16:creationId xmlns:a16="http://schemas.microsoft.com/office/drawing/2014/main" id="{118FBC58-3A31-9A95-5584-254D70BA934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5254686" y="1425283"/>
            <a:ext cx="400915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s-CL" sz="1800" b="1" dirty="0">
                <a:latin typeface="Aptos" panose="020B0004020202020204" pitchFamily="34" charset="0"/>
              </a:rPr>
              <a:t>Conceptos Relevantes:</a:t>
            </a:r>
          </a:p>
          <a:p>
            <a:pPr marL="285750" indent="-285750">
              <a:buFont typeface="Arial" panose="020B0604020202020204" pitchFamily="34" charset="0"/>
              <a:buChar char="•"/>
            </a:pPr>
            <a:r>
              <a:rPr lang="es-CL" sz="1800" dirty="0">
                <a:latin typeface="Aptos" panose="020B0004020202020204" pitchFamily="34" charset="0"/>
              </a:rPr>
              <a:t>Origen</a:t>
            </a:r>
          </a:p>
          <a:p>
            <a:pPr marL="285750" indent="-285750">
              <a:buFont typeface="Arial" panose="020B0604020202020204" pitchFamily="34" charset="0"/>
              <a:buChar char="•"/>
            </a:pPr>
            <a:r>
              <a:rPr lang="es-CL" sz="1800" dirty="0">
                <a:latin typeface="Aptos" panose="020B0004020202020204" pitchFamily="34" charset="0"/>
              </a:rPr>
              <a:t>Eje de las Abscisas (Eje x)</a:t>
            </a:r>
          </a:p>
          <a:p>
            <a:pPr marL="285750" indent="-285750">
              <a:buFont typeface="Arial" panose="020B0604020202020204" pitchFamily="34" charset="0"/>
              <a:buChar char="•"/>
            </a:pPr>
            <a:r>
              <a:rPr lang="es-CL" sz="1800" dirty="0">
                <a:latin typeface="Aptos" panose="020B0004020202020204" pitchFamily="34" charset="0"/>
              </a:rPr>
              <a:t>Eje de las Ordenadas (Eje y)</a:t>
            </a:r>
          </a:p>
          <a:p>
            <a:pPr marL="285750" indent="-285750">
              <a:buFont typeface="Arial" panose="020B0604020202020204" pitchFamily="34" charset="0"/>
              <a:buChar char="•"/>
            </a:pPr>
            <a:r>
              <a:rPr lang="es-CL" sz="1800" dirty="0">
                <a:latin typeface="Aptos" panose="020B0004020202020204" pitchFamily="34" charset="0"/>
              </a:rPr>
              <a:t>Par Ordenado</a:t>
            </a:r>
          </a:p>
          <a:p>
            <a:pPr marL="285750" indent="-285750">
              <a:buFont typeface="Arial" panose="020B0604020202020204" pitchFamily="34" charset="0"/>
              <a:buChar char="•"/>
            </a:pPr>
            <a:r>
              <a:rPr lang="es-CL" sz="1800" dirty="0">
                <a:latin typeface="Aptos" panose="020B0004020202020204" pitchFamily="34" charset="0"/>
              </a:rPr>
              <a:t>Cuadrante</a:t>
            </a:r>
          </a:p>
        </p:txBody>
      </p:sp>
      <p:sp>
        <p:nvSpPr>
          <p:cNvPr id="8" name="Rectangle 4">
            <a:extLst>
              <a:ext uri="{FF2B5EF4-FFF2-40B4-BE49-F238E27FC236}">
                <a16:creationId xmlns:a16="http://schemas.microsoft.com/office/drawing/2014/main" id="{D118B5AF-BC6E-4AE7-3573-B26326D61687}"/>
              </a:ext>
            </a:extLst>
          </p:cNvPr>
          <p:cNvSpPr>
            <a:spLocks noChangeArrowheads="1"/>
          </p:cNvSpPr>
          <p:nvPr/>
        </p:nvSpPr>
        <p:spPr bwMode="auto">
          <a:xfrm>
            <a:off x="-64893" y="302958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Tree>
    <p:extLst>
      <p:ext uri="{BB962C8B-B14F-4D97-AF65-F5344CB8AC3E}">
        <p14:creationId xmlns:p14="http://schemas.microsoft.com/office/powerpoint/2010/main" val="1715986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Puntos en el Plano Cartesiano</a:t>
            </a:r>
          </a:p>
        </p:txBody>
      </p:sp>
      <p:sp>
        <p:nvSpPr>
          <p:cNvPr id="9" name="Rectangle 4">
            <a:extLst>
              <a:ext uri="{FF2B5EF4-FFF2-40B4-BE49-F238E27FC236}">
                <a16:creationId xmlns:a16="http://schemas.microsoft.com/office/drawing/2014/main" id="{8970CDC4-2BE6-7430-AA04-57D7EC732BBA}"/>
              </a:ext>
            </a:extLst>
          </p:cNvPr>
          <p:cNvSpPr>
            <a:spLocks noChangeArrowheads="1"/>
          </p:cNvSpPr>
          <p:nvPr/>
        </p:nvSpPr>
        <p:spPr bwMode="auto">
          <a:xfrm>
            <a:off x="0" y="920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4" name="Rectangle 3">
            <a:extLst>
              <a:ext uri="{FF2B5EF4-FFF2-40B4-BE49-F238E27FC236}">
                <a16:creationId xmlns:a16="http://schemas.microsoft.com/office/drawing/2014/main" id="{118FBC58-3A31-9A95-5584-254D70BA934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4" name="Rectangle 13">
            <a:extLst>
              <a:ext uri="{FF2B5EF4-FFF2-40B4-BE49-F238E27FC236}">
                <a16:creationId xmlns:a16="http://schemas.microsoft.com/office/drawing/2014/main" id="{D6F67E0E-2B86-C61C-A90C-8DD514F79595}"/>
              </a:ext>
            </a:extLst>
          </p:cNvPr>
          <p:cNvSpPr>
            <a:spLocks noChangeArrowheads="1"/>
          </p:cNvSpPr>
          <p:nvPr/>
        </p:nvSpPr>
        <p:spPr bwMode="auto">
          <a:xfrm>
            <a:off x="0" y="3319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cxnSp>
        <p:nvCxnSpPr>
          <p:cNvPr id="16" name="Conector recto 15">
            <a:extLst>
              <a:ext uri="{FF2B5EF4-FFF2-40B4-BE49-F238E27FC236}">
                <a16:creationId xmlns:a16="http://schemas.microsoft.com/office/drawing/2014/main" id="{E75252CB-E1ED-D6D8-EABC-81E99224699C}"/>
              </a:ext>
            </a:extLst>
          </p:cNvPr>
          <p:cNvCxnSpPr/>
          <p:nvPr/>
        </p:nvCxnSpPr>
        <p:spPr>
          <a:xfrm>
            <a:off x="4346934" y="1179297"/>
            <a:ext cx="0" cy="3650090"/>
          </a:xfrm>
          <a:prstGeom prst="line">
            <a:avLst/>
          </a:prstGeom>
        </p:spPr>
        <p:style>
          <a:lnRef idx="1">
            <a:schemeClr val="accent1"/>
          </a:lnRef>
          <a:fillRef idx="0">
            <a:schemeClr val="accent1"/>
          </a:fillRef>
          <a:effectRef idx="0">
            <a:schemeClr val="accent1"/>
          </a:effectRef>
          <a:fontRef idx="minor">
            <a:schemeClr val="tx1"/>
          </a:fontRef>
        </p:style>
      </p:cxnSp>
      <p:pic>
        <p:nvPicPr>
          <p:cNvPr id="19" name="Imagen 18">
            <a:extLst>
              <a:ext uri="{FF2B5EF4-FFF2-40B4-BE49-F238E27FC236}">
                <a16:creationId xmlns:a16="http://schemas.microsoft.com/office/drawing/2014/main" id="{E19F48DD-D35B-4CD6-2710-99A813244AE2}"/>
              </a:ext>
            </a:extLst>
          </p:cNvPr>
          <p:cNvPicPr>
            <a:picLocks noChangeAspect="1"/>
          </p:cNvPicPr>
          <p:nvPr/>
        </p:nvPicPr>
        <p:blipFill>
          <a:blip r:embed="rId2"/>
          <a:stretch>
            <a:fillRect/>
          </a:stretch>
        </p:blipFill>
        <p:spPr>
          <a:xfrm>
            <a:off x="113918" y="981044"/>
            <a:ext cx="4119099" cy="3700809"/>
          </a:xfrm>
          <a:prstGeom prst="rect">
            <a:avLst/>
          </a:prstGeom>
        </p:spPr>
      </p:pic>
      <p:pic>
        <p:nvPicPr>
          <p:cNvPr id="22" name="Imagen 21">
            <a:extLst>
              <a:ext uri="{FF2B5EF4-FFF2-40B4-BE49-F238E27FC236}">
                <a16:creationId xmlns:a16="http://schemas.microsoft.com/office/drawing/2014/main" id="{DFB33F26-7A53-BCD1-C423-6BFA06F87AF8}"/>
              </a:ext>
            </a:extLst>
          </p:cNvPr>
          <p:cNvPicPr>
            <a:picLocks noChangeAspect="1"/>
          </p:cNvPicPr>
          <p:nvPr/>
        </p:nvPicPr>
        <p:blipFill>
          <a:blip r:embed="rId3"/>
          <a:stretch>
            <a:fillRect/>
          </a:stretch>
        </p:blipFill>
        <p:spPr>
          <a:xfrm>
            <a:off x="4460852" y="979206"/>
            <a:ext cx="4569228" cy="3701459"/>
          </a:xfrm>
          <a:prstGeom prst="rect">
            <a:avLst/>
          </a:prstGeom>
        </p:spPr>
      </p:pic>
    </p:spTree>
    <p:extLst>
      <p:ext uri="{BB962C8B-B14F-4D97-AF65-F5344CB8AC3E}">
        <p14:creationId xmlns:p14="http://schemas.microsoft.com/office/powerpoint/2010/main" val="3117866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Puntos en el Plano Cartesiano</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4" name="CuadroTexto 12">
            <a:extLst>
              <a:ext uri="{FF2B5EF4-FFF2-40B4-BE49-F238E27FC236}">
                <a16:creationId xmlns:a16="http://schemas.microsoft.com/office/drawing/2014/main" id="{62493E35-2BA0-8BC6-B38D-94C245DBA5E6}"/>
              </a:ext>
            </a:extLst>
          </p:cNvPr>
          <p:cNvSpPr txBox="1"/>
          <p:nvPr/>
        </p:nvSpPr>
        <p:spPr>
          <a:xfrm>
            <a:off x="1216844" y="572706"/>
            <a:ext cx="6356350" cy="377860"/>
          </a:xfrm>
          <a:prstGeom prst="rect">
            <a:avLst/>
          </a:prstGeom>
          <a:noFill/>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107000"/>
              </a:lnSpc>
              <a:spcAft>
                <a:spcPts val="800"/>
              </a:spcAft>
            </a:pPr>
            <a:r>
              <a:rPr lang="es-CL" sz="1800" b="1" dirty="0">
                <a:effectLst/>
                <a:latin typeface="Aptos" panose="020B0004020202020204" pitchFamily="34" charset="0"/>
                <a:ea typeface="Calibri" panose="020F0502020204030204" pitchFamily="34" charset="0"/>
                <a:cs typeface="Times New Roman" panose="02020603050405020304" pitchFamily="18" charset="0"/>
              </a:rPr>
              <a:t>Pendiente</a:t>
            </a:r>
            <a:endParaRPr lang="es-CL" sz="1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 name="Conector recto 15">
            <a:extLst>
              <a:ext uri="{FF2B5EF4-FFF2-40B4-BE49-F238E27FC236}">
                <a16:creationId xmlns:a16="http://schemas.microsoft.com/office/drawing/2014/main" id="{E75252CB-E1ED-D6D8-EABC-81E99224699C}"/>
              </a:ext>
            </a:extLst>
          </p:cNvPr>
          <p:cNvCxnSpPr/>
          <p:nvPr/>
        </p:nvCxnSpPr>
        <p:spPr>
          <a:xfrm>
            <a:off x="4346934" y="1179297"/>
            <a:ext cx="0" cy="365009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2">
            <a:extLst>
              <a:ext uri="{FF2B5EF4-FFF2-40B4-BE49-F238E27FC236}">
                <a16:creationId xmlns:a16="http://schemas.microsoft.com/office/drawing/2014/main" id="{02FB8A2F-41B6-839A-A296-92152778937E}"/>
              </a:ext>
            </a:extLst>
          </p:cNvPr>
          <p:cNvSpPr>
            <a:spLocks noChangeArrowheads="1"/>
          </p:cNvSpPr>
          <p:nvPr/>
        </p:nvSpPr>
        <p:spPr bwMode="auto">
          <a:xfrm>
            <a:off x="279774" y="1302950"/>
            <a:ext cx="378738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 pendiente corresponde a la inclinación que posee la recta con respecto al eje horizontal, se expresa con la letra “m” y ocupando un punto A(x</a:t>
            </a:r>
            <a:r>
              <a:rPr kumimoji="0" lang="es-CL" altLang="es-CL" sz="1600" b="0" i="0" u="none" strike="noStrike" cap="none" normalizeH="0" baseline="-3000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1</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y</a:t>
            </a:r>
            <a:r>
              <a:rPr kumimoji="0" lang="es-CL" altLang="es-CL" sz="1600" b="0" i="0" u="none" strike="noStrike" cap="none" normalizeH="0" baseline="-3000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1</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y un punto B (x</a:t>
            </a:r>
            <a:r>
              <a:rPr kumimoji="0" lang="es-CL" altLang="es-CL" sz="1600" b="0" i="0" u="none" strike="noStrike" cap="none" normalizeH="0" baseline="-3000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2</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r>
              <a:rPr kumimoji="0" lang="es-CL" altLang="es-CL" sz="1600" b="0" i="0" u="none" strike="noStrike" cap="none" normalizeH="0" baseline="-3000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y</a:t>
            </a:r>
            <a:r>
              <a:rPr kumimoji="0" lang="es-CL" altLang="es-CL" sz="1600" b="0" i="0" u="none" strike="noStrike" cap="none" normalizeH="0" baseline="-3000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2</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como referencia se obtiene lo siguiente:</a:t>
            </a:r>
            <a:endParaRPr kumimoji="0" lang="es-CL" altLang="es-CL" sz="1600" b="0" i="0" u="none" strike="noStrike" cap="none" normalizeH="0" baseline="0" dirty="0">
              <a:ln>
                <a:noFill/>
              </a:ln>
              <a:solidFill>
                <a:schemeClr val="tx1"/>
              </a:solidFill>
              <a:effectLst/>
              <a:latin typeface="Aptos" panose="020B00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altLang="es-CL" sz="1600" b="0" i="0" u="none" strike="noStrike" cap="none" normalizeH="0" baseline="0" dirty="0">
              <a:ln>
                <a:noFill/>
              </a:ln>
              <a:solidFill>
                <a:schemeClr val="tx1"/>
              </a:solidFill>
              <a:effectLst/>
              <a:latin typeface="Aptos" panose="020B0004020202020204" pitchFamily="34" charset="0"/>
            </a:endParaRPr>
          </a:p>
        </p:txBody>
      </p:sp>
      <p:pic>
        <p:nvPicPr>
          <p:cNvPr id="1025" name="Imagen 1199" descr="Gráfico, Gráfico de líneas&#10;&#10;Descripción generada automáticamente">
            <a:extLst>
              <a:ext uri="{FF2B5EF4-FFF2-40B4-BE49-F238E27FC236}">
                <a16:creationId xmlns:a16="http://schemas.microsoft.com/office/drawing/2014/main" id="{E527FB63-0339-CC4F-EFBB-8D0BA810FA0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4193" t="7909" r="6706" b="2824"/>
          <a:stretch>
            <a:fillRect/>
          </a:stretch>
        </p:blipFill>
        <p:spPr bwMode="auto">
          <a:xfrm>
            <a:off x="4984265" y="1416999"/>
            <a:ext cx="3738490" cy="2783098"/>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29" name="Imagen 28">
            <a:extLst>
              <a:ext uri="{FF2B5EF4-FFF2-40B4-BE49-F238E27FC236}">
                <a16:creationId xmlns:a16="http://schemas.microsoft.com/office/drawing/2014/main" id="{788FC5B8-D5EF-6FF8-F628-8364DBFDF782}"/>
              </a:ext>
            </a:extLst>
          </p:cNvPr>
          <p:cNvPicPr>
            <a:picLocks noChangeAspect="1"/>
          </p:cNvPicPr>
          <p:nvPr/>
        </p:nvPicPr>
        <p:blipFill rotWithShape="1">
          <a:blip r:embed="rId3"/>
          <a:srcRect l="12490" t="-5245" r="64819"/>
          <a:stretch/>
        </p:blipFill>
        <p:spPr>
          <a:xfrm>
            <a:off x="532512" y="3061091"/>
            <a:ext cx="3281910" cy="1140292"/>
          </a:xfrm>
          <a:prstGeom prst="rect">
            <a:avLst/>
          </a:prstGeom>
        </p:spPr>
      </p:pic>
    </p:spTree>
    <p:extLst>
      <p:ext uri="{BB962C8B-B14F-4D97-AF65-F5344CB8AC3E}">
        <p14:creationId xmlns:p14="http://schemas.microsoft.com/office/powerpoint/2010/main" val="41773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Puntos en el Plano Cartesiano</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4" name="CuadroTexto 12">
            <a:extLst>
              <a:ext uri="{FF2B5EF4-FFF2-40B4-BE49-F238E27FC236}">
                <a16:creationId xmlns:a16="http://schemas.microsoft.com/office/drawing/2014/main" id="{62493E35-2BA0-8BC6-B38D-94C245DBA5E6}"/>
              </a:ext>
            </a:extLst>
          </p:cNvPr>
          <p:cNvSpPr txBox="1"/>
          <p:nvPr/>
        </p:nvSpPr>
        <p:spPr>
          <a:xfrm>
            <a:off x="1216844" y="572706"/>
            <a:ext cx="6356350" cy="377860"/>
          </a:xfrm>
          <a:prstGeom prst="rect">
            <a:avLst/>
          </a:prstGeom>
          <a:noFill/>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107000"/>
              </a:lnSpc>
              <a:spcAft>
                <a:spcPts val="800"/>
              </a:spcAft>
            </a:pPr>
            <a:r>
              <a:rPr lang="es-CL" sz="1800" b="1" dirty="0">
                <a:effectLst/>
                <a:latin typeface="Aptos" panose="020B0004020202020204" pitchFamily="34" charset="0"/>
                <a:ea typeface="Calibri" panose="020F0502020204030204" pitchFamily="34" charset="0"/>
                <a:cs typeface="Times New Roman" panose="02020603050405020304" pitchFamily="18" charset="0"/>
              </a:rPr>
              <a:t>Pendiente</a:t>
            </a:r>
            <a:endParaRPr lang="es-CL" sz="18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6" name="Conector recto 15">
            <a:extLst>
              <a:ext uri="{FF2B5EF4-FFF2-40B4-BE49-F238E27FC236}">
                <a16:creationId xmlns:a16="http://schemas.microsoft.com/office/drawing/2014/main" id="{E75252CB-E1ED-D6D8-EABC-81E99224699C}"/>
              </a:ext>
            </a:extLst>
          </p:cNvPr>
          <p:cNvCxnSpPr/>
          <p:nvPr/>
        </p:nvCxnSpPr>
        <p:spPr>
          <a:xfrm>
            <a:off x="4346934" y="1179297"/>
            <a:ext cx="0" cy="365009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11" name="Imagen 10">
            <a:extLst>
              <a:ext uri="{FF2B5EF4-FFF2-40B4-BE49-F238E27FC236}">
                <a16:creationId xmlns:a16="http://schemas.microsoft.com/office/drawing/2014/main" id="{D8416941-DBE1-682D-1955-36C7F3CCF1D1}"/>
              </a:ext>
            </a:extLst>
          </p:cNvPr>
          <p:cNvPicPr>
            <a:picLocks noChangeAspect="1"/>
          </p:cNvPicPr>
          <p:nvPr/>
        </p:nvPicPr>
        <p:blipFill rotWithShape="1">
          <a:blip r:embed="rId2"/>
          <a:srcRect l="7689" r="60206"/>
          <a:stretch/>
        </p:blipFill>
        <p:spPr>
          <a:xfrm>
            <a:off x="720000" y="1242656"/>
            <a:ext cx="2791803" cy="1647512"/>
          </a:xfrm>
          <a:prstGeom prst="rect">
            <a:avLst/>
          </a:prstGeom>
        </p:spPr>
      </p:pic>
      <p:pic>
        <p:nvPicPr>
          <p:cNvPr id="19" name="Imagen 18">
            <a:extLst>
              <a:ext uri="{FF2B5EF4-FFF2-40B4-BE49-F238E27FC236}">
                <a16:creationId xmlns:a16="http://schemas.microsoft.com/office/drawing/2014/main" id="{700E55B4-8868-B4C1-2C1F-D9649CA3DE6E}"/>
              </a:ext>
            </a:extLst>
          </p:cNvPr>
          <p:cNvPicPr>
            <a:picLocks noChangeAspect="1"/>
          </p:cNvPicPr>
          <p:nvPr/>
        </p:nvPicPr>
        <p:blipFill rotWithShape="1">
          <a:blip r:embed="rId3"/>
          <a:srcRect l="6699" r="60404" b="11288"/>
          <a:stretch/>
        </p:blipFill>
        <p:spPr>
          <a:xfrm>
            <a:off x="720000" y="3135003"/>
            <a:ext cx="2777803" cy="1591377"/>
          </a:xfrm>
          <a:prstGeom prst="rect">
            <a:avLst/>
          </a:prstGeom>
        </p:spPr>
      </p:pic>
      <p:pic>
        <p:nvPicPr>
          <p:cNvPr id="25" name="Imagen 24">
            <a:extLst>
              <a:ext uri="{FF2B5EF4-FFF2-40B4-BE49-F238E27FC236}">
                <a16:creationId xmlns:a16="http://schemas.microsoft.com/office/drawing/2014/main" id="{CE278349-7DA6-0515-58C6-B1CF066BDB53}"/>
              </a:ext>
            </a:extLst>
          </p:cNvPr>
          <p:cNvPicPr>
            <a:picLocks noChangeAspect="1"/>
          </p:cNvPicPr>
          <p:nvPr/>
        </p:nvPicPr>
        <p:blipFill rotWithShape="1">
          <a:blip r:embed="rId4"/>
          <a:srcRect l="2834" r="56435"/>
          <a:stretch/>
        </p:blipFill>
        <p:spPr>
          <a:xfrm>
            <a:off x="4769311" y="1145406"/>
            <a:ext cx="3778501" cy="3452604"/>
          </a:xfrm>
          <a:prstGeom prst="rect">
            <a:avLst/>
          </a:prstGeom>
        </p:spPr>
      </p:pic>
    </p:spTree>
    <p:extLst>
      <p:ext uri="{BB962C8B-B14F-4D97-AF65-F5344CB8AC3E}">
        <p14:creationId xmlns:p14="http://schemas.microsoft.com/office/powerpoint/2010/main" val="512545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118069"/>
            <a:ext cx="7704000" cy="572700"/>
          </a:xfrm>
        </p:spPr>
        <p:txBody>
          <a:bodyPr/>
          <a:lstStyle/>
          <a:p>
            <a:r>
              <a:rPr lang="es-CL" b="1" dirty="0">
                <a:latin typeface="Aptos" panose="020B0004020202020204" pitchFamily="34" charset="0"/>
              </a:rPr>
              <a:t>Recta</a:t>
            </a:r>
          </a:p>
        </p:txBody>
      </p:sp>
      <p:sp>
        <p:nvSpPr>
          <p:cNvPr id="9" name="Rectangle 4">
            <a:extLst>
              <a:ext uri="{FF2B5EF4-FFF2-40B4-BE49-F238E27FC236}">
                <a16:creationId xmlns:a16="http://schemas.microsoft.com/office/drawing/2014/main" id="{8970CDC4-2BE6-7430-AA04-57D7EC732BBA}"/>
              </a:ext>
            </a:extLst>
          </p:cNvPr>
          <p:cNvSpPr>
            <a:spLocks noChangeArrowheads="1"/>
          </p:cNvSpPr>
          <p:nvPr/>
        </p:nvSpPr>
        <p:spPr bwMode="auto">
          <a:xfrm>
            <a:off x="0" y="920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4" name="Rectangle 3">
            <a:extLst>
              <a:ext uri="{FF2B5EF4-FFF2-40B4-BE49-F238E27FC236}">
                <a16:creationId xmlns:a16="http://schemas.microsoft.com/office/drawing/2014/main" id="{118FBC58-3A31-9A95-5584-254D70BA934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cxnSp>
        <p:nvCxnSpPr>
          <p:cNvPr id="13" name="Conector recto 12">
            <a:extLst>
              <a:ext uri="{FF2B5EF4-FFF2-40B4-BE49-F238E27FC236}">
                <a16:creationId xmlns:a16="http://schemas.microsoft.com/office/drawing/2014/main" id="{A6C2178E-9254-189B-11D8-F153C4C776EA}"/>
              </a:ext>
            </a:extLst>
          </p:cNvPr>
          <p:cNvCxnSpPr>
            <a:cxnSpLocks/>
          </p:cNvCxnSpPr>
          <p:nvPr/>
        </p:nvCxnSpPr>
        <p:spPr>
          <a:xfrm>
            <a:off x="3586315" y="730250"/>
            <a:ext cx="0" cy="4178300"/>
          </a:xfrm>
          <a:prstGeom prst="line">
            <a:avLst/>
          </a:prstGeom>
        </p:spPr>
        <p:style>
          <a:lnRef idx="1">
            <a:schemeClr val="accent1"/>
          </a:lnRef>
          <a:fillRef idx="0">
            <a:schemeClr val="accent1"/>
          </a:fillRef>
          <a:effectRef idx="0">
            <a:schemeClr val="accent1"/>
          </a:effectRef>
          <a:fontRef idx="minor">
            <a:schemeClr val="tx1"/>
          </a:fontRef>
        </p:style>
      </p:cxnSp>
      <p:sp>
        <p:nvSpPr>
          <p:cNvPr id="3" name="CuadroTexto 2">
            <a:extLst>
              <a:ext uri="{FF2B5EF4-FFF2-40B4-BE49-F238E27FC236}">
                <a16:creationId xmlns:a16="http://schemas.microsoft.com/office/drawing/2014/main" id="{47154F8E-196A-823F-614B-2A08412B019C}"/>
              </a:ext>
            </a:extLst>
          </p:cNvPr>
          <p:cNvSpPr txBox="1"/>
          <p:nvPr/>
        </p:nvSpPr>
        <p:spPr>
          <a:xfrm>
            <a:off x="211393" y="736767"/>
            <a:ext cx="3129754" cy="1672253"/>
          </a:xfrm>
          <a:prstGeom prst="rect">
            <a:avLst/>
          </a:prstGeom>
          <a:noFill/>
        </p:spPr>
        <p:txBody>
          <a:bodyPr wrap="square">
            <a:spAutoFit/>
          </a:bodyPr>
          <a:lstStyle/>
          <a:p>
            <a:pPr algn="just">
              <a:lnSpc>
                <a:spcPct val="107000"/>
              </a:lnSpc>
              <a:spcAft>
                <a:spcPts val="800"/>
              </a:spcAft>
            </a:pPr>
            <a:r>
              <a:rPr lang="es-CL" sz="14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Una recta corresponda a la representación gráfica de una ecuación de la forma:</a:t>
            </a:r>
            <a:endParaRPr lang="es-CL"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CL" sz="1400" kern="100" dirty="0" err="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Ax</a:t>
            </a:r>
            <a:r>
              <a:rPr lang="es-CL" sz="14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 </a:t>
            </a:r>
            <a:r>
              <a:rPr lang="es-CL" sz="1400" kern="100" dirty="0" err="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By</a:t>
            </a:r>
            <a:r>
              <a:rPr lang="es-CL" sz="14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 C = 0</a:t>
            </a:r>
            <a:endParaRPr lang="es-CL" kern="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CL" sz="1400" kern="100" dirty="0">
                <a:effectLst/>
                <a:latin typeface="Calibri" panose="020F0502020204030204" pitchFamily="34" charset="0"/>
                <a:ea typeface="Calibri" panose="020F0502020204030204" pitchFamily="34" charset="0"/>
                <a:cs typeface="Times New Roman" panose="02020603050405020304" pitchFamily="18" charset="0"/>
              </a:rPr>
              <a:t>Donde x e y representan valores en el plano cartesiano.</a:t>
            </a:r>
            <a:endParaRPr lang="es-CL" sz="14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p:txBody>
      </p:sp>
      <p:pic>
        <p:nvPicPr>
          <p:cNvPr id="7" name="Imagen 6">
            <a:extLst>
              <a:ext uri="{FF2B5EF4-FFF2-40B4-BE49-F238E27FC236}">
                <a16:creationId xmlns:a16="http://schemas.microsoft.com/office/drawing/2014/main" id="{2DD19743-6587-F41B-3124-1C888647E3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6124" y="2678973"/>
            <a:ext cx="2293591" cy="2051611"/>
          </a:xfrm>
          <a:prstGeom prst="rect">
            <a:avLst/>
          </a:prstGeom>
          <a:noFill/>
          <a:ln>
            <a:noFill/>
          </a:ln>
        </p:spPr>
      </p:pic>
      <p:sp>
        <p:nvSpPr>
          <p:cNvPr id="14" name="CuadroTexto 13">
            <a:extLst>
              <a:ext uri="{FF2B5EF4-FFF2-40B4-BE49-F238E27FC236}">
                <a16:creationId xmlns:a16="http://schemas.microsoft.com/office/drawing/2014/main" id="{0D5AB354-F96B-5049-DBAB-4533353F54A2}"/>
              </a:ext>
            </a:extLst>
          </p:cNvPr>
          <p:cNvSpPr txBox="1"/>
          <p:nvPr/>
        </p:nvSpPr>
        <p:spPr>
          <a:xfrm>
            <a:off x="3691480" y="769732"/>
            <a:ext cx="5194116" cy="545534"/>
          </a:xfrm>
          <a:prstGeom prst="rect">
            <a:avLst/>
          </a:prstGeom>
          <a:noFill/>
        </p:spPr>
        <p:txBody>
          <a:bodyPr wrap="square">
            <a:spAutoFit/>
          </a:bodyPr>
          <a:lstStyle/>
          <a:p>
            <a:pPr algn="just">
              <a:lnSpc>
                <a:spcPct val="107000"/>
              </a:lnSpc>
              <a:spcAft>
                <a:spcPts val="800"/>
              </a:spcAft>
            </a:pPr>
            <a:r>
              <a:rPr lang="es-CL" kern="100" dirty="0">
                <a:solidFill>
                  <a:srgbClr val="000000"/>
                </a:solidFill>
                <a:latin typeface="Aptos" panose="020B0004020202020204" pitchFamily="34" charset="0"/>
                <a:ea typeface="Calibri" panose="020F0502020204030204" pitchFamily="34" charset="0"/>
                <a:cs typeface="Times New Roman" panose="02020603050405020304" pitchFamily="18" charset="0"/>
              </a:rPr>
              <a:t>Existen varias formas de escribirla</a:t>
            </a:r>
            <a:r>
              <a:rPr lang="es-CL" kern="100" dirty="0">
                <a:latin typeface="Aptos" panose="020B0004020202020204" pitchFamily="34" charset="0"/>
                <a:ea typeface="Calibri" panose="020F0502020204030204" pitchFamily="34" charset="0"/>
                <a:cs typeface="Times New Roman" panose="02020603050405020304" pitchFamily="18" charset="0"/>
              </a:rPr>
              <a:t>, sin embargo, nos enfocaremos en la forma principal o explicita </a:t>
            </a:r>
            <a:endParaRPr lang="es-CL"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p:txBody>
      </p:sp>
      <p:pic>
        <p:nvPicPr>
          <p:cNvPr id="2050" name="Picture 2" descr="Ecuaciones de la recta Fórmulas ejercicios resueltos profesor10demates">
            <a:extLst>
              <a:ext uri="{FF2B5EF4-FFF2-40B4-BE49-F238E27FC236}">
                <a16:creationId xmlns:a16="http://schemas.microsoft.com/office/drawing/2014/main" id="{D93C07D3-E08A-7A30-3DD0-9E2B517DFB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1480" y="1354747"/>
            <a:ext cx="5219134" cy="3105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905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Recta</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cxnSp>
        <p:nvCxnSpPr>
          <p:cNvPr id="16" name="Conector recto 15">
            <a:extLst>
              <a:ext uri="{FF2B5EF4-FFF2-40B4-BE49-F238E27FC236}">
                <a16:creationId xmlns:a16="http://schemas.microsoft.com/office/drawing/2014/main" id="{E75252CB-E1ED-D6D8-EABC-81E99224699C}"/>
              </a:ext>
            </a:extLst>
          </p:cNvPr>
          <p:cNvCxnSpPr/>
          <p:nvPr/>
        </p:nvCxnSpPr>
        <p:spPr>
          <a:xfrm>
            <a:off x="3870684" y="1217397"/>
            <a:ext cx="0" cy="365009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2" name="Cuadro de texto 846449148">
            <a:extLst>
              <a:ext uri="{FF2B5EF4-FFF2-40B4-BE49-F238E27FC236}">
                <a16:creationId xmlns:a16="http://schemas.microsoft.com/office/drawing/2014/main" id="{CF332122-3058-DAAA-3822-F2F3F966966D}"/>
              </a:ext>
            </a:extLst>
          </p:cNvPr>
          <p:cNvSpPr>
            <a:spLocks noChangeArrowheads="1"/>
          </p:cNvSpPr>
          <p:nvPr/>
        </p:nvSpPr>
        <p:spPr bwMode="auto">
          <a:xfrm>
            <a:off x="513610" y="1641286"/>
            <a:ext cx="2971800" cy="298450"/>
          </a:xfrm>
          <a:prstGeom prst="roundRect">
            <a:avLst>
              <a:gd name="adj" fmla="val 6870"/>
            </a:avLst>
          </a:prstGeom>
          <a:solidFill>
            <a:srgbClr val="C7BEEF"/>
          </a:solidFill>
          <a:ln w="9525">
            <a:solidFill>
              <a:srgbClr val="474091"/>
            </a:solidFill>
            <a:prstDash val="dash"/>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y = mx + n</a:t>
            </a:r>
            <a:endParaRPr kumimoji="0" lang="es-CL" altLang="es-CL" sz="1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0" i="0" u="none" strike="noStrike" cap="none" normalizeH="0" baseline="0">
              <a:ln>
                <a:noFill/>
              </a:ln>
              <a:solidFill>
                <a:schemeClr val="tx1"/>
              </a:solidFill>
              <a:effectLst/>
              <a:latin typeface="Arial" panose="020B0604020202020204" pitchFamily="34" charset="0"/>
            </a:endParaRPr>
          </a:p>
        </p:txBody>
      </p:sp>
      <p:pic>
        <p:nvPicPr>
          <p:cNvPr id="3073" name="Imagen 1200206356">
            <a:extLst>
              <a:ext uri="{FF2B5EF4-FFF2-40B4-BE49-F238E27FC236}">
                <a16:creationId xmlns:a16="http://schemas.microsoft.com/office/drawing/2014/main" id="{1D38E659-C43C-9D39-44CB-2407F72793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5444" y="1417607"/>
            <a:ext cx="2432072" cy="304009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A652E0F0-F7A3-A10D-C9C7-B5187D52EA37}"/>
              </a:ext>
            </a:extLst>
          </p:cNvPr>
          <p:cNvSpPr>
            <a:spLocks noChangeArrowheads="1"/>
          </p:cNvSpPr>
          <p:nvPr/>
        </p:nvSpPr>
        <p:spPr bwMode="auto">
          <a:xfrm>
            <a:off x="169190" y="923528"/>
            <a:ext cx="27366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Es una ecuaci</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 de la forma:</a:t>
            </a:r>
            <a:endParaRPr kumimoji="0" lang="es-CL" altLang="es-CL"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0" i="0" u="none" strike="noStrike" cap="none" normalizeH="0" baseline="0" dirty="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6088C79E-B2FC-0FF9-65DF-18D1A5F9F6DA}"/>
              </a:ext>
            </a:extLst>
          </p:cNvPr>
          <p:cNvSpPr>
            <a:spLocks noChangeArrowheads="1"/>
          </p:cNvSpPr>
          <p:nvPr/>
        </p:nvSpPr>
        <p:spPr bwMode="auto">
          <a:xfrm>
            <a:off x="211393" y="2258476"/>
            <a:ext cx="355415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En donde:</a:t>
            </a:r>
            <a:endParaRPr kumimoji="0" lang="es-CL" altLang="es-CL"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 es la pendiente</a:t>
            </a:r>
            <a:endParaRPr kumimoji="0" lang="es-CL" altLang="es-CL"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 es el punto en donde la recta cruza el eje </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y</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(coeficiente de posici</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p>
          <a:p>
            <a:pPr marL="0" marR="0" lvl="0" indent="0" algn="l" defTabSz="914400" rtl="0" eaLnBrk="0" fontAlgn="base" latinLnBrk="0" hangingPunct="0">
              <a:lnSpc>
                <a:spcPct val="100000"/>
              </a:lnSpc>
              <a:spcBef>
                <a:spcPct val="0"/>
              </a:spcBef>
              <a:spcAft>
                <a:spcPct val="0"/>
              </a:spcAft>
              <a:buClrTx/>
              <a:buSzTx/>
              <a:tabLst/>
            </a:pPr>
            <a:endParaRPr kumimoji="0" lang="es-CL" altLang="es-CL"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600" b="0" i="0" u="none" strike="noStrike" cap="none" normalizeH="0" baseline="0" dirty="0">
              <a:ln>
                <a:noFill/>
              </a:ln>
              <a:solidFill>
                <a:schemeClr val="tx1"/>
              </a:solidFill>
              <a:effectLst/>
              <a:latin typeface="Arial" panose="020B0604020202020204" pitchFamily="34" charset="0"/>
            </a:endParaRPr>
          </a:p>
        </p:txBody>
      </p:sp>
      <p:sp>
        <p:nvSpPr>
          <p:cNvPr id="8" name="Rectangle 6">
            <a:extLst>
              <a:ext uri="{FF2B5EF4-FFF2-40B4-BE49-F238E27FC236}">
                <a16:creationId xmlns:a16="http://schemas.microsoft.com/office/drawing/2014/main" id="{94CA5F8F-A605-9A6B-C60A-03E29F65C4CB}"/>
              </a:ext>
            </a:extLst>
          </p:cNvPr>
          <p:cNvSpPr>
            <a:spLocks noChangeArrowheads="1"/>
          </p:cNvSpPr>
          <p:nvPr/>
        </p:nvSpPr>
        <p:spPr bwMode="auto">
          <a:xfrm>
            <a:off x="0" y="2597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0" name="CuadroTexto 9">
            <a:extLst>
              <a:ext uri="{FF2B5EF4-FFF2-40B4-BE49-F238E27FC236}">
                <a16:creationId xmlns:a16="http://schemas.microsoft.com/office/drawing/2014/main" id="{4146CC1E-AE8E-80C4-2E36-B82BAD551541}"/>
              </a:ext>
            </a:extLst>
          </p:cNvPr>
          <p:cNvSpPr txBox="1"/>
          <p:nvPr/>
        </p:nvSpPr>
        <p:spPr>
          <a:xfrm>
            <a:off x="4044833" y="889893"/>
            <a:ext cx="5724524" cy="338554"/>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Ejemplo: y = 2x </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2</a:t>
            </a:r>
            <a:endParaRPr kumimoji="0" lang="es-CL" altLang="es-CL" sz="1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04976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01046DF9-BB61-738B-C77D-80ACC9FE8774}"/>
              </a:ext>
            </a:extLst>
          </p:cNvPr>
          <p:cNvSpPr>
            <a:spLocks noGrp="1"/>
          </p:cNvSpPr>
          <p:nvPr>
            <p:ph type="title"/>
          </p:nvPr>
        </p:nvSpPr>
        <p:spPr>
          <a:xfrm>
            <a:off x="720000" y="217845"/>
            <a:ext cx="7704000" cy="572700"/>
          </a:xfrm>
        </p:spPr>
        <p:txBody>
          <a:bodyPr/>
          <a:lstStyle/>
          <a:p>
            <a:r>
              <a:rPr lang="es-CL" b="1" dirty="0">
                <a:latin typeface="Aptos" panose="020B0004020202020204" pitchFamily="34" charset="0"/>
              </a:rPr>
              <a:t>Recta</a:t>
            </a:r>
          </a:p>
        </p:txBody>
      </p:sp>
      <p:sp>
        <p:nvSpPr>
          <p:cNvPr id="15" name="Rectangle 8">
            <a:extLst>
              <a:ext uri="{FF2B5EF4-FFF2-40B4-BE49-F238E27FC236}">
                <a16:creationId xmlns:a16="http://schemas.microsoft.com/office/drawing/2014/main" id="{5F5F100A-82D0-BEC1-6189-86705AC57E55}"/>
              </a:ext>
            </a:extLst>
          </p:cNvPr>
          <p:cNvSpPr>
            <a:spLocks noChangeArrowheads="1"/>
          </p:cNvSpPr>
          <p:nvPr/>
        </p:nvSpPr>
        <p:spPr bwMode="auto">
          <a:xfrm>
            <a:off x="335280" y="3728560"/>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18" name="Rectangle 12">
            <a:extLst>
              <a:ext uri="{FF2B5EF4-FFF2-40B4-BE49-F238E27FC236}">
                <a16:creationId xmlns:a16="http://schemas.microsoft.com/office/drawing/2014/main" id="{BA90862D-817F-CF4F-AD18-81055E2759E1}"/>
              </a:ext>
            </a:extLst>
          </p:cNvPr>
          <p:cNvSpPr>
            <a:spLocks noChangeArrowheads="1"/>
          </p:cNvSpPr>
          <p:nvPr/>
        </p:nvSpPr>
        <p:spPr bwMode="auto">
          <a:xfrm>
            <a:off x="211393" y="1476049"/>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1" name="Rectangle 16">
            <a:extLst>
              <a:ext uri="{FF2B5EF4-FFF2-40B4-BE49-F238E27FC236}">
                <a16:creationId xmlns:a16="http://schemas.microsoft.com/office/drawing/2014/main" id="{659FB0F2-BEFF-A66B-0B93-52881E413DFD}"/>
              </a:ext>
            </a:extLst>
          </p:cNvPr>
          <p:cNvSpPr>
            <a:spLocks noChangeArrowheads="1"/>
          </p:cNvSpPr>
          <p:nvPr/>
        </p:nvSpPr>
        <p:spPr bwMode="auto">
          <a:xfrm>
            <a:off x="421245" y="3861543"/>
            <a:ext cx="1847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sz="1600" dirty="0"/>
          </a:p>
        </p:txBody>
      </p:sp>
      <p:sp>
        <p:nvSpPr>
          <p:cNvPr id="26" name="Rectangle 7">
            <a:extLst>
              <a:ext uri="{FF2B5EF4-FFF2-40B4-BE49-F238E27FC236}">
                <a16:creationId xmlns:a16="http://schemas.microsoft.com/office/drawing/2014/main" id="{E3958079-9310-68E9-1CEA-6C6A1D4049D7}"/>
              </a:ext>
            </a:extLst>
          </p:cNvPr>
          <p:cNvSpPr>
            <a:spLocks noChangeArrowheads="1"/>
          </p:cNvSpPr>
          <p:nvPr/>
        </p:nvSpPr>
        <p:spPr bwMode="auto">
          <a:xfrm>
            <a:off x="0" y="1357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dirty="0"/>
          </a:p>
        </p:txBody>
      </p:sp>
      <p:sp>
        <p:nvSpPr>
          <p:cNvPr id="6" name="Rectangle 4">
            <a:extLst>
              <a:ext uri="{FF2B5EF4-FFF2-40B4-BE49-F238E27FC236}">
                <a16:creationId xmlns:a16="http://schemas.microsoft.com/office/drawing/2014/main" id="{5A6A983D-18C8-87F3-7F82-FDD1464E4A94}"/>
              </a:ext>
            </a:extLst>
          </p:cNvPr>
          <p:cNvSpPr>
            <a:spLocks noChangeArrowheads="1"/>
          </p:cNvSpPr>
          <p:nvPr/>
        </p:nvSpPr>
        <p:spPr bwMode="auto">
          <a:xfrm>
            <a:off x="0" y="730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13" name="Rectangle 3">
            <a:extLst>
              <a:ext uri="{FF2B5EF4-FFF2-40B4-BE49-F238E27FC236}">
                <a16:creationId xmlns:a16="http://schemas.microsoft.com/office/drawing/2014/main" id="{5733ECE8-0405-CB3D-BDB8-2146D78A0FD8}"/>
              </a:ext>
            </a:extLst>
          </p:cNvPr>
          <p:cNvSpPr>
            <a:spLocks noChangeArrowheads="1"/>
          </p:cNvSpPr>
          <p:nvPr/>
        </p:nvSpPr>
        <p:spPr bwMode="auto">
          <a:xfrm>
            <a:off x="0" y="1733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sp>
        <p:nvSpPr>
          <p:cNvPr id="8" name="Rectangle 6">
            <a:extLst>
              <a:ext uri="{FF2B5EF4-FFF2-40B4-BE49-F238E27FC236}">
                <a16:creationId xmlns:a16="http://schemas.microsoft.com/office/drawing/2014/main" id="{94CA5F8F-A605-9A6B-C60A-03E29F65C4CB}"/>
              </a:ext>
            </a:extLst>
          </p:cNvPr>
          <p:cNvSpPr>
            <a:spLocks noChangeArrowheads="1"/>
          </p:cNvSpPr>
          <p:nvPr/>
        </p:nvSpPr>
        <p:spPr bwMode="auto">
          <a:xfrm>
            <a:off x="0" y="2597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mc:AlternateContent xmlns:mc="http://schemas.openxmlformats.org/markup-compatibility/2006">
        <mc:Choice xmlns:a14="http://schemas.microsoft.com/office/drawing/2010/main" Requires="a14">
          <p:sp>
            <p:nvSpPr>
              <p:cNvPr id="14" name="Rectangle 8">
                <a:extLst>
                  <a:ext uri="{FF2B5EF4-FFF2-40B4-BE49-F238E27FC236}">
                    <a16:creationId xmlns:a16="http://schemas.microsoft.com/office/drawing/2014/main" id="{9C0F1D0C-7053-3EE0-801F-9FBB1E8C4136}"/>
                  </a:ext>
                </a:extLst>
              </p:cNvPr>
              <p:cNvSpPr>
                <a:spLocks noChangeArrowheads="1"/>
              </p:cNvSpPr>
              <p:nvPr/>
            </p:nvSpPr>
            <p:spPr bwMode="auto">
              <a:xfrm>
                <a:off x="9941" y="877760"/>
                <a:ext cx="4667414" cy="444237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Una noci</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 importante es saber c</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mo se puede encontrar la representaci</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 gr</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á</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fica de una ecuaci</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 de la recta. Para ello, en primer lugar, debemos entender que existen dos variables, una variable independiente (x) y una variable dependiente (y), esto quiere decir que, dada una ecuaci</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ó</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 de la forma:</a:t>
                </a:r>
                <a:endParaRPr kumimoji="0" lang="es-CL" altLang="es-CL"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y = </a:t>
                </a:r>
                <a:r>
                  <a:rPr kumimoji="0" lang="es-CL" altLang="es-CL" sz="1600" b="0" i="0" u="none" strike="noStrike" cap="none" normalizeH="0" baseline="0" dirty="0" err="1">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mx</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 n</a:t>
                </a:r>
                <a:endParaRPr kumimoji="0" lang="es-CL" altLang="es-CL"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Podemos crear una tabla en los cuales le asignemos valores a la variable </a:t>
                </a:r>
                <a:r>
                  <a:rPr kumimoji="0" lang="es-CL" altLang="es-CL" sz="1600" b="0" i="1" u="none" strike="noStrike" cap="none" normalizeH="0" baseline="0" dirty="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x</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para as</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í</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obtener el valor correspondiente a la variable </a:t>
                </a:r>
                <a:r>
                  <a:rPr kumimoji="0" lang="es-CL" altLang="es-CL" sz="1600" b="0" i="1" u="none" strike="noStrike" cap="none" normalizeH="0" baseline="0" dirty="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y</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El resultado ser</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í</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 un punto el cu</a:t>
                </a:r>
                <a:r>
                  <a:rPr kumimoji="0" lang="es-CL" altLang="es-CL" sz="16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á</a:t>
                </a: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 graficaremos en el plano cartesiano.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altLang="es-CL"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Ejemplo: </a:t>
                </a:r>
                <a:endParaRPr kumimoji="0" lang="es-CL" altLang="es-CL"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Dada la recta </a:t>
                </a:r>
                <a14:m>
                  <m:oMath xmlns:m="http://schemas.openxmlformats.org/officeDocument/2006/math">
                    <m:r>
                      <a:rPr kumimoji="0" lang="es-CL" altLang="es-CL" sz="16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𝑦</m:t>
                    </m:r>
                    <m:r>
                      <a:rPr kumimoji="0" lang="es-CL" altLang="es-CL" sz="1600" b="0" i="1" u="none" strike="noStrike" cap="none" normalizeH="0" baseline="0" smtClean="0">
                        <a:ln>
                          <a:noFill/>
                        </a:ln>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ctrlPr>
                      </m:fPr>
                      <m:num>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1</m:t>
                        </m:r>
                      </m:num>
                      <m:den>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3</m:t>
                        </m:r>
                      </m:den>
                    </m:f>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𝑥</m:t>
                    </m:r>
                    <m:r>
                      <a:rPr kumimoji="0" lang="es-CL" altLang="es-CL" sz="1600" b="0" i="1" u="none" strike="noStrike" cap="none" normalizeH="0" baseline="0" smtClean="0">
                        <a:ln>
                          <a:noFill/>
                        </a:ln>
                        <a:solidFill>
                          <a:srgbClr val="000000"/>
                        </a:solidFill>
                        <a:effectLst/>
                        <a:latin typeface="Cambria Math" panose="02040503050406030204" pitchFamily="18" charset="0"/>
                        <a:cs typeface="Times New Roman" panose="02020603050405020304" pitchFamily="18" charset="0"/>
                      </a:rPr>
                      <m:t> −3</m:t>
                    </m:r>
                  </m:oMath>
                </a14:m>
                <a:r>
                  <a:rPr kumimoji="0" lang="es-CL" altLang="es-CL" sz="1600" b="0" i="0" u="none" strike="noStrike" cap="none" normalizeH="0" baseline="0" dirty="0">
                    <a:ln>
                      <a:noFill/>
                    </a:ln>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se tiene que:</a:t>
                </a:r>
                <a:endParaRPr kumimoji="0" lang="es-CL" altLang="es-CL"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L" altLang="es-CL" sz="2800" b="0" i="0" u="none" strike="noStrike" cap="none" normalizeH="0" baseline="0" dirty="0">
                  <a:ln>
                    <a:noFill/>
                  </a:ln>
                  <a:solidFill>
                    <a:schemeClr val="tx1"/>
                  </a:solidFill>
                  <a:effectLst/>
                  <a:latin typeface="Arial" panose="020B0604020202020204" pitchFamily="34" charset="0"/>
                </a:endParaRPr>
              </a:p>
            </p:txBody>
          </p:sp>
        </mc:Choice>
        <mc:Fallback>
          <p:sp>
            <p:nvSpPr>
              <p:cNvPr id="14" name="Rectangle 8">
                <a:extLst>
                  <a:ext uri="{FF2B5EF4-FFF2-40B4-BE49-F238E27FC236}">
                    <a16:creationId xmlns:a16="http://schemas.microsoft.com/office/drawing/2014/main" id="{9C0F1D0C-7053-3EE0-801F-9FBB1E8C4136}"/>
                  </a:ext>
                </a:extLst>
              </p:cNvPr>
              <p:cNvSpPr>
                <a:spLocks noRot="1" noChangeAspect="1" noMove="1" noResize="1" noEditPoints="1" noAdjustHandles="1" noChangeArrowheads="1" noChangeShapeType="1" noTextEdit="1"/>
              </p:cNvSpPr>
              <p:nvPr/>
            </p:nvSpPr>
            <p:spPr bwMode="auto">
              <a:xfrm>
                <a:off x="9941" y="877760"/>
                <a:ext cx="4667414" cy="4442370"/>
              </a:xfrm>
              <a:prstGeom prst="rect">
                <a:avLst/>
              </a:prstGeom>
              <a:blipFill>
                <a:blip r:embed="rId2"/>
                <a:stretch>
                  <a:fillRect l="-784" r="-65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s-CL">
                    <a:noFill/>
                  </a:rPr>
                  <a:t> </a:t>
                </a:r>
              </a:p>
            </p:txBody>
          </p:sp>
        </mc:Fallback>
      </mc:AlternateContent>
      <p:sp>
        <p:nvSpPr>
          <p:cNvPr id="17" name="Rectangle 9">
            <a:extLst>
              <a:ext uri="{FF2B5EF4-FFF2-40B4-BE49-F238E27FC236}">
                <a16:creationId xmlns:a16="http://schemas.microsoft.com/office/drawing/2014/main" id="{F53F3F0D-BA43-8DD5-FBC8-F4C2C0DB3C5F}"/>
              </a:ext>
            </a:extLst>
          </p:cNvPr>
          <p:cNvSpPr>
            <a:spLocks noChangeArrowheads="1"/>
          </p:cNvSpPr>
          <p:nvPr/>
        </p:nvSpPr>
        <p:spPr bwMode="auto">
          <a:xfrm>
            <a:off x="712788" y="3400525"/>
            <a:ext cx="1847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L"/>
          </a:p>
        </p:txBody>
      </p:sp>
      <p:pic>
        <p:nvPicPr>
          <p:cNvPr id="22" name="Imagen 21">
            <a:extLst>
              <a:ext uri="{FF2B5EF4-FFF2-40B4-BE49-F238E27FC236}">
                <a16:creationId xmlns:a16="http://schemas.microsoft.com/office/drawing/2014/main" id="{2F1BFCDC-C6C6-4038-D89A-3DA7D7306A92}"/>
              </a:ext>
            </a:extLst>
          </p:cNvPr>
          <p:cNvPicPr>
            <a:picLocks noChangeAspect="1"/>
          </p:cNvPicPr>
          <p:nvPr/>
        </p:nvPicPr>
        <p:blipFill rotWithShape="1">
          <a:blip r:embed="rId3"/>
          <a:srcRect r="52730" b="9149"/>
          <a:stretch/>
        </p:blipFill>
        <p:spPr>
          <a:xfrm>
            <a:off x="5159065" y="1161774"/>
            <a:ext cx="3773542" cy="2819951"/>
          </a:xfrm>
          <a:prstGeom prst="rect">
            <a:avLst/>
          </a:prstGeom>
        </p:spPr>
      </p:pic>
    </p:spTree>
    <p:extLst>
      <p:ext uri="{BB962C8B-B14F-4D97-AF65-F5344CB8AC3E}">
        <p14:creationId xmlns:p14="http://schemas.microsoft.com/office/powerpoint/2010/main" val="631434822"/>
      </p:ext>
    </p:extLst>
  </p:cSld>
  <p:clrMapOvr>
    <a:masterClrMapping/>
  </p:clrMapOvr>
</p:sld>
</file>

<file path=ppt/theme/theme1.xml><?xml version="1.0" encoding="utf-8"?>
<a:theme xmlns:a="http://schemas.openxmlformats.org/drawingml/2006/main" name="Data Analytics Strategy Toolkit by Slidesgo">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5880</TotalTime>
  <Words>630</Words>
  <Application>Microsoft Office PowerPoint</Application>
  <PresentationFormat>Presentación en pantalla (16:9)</PresentationFormat>
  <Paragraphs>62</Paragraphs>
  <Slides>14</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Poppins Black</vt:lpstr>
      <vt:lpstr>Wingdings</vt:lpstr>
      <vt:lpstr>Cambria Math</vt:lpstr>
      <vt:lpstr>Barlow</vt:lpstr>
      <vt:lpstr>Arial</vt:lpstr>
      <vt:lpstr>Calibri</vt:lpstr>
      <vt:lpstr>Nunito Light</vt:lpstr>
      <vt:lpstr>Aptos</vt:lpstr>
      <vt:lpstr>Data Analytics Strategy Toolkit by Slidesgo</vt:lpstr>
      <vt:lpstr>Presentación de PowerPoint</vt:lpstr>
      <vt:lpstr>Objetivos de Aprendizaje</vt:lpstr>
      <vt:lpstr>Plano Cartesiano</vt:lpstr>
      <vt:lpstr>Puntos en el Plano Cartesiano</vt:lpstr>
      <vt:lpstr>Puntos en el Plano Cartesiano</vt:lpstr>
      <vt:lpstr>Puntos en el Plano Cartesiano</vt:lpstr>
      <vt:lpstr>Recta</vt:lpstr>
      <vt:lpstr>Recta</vt:lpstr>
      <vt:lpstr>Recta</vt:lpstr>
      <vt:lpstr>Recta</vt:lpstr>
      <vt:lpstr>Recta</vt:lpstr>
      <vt:lpstr>Recta</vt:lpstr>
      <vt:lpstr>Hoy aprendimos 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José Humberto Del Pino Alcaíno (josedelpino)</cp:lastModifiedBy>
  <cp:revision>65</cp:revision>
  <dcterms:modified xsi:type="dcterms:W3CDTF">2024-08-05T17:23:22Z</dcterms:modified>
</cp:coreProperties>
</file>