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2"/>
  </p:notesMasterIdLst>
  <p:sldIdLst>
    <p:sldId id="256" r:id="rId2"/>
    <p:sldId id="561" r:id="rId3"/>
    <p:sldId id="603" r:id="rId4"/>
    <p:sldId id="676" r:id="rId5"/>
    <p:sldId id="604" r:id="rId6"/>
    <p:sldId id="685" r:id="rId7"/>
    <p:sldId id="677" r:id="rId8"/>
    <p:sldId id="678" r:id="rId9"/>
    <p:sldId id="679" r:id="rId10"/>
    <p:sldId id="680" r:id="rId11"/>
    <p:sldId id="681" r:id="rId12"/>
    <p:sldId id="682" r:id="rId13"/>
    <p:sldId id="638" r:id="rId14"/>
    <p:sldId id="564" r:id="rId15"/>
    <p:sldId id="570" r:id="rId16"/>
    <p:sldId id="573" r:id="rId17"/>
    <p:sldId id="576" r:id="rId18"/>
    <p:sldId id="684" r:id="rId19"/>
    <p:sldId id="614" r:id="rId20"/>
    <p:sldId id="643"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Cambria Math" panose="02040503050406030204" pitchFamily="18" charset="0"/>
      <p:regular r:id="rId27"/>
    </p:embeddedFont>
    <p:embeddedFont>
      <p:font typeface="Nunito Light" pitchFamily="2" charset="0"/>
      <p:regular r:id="rId28"/>
      <p:italic r:id="rId29"/>
    </p:embeddedFont>
    <p:embeddedFont>
      <p:font typeface="Poppins Black" panose="00000A00000000000000" pitchFamily="2" charset="0"/>
      <p:bold r:id="rId30"/>
      <p:boldItalic r:id="rId31"/>
    </p:embeddedFont>
    <p:embeddedFont>
      <p:font typeface="Varela Round" panose="00000500000000000000" pitchFamily="2" charset="-79"/>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4660"/>
  </p:normalViewPr>
  <p:slideViewPr>
    <p:cSldViewPr snapToGrid="0">
      <p:cViewPr>
        <p:scale>
          <a:sx n="90" d="100"/>
          <a:sy n="90" d="100"/>
        </p:scale>
        <p:origin x="340"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8: Recapitulación de Reales</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M1 y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en los Reales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Adición </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3110606" y="1969866"/>
            <a:ext cx="0" cy="29146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cxnSp>
        <p:nvCxnSpPr>
          <p:cNvPr id="7" name="Conector recto 6">
            <a:extLst>
              <a:ext uri="{FF2B5EF4-FFF2-40B4-BE49-F238E27FC236}">
                <a16:creationId xmlns:a16="http://schemas.microsoft.com/office/drawing/2014/main" id="{4F6A378D-37A3-7278-8D1B-20F135B476F7}"/>
              </a:ext>
            </a:extLst>
          </p:cNvPr>
          <p:cNvCxnSpPr>
            <a:cxnSpLocks/>
          </p:cNvCxnSpPr>
          <p:nvPr/>
        </p:nvCxnSpPr>
        <p:spPr>
          <a:xfrm>
            <a:off x="6208763" y="1985058"/>
            <a:ext cx="0" cy="296311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E0E445F6-C49E-AFB1-18C9-3CB83E395AF6}"/>
              </a:ext>
            </a:extLst>
          </p:cNvPr>
          <p:cNvSpPr>
            <a:spLocks noChangeArrowheads="1"/>
          </p:cNvSpPr>
          <p:nvPr/>
        </p:nvSpPr>
        <p:spPr bwMode="auto">
          <a:xfrm>
            <a:off x="91783" y="2035187"/>
            <a:ext cx="287630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Al realizar adici</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entre dos n</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a:t>
            </a:r>
            <a:r>
              <a:rPr kumimoji="0" lang="es-CL" altLang="es-CL"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racionales</a:t>
            </a: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el resultado es siempre un n</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 racional: </a:t>
            </a:r>
            <a:endParaRPr kumimoji="0" lang="es-CL" altLang="es-CL"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mbria Math" panose="02040503050406030204" pitchFamily="18" charset="0"/>
              </a:rPr>
              <a:t>ℚ</a:t>
            </a: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 </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mbria Math" panose="02040503050406030204" pitchFamily="18" charset="0"/>
              </a:rPr>
              <a:t>ℚ</a:t>
            </a: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 </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mbria Math" panose="02040503050406030204" pitchFamily="18" charset="0"/>
              </a:rPr>
              <a:t>ℚ</a:t>
            </a:r>
            <a:endParaRPr kumimoji="0" lang="es-CL" altLang="es-C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C378362C-B000-D001-D084-D81E35F15168}"/>
              </a:ext>
            </a:extLst>
          </p:cNvPr>
          <p:cNvSpPr>
            <a:spLocks noChangeArrowheads="1"/>
          </p:cNvSpPr>
          <p:nvPr/>
        </p:nvSpPr>
        <p:spPr bwMode="auto">
          <a:xfrm>
            <a:off x="0" y="109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18" name="Cuadro de texto 1183749071">
                <a:extLst>
                  <a:ext uri="{FF2B5EF4-FFF2-40B4-BE49-F238E27FC236}">
                    <a16:creationId xmlns:a16="http://schemas.microsoft.com/office/drawing/2014/main" id="{4CD1087F-99C1-3736-14B1-0F666AE8C9B3}"/>
                  </a:ext>
                </a:extLst>
              </p:cNvPr>
              <p:cNvSpPr txBox="1"/>
              <p:nvPr/>
            </p:nvSpPr>
            <p:spPr>
              <a:xfrm>
                <a:off x="99138" y="3462927"/>
                <a:ext cx="2971800" cy="83480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i="1">
                              <a:latin typeface="Cambria Math" panose="02040503050406030204" pitchFamily="18" charset="0"/>
                            </a:rPr>
                          </m:ctrlPr>
                        </m:fPr>
                        <m:num>
                          <m:r>
                            <m:rPr>
                              <m:nor/>
                            </m:rPr>
                            <a:rPr lang="es-CL">
                              <a:latin typeface="Aptos" panose="020B0004020202020204" pitchFamily="34" charset="0"/>
                            </a:rPr>
                            <m:t>1</m:t>
                          </m:r>
                        </m:num>
                        <m:den>
                          <m:r>
                            <m:rPr>
                              <m:nor/>
                            </m:rPr>
                            <a:rPr lang="es-CL">
                              <a:latin typeface="Aptos" panose="020B0004020202020204" pitchFamily="34" charset="0"/>
                            </a:rPr>
                            <m:t>4</m:t>
                          </m:r>
                        </m:den>
                      </m:f>
                      <m:r>
                        <m:rPr>
                          <m:nor/>
                        </m:rPr>
                        <a:rPr lang="es-CL">
                          <a:latin typeface="Aptos" panose="020B0004020202020204" pitchFamily="34" charset="0"/>
                        </a:rPr>
                        <m:t> + 2 = </m:t>
                      </m:r>
                      <m:f>
                        <m:fPr>
                          <m:ctrlPr>
                            <a:rPr lang="es-CL" i="1">
                              <a:latin typeface="Cambria Math" panose="02040503050406030204" pitchFamily="18" charset="0"/>
                            </a:rPr>
                          </m:ctrlPr>
                        </m:fPr>
                        <m:num>
                          <m:r>
                            <m:rPr>
                              <m:nor/>
                            </m:rPr>
                            <a:rPr lang="es-CL">
                              <a:latin typeface="Aptos" panose="020B0004020202020204" pitchFamily="34" charset="0"/>
                            </a:rPr>
                            <m:t>9</m:t>
                          </m:r>
                        </m:num>
                        <m:den>
                          <m:r>
                            <m:rPr>
                              <m:nor/>
                            </m:rPr>
                            <a:rPr lang="es-CL">
                              <a:latin typeface="Aptos" panose="020B0004020202020204" pitchFamily="34" charset="0"/>
                            </a:rPr>
                            <m:t>4</m:t>
                          </m:r>
                        </m:den>
                      </m:f>
                    </m:oMath>
                  </m:oMathPara>
                </a14:m>
                <a:endParaRPr lang="es-CL"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8" name="Cuadro de texto 1183749071">
                <a:extLst>
                  <a:ext uri="{FF2B5EF4-FFF2-40B4-BE49-F238E27FC236}">
                    <a16:creationId xmlns:a16="http://schemas.microsoft.com/office/drawing/2014/main" id="{4CD1087F-99C1-3736-14B1-0F666AE8C9B3}"/>
                  </a:ext>
                </a:extLst>
              </p:cNvPr>
              <p:cNvSpPr txBox="1">
                <a:spLocks noRot="1" noChangeAspect="1" noMove="1" noResize="1" noEditPoints="1" noAdjustHandles="1" noChangeArrowheads="1" noChangeShapeType="1" noTextEdit="1"/>
              </p:cNvSpPr>
              <p:nvPr/>
            </p:nvSpPr>
            <p:spPr>
              <a:xfrm>
                <a:off x="99138" y="3462927"/>
                <a:ext cx="2971800" cy="834809"/>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9EE05BAC-FEA1-F219-A92E-A2C5F36F41D8}"/>
                  </a:ext>
                </a:extLst>
              </p:cNvPr>
              <p:cNvSpPr txBox="1"/>
              <p:nvPr/>
            </p:nvSpPr>
            <p:spPr>
              <a:xfrm>
                <a:off x="3189943" y="2032276"/>
                <a:ext cx="2876306" cy="1337674"/>
              </a:xfrm>
              <a:prstGeom prst="rect">
                <a:avLst/>
              </a:prstGeom>
              <a:noFill/>
            </p:spPr>
            <p:txBody>
              <a:bodyPr wrap="square">
                <a:spAutoFit/>
              </a:bodyPr>
              <a:lstStyle/>
              <a:p>
                <a:pPr algn="just">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Al realizar adición entre dos números </a:t>
                </a:r>
                <a:r>
                  <a:rPr lang="es-CL" sz="1400" b="1" kern="100" dirty="0">
                    <a:effectLst/>
                    <a:latin typeface="Aptos" panose="020B0004020202020204" pitchFamily="34" charset="0"/>
                    <a:ea typeface="Calibri" panose="020F0502020204030204" pitchFamily="34" charset="0"/>
                    <a:cs typeface="Times New Roman" panose="02020603050405020304" pitchFamily="18" charset="0"/>
                  </a:rPr>
                  <a:t>irracionales</a:t>
                </a:r>
                <a:r>
                  <a:rPr lang="es-CL" sz="1400" kern="100" dirty="0">
                    <a:effectLst/>
                    <a:latin typeface="Aptos" panose="020B0004020202020204" pitchFamily="34" charset="0"/>
                    <a:ea typeface="Calibri" panose="020F0502020204030204" pitchFamily="34" charset="0"/>
                    <a:cs typeface="Times New Roman" panose="02020603050405020304" pitchFamily="18" charset="0"/>
                  </a:rPr>
                  <a:t>, el resultado puede ser un número racional o irracional: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r>
                      <a:rPr lang="es-CL" sz="14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s-CL" sz="1400" kern="100" dirty="0">
                    <a:effectLst/>
                    <a:latin typeface="Aptos" panose="020B0004020202020204" pitchFamily="34" charset="0"/>
                    <a:ea typeface="Calibri" panose="020F0502020204030204" pitchFamily="34" charset="0"/>
                    <a:cs typeface="Times New Roman" panose="02020603050405020304" pitchFamily="18" charset="0"/>
                  </a:rPr>
                  <a:t>+</a:t>
                </a:r>
                <a:r>
                  <a:rPr lang="es-CL" dirty="0">
                    <a:solidFill>
                      <a:srgbClr val="836967"/>
                    </a:solidFill>
                  </a:rPr>
                  <a:t> </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r>
                      <a:rPr lang="es-CL" sz="14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s-CL"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400" kern="100" dirty="0">
                    <a:effectLst/>
                    <a:latin typeface="Cambria Math" panose="02040503050406030204" pitchFamily="18" charset="0"/>
                    <a:ea typeface="Calibri" panose="020F0502020204030204" pitchFamily="34" charset="0"/>
                    <a:cs typeface="Cambria Math" panose="02040503050406030204" pitchFamily="18" charset="0"/>
                  </a:rPr>
                  <a:t>ℚ</a:t>
                </a:r>
                <a:r>
                  <a:rPr lang="es-CL" sz="1400" kern="100" dirty="0">
                    <a:effectLst/>
                    <a:latin typeface="Aptos" panose="020B0004020202020204" pitchFamily="34" charset="0"/>
                    <a:ea typeface="Calibri" panose="020F0502020204030204" pitchFamily="34" charset="0"/>
                    <a:cs typeface="Times New Roman" panose="02020603050405020304" pitchFamily="18" charset="0"/>
                  </a:rPr>
                  <a:t> o </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oMath>
                </a14:m>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CuadroTexto 20">
                <a:extLst>
                  <a:ext uri="{FF2B5EF4-FFF2-40B4-BE49-F238E27FC236}">
                    <a16:creationId xmlns:a16="http://schemas.microsoft.com/office/drawing/2014/main" id="{9EE05BAC-FEA1-F219-A92E-A2C5F36F41D8}"/>
                  </a:ext>
                </a:extLst>
              </p:cNvPr>
              <p:cNvSpPr txBox="1">
                <a:spLocks noRot="1" noChangeAspect="1" noMove="1" noResize="1" noEditPoints="1" noAdjustHandles="1" noChangeArrowheads="1" noChangeShapeType="1" noTextEdit="1"/>
              </p:cNvSpPr>
              <p:nvPr/>
            </p:nvSpPr>
            <p:spPr>
              <a:xfrm>
                <a:off x="3189943" y="2032276"/>
                <a:ext cx="2876306" cy="1337674"/>
              </a:xfrm>
              <a:prstGeom prst="rect">
                <a:avLst/>
              </a:prstGeom>
              <a:blipFill>
                <a:blip r:embed="rId3"/>
                <a:stretch>
                  <a:fillRect l="-636" r="-636" b="-409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 de texto 2053045043">
                <a:extLst>
                  <a:ext uri="{FF2B5EF4-FFF2-40B4-BE49-F238E27FC236}">
                    <a16:creationId xmlns:a16="http://schemas.microsoft.com/office/drawing/2014/main" id="{B10A402E-0D61-CA7B-FC41-DE2A8CB7880A}"/>
                  </a:ext>
                </a:extLst>
              </p:cNvPr>
              <p:cNvSpPr txBox="1"/>
              <p:nvPr/>
            </p:nvSpPr>
            <p:spPr>
              <a:xfrm>
                <a:off x="3189943" y="3462927"/>
                <a:ext cx="2971800" cy="135792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 1:</a:t>
                </a: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i="1">
                              <a:latin typeface="Cambria Math" panose="02040503050406030204" pitchFamily="18" charset="0"/>
                            </a:rPr>
                          </m:ctrlPr>
                        </m:radPr>
                        <m:deg/>
                        <m:e>
                          <m:r>
                            <m:rPr>
                              <m:nor/>
                            </m:rPr>
                            <a:rPr lang="es-CL">
                              <a:latin typeface="Aptos" panose="020B0004020202020204" pitchFamily="34" charset="0"/>
                            </a:rPr>
                            <m:t>2</m:t>
                          </m:r>
                        </m:e>
                      </m:rad>
                      <m:r>
                        <m:rPr>
                          <m:nor/>
                        </m:rPr>
                        <a:rPr lang="es-CL">
                          <a:latin typeface="Aptos" panose="020B0004020202020204" pitchFamily="34" charset="0"/>
                        </a:rPr>
                        <m:t> + 2</m:t>
                      </m:r>
                      <m:rad>
                        <m:radPr>
                          <m:degHide m:val="on"/>
                          <m:ctrlPr>
                            <a:rPr lang="es-CL" i="1">
                              <a:latin typeface="Cambria Math" panose="02040503050406030204" pitchFamily="18" charset="0"/>
                            </a:rPr>
                          </m:ctrlPr>
                        </m:radPr>
                        <m:deg/>
                        <m:e>
                          <m:r>
                            <m:rPr>
                              <m:nor/>
                            </m:rPr>
                            <a:rPr lang="es-CL">
                              <a:latin typeface="Aptos" panose="020B0004020202020204" pitchFamily="34" charset="0"/>
                            </a:rPr>
                            <m:t>2</m:t>
                          </m:r>
                        </m:e>
                      </m:rad>
                      <m:r>
                        <m:rPr>
                          <m:nor/>
                        </m:rPr>
                        <a:rPr lang="es-CL">
                          <a:latin typeface="Aptos" panose="020B0004020202020204" pitchFamily="34" charset="0"/>
                        </a:rPr>
                        <m:t> = 3</m:t>
                      </m:r>
                      <m:rad>
                        <m:radPr>
                          <m:degHide m:val="on"/>
                          <m:ctrlPr>
                            <a:rPr lang="es-CL" i="1">
                              <a:latin typeface="Cambria Math" panose="02040503050406030204" pitchFamily="18" charset="0"/>
                            </a:rPr>
                          </m:ctrlPr>
                        </m:radPr>
                        <m:deg/>
                        <m:e>
                          <m:r>
                            <m:rPr>
                              <m:nor/>
                            </m:rPr>
                            <a:rPr lang="es-CL">
                              <a:latin typeface="Aptos" panose="020B0004020202020204" pitchFamily="34" charset="0"/>
                            </a:rPr>
                            <m:t>2</m:t>
                          </m:r>
                        </m:e>
                      </m:rad>
                    </m:oMath>
                  </m:oMathPara>
                </a14:m>
                <a:endParaRPr lang="es-CL"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 2: </a:t>
                </a:r>
              </a:p>
              <a:p>
                <a:pPr algn="ctr"/>
                <a14:m>
                  <m:oMath xmlns:m="http://schemas.openxmlformats.org/officeDocument/2006/math">
                    <m:rad>
                      <m:radPr>
                        <m:degHide m:val="on"/>
                        <m:ctrlPr>
                          <a:rPr lang="es-CL" i="1">
                            <a:latin typeface="Cambria Math" panose="02040503050406030204" pitchFamily="18" charset="0"/>
                          </a:rPr>
                        </m:ctrlPr>
                      </m:radPr>
                      <m:deg/>
                      <m:e>
                        <m:r>
                          <m:rPr>
                            <m:nor/>
                          </m:rPr>
                          <a:rPr lang="es-CL">
                            <a:latin typeface="Aptos" panose="020B0004020202020204" pitchFamily="34" charset="0"/>
                          </a:rPr>
                          <m:t>2</m:t>
                        </m:r>
                      </m:e>
                    </m:rad>
                    <m:r>
                      <a:rPr lang="es-CL" i="1">
                        <a:latin typeface="Cambria Math" panose="02040503050406030204" pitchFamily="18" charset="0"/>
                      </a:rPr>
                      <m:t> </m:t>
                    </m:r>
                    <m:r>
                      <m:rPr>
                        <m:nor/>
                      </m:rPr>
                      <a:rPr lang="es-CL" i="1">
                        <a:latin typeface="Aptos" panose="020B0004020202020204" pitchFamily="34" charset="0"/>
                      </a:rPr>
                      <m:t>−</m:t>
                    </m:r>
                    <m:r>
                      <m:rPr>
                        <m:nor/>
                      </m:rPr>
                      <a:rPr lang="es-CL">
                        <a:latin typeface="Aptos" panose="020B0004020202020204" pitchFamily="34" charset="0"/>
                      </a:rPr>
                      <m:t> </m:t>
                    </m:r>
                    <m:rad>
                      <m:radPr>
                        <m:degHide m:val="on"/>
                        <m:ctrlPr>
                          <a:rPr lang="es-CL" i="1">
                            <a:latin typeface="Cambria Math" panose="02040503050406030204" pitchFamily="18" charset="0"/>
                          </a:rPr>
                        </m:ctrlPr>
                      </m:radPr>
                      <m:deg/>
                      <m:e>
                        <m:r>
                          <m:rPr>
                            <m:nor/>
                          </m:rPr>
                          <a:rPr lang="es-CL">
                            <a:latin typeface="Aptos" panose="020B0004020202020204" pitchFamily="34" charset="0"/>
                          </a:rPr>
                          <m:t>2</m:t>
                        </m:r>
                      </m:e>
                    </m:rad>
                    <m:r>
                      <m:rPr>
                        <m:nor/>
                      </m:rPr>
                      <a:rPr lang="es-CL">
                        <a:latin typeface="Aptos" panose="020B0004020202020204" pitchFamily="34" charset="0"/>
                      </a:rPr>
                      <m:t> = 0</m:t>
                    </m:r>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22" name="Cuadro de texto 2053045043">
                <a:extLst>
                  <a:ext uri="{FF2B5EF4-FFF2-40B4-BE49-F238E27FC236}">
                    <a16:creationId xmlns:a16="http://schemas.microsoft.com/office/drawing/2014/main" id="{B10A402E-0D61-CA7B-FC41-DE2A8CB7880A}"/>
                  </a:ext>
                </a:extLst>
              </p:cNvPr>
              <p:cNvSpPr txBox="1">
                <a:spLocks noRot="1" noChangeAspect="1" noMove="1" noResize="1" noEditPoints="1" noAdjustHandles="1" noChangeArrowheads="1" noChangeShapeType="1" noTextEdit="1"/>
              </p:cNvSpPr>
              <p:nvPr/>
            </p:nvSpPr>
            <p:spPr>
              <a:xfrm>
                <a:off x="3189943" y="3462927"/>
                <a:ext cx="2971800" cy="1357929"/>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90E8D6B0-B0F3-430B-6AAA-EEE5BEB105CF}"/>
                  </a:ext>
                </a:extLst>
              </p:cNvPr>
              <p:cNvSpPr txBox="1"/>
              <p:nvPr/>
            </p:nvSpPr>
            <p:spPr>
              <a:xfrm>
                <a:off x="6208763" y="2032276"/>
                <a:ext cx="2876304" cy="1337674"/>
              </a:xfrm>
              <a:prstGeom prst="rect">
                <a:avLst/>
              </a:prstGeom>
              <a:noFill/>
            </p:spPr>
            <p:txBody>
              <a:bodyPr wrap="square">
                <a:spAutoFit/>
              </a:bodyPr>
              <a:lstStyle/>
              <a:p>
                <a:pPr algn="just">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Al realizar la adición entre un </a:t>
                </a:r>
                <a:r>
                  <a:rPr lang="es-CL" sz="1400" b="1" kern="100" dirty="0">
                    <a:effectLst/>
                    <a:latin typeface="Aptos" panose="020B0004020202020204" pitchFamily="34" charset="0"/>
                    <a:ea typeface="Calibri" panose="020F0502020204030204" pitchFamily="34" charset="0"/>
                    <a:cs typeface="Times New Roman" panose="02020603050405020304" pitchFamily="18" charset="0"/>
                  </a:rPr>
                  <a:t>irracional y un racional </a:t>
                </a:r>
                <a:r>
                  <a:rPr lang="es-CL" sz="1400" kern="100" dirty="0">
                    <a:effectLst/>
                    <a:latin typeface="Aptos" panose="020B0004020202020204" pitchFamily="34" charset="0"/>
                    <a:ea typeface="Calibri" panose="020F0502020204030204" pitchFamily="34" charset="0"/>
                    <a:cs typeface="Times New Roman" panose="02020603050405020304" pitchFamily="18" charset="0"/>
                  </a:rPr>
                  <a:t>el resultado es siempre un número irracional:</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400" kern="100" dirty="0">
                    <a:effectLst/>
                    <a:latin typeface="Cambria Math" panose="02040503050406030204" pitchFamily="18" charset="0"/>
                    <a:ea typeface="Calibri" panose="020F0502020204030204" pitchFamily="34" charset="0"/>
                    <a:cs typeface="Cambria Math" panose="02040503050406030204" pitchFamily="18" charset="0"/>
                  </a:rPr>
                  <a:t>ℚ</a:t>
                </a:r>
                <a:r>
                  <a:rPr lang="es-CL" sz="1400" kern="100" dirty="0">
                    <a:effectLst/>
                    <a:latin typeface="Aptos" panose="020B00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oMath>
                </a14:m>
                <a:r>
                  <a:rPr lang="es-CL" sz="1400" kern="100" dirty="0">
                    <a:effectLst/>
                    <a:latin typeface="Aptos" panose="020B0004020202020204" pitchFamily="34" charset="0"/>
                    <a:ea typeface="Calibri" panose="020F0502020204030204" pitchFamily="34" charset="0"/>
                    <a:cs typeface="Times New Roman" panose="02020603050405020304" pitchFamily="18" charset="0"/>
                  </a:rPr>
                  <a:t>=</a:t>
                </a:r>
                <a14:m>
                  <m:oMath xmlns:m="http://schemas.openxmlformats.org/officeDocument/2006/math">
                    <m:sSup>
                      <m:sSupPr>
                        <m:ctrlPr>
                          <a:rPr lang="es-CL" i="1">
                            <a:solidFill>
                              <a:srgbClr val="836967"/>
                            </a:solidFill>
                            <a:latin typeface="Cambria Math" panose="02040503050406030204" pitchFamily="18" charset="0"/>
                          </a:rPr>
                        </m:ctrlPr>
                      </m:sSupPr>
                      <m:e>
                        <m:r>
                          <a:rPr lang="es-CL" b="0" i="0" smtClean="0">
                            <a:solidFill>
                              <a:srgbClr val="836967"/>
                            </a:solidFill>
                            <a:latin typeface="Cambria Math" panose="02040503050406030204" pitchFamily="18" charset="0"/>
                          </a:rPr>
                          <m:t> </m:t>
                        </m:r>
                        <m:r>
                          <a:rPr lang="es-CL">
                            <a:latin typeface="Cambria Math" panose="02040503050406030204" pitchFamily="18" charset="0"/>
                          </a:rPr>
                          <m:t>ℚ</m:t>
                        </m:r>
                      </m:e>
                      <m:sup>
                        <m:r>
                          <a:rPr lang="es-CL">
                            <a:latin typeface="Cambria Math" panose="02040503050406030204" pitchFamily="18" charset="0"/>
                          </a:rPr>
                          <m:t>∗</m:t>
                        </m:r>
                      </m:sup>
                    </m:sSup>
                  </m:oMath>
                </a14:m>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CuadroTexto 25">
                <a:extLst>
                  <a:ext uri="{FF2B5EF4-FFF2-40B4-BE49-F238E27FC236}">
                    <a16:creationId xmlns:a16="http://schemas.microsoft.com/office/drawing/2014/main" id="{90E8D6B0-B0F3-430B-6AAA-EEE5BEB105CF}"/>
                  </a:ext>
                </a:extLst>
              </p:cNvPr>
              <p:cNvSpPr txBox="1">
                <a:spLocks noRot="1" noChangeAspect="1" noMove="1" noResize="1" noEditPoints="1" noAdjustHandles="1" noChangeArrowheads="1" noChangeShapeType="1" noTextEdit="1"/>
              </p:cNvSpPr>
              <p:nvPr/>
            </p:nvSpPr>
            <p:spPr>
              <a:xfrm>
                <a:off x="6208763" y="2032276"/>
                <a:ext cx="2876304" cy="1337674"/>
              </a:xfrm>
              <a:prstGeom prst="rect">
                <a:avLst/>
              </a:prstGeom>
              <a:blipFill>
                <a:blip r:embed="rId5"/>
                <a:stretch>
                  <a:fillRect l="-636" r="-636" b="-409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 de texto 576175216">
                <a:extLst>
                  <a:ext uri="{FF2B5EF4-FFF2-40B4-BE49-F238E27FC236}">
                    <a16:creationId xmlns:a16="http://schemas.microsoft.com/office/drawing/2014/main" id="{78CA7F2B-E621-C2FA-C667-C6FE1FF72288}"/>
                  </a:ext>
                </a:extLst>
              </p:cNvPr>
              <p:cNvSpPr txBox="1"/>
              <p:nvPr/>
            </p:nvSpPr>
            <p:spPr>
              <a:xfrm>
                <a:off x="6255784" y="3452869"/>
                <a:ext cx="2820790" cy="71528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mtClean="0">
                          <a:effectLst/>
                          <a:latin typeface="Aptos" panose="020B0004020202020204" pitchFamily="34" charset="0"/>
                          <a:ea typeface="Calibri" panose="020F0502020204030204" pitchFamily="34" charset="0"/>
                          <a:cs typeface="Times New Roman" panose="02020603050405020304" pitchFamily="18" charset="0"/>
                        </a:rPr>
                        <m:t>1 + </m:t>
                      </m:r>
                      <m:rad>
                        <m:radPr>
                          <m:degHide m:val="on"/>
                          <m:ctrlPr>
                            <a:rPr lang="es-CL" i="1">
                              <a:effectLst/>
                              <a:latin typeface="Cambria Math" panose="02040503050406030204" pitchFamily="18" charset="0"/>
                            </a:rPr>
                          </m:ctrlPr>
                        </m:radPr>
                        <m:deg/>
                        <m:e>
                          <m:r>
                            <m:rPr>
                              <m:nor/>
                            </m:rPr>
                            <a:rPr lang="es-CL">
                              <a:effectLst/>
                              <a:latin typeface="Aptos" panose="020B0004020202020204" pitchFamily="34" charset="0"/>
                              <a:ea typeface="Calibri" panose="020F0502020204030204" pitchFamily="34" charset="0"/>
                              <a:cs typeface="Times New Roman" panose="02020603050405020304" pitchFamily="18" charset="0"/>
                            </a:rPr>
                            <m:t>2</m:t>
                          </m:r>
                        </m:e>
                      </m:rad>
                    </m:oMath>
                  </m:oMathPara>
                </a14:m>
                <a:endParaRPr lang="es-CL" dirty="0">
                  <a:latin typeface="Aptos" panose="020B0004020202020204" pitchFamily="34" charset="0"/>
                </a:endParaRP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27" name="Cuadro de texto 576175216">
                <a:extLst>
                  <a:ext uri="{FF2B5EF4-FFF2-40B4-BE49-F238E27FC236}">
                    <a16:creationId xmlns:a16="http://schemas.microsoft.com/office/drawing/2014/main" id="{78CA7F2B-E621-C2FA-C667-C6FE1FF72288}"/>
                  </a:ext>
                </a:extLst>
              </p:cNvPr>
              <p:cNvSpPr txBox="1">
                <a:spLocks noRot="1" noChangeAspect="1" noMove="1" noResize="1" noEditPoints="1" noAdjustHandles="1" noChangeArrowheads="1" noChangeShapeType="1" noTextEdit="1"/>
              </p:cNvSpPr>
              <p:nvPr/>
            </p:nvSpPr>
            <p:spPr>
              <a:xfrm>
                <a:off x="6255784" y="3452869"/>
                <a:ext cx="2820790" cy="715280"/>
              </a:xfrm>
              <a:prstGeom prst="roundRect">
                <a:avLst>
                  <a:gd name="adj" fmla="val 6870"/>
                </a:avLst>
              </a:prstGeom>
              <a:blipFill>
                <a:blip r:embed="rId6"/>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935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21" grpId="0"/>
      <p:bldP spid="22"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en los Reales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Multiplicación </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3110606" y="1969866"/>
            <a:ext cx="0" cy="29146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cxnSp>
        <p:nvCxnSpPr>
          <p:cNvPr id="7" name="Conector recto 6">
            <a:extLst>
              <a:ext uri="{FF2B5EF4-FFF2-40B4-BE49-F238E27FC236}">
                <a16:creationId xmlns:a16="http://schemas.microsoft.com/office/drawing/2014/main" id="{4F6A378D-37A3-7278-8D1B-20F135B476F7}"/>
              </a:ext>
            </a:extLst>
          </p:cNvPr>
          <p:cNvCxnSpPr>
            <a:cxnSpLocks/>
          </p:cNvCxnSpPr>
          <p:nvPr/>
        </p:nvCxnSpPr>
        <p:spPr>
          <a:xfrm>
            <a:off x="6208763" y="1985058"/>
            <a:ext cx="0" cy="296311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E0E445F6-C49E-AFB1-18C9-3CB83E395AF6}"/>
              </a:ext>
            </a:extLst>
          </p:cNvPr>
          <p:cNvSpPr>
            <a:spLocks noChangeArrowheads="1"/>
          </p:cNvSpPr>
          <p:nvPr/>
        </p:nvSpPr>
        <p:spPr bwMode="auto">
          <a:xfrm>
            <a:off x="99138" y="2035187"/>
            <a:ext cx="287630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Al realizar multiplicación entre dos números racionales, el resultado es siempre un número racional: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ℚ ∙ ℚ = ℚ</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C378362C-B000-D001-D084-D81E35F15168}"/>
              </a:ext>
            </a:extLst>
          </p:cNvPr>
          <p:cNvSpPr>
            <a:spLocks noChangeArrowheads="1"/>
          </p:cNvSpPr>
          <p:nvPr/>
        </p:nvSpPr>
        <p:spPr bwMode="auto">
          <a:xfrm>
            <a:off x="0" y="109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18" name="Cuadro de texto 1183749071">
                <a:extLst>
                  <a:ext uri="{FF2B5EF4-FFF2-40B4-BE49-F238E27FC236}">
                    <a16:creationId xmlns:a16="http://schemas.microsoft.com/office/drawing/2014/main" id="{4CD1087F-99C1-3736-14B1-0F666AE8C9B3}"/>
                  </a:ext>
                </a:extLst>
              </p:cNvPr>
              <p:cNvSpPr txBox="1"/>
              <p:nvPr/>
            </p:nvSpPr>
            <p:spPr>
              <a:xfrm>
                <a:off x="99138" y="3462927"/>
                <a:ext cx="2971800" cy="83480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m:t>6 </m:t>
                      </m:r>
                      <m:r>
                        <m:rPr>
                          <m:nor/>
                        </m:rPr>
                        <a:rPr lang="es-CL" b="1"/>
                        <m:t>∙</m:t>
                      </m:r>
                      <m:r>
                        <m:rPr>
                          <m:nor/>
                        </m:rPr>
                        <a:rPr lang="es-CL"/>
                        <m:t> 3 = 18</m:t>
                      </m:r>
                    </m:oMath>
                  </m:oMathPara>
                </a14:m>
                <a:endParaRPr lang="es-CL" dirty="0"/>
              </a:p>
              <a:p>
                <a:pPr>
                  <a:lnSpc>
                    <a:spcPct val="107000"/>
                  </a:lnSpc>
                  <a:spcAft>
                    <a:spcPts val="800"/>
                  </a:spcAft>
                </a:pPr>
                <a:endParaRPr lang="es-CL"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8" name="Cuadro de texto 1183749071">
                <a:extLst>
                  <a:ext uri="{FF2B5EF4-FFF2-40B4-BE49-F238E27FC236}">
                    <a16:creationId xmlns:a16="http://schemas.microsoft.com/office/drawing/2014/main" id="{4CD1087F-99C1-3736-14B1-0F666AE8C9B3}"/>
                  </a:ext>
                </a:extLst>
              </p:cNvPr>
              <p:cNvSpPr txBox="1">
                <a:spLocks noRot="1" noChangeAspect="1" noMove="1" noResize="1" noEditPoints="1" noAdjustHandles="1" noChangeArrowheads="1" noChangeShapeType="1" noTextEdit="1"/>
              </p:cNvSpPr>
              <p:nvPr/>
            </p:nvSpPr>
            <p:spPr>
              <a:xfrm>
                <a:off x="99138" y="3462927"/>
                <a:ext cx="2971800" cy="834809"/>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9EE05BAC-FEA1-F219-A92E-A2C5F36F41D8}"/>
                  </a:ext>
                </a:extLst>
              </p:cNvPr>
              <p:cNvSpPr txBox="1"/>
              <p:nvPr/>
            </p:nvSpPr>
            <p:spPr>
              <a:xfrm>
                <a:off x="3181863" y="2032276"/>
                <a:ext cx="2876306" cy="1670394"/>
              </a:xfrm>
              <a:prstGeom prst="rect">
                <a:avLst/>
              </a:prstGeom>
              <a:noFill/>
            </p:spPr>
            <p:txBody>
              <a:bodyPr wrap="square">
                <a:spAutoFit/>
              </a:bodyPr>
              <a:lstStyle/>
              <a:p>
                <a:pPr algn="just">
                  <a:lnSpc>
                    <a:spcPct val="107000"/>
                  </a:lnSpc>
                  <a:spcAft>
                    <a:spcPts val="800"/>
                  </a:spcAft>
                </a:pPr>
                <a:r>
                  <a:rPr lang="es-ES" sz="1400" kern="100" dirty="0">
                    <a:effectLst/>
                    <a:latin typeface="Aptos" panose="020B0004020202020204" pitchFamily="34" charset="0"/>
                    <a:ea typeface="Calibri" panose="020F0502020204030204" pitchFamily="34" charset="0"/>
                    <a:cs typeface="Times New Roman" panose="02020603050405020304" pitchFamily="18" charset="0"/>
                  </a:rPr>
                  <a:t>Al realizar multiplicación entre dos números irracionales, el resultado puede ser un número racional o irracional: </a:t>
                </a:r>
              </a:p>
              <a:p>
                <a:pPr algn="ctr">
                  <a:lnSpc>
                    <a:spcPct val="107000"/>
                  </a:lnSpc>
                  <a:spcAft>
                    <a:spcPts val="800"/>
                  </a:spcAft>
                </a:pP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r>
                      <a:rPr lang="es-CL" b="1"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s-CL" b="1" kern="100" dirty="0">
                    <a:effectLst/>
                    <a:latin typeface="Aptos" panose="020B0004020202020204" pitchFamily="34" charset="0"/>
                    <a:ea typeface="Calibri" panose="020F0502020204030204" pitchFamily="34" charset="0"/>
                    <a:cs typeface="Times New Roman" panose="02020603050405020304" pitchFamily="18" charset="0"/>
                  </a:rPr>
                  <a:t>∙</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 </a:t>
                </a:r>
                <a:r>
                  <a:rPr lang="es-CL" kern="100" dirty="0">
                    <a:effectLst/>
                    <a:latin typeface="Cambria Math" panose="02040503050406030204" pitchFamily="18" charset="0"/>
                    <a:ea typeface="Calibri" panose="020F0502020204030204" pitchFamily="34" charset="0"/>
                    <a:cs typeface="Cambria Math" panose="02040503050406030204" pitchFamily="18" charset="0"/>
                  </a:rPr>
                  <a:t>ℚ</a:t>
                </a:r>
                <a:r>
                  <a:rPr lang="es-CL" kern="100" dirty="0">
                    <a:effectLst/>
                    <a:latin typeface="Aptos" panose="020B0004020202020204" pitchFamily="34" charset="0"/>
                    <a:ea typeface="Calibri" panose="020F0502020204030204" pitchFamily="34" charset="0"/>
                    <a:cs typeface="Times New Roman" panose="02020603050405020304" pitchFamily="18" charset="0"/>
                  </a:rPr>
                  <a:t> o </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oMath>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CuadroTexto 20">
                <a:extLst>
                  <a:ext uri="{FF2B5EF4-FFF2-40B4-BE49-F238E27FC236}">
                    <a16:creationId xmlns:a16="http://schemas.microsoft.com/office/drawing/2014/main" id="{9EE05BAC-FEA1-F219-A92E-A2C5F36F41D8}"/>
                  </a:ext>
                </a:extLst>
              </p:cNvPr>
              <p:cNvSpPr txBox="1">
                <a:spLocks noRot="1" noChangeAspect="1" noMove="1" noResize="1" noEditPoints="1" noAdjustHandles="1" noChangeArrowheads="1" noChangeShapeType="1" noTextEdit="1"/>
              </p:cNvSpPr>
              <p:nvPr/>
            </p:nvSpPr>
            <p:spPr>
              <a:xfrm>
                <a:off x="3181863" y="2032276"/>
                <a:ext cx="2876306" cy="1670394"/>
              </a:xfrm>
              <a:prstGeom prst="rect">
                <a:avLst/>
              </a:prstGeom>
              <a:blipFill>
                <a:blip r:embed="rId3"/>
                <a:stretch>
                  <a:fillRect l="-636" r="-63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2" name="Cuadro de texto 2053045043">
                <a:extLst>
                  <a:ext uri="{FF2B5EF4-FFF2-40B4-BE49-F238E27FC236}">
                    <a16:creationId xmlns:a16="http://schemas.microsoft.com/office/drawing/2014/main" id="{B10A402E-0D61-CA7B-FC41-DE2A8CB7880A}"/>
                  </a:ext>
                </a:extLst>
              </p:cNvPr>
              <p:cNvSpPr txBox="1"/>
              <p:nvPr/>
            </p:nvSpPr>
            <p:spPr>
              <a:xfrm>
                <a:off x="3189943" y="3462927"/>
                <a:ext cx="2971800" cy="135792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 1:</a:t>
                </a: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m:t>√2 </m:t>
                      </m:r>
                      <m:r>
                        <m:rPr>
                          <m:nor/>
                        </m:rPr>
                        <a:rPr lang="es-CL" b="1"/>
                        <m:t>∙</m:t>
                      </m:r>
                      <m:r>
                        <m:rPr>
                          <m:nor/>
                        </m:rPr>
                        <a:rPr lang="es-CL"/>
                        <m:t> √3 = √6</m:t>
                      </m:r>
                    </m:oMath>
                  </m:oMathPara>
                </a14:m>
                <a:endParaRPr lang="es-CL"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 2: </a:t>
                </a:r>
              </a:p>
              <a:p>
                <a:pPr algn="ctr"/>
                <a:r>
                  <a:rPr lang="es-CL" dirty="0"/>
                  <a:t>√2 </a:t>
                </a:r>
                <a:r>
                  <a:rPr lang="es-CL" b="1" dirty="0"/>
                  <a:t>∙</a:t>
                </a:r>
                <a:r>
                  <a:rPr lang="es-CL" dirty="0"/>
                  <a:t> √2 = 2</a:t>
                </a: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22" name="Cuadro de texto 2053045043">
                <a:extLst>
                  <a:ext uri="{FF2B5EF4-FFF2-40B4-BE49-F238E27FC236}">
                    <a16:creationId xmlns:a16="http://schemas.microsoft.com/office/drawing/2014/main" id="{B10A402E-0D61-CA7B-FC41-DE2A8CB7880A}"/>
                  </a:ext>
                </a:extLst>
              </p:cNvPr>
              <p:cNvSpPr txBox="1">
                <a:spLocks noRot="1" noChangeAspect="1" noMove="1" noResize="1" noEditPoints="1" noAdjustHandles="1" noChangeArrowheads="1" noChangeShapeType="1" noTextEdit="1"/>
              </p:cNvSpPr>
              <p:nvPr/>
            </p:nvSpPr>
            <p:spPr>
              <a:xfrm>
                <a:off x="3189943" y="3462927"/>
                <a:ext cx="2971800" cy="1357929"/>
              </a:xfrm>
              <a:prstGeom prst="roundRect">
                <a:avLst>
                  <a:gd name="adj" fmla="val 6870"/>
                </a:avLst>
              </a:prstGeom>
              <a:blipFill>
                <a:blip r:embed="rId4"/>
                <a:stretch>
                  <a:fillRect b="-2667"/>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90E8D6B0-B0F3-430B-6AAA-EEE5BEB105CF}"/>
                  </a:ext>
                </a:extLst>
              </p:cNvPr>
              <p:cNvSpPr txBox="1"/>
              <p:nvPr/>
            </p:nvSpPr>
            <p:spPr>
              <a:xfrm>
                <a:off x="6208763" y="2032276"/>
                <a:ext cx="2876304" cy="1337674"/>
              </a:xfrm>
              <a:prstGeom prst="rect">
                <a:avLst/>
              </a:prstGeom>
              <a:noFill/>
            </p:spPr>
            <p:txBody>
              <a:bodyPr wrap="square">
                <a:spAutoFit/>
              </a:bodyPr>
              <a:lstStyle/>
              <a:p>
                <a:pPr algn="just">
                  <a:lnSpc>
                    <a:spcPct val="107000"/>
                  </a:lnSpc>
                  <a:spcAft>
                    <a:spcPts val="800"/>
                  </a:spcAft>
                </a:pPr>
                <a:r>
                  <a:rPr lang="es-ES" sz="1400" kern="100" dirty="0">
                    <a:effectLst/>
                    <a:latin typeface="Aptos" panose="020B0004020202020204" pitchFamily="34" charset="0"/>
                    <a:ea typeface="Calibri" panose="020F0502020204030204" pitchFamily="34" charset="0"/>
                    <a:cs typeface="Times New Roman" panose="02020603050405020304" pitchFamily="18" charset="0"/>
                  </a:rPr>
                  <a:t>Al realizar la multiplicación entre un irracional y un racional (distinto de cero) el resultado es siempre un número irracional: </a:t>
                </a:r>
              </a:p>
              <a:p>
                <a:pPr algn="ctr">
                  <a:lnSpc>
                    <a:spcPct val="107000"/>
                  </a:lnSpc>
                  <a:spcAft>
                    <a:spcPts val="800"/>
                  </a:spcAft>
                </a:pPr>
                <a:r>
                  <a:rPr lang="es-ES" sz="1400" kern="100" dirty="0">
                    <a:effectLst/>
                    <a:latin typeface="Aptos" panose="020B0004020202020204" pitchFamily="34" charset="0"/>
                    <a:ea typeface="Calibri" panose="020F0502020204030204" pitchFamily="34" charset="0"/>
                    <a:cs typeface="Times New Roman" panose="02020603050405020304" pitchFamily="18" charset="0"/>
                  </a:rPr>
                  <a:t>ℚ ∙</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oMath>
                </a14:m>
                <a:r>
                  <a:rPr lang="es-ES" sz="1400" kern="100" dirty="0">
                    <a:effectLst/>
                    <a:latin typeface="Aptos" panose="020B00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s-CL" i="1">
                            <a:solidFill>
                              <a:srgbClr val="836967"/>
                            </a:solidFill>
                            <a:latin typeface="Cambria Math" panose="02040503050406030204" pitchFamily="18" charset="0"/>
                          </a:rPr>
                        </m:ctrlPr>
                      </m:sSupPr>
                      <m:e>
                        <m:r>
                          <a:rPr lang="es-CL">
                            <a:latin typeface="Cambria Math" panose="02040503050406030204" pitchFamily="18" charset="0"/>
                          </a:rPr>
                          <m:t>ℚ</m:t>
                        </m:r>
                      </m:e>
                      <m:sup>
                        <m:r>
                          <a:rPr lang="es-CL">
                            <a:latin typeface="Cambria Math" panose="02040503050406030204" pitchFamily="18" charset="0"/>
                          </a:rPr>
                          <m:t>∗</m:t>
                        </m:r>
                      </m:sup>
                    </m:sSup>
                  </m:oMath>
                </a14:m>
                <a:endParaRPr lang="es-ES" sz="1400" kern="100" dirty="0">
                  <a:effectLst/>
                  <a:latin typeface="Aptos" panose="020B0004020202020204" pitchFamily="34" charset="0"/>
                  <a:ea typeface="Calibri" panose="020F0502020204030204" pitchFamily="34" charset="0"/>
                  <a:cs typeface="Times New Roman" panose="02020603050405020304" pitchFamily="18" charset="0"/>
                </a:endParaRPr>
              </a:p>
            </p:txBody>
          </p:sp>
        </mc:Choice>
        <mc:Fallback>
          <p:sp>
            <p:nvSpPr>
              <p:cNvPr id="26" name="CuadroTexto 25">
                <a:extLst>
                  <a:ext uri="{FF2B5EF4-FFF2-40B4-BE49-F238E27FC236}">
                    <a16:creationId xmlns:a16="http://schemas.microsoft.com/office/drawing/2014/main" id="{90E8D6B0-B0F3-430B-6AAA-EEE5BEB105CF}"/>
                  </a:ext>
                </a:extLst>
              </p:cNvPr>
              <p:cNvSpPr txBox="1">
                <a:spLocks noRot="1" noChangeAspect="1" noMove="1" noResize="1" noEditPoints="1" noAdjustHandles="1" noChangeArrowheads="1" noChangeShapeType="1" noTextEdit="1"/>
              </p:cNvSpPr>
              <p:nvPr/>
            </p:nvSpPr>
            <p:spPr>
              <a:xfrm>
                <a:off x="6208763" y="2032276"/>
                <a:ext cx="2876304" cy="1337674"/>
              </a:xfrm>
              <a:prstGeom prst="rect">
                <a:avLst/>
              </a:prstGeom>
              <a:blipFill>
                <a:blip r:embed="rId5"/>
                <a:stretch>
                  <a:fillRect l="-636" r="-636" b="-409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 de texto 576175216">
                <a:extLst>
                  <a:ext uri="{FF2B5EF4-FFF2-40B4-BE49-F238E27FC236}">
                    <a16:creationId xmlns:a16="http://schemas.microsoft.com/office/drawing/2014/main" id="{78CA7F2B-E621-C2FA-C667-C6FE1FF72288}"/>
                  </a:ext>
                </a:extLst>
              </p:cNvPr>
              <p:cNvSpPr txBox="1"/>
              <p:nvPr/>
            </p:nvSpPr>
            <p:spPr>
              <a:xfrm>
                <a:off x="6255784" y="3452869"/>
                <a:ext cx="2820790" cy="71528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Ejemplo:</a:t>
                </a:r>
              </a:p>
              <a:p>
                <a:pPr/>
                <a14:m>
                  <m:oMathPara xmlns:m="http://schemas.openxmlformats.org/officeDocument/2006/math">
                    <m:oMathParaPr>
                      <m:jc m:val="centerGroup"/>
                    </m:oMathParaPr>
                    <m:oMath xmlns:m="http://schemas.openxmlformats.org/officeDocument/2006/math">
                      <m:r>
                        <m:rPr>
                          <m:nor/>
                        </m:rPr>
                        <a:rPr lang="es-CL"/>
                        <m:t>2 </m:t>
                      </m:r>
                      <m:r>
                        <m:rPr>
                          <m:nor/>
                        </m:rPr>
                        <a:rPr lang="es-CL" b="1"/>
                        <m:t>∙</m:t>
                      </m:r>
                      <m:r>
                        <m:rPr>
                          <m:nor/>
                        </m:rPr>
                        <a:rPr lang="es-CL"/>
                        <m:t> </m:t>
                      </m:r>
                      <m:r>
                        <m:rPr>
                          <m:nor/>
                        </m:rPr>
                        <a:rPr lang="es-CL"/>
                        <m:t>𝜋</m:t>
                      </m:r>
                    </m:oMath>
                  </m:oMathPara>
                </a14:m>
                <a:endParaRPr lang="es-CL" dirty="0"/>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27" name="Cuadro de texto 576175216">
                <a:extLst>
                  <a:ext uri="{FF2B5EF4-FFF2-40B4-BE49-F238E27FC236}">
                    <a16:creationId xmlns:a16="http://schemas.microsoft.com/office/drawing/2014/main" id="{78CA7F2B-E621-C2FA-C667-C6FE1FF72288}"/>
                  </a:ext>
                </a:extLst>
              </p:cNvPr>
              <p:cNvSpPr txBox="1">
                <a:spLocks noRot="1" noChangeAspect="1" noMove="1" noResize="1" noEditPoints="1" noAdjustHandles="1" noChangeArrowheads="1" noChangeShapeType="1" noTextEdit="1"/>
              </p:cNvSpPr>
              <p:nvPr/>
            </p:nvSpPr>
            <p:spPr>
              <a:xfrm>
                <a:off x="6255784" y="3452869"/>
                <a:ext cx="2820790" cy="715280"/>
              </a:xfrm>
              <a:prstGeom prst="roundRect">
                <a:avLst>
                  <a:gd name="adj" fmla="val 6870"/>
                </a:avLst>
              </a:prstGeom>
              <a:blipFill>
                <a:blip r:embed="rId6"/>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7966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21" grpId="0"/>
      <p:bldP spid="22"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Expresiones no definidas en los Reales (</a:t>
                </a:r>
                <a14:m>
                  <m:oMath xmlns:m="http://schemas.openxmlformats.org/officeDocument/2006/math">
                    <m:r>
                      <a:rPr lang="es-CL" b="1" i="1">
                        <a:latin typeface="Cambria Math" panose="02040503050406030204" pitchFamily="18" charset="0"/>
                      </a:rPr>
                      <m:t>ℝ</m:t>
                    </m:r>
                  </m:oMath>
                </a14:m>
                <a:r>
                  <a:rPr lang="es-CL" b="1" dirty="0">
                    <a:latin typeface="Aptos" panose="020B0004020202020204" pitchFamily="34" charset="0"/>
                  </a:rPr>
                  <a:t>)</a:t>
                </a:r>
              </a:p>
            </p:txBody>
          </p:sp>
        </mc:Choice>
        <mc:Fallback xmlns="">
          <p:sp>
            <p:nvSpPr>
              <p:cNvPr id="2" name="Título 1">
                <a:extLst>
                  <a:ext uri="{FF2B5EF4-FFF2-40B4-BE49-F238E27FC236}">
                    <a16:creationId xmlns:a16="http://schemas.microsoft.com/office/drawing/2014/main" id="{80FAF46C-C420-38CC-736F-2C713AF03002}"/>
                  </a:ext>
                </a:extLst>
              </p:cNvPr>
              <p:cNvSpPr>
                <a:spLocks noGrp="1" noRot="1" noChangeAspect="1" noMove="1" noResize="1" noEditPoints="1" noAdjustHandles="1" noChangeArrowheads="1" noChangeShapeType="1" noTextEdit="1"/>
              </p:cNvSpPr>
              <p:nvPr>
                <p:ph type="title" idx="4294967295"/>
              </p:nvPr>
            </p:nvSpPr>
            <p:spPr>
              <a:xfrm>
                <a:off x="720725" y="387584"/>
                <a:ext cx="7702550" cy="573088"/>
              </a:xfrm>
              <a:blipFill>
                <a:blip r:embed="rId2"/>
                <a:stretch>
                  <a:fillRect t="-2128" b="-20213"/>
                </a:stretch>
              </a:blipFill>
            </p:spPr>
            <p:txBody>
              <a:bodyPr/>
              <a:lstStyle/>
              <a:p>
                <a:r>
                  <a:rPr lang="es-CL">
                    <a:noFill/>
                  </a:rPr>
                  <a:t> </a:t>
                </a:r>
              </a:p>
            </p:txBody>
          </p:sp>
        </mc:Fallback>
      </mc:AlternateContent>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192839" y="1030147"/>
            <a:ext cx="0" cy="396432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sp>
        <p:nvSpPr>
          <p:cNvPr id="7" name="CuadroTexto 6">
            <a:extLst>
              <a:ext uri="{FF2B5EF4-FFF2-40B4-BE49-F238E27FC236}">
                <a16:creationId xmlns:a16="http://schemas.microsoft.com/office/drawing/2014/main" id="{E56DE0DC-4D77-B9C4-1D5A-22E9D8F8FE4E}"/>
              </a:ext>
            </a:extLst>
          </p:cNvPr>
          <p:cNvSpPr txBox="1"/>
          <p:nvPr/>
        </p:nvSpPr>
        <p:spPr>
          <a:xfrm>
            <a:off x="70896" y="1593413"/>
            <a:ext cx="4067054" cy="2980881"/>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bien el conjunto de los números reales es un conjunto muy extenso, existen expresiones que no están definidas para este conjunto, esto quiere decir que, si en un ejercicio se llega a dicha expresión, la solución no pertenece al conjunto de los reales, pudiendo pertenecer a otro conjunto numérico (Números Complejos),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no estar definida (indefinido), indeterminado</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o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no existir una solución (no existe).</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Algunas de estas expresiones son las siguientes: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7" name="Tabla 16">
                <a:extLst>
                  <a:ext uri="{FF2B5EF4-FFF2-40B4-BE49-F238E27FC236}">
                    <a16:creationId xmlns:a16="http://schemas.microsoft.com/office/drawing/2014/main" id="{11D05D89-7174-9183-FC6A-60F441EF9491}"/>
                  </a:ext>
                </a:extLst>
              </p:cNvPr>
              <p:cNvGraphicFramePr>
                <a:graphicFrameLocks noGrp="1"/>
              </p:cNvGraphicFramePr>
              <p:nvPr>
                <p:extLst>
                  <p:ext uri="{D42A27DB-BD31-4B8C-83A1-F6EECF244321}">
                    <p14:modId xmlns:p14="http://schemas.microsoft.com/office/powerpoint/2010/main" val="3640613741"/>
                  </p:ext>
                </p:extLst>
              </p:nvPr>
            </p:nvGraphicFramePr>
            <p:xfrm>
              <a:off x="4385075" y="1488450"/>
              <a:ext cx="4307507" cy="3190805"/>
            </p:xfrm>
            <a:graphic>
              <a:graphicData uri="http://schemas.openxmlformats.org/drawingml/2006/table">
                <a:tbl>
                  <a:tblPr/>
                  <a:tblGrid>
                    <a:gridCol w="2475315">
                      <a:extLst>
                        <a:ext uri="{9D8B030D-6E8A-4147-A177-3AD203B41FA5}">
                          <a16:colId xmlns:a16="http://schemas.microsoft.com/office/drawing/2014/main" val="636785420"/>
                        </a:ext>
                      </a:extLst>
                    </a:gridCol>
                    <a:gridCol w="1832192">
                      <a:extLst>
                        <a:ext uri="{9D8B030D-6E8A-4147-A177-3AD203B41FA5}">
                          <a16:colId xmlns:a16="http://schemas.microsoft.com/office/drawing/2014/main" val="2203138921"/>
                        </a:ext>
                      </a:extLst>
                    </a:gridCol>
                  </a:tblGrid>
                  <a:tr h="56365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índice par y radicando negativo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√−3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ℝ</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3699434701"/>
                      </a:ext>
                    </a:extLst>
                  </a:tr>
                  <a:tr h="56365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Fracciones o divisiones cuyo divisor es cero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14:m>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CL"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s-CL"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den>
                              </m:f>
                            </m:oMath>
                          </a14:m>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𝑛𝑜</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𝑑𝑒𝑓𝑖𝑛𝑖𝑑𝑜</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2058771688"/>
                      </a:ext>
                    </a:extLst>
                  </a:tr>
                  <a:tr h="56365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Potencias de base y exponente cero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0</a:t>
                          </a:r>
                          <a:r>
                            <a:rPr lang="es-CL" sz="1800" kern="100" baseline="300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0 </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indeterminado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3358791185"/>
                      </a:ext>
                    </a:extLst>
                  </a:tr>
                  <a:tr h="56365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Logaritmos de base negativa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t>
                          </a:r>
                          <a:r>
                            <a:rPr lang="es-CL" sz="1800" kern="100" baseline="-250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es-CL" sz="1800" kern="100" baseline="-250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𝑏</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1393993314"/>
                      </a:ext>
                    </a:extLst>
                  </a:tr>
                  <a:tr h="56365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Logaritmos de argumento negativo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t>
                          </a:r>
                          <a:r>
                            <a:rPr lang="es-CL" sz="1800" kern="100" baseline="-250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𝑏</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504559530"/>
                      </a:ext>
                    </a:extLst>
                  </a:tr>
                  <a:tr h="30949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 de cero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t>
                          </a:r>
                          <a:r>
                            <a:rPr lang="es-CL" sz="1800" kern="100" baseline="-250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0 → </a:t>
                          </a:r>
                          <a:r>
                            <a:rPr lang="es-CL" sz="1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578796978"/>
                      </a:ext>
                    </a:extLst>
                  </a:tr>
                </a:tbl>
              </a:graphicData>
            </a:graphic>
          </p:graphicFrame>
        </mc:Choice>
        <mc:Fallback xmlns="">
          <p:graphicFrame>
            <p:nvGraphicFramePr>
              <p:cNvPr id="17" name="Tabla 16">
                <a:extLst>
                  <a:ext uri="{FF2B5EF4-FFF2-40B4-BE49-F238E27FC236}">
                    <a16:creationId xmlns:a16="http://schemas.microsoft.com/office/drawing/2014/main" id="{11D05D89-7174-9183-FC6A-60F441EF9491}"/>
                  </a:ext>
                </a:extLst>
              </p:cNvPr>
              <p:cNvGraphicFramePr>
                <a:graphicFrameLocks noGrp="1"/>
              </p:cNvGraphicFramePr>
              <p:nvPr>
                <p:extLst>
                  <p:ext uri="{D42A27DB-BD31-4B8C-83A1-F6EECF244321}">
                    <p14:modId xmlns:p14="http://schemas.microsoft.com/office/powerpoint/2010/main" val="3640613741"/>
                  </p:ext>
                </p:extLst>
              </p:nvPr>
            </p:nvGraphicFramePr>
            <p:xfrm>
              <a:off x="4385075" y="1488450"/>
              <a:ext cx="4307507" cy="3190805"/>
            </p:xfrm>
            <a:graphic>
              <a:graphicData uri="http://schemas.openxmlformats.org/drawingml/2006/table">
                <a:tbl>
                  <a:tblPr/>
                  <a:tblGrid>
                    <a:gridCol w="2475315">
                      <a:extLst>
                        <a:ext uri="{9D8B030D-6E8A-4147-A177-3AD203B41FA5}">
                          <a16:colId xmlns:a16="http://schemas.microsoft.com/office/drawing/2014/main" val="636785420"/>
                        </a:ext>
                      </a:extLst>
                    </a:gridCol>
                    <a:gridCol w="1832192">
                      <a:extLst>
                        <a:ext uri="{9D8B030D-6E8A-4147-A177-3AD203B41FA5}">
                          <a16:colId xmlns:a16="http://schemas.microsoft.com/office/drawing/2014/main" val="2203138921"/>
                        </a:ext>
                      </a:extLst>
                    </a:gridCol>
                  </a:tblGrid>
                  <a:tr h="576263">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índice par y radicando negativo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√−3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ℝ</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3699434701"/>
                      </a:ext>
                    </a:extLst>
                  </a:tr>
                  <a:tr h="576263">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Fracciones o divisiones cuyo divisor es cero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endParaRPr lang="es-CL"/>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blipFill>
                          <a:blip r:embed="rId3"/>
                          <a:stretch>
                            <a:fillRect l="-135216" t="-115957" r="-997" b="-376596"/>
                          </a:stretch>
                        </a:blipFill>
                      </a:tcPr>
                    </a:tc>
                    <a:extLst>
                      <a:ext uri="{0D108BD9-81ED-4DB2-BD59-A6C34878D82A}">
                        <a16:rowId xmlns:a16="http://schemas.microsoft.com/office/drawing/2014/main" val="2058771688"/>
                      </a:ext>
                    </a:extLst>
                  </a:tr>
                  <a:tr h="576263">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Potencias de base y exponente cero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0</a:t>
                          </a:r>
                          <a:r>
                            <a:rPr lang="es-CL" sz="1800" kern="100" baseline="300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0 </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indeterminado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3358791185"/>
                      </a:ext>
                    </a:extLst>
                  </a:tr>
                  <a:tr h="576263">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Logaritmos de base negativa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t>
                          </a:r>
                          <a:r>
                            <a:rPr lang="es-CL" sz="1800" kern="100" baseline="-250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es-CL" sz="1800" kern="100" baseline="-250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𝑏</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1393993314"/>
                      </a:ext>
                    </a:extLst>
                  </a:tr>
                  <a:tr h="576263">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Logaritmos de argumento negativo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t>
                          </a:r>
                          <a:r>
                            <a:rPr lang="es-CL" sz="1800" kern="100" baseline="-250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𝑏</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 </a:t>
                          </a:r>
                          <a:r>
                            <a:rPr lang="es-CL" sz="1800" kern="10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504559530"/>
                      </a:ext>
                    </a:extLst>
                  </a:tr>
                  <a:tr h="309490">
                    <a:tc>
                      <a:txBody>
                        <a:bodyPr/>
                        <a:lstStyle/>
                        <a:p>
                          <a:pPr>
                            <a:lnSpc>
                              <a:spcPct val="107000"/>
                            </a:lnSpc>
                            <a:spcAft>
                              <a:spcPts val="800"/>
                            </a:spcAft>
                          </a:pPr>
                          <a:r>
                            <a:rPr lang="es-CL" sz="1800" kern="1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 de cero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tc>
                      <a:txBody>
                        <a:bodyPr/>
                        <a:lstStyle/>
                        <a:p>
                          <a:pPr>
                            <a:lnSpc>
                              <a:spcPct val="107000"/>
                            </a:lnSpc>
                            <a:spcAft>
                              <a:spcPts val="800"/>
                            </a:spcAft>
                          </a:pPr>
                          <a:r>
                            <a:rPr lang="es-CL" sz="18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t>
                          </a:r>
                          <a:r>
                            <a:rPr lang="es-CL" sz="1800" kern="100" baseline="-250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0 → </a:t>
                          </a:r>
                          <a:r>
                            <a:rPr lang="es-CL" sz="1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CL" sz="18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C7BEEF"/>
                        </a:solidFill>
                      </a:tcPr>
                    </a:tc>
                    <a:extLst>
                      <a:ext uri="{0D108BD9-81ED-4DB2-BD59-A6C34878D82A}">
                        <a16:rowId xmlns:a16="http://schemas.microsoft.com/office/drawing/2014/main" val="578796978"/>
                      </a:ext>
                    </a:extLst>
                  </a:tr>
                </a:tbl>
              </a:graphicData>
            </a:graphic>
          </p:graphicFrame>
        </mc:Fallback>
      </mc:AlternateContent>
    </p:spTree>
    <p:extLst>
      <p:ext uri="{BB962C8B-B14F-4D97-AF65-F5344CB8AC3E}">
        <p14:creationId xmlns:p14="http://schemas.microsoft.com/office/powerpoint/2010/main" val="35153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me &quot;Qué resuelva&quot;: qué significa tener un novio así y origen de &quot;resolver&quot;  | MARCA México">
            <a:extLst>
              <a:ext uri="{FF2B5EF4-FFF2-40B4-BE49-F238E27FC236}">
                <a16:creationId xmlns:a16="http://schemas.microsoft.com/office/drawing/2014/main" id="{F3683619-25C9-0BAB-4BF3-9884C121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81" y="654071"/>
            <a:ext cx="5753037" cy="383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3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78BD281-3059-830E-59CA-37A7F3CBF608}"/>
              </a:ext>
            </a:extLst>
          </p:cNvPr>
          <p:cNvPicPr>
            <a:picLocks noChangeAspect="1"/>
          </p:cNvPicPr>
          <p:nvPr/>
        </p:nvPicPr>
        <p:blipFill>
          <a:blip r:embed="rId2"/>
          <a:stretch>
            <a:fillRect/>
          </a:stretch>
        </p:blipFill>
        <p:spPr>
          <a:xfrm>
            <a:off x="402653" y="971326"/>
            <a:ext cx="7621064" cy="3200847"/>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Invierno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0FFC2CF-09A3-2D26-4E4A-D7390C5EF6DA}"/>
              </a:ext>
            </a:extLst>
          </p:cNvPr>
          <p:cNvPicPr>
            <a:picLocks noChangeAspect="1"/>
          </p:cNvPicPr>
          <p:nvPr/>
        </p:nvPicPr>
        <p:blipFill>
          <a:blip r:embed="rId2"/>
          <a:stretch>
            <a:fillRect/>
          </a:stretch>
        </p:blipFill>
        <p:spPr>
          <a:xfrm>
            <a:off x="633691" y="1123748"/>
            <a:ext cx="7240010" cy="2896004"/>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pPr algn="r"/>
            <a:r>
              <a:rPr lang="es-CL" dirty="0"/>
              <a:t>Pregunta N°2</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190993" y="2977816"/>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72" y="3382705"/>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5A1843-FF9D-BB80-098C-6267410BF307}"/>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2023</a:t>
            </a:r>
          </a:p>
        </p:txBody>
      </p:sp>
    </p:spTree>
    <p:extLst>
      <p:ext uri="{BB962C8B-B14F-4D97-AF65-F5344CB8AC3E}">
        <p14:creationId xmlns:p14="http://schemas.microsoft.com/office/powerpoint/2010/main" val="4587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768670-F1D4-0FDB-CDF1-3335131C6EAA}"/>
              </a:ext>
            </a:extLst>
          </p:cNvPr>
          <p:cNvPicPr>
            <a:picLocks noChangeAspect="1"/>
          </p:cNvPicPr>
          <p:nvPr/>
        </p:nvPicPr>
        <p:blipFill>
          <a:blip r:embed="rId2"/>
          <a:stretch>
            <a:fillRect/>
          </a:stretch>
        </p:blipFill>
        <p:spPr>
          <a:xfrm>
            <a:off x="399665" y="1287060"/>
            <a:ext cx="7421011" cy="2991267"/>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8484"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196891" y="1009856"/>
            <a:ext cx="3594810" cy="1063500"/>
          </a:xfrm>
        </p:spPr>
        <p:txBody>
          <a:bodyPr/>
          <a:lstStyle/>
          <a:p>
            <a:r>
              <a:rPr lang="es-CL" dirty="0"/>
              <a:t>Pregunta N°3</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451408" y="2493627"/>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E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687" y="2887121"/>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D8E4DBF-C497-67C5-4281-9EAEB2591887}"/>
              </a:ext>
            </a:extLst>
          </p:cNvPr>
          <p:cNvSpPr txBox="1"/>
          <p:nvPr/>
        </p:nvSpPr>
        <p:spPr>
          <a:xfrm>
            <a:off x="2628448" y="4414055"/>
            <a:ext cx="4790003" cy="230832"/>
          </a:xfrm>
          <a:prstGeom prst="rect">
            <a:avLst/>
          </a:prstGeom>
          <a:noFill/>
        </p:spPr>
        <p:txBody>
          <a:bodyPr wrap="square" rtlCol="0">
            <a:spAutoFit/>
          </a:bodyPr>
          <a:lstStyle/>
          <a:p>
            <a:r>
              <a:rPr lang="es-CL" sz="900" dirty="0">
                <a:latin typeface="Aptos" panose="020B0004020202020204" pitchFamily="34" charset="0"/>
              </a:rPr>
              <a:t>DEMRE: Modelo Prueba de Matemática 2021</a:t>
            </a:r>
          </a:p>
        </p:txBody>
      </p:sp>
    </p:spTree>
    <p:extLst>
      <p:ext uri="{BB962C8B-B14F-4D97-AF65-F5344CB8AC3E}">
        <p14:creationId xmlns:p14="http://schemas.microsoft.com/office/powerpoint/2010/main" val="4292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9A0555-7F7B-15EE-582F-2F097983E2AB}"/>
              </a:ext>
            </a:extLst>
          </p:cNvPr>
          <p:cNvPicPr>
            <a:picLocks noChangeAspect="1"/>
          </p:cNvPicPr>
          <p:nvPr/>
        </p:nvPicPr>
        <p:blipFill>
          <a:blip r:embed="rId2"/>
          <a:stretch>
            <a:fillRect/>
          </a:stretch>
        </p:blipFill>
        <p:spPr>
          <a:xfrm>
            <a:off x="129087" y="651978"/>
            <a:ext cx="6823276" cy="231504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N°4</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Modelo Prueba de Matemática 2020</a:t>
            </a:r>
          </a:p>
        </p:txBody>
      </p:sp>
    </p:spTree>
    <p:extLst>
      <p:ext uri="{BB962C8B-B14F-4D97-AF65-F5344CB8AC3E}">
        <p14:creationId xmlns:p14="http://schemas.microsoft.com/office/powerpoint/2010/main" val="531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2D3B5FC-084A-888D-F860-DD8103ED5086}"/>
              </a:ext>
            </a:extLst>
          </p:cNvPr>
          <p:cNvPicPr>
            <a:picLocks noChangeAspect="1"/>
          </p:cNvPicPr>
          <p:nvPr/>
        </p:nvPicPr>
        <p:blipFill>
          <a:blip r:embed="rId2"/>
          <a:stretch>
            <a:fillRect/>
          </a:stretch>
        </p:blipFill>
        <p:spPr>
          <a:xfrm>
            <a:off x="279565" y="759029"/>
            <a:ext cx="6709906" cy="3464557"/>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N°5</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Modelo Prueba de Matemática 2017</a:t>
            </a:r>
          </a:p>
        </p:txBody>
      </p:sp>
    </p:spTree>
    <p:extLst>
      <p:ext uri="{BB962C8B-B14F-4D97-AF65-F5344CB8AC3E}">
        <p14:creationId xmlns:p14="http://schemas.microsoft.com/office/powerpoint/2010/main" val="30058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buFont typeface="Wingdings" panose="05000000000000000000" pitchFamily="2" charset="2"/>
              <a:buChar char="ü"/>
            </a:pPr>
            <a:endParaRPr lang="es-ES" sz="1800" dirty="0">
              <a:solidFill>
                <a:schemeClr val="tx1"/>
              </a:solidFill>
              <a:latin typeface="Aptos" panose="020B0004020202020204" pitchFamily="34" charset="0"/>
            </a:endParaRPr>
          </a:p>
          <a:p>
            <a:pPr algn="just">
              <a:buFont typeface="Wingdings" panose="05000000000000000000" pitchFamily="2" charset="2"/>
              <a:buChar char="ü"/>
            </a:pPr>
            <a:r>
              <a:rPr lang="es-ES" sz="1800" dirty="0">
                <a:solidFill>
                  <a:schemeClr val="tx1"/>
                </a:solidFill>
                <a:latin typeface="Aptos" panose="020B0004020202020204" pitchFamily="34" charset="0"/>
              </a:rPr>
              <a:t>Números irracionales como aquellos que no pueden expresarse como cocientes de números enteros.</a:t>
            </a:r>
          </a:p>
          <a:p>
            <a:pPr algn="just">
              <a:buFont typeface="Wingdings" panose="05000000000000000000" pitchFamily="2" charset="2"/>
              <a:buChar char="ü"/>
            </a:pPr>
            <a:r>
              <a:rPr lang="es-ES" sz="1800" dirty="0">
                <a:solidFill>
                  <a:schemeClr val="tx1"/>
                </a:solidFill>
                <a:latin typeface="Aptos" panose="020B0004020202020204" pitchFamily="34" charset="0"/>
              </a:rPr>
              <a:t>Números reales como la unión de los conjuntos de números racionales e irracionales y la operatoria de estos.</a:t>
            </a:r>
          </a:p>
          <a:p>
            <a:pPr algn="just">
              <a:buFont typeface="Wingdings" panose="05000000000000000000" pitchFamily="2" charset="2"/>
              <a:buChar char="ü"/>
            </a:pPr>
            <a:r>
              <a:rPr lang="es-ES" sz="1800" dirty="0">
                <a:solidFill>
                  <a:schemeClr val="tx1"/>
                </a:solidFill>
                <a:latin typeface="Aptos" panose="020B0004020202020204" pitchFamily="34" charset="0"/>
              </a:rPr>
              <a:t>Expresiones que carecen de significado o valor definido en el conjunto de números reales.</a:t>
            </a:r>
          </a:p>
          <a:p>
            <a:pPr marL="152400" indent="0" algn="just">
              <a:buNone/>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Identificar y definir números irracionales como aquellos que no pueden expresarse como cocientes de números enteros.</a:t>
            </a:r>
          </a:p>
          <a:p>
            <a:pPr algn="just"/>
            <a:r>
              <a:rPr lang="es-ES" sz="1800" dirty="0">
                <a:solidFill>
                  <a:schemeClr val="tx1"/>
                </a:solidFill>
                <a:latin typeface="Aptos" panose="020B0004020202020204" pitchFamily="34" charset="0"/>
              </a:rPr>
              <a:t>Definir los números reales como la unión de los conjuntos de números racionales e irracionales y la operatoria de estos.</a:t>
            </a:r>
          </a:p>
          <a:p>
            <a:pPr algn="just"/>
            <a:r>
              <a:rPr lang="es-ES" sz="1800" dirty="0">
                <a:solidFill>
                  <a:schemeClr val="tx1"/>
                </a:solidFill>
                <a:latin typeface="Aptos" panose="020B0004020202020204" pitchFamily="34" charset="0"/>
              </a:rPr>
              <a:t>Identificar expresiones que carecen de significado o valor definido en el conjunto de números reales.</a:t>
            </a: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8: Recapitulación de Reales</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M1 y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extLst>
      <p:ext uri="{BB962C8B-B14F-4D97-AF65-F5344CB8AC3E}">
        <p14:creationId xmlns:p14="http://schemas.microsoft.com/office/powerpoint/2010/main" val="146036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p:txBody>
              <a:bodyPr/>
              <a:lstStyle/>
              <a:p>
                <a:r>
                  <a:rPr lang="es-CL" b="1" dirty="0">
                    <a:latin typeface="Aptos" panose="020B0004020202020204" pitchFamily="34" charset="0"/>
                  </a:rPr>
                  <a:t>Números Irracionales (</a:t>
                </a:r>
                <a14:m>
                  <m:oMath xmlns:m="http://schemas.openxmlformats.org/officeDocument/2006/math">
                    <m:sSup>
                      <m:sSupPr>
                        <m:ctrlPr>
                          <a:rPr lang="es-CL" sz="2800" i="1">
                            <a:solidFill>
                              <a:srgbClr val="836967"/>
                            </a:solidFill>
                            <a:latin typeface="Cambria Math" panose="02040503050406030204" pitchFamily="18" charset="0"/>
                          </a:rPr>
                        </m:ctrlPr>
                      </m:sSupPr>
                      <m:e>
                        <m:r>
                          <a:rPr lang="es-CL" sz="2800">
                            <a:latin typeface="Cambria Math" panose="02040503050406030204" pitchFamily="18" charset="0"/>
                          </a:rPr>
                          <m:t>ℚ</m:t>
                        </m:r>
                      </m:e>
                      <m:sup>
                        <m:r>
                          <a:rPr lang="es-CL" sz="2800">
                            <a:latin typeface="Cambria Math" panose="02040503050406030204" pitchFamily="18" charset="0"/>
                          </a:rPr>
                          <m:t>∗</m:t>
                        </m:r>
                      </m:sup>
                    </m:sSup>
                  </m:oMath>
                </a14:m>
                <a:r>
                  <a:rPr lang="es-CL" b="1" dirty="0">
                    <a:latin typeface="Aptos" panose="020B0004020202020204" pitchFamily="34" charset="0"/>
                  </a:rPr>
                  <a:t>)</a:t>
                </a:r>
              </a:p>
            </p:txBody>
          </p:sp>
        </mc:Choice>
        <mc:Fallback xmlns="">
          <p:sp>
            <p:nvSpPr>
              <p:cNvPr id="5" name="Título 4">
                <a:extLst>
                  <a:ext uri="{FF2B5EF4-FFF2-40B4-BE49-F238E27FC236}">
                    <a16:creationId xmlns:a16="http://schemas.microsoft.com/office/drawing/2014/main" id="{01046DF9-BB61-738B-C77D-80ACC9FE8774}"/>
                  </a:ext>
                </a:extLst>
              </p:cNvPr>
              <p:cNvSpPr>
                <a:spLocks noGrp="1" noRot="1" noChangeAspect="1" noMove="1" noResize="1" noEditPoints="1" noAdjustHandles="1" noChangeArrowheads="1" noChangeShapeType="1" noTextEdit="1"/>
              </p:cNvSpPr>
              <p:nvPr>
                <p:ph type="title"/>
              </p:nvPr>
            </p:nvSpPr>
            <p:spPr>
              <a:blipFill>
                <a:blip r:embed="rId2"/>
                <a:stretch>
                  <a:fillRect b="-24468"/>
                </a:stretch>
              </a:blipFill>
            </p:spPr>
            <p:txBody>
              <a:bodyPr/>
              <a:lstStyle/>
              <a:p>
                <a:r>
                  <a:rPr lang="es-CL">
                    <a:noFill/>
                  </a:rPr>
                  <a:t> </a:t>
                </a:r>
              </a:p>
            </p:txBody>
          </p:sp>
        </mc:Fallback>
      </mc:AlternateContent>
      <p:sp>
        <p:nvSpPr>
          <p:cNvPr id="3" name="CuadroTexto 2">
            <a:extLst>
              <a:ext uri="{FF2B5EF4-FFF2-40B4-BE49-F238E27FC236}">
                <a16:creationId xmlns:a16="http://schemas.microsoft.com/office/drawing/2014/main" id="{36A04ABD-5957-2401-C0AD-EF17FAAE53DF}"/>
              </a:ext>
            </a:extLst>
          </p:cNvPr>
          <p:cNvSpPr txBox="1"/>
          <p:nvPr/>
        </p:nvSpPr>
        <p:spPr>
          <a:xfrm>
            <a:off x="509857" y="2044480"/>
            <a:ext cx="3852000" cy="970587"/>
          </a:xfrm>
          <a:prstGeom prst="rect">
            <a:avLst/>
          </a:prstGeom>
          <a:noFill/>
        </p:spPr>
        <p:txBody>
          <a:bodyPr wrap="square">
            <a:spAutoFit/>
          </a:bodyPr>
          <a:lstStyle/>
          <a:p>
            <a:pPr algn="just">
              <a:lnSpc>
                <a:spcPct val="107000"/>
              </a:lnSpc>
              <a:spcAft>
                <a:spcPts val="800"/>
              </a:spcAft>
            </a:pPr>
            <a:r>
              <a:rPr lang="es-CL" sz="1800" kern="100" dirty="0">
                <a:latin typeface="Aptos" panose="020B0004020202020204" pitchFamily="34" charset="0"/>
                <a:ea typeface="Calibri" panose="020F0502020204030204" pitchFamily="34" charset="0"/>
                <a:cs typeface="Times New Roman" panose="02020603050405020304" pitchFamily="18" charset="0"/>
              </a:rPr>
              <a:t>Son todos aquellos números que </a:t>
            </a:r>
            <a:r>
              <a:rPr lang="es-CL" sz="1800" b="1" kern="100" dirty="0">
                <a:latin typeface="Aptos" panose="020B0004020202020204" pitchFamily="34" charset="0"/>
                <a:ea typeface="Calibri" panose="020F0502020204030204" pitchFamily="34" charset="0"/>
                <a:cs typeface="Times New Roman" panose="02020603050405020304" pitchFamily="18" charset="0"/>
              </a:rPr>
              <a:t>no</a:t>
            </a:r>
            <a:r>
              <a:rPr lang="es-CL" sz="1800" kern="100" dirty="0">
                <a:latin typeface="Aptos" panose="020B0004020202020204" pitchFamily="34" charset="0"/>
                <a:ea typeface="Calibri" panose="020F0502020204030204" pitchFamily="34" charset="0"/>
                <a:cs typeface="Times New Roman" panose="02020603050405020304" pitchFamily="18" charset="0"/>
              </a:rPr>
              <a:t> pueden expresarse en forma de cociente entre 2 números enteros.</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E967FF3C-E253-384E-6B92-913B2D508A74}"/>
              </a:ext>
            </a:extLst>
          </p:cNvPr>
          <p:cNvCxnSpPr>
            <a:cxnSpLocks/>
          </p:cNvCxnSpPr>
          <p:nvPr/>
        </p:nvCxnSpPr>
        <p:spPr>
          <a:xfrm>
            <a:off x="4632557" y="2106410"/>
            <a:ext cx="0" cy="90865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99872038-A971-D306-A512-BBC74DD0199A}"/>
              </a:ext>
            </a:extLst>
          </p:cNvPr>
          <p:cNvPicPr>
            <a:picLocks noChangeAspect="1"/>
          </p:cNvPicPr>
          <p:nvPr/>
        </p:nvPicPr>
        <p:blipFill rotWithShape="1">
          <a:blip r:embed="rId3"/>
          <a:srcRect l="2942" t="3834" r="57276" b="30178"/>
          <a:stretch/>
        </p:blipFill>
        <p:spPr>
          <a:xfrm>
            <a:off x="4735503" y="2416655"/>
            <a:ext cx="3996716" cy="294294"/>
          </a:xfrm>
          <a:prstGeom prst="rect">
            <a:avLst/>
          </a:prstGeom>
        </p:spPr>
      </p:pic>
      <p:pic>
        <p:nvPicPr>
          <p:cNvPr id="15" name="Imagen 14" descr="Imagen en blanco y negro&#10;&#10;Descripción generada automáticamente con confianza baja">
            <a:extLst>
              <a:ext uri="{FF2B5EF4-FFF2-40B4-BE49-F238E27FC236}">
                <a16:creationId xmlns:a16="http://schemas.microsoft.com/office/drawing/2014/main" id="{AED2E8D4-8378-BAF6-8701-A54EDDC3E707}"/>
              </a:ext>
            </a:extLst>
          </p:cNvPr>
          <p:cNvPicPr>
            <a:picLocks noChangeAspect="1"/>
          </p:cNvPicPr>
          <p:nvPr/>
        </p:nvPicPr>
        <p:blipFill>
          <a:blip r:embed="rId4"/>
          <a:stretch>
            <a:fillRect/>
          </a:stretch>
        </p:blipFill>
        <p:spPr>
          <a:xfrm>
            <a:off x="2949526" y="3443410"/>
            <a:ext cx="3244948" cy="970587"/>
          </a:xfrm>
          <a:prstGeom prst="rect">
            <a:avLst/>
          </a:prstGeom>
        </p:spPr>
      </p:pic>
    </p:spTree>
    <p:extLst>
      <p:ext uri="{BB962C8B-B14F-4D97-AF65-F5344CB8AC3E}">
        <p14:creationId xmlns:p14="http://schemas.microsoft.com/office/powerpoint/2010/main" val="13536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Números Irracionales (</a:t>
                </a:r>
                <a14:m>
                  <m:oMath xmlns:m="http://schemas.openxmlformats.org/officeDocument/2006/math">
                    <m:sSup>
                      <m:sSupPr>
                        <m:ctrlPr>
                          <a:rPr lang="es-CL" sz="2800" i="1">
                            <a:solidFill>
                              <a:srgbClr val="836967"/>
                            </a:solidFill>
                            <a:latin typeface="Cambria Math" panose="02040503050406030204" pitchFamily="18" charset="0"/>
                          </a:rPr>
                        </m:ctrlPr>
                      </m:sSupPr>
                      <m:e>
                        <m:r>
                          <a:rPr lang="es-CL" sz="2800">
                            <a:latin typeface="Cambria Math" panose="02040503050406030204" pitchFamily="18" charset="0"/>
                          </a:rPr>
                          <m:t>ℚ</m:t>
                        </m:r>
                      </m:e>
                      <m:sup>
                        <m:r>
                          <a:rPr lang="es-CL" sz="2800">
                            <a:latin typeface="Cambria Math" panose="02040503050406030204" pitchFamily="18" charset="0"/>
                          </a:rPr>
                          <m:t>∗</m:t>
                        </m:r>
                      </m:sup>
                    </m:sSup>
                  </m:oMath>
                </a14:m>
                <a:r>
                  <a:rPr lang="es-CL" b="1" dirty="0">
                    <a:latin typeface="Aptos" panose="020B0004020202020204" pitchFamily="34" charset="0"/>
                  </a:rPr>
                  <a:t>)</a:t>
                </a:r>
              </a:p>
            </p:txBody>
          </p:sp>
        </mc:Choice>
        <mc:Fallback xmlns="">
          <p:sp>
            <p:nvSpPr>
              <p:cNvPr id="2" name="Título 1">
                <a:extLst>
                  <a:ext uri="{FF2B5EF4-FFF2-40B4-BE49-F238E27FC236}">
                    <a16:creationId xmlns:a16="http://schemas.microsoft.com/office/drawing/2014/main" id="{80FAF46C-C420-38CC-736F-2C713AF03002}"/>
                  </a:ext>
                </a:extLst>
              </p:cNvPr>
              <p:cNvSpPr>
                <a:spLocks noGrp="1" noRot="1" noChangeAspect="1" noMove="1" noResize="1" noEditPoints="1" noAdjustHandles="1" noChangeArrowheads="1" noChangeShapeType="1" noTextEdit="1"/>
              </p:cNvSpPr>
              <p:nvPr>
                <p:ph type="title" idx="4294967295"/>
              </p:nvPr>
            </p:nvSpPr>
            <p:spPr>
              <a:xfrm>
                <a:off x="720725" y="387584"/>
                <a:ext cx="7702550" cy="573088"/>
              </a:xfrm>
              <a:blipFill>
                <a:blip r:embed="rId2"/>
                <a:stretch>
                  <a:fillRect b="-24468"/>
                </a:stretch>
              </a:blipFill>
            </p:spPr>
            <p:txBody>
              <a:bodyPr/>
              <a:lstStyle/>
              <a:p>
                <a:r>
                  <a:rPr lang="es-CL">
                    <a:noFill/>
                  </a:rPr>
                  <a:t> </a:t>
                </a:r>
              </a:p>
            </p:txBody>
          </p:sp>
        </mc:Fallback>
      </mc:AlternateContent>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Operatoria</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sp>
        <p:nvSpPr>
          <p:cNvPr id="4" name="CuadroTexto 3">
            <a:extLst>
              <a:ext uri="{FF2B5EF4-FFF2-40B4-BE49-F238E27FC236}">
                <a16:creationId xmlns:a16="http://schemas.microsoft.com/office/drawing/2014/main" id="{9B908940-A23A-6D70-3555-880D154E4A84}"/>
              </a:ext>
            </a:extLst>
          </p:cNvPr>
          <p:cNvSpPr txBox="1"/>
          <p:nvPr/>
        </p:nvSpPr>
        <p:spPr>
          <a:xfrm>
            <a:off x="352129" y="1424998"/>
            <a:ext cx="8365908" cy="295395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Los números irracionales están implicados en una serie de cálculos matemáticos, pero al no tener un fin surge la pregunta de cómo ocuparlos para resolver ejercicios. Muchas veces esto se resuelve mediante el redondeo o truncamiento hasta un cierto número de cifras y realizar el procedimiento como si ese fuera el número por completo.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La NASA por ejemplo, ocupa una aproximación al número pi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𝜋</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con quince cifras decimales para sus cálculos matemáticos.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Para efectos de la PAES, muchas veces se dirá el número al que aproximarlo o simplemente se dejaran expresados en notación de raíz o logaritmo.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p:txBody>
              <a:bodyPr/>
              <a:lstStyle/>
              <a:p>
                <a:r>
                  <a:rPr lang="es-CL" b="1" dirty="0">
                    <a:latin typeface="Aptos" panose="020B0004020202020204" pitchFamily="34" charset="0"/>
                  </a:rPr>
                  <a:t>Números Reales (</a:t>
                </a:r>
                <a14:m>
                  <m:oMath xmlns:m="http://schemas.openxmlformats.org/officeDocument/2006/math">
                    <m:r>
                      <a:rPr lang="es-CL" b="1" i="1">
                        <a:latin typeface="Cambria Math" panose="02040503050406030204" pitchFamily="18" charset="0"/>
                      </a:rPr>
                      <m:t>ℝ</m:t>
                    </m:r>
                  </m:oMath>
                </a14:m>
                <a:r>
                  <a:rPr lang="es-CL" b="1" dirty="0">
                    <a:latin typeface="Aptos" panose="020B0004020202020204" pitchFamily="34" charset="0"/>
                  </a:rPr>
                  <a:t>)</a:t>
                </a:r>
              </a:p>
            </p:txBody>
          </p:sp>
        </mc:Choice>
        <mc:Fallback xmlns="">
          <p:sp>
            <p:nvSpPr>
              <p:cNvPr id="5" name="Título 4">
                <a:extLst>
                  <a:ext uri="{FF2B5EF4-FFF2-40B4-BE49-F238E27FC236}">
                    <a16:creationId xmlns:a16="http://schemas.microsoft.com/office/drawing/2014/main" id="{01046DF9-BB61-738B-C77D-80ACC9FE8774}"/>
                  </a:ext>
                </a:extLst>
              </p:cNvPr>
              <p:cNvSpPr>
                <a:spLocks noGrp="1" noRot="1" noChangeAspect="1" noMove="1" noResize="1" noEditPoints="1" noAdjustHandles="1" noChangeArrowheads="1" noChangeShapeType="1" noTextEdit="1"/>
              </p:cNvSpPr>
              <p:nvPr>
                <p:ph type="title"/>
              </p:nvPr>
            </p:nvSpPr>
            <p:spPr>
              <a:blipFill>
                <a:blip r:embed="rId2"/>
                <a:stretch>
                  <a:fillRect t="-2128" b="-20213"/>
                </a:stretch>
              </a:blipFill>
            </p:spPr>
            <p:txBody>
              <a:bodyPr/>
              <a:lstStyle/>
              <a:p>
                <a:r>
                  <a:rPr lang="es-CL">
                    <a:noFill/>
                  </a:rPr>
                  <a:t> </a:t>
                </a:r>
              </a:p>
            </p:txBody>
          </p:sp>
        </mc:Fallback>
      </mc:AlternateContent>
      <p:sp>
        <p:nvSpPr>
          <p:cNvPr id="3" name="CuadroTexto 2">
            <a:extLst>
              <a:ext uri="{FF2B5EF4-FFF2-40B4-BE49-F238E27FC236}">
                <a16:creationId xmlns:a16="http://schemas.microsoft.com/office/drawing/2014/main" id="{36A04ABD-5957-2401-C0AD-EF17FAAE53DF}"/>
              </a:ext>
            </a:extLst>
          </p:cNvPr>
          <p:cNvSpPr txBox="1"/>
          <p:nvPr/>
        </p:nvSpPr>
        <p:spPr>
          <a:xfrm>
            <a:off x="419022" y="1259980"/>
            <a:ext cx="3852000" cy="970587"/>
          </a:xfrm>
          <a:prstGeom prst="rect">
            <a:avLst/>
          </a:prstGeom>
          <a:noFill/>
        </p:spPr>
        <p:txBody>
          <a:bodyPr wrap="square">
            <a:spAutoFit/>
          </a:bodyPr>
          <a:lstStyle/>
          <a:p>
            <a:pPr algn="just">
              <a:lnSpc>
                <a:spcPct val="107000"/>
              </a:lnSpc>
              <a:spcAft>
                <a:spcPts val="800"/>
              </a:spcAft>
            </a:pPr>
            <a:r>
              <a:rPr lang="es-CL" sz="1800" kern="100" dirty="0">
                <a:latin typeface="Aptos" panose="020B0004020202020204" pitchFamily="34" charset="0"/>
                <a:ea typeface="Calibri" panose="020F0502020204030204" pitchFamily="34" charset="0"/>
                <a:cs typeface="Times New Roman" panose="02020603050405020304" pitchFamily="18" charset="0"/>
              </a:rPr>
              <a:t>Este conjunto incluye a los </a:t>
            </a:r>
            <a:r>
              <a:rPr lang="es-CL" sz="1800" b="1" kern="100" dirty="0">
                <a:latin typeface="Aptos" panose="020B0004020202020204" pitchFamily="34" charset="0"/>
                <a:ea typeface="Calibri" panose="020F0502020204030204" pitchFamily="34" charset="0"/>
                <a:cs typeface="Times New Roman" panose="02020603050405020304" pitchFamily="18" charset="0"/>
              </a:rPr>
              <a:t>números racionales</a:t>
            </a:r>
            <a:r>
              <a:rPr lang="es-CL" sz="1800" kern="100" dirty="0">
                <a:latin typeface="Aptos" panose="020B0004020202020204" pitchFamily="34" charset="0"/>
                <a:ea typeface="Calibri" panose="020F0502020204030204" pitchFamily="34" charset="0"/>
                <a:cs typeface="Times New Roman" panose="02020603050405020304" pitchFamily="18" charset="0"/>
              </a:rPr>
              <a:t> y a los </a:t>
            </a:r>
            <a:r>
              <a:rPr lang="es-CL" sz="1800" b="1" kern="100" dirty="0">
                <a:latin typeface="Aptos" panose="020B0004020202020204" pitchFamily="34" charset="0"/>
                <a:ea typeface="Calibri" panose="020F0502020204030204" pitchFamily="34" charset="0"/>
                <a:cs typeface="Times New Roman" panose="02020603050405020304" pitchFamily="18" charset="0"/>
              </a:rPr>
              <a:t>números irracionales</a:t>
            </a:r>
            <a:r>
              <a:rPr lang="es-CL" sz="1800" kern="100" dirty="0">
                <a:latin typeface="Aptos" panose="020B0004020202020204" pitchFamily="34" charset="0"/>
                <a:ea typeface="Calibri" panose="020F0502020204030204" pitchFamily="34" charset="0"/>
                <a:cs typeface="Times New Roman" panose="02020603050405020304" pitchFamily="18" charset="0"/>
              </a:rPr>
              <a:t>.</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E967FF3C-E253-384E-6B92-913B2D508A74}"/>
              </a:ext>
            </a:extLst>
          </p:cNvPr>
          <p:cNvCxnSpPr>
            <a:cxnSpLocks/>
          </p:cNvCxnSpPr>
          <p:nvPr/>
        </p:nvCxnSpPr>
        <p:spPr>
          <a:xfrm>
            <a:off x="4578056" y="1379735"/>
            <a:ext cx="0" cy="90865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8F1295D6-794B-23C5-CE88-AF2E34FE2B42}"/>
                  </a:ext>
                </a:extLst>
              </p:cNvPr>
              <p:cNvSpPr txBox="1"/>
              <p:nvPr/>
            </p:nvSpPr>
            <p:spPr>
              <a:xfrm>
                <a:off x="5262342" y="1560607"/>
                <a:ext cx="141398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1800" smtClean="0">
                          <a:latin typeface="Cambria Math" panose="02040503050406030204" pitchFamily="18" charset="0"/>
                        </a:rPr>
                        <m:t>ℝ</m:t>
                      </m:r>
                      <m:r>
                        <a:rPr lang="es-CL" sz="1800" i="0">
                          <a:latin typeface="Cambria Math" panose="02040503050406030204" pitchFamily="18" charset="0"/>
                        </a:rPr>
                        <m:t>=</m:t>
                      </m:r>
                      <m:r>
                        <a:rPr lang="es-CL" sz="1800" i="0">
                          <a:latin typeface="Cambria Math" panose="02040503050406030204" pitchFamily="18" charset="0"/>
                        </a:rPr>
                        <m:t>ℚ</m:t>
                      </m:r>
                      <m:r>
                        <a:rPr lang="es-CL" sz="1800" i="0">
                          <a:latin typeface="Cambria Math" panose="02040503050406030204" pitchFamily="18" charset="0"/>
                        </a:rPr>
                        <m:t>∪</m:t>
                      </m:r>
                      <m:sSup>
                        <m:sSupPr>
                          <m:ctrlPr>
                            <a:rPr lang="es-CL" sz="1800" i="1">
                              <a:solidFill>
                                <a:srgbClr val="836967"/>
                              </a:solidFill>
                              <a:latin typeface="Cambria Math" panose="02040503050406030204" pitchFamily="18" charset="0"/>
                            </a:rPr>
                          </m:ctrlPr>
                        </m:sSupPr>
                        <m:e>
                          <m:r>
                            <a:rPr lang="es-CL" sz="1800" i="0">
                              <a:latin typeface="Cambria Math" panose="02040503050406030204" pitchFamily="18" charset="0"/>
                            </a:rPr>
                            <m:t>ℚ</m:t>
                          </m:r>
                        </m:e>
                        <m:sup>
                          <m:r>
                            <a:rPr lang="es-CL" sz="1800" i="0">
                              <a:latin typeface="Cambria Math" panose="02040503050406030204" pitchFamily="18" charset="0"/>
                            </a:rPr>
                            <m:t>∗</m:t>
                          </m:r>
                        </m:sup>
                      </m:sSup>
                    </m:oMath>
                  </m:oMathPara>
                </a14:m>
                <a:endParaRPr lang="es-CL" sz="1800" dirty="0"/>
              </a:p>
            </p:txBody>
          </p:sp>
        </mc:Choice>
        <mc:Fallback xmlns="">
          <p:sp>
            <p:nvSpPr>
              <p:cNvPr id="4" name="CuadroTexto 3">
                <a:extLst>
                  <a:ext uri="{FF2B5EF4-FFF2-40B4-BE49-F238E27FC236}">
                    <a16:creationId xmlns:a16="http://schemas.microsoft.com/office/drawing/2014/main" id="{8F1295D6-794B-23C5-CE88-AF2E34FE2B42}"/>
                  </a:ext>
                </a:extLst>
              </p:cNvPr>
              <p:cNvSpPr txBox="1">
                <a:spLocks noRot="1" noChangeAspect="1" noMove="1" noResize="1" noEditPoints="1" noAdjustHandles="1" noChangeArrowheads="1" noChangeShapeType="1" noTextEdit="1"/>
              </p:cNvSpPr>
              <p:nvPr/>
            </p:nvSpPr>
            <p:spPr>
              <a:xfrm>
                <a:off x="5262342" y="1560607"/>
                <a:ext cx="1413987" cy="369332"/>
              </a:xfrm>
              <a:prstGeom prst="rect">
                <a:avLst/>
              </a:prstGeom>
              <a:blipFill>
                <a:blip r:embed="rId3"/>
                <a:stretch>
                  <a:fillRect b="-11475"/>
                </a:stretch>
              </a:blipFill>
            </p:spPr>
            <p:txBody>
              <a:bodyPr/>
              <a:lstStyle/>
              <a:p>
                <a:r>
                  <a:rPr lang="es-CL">
                    <a:noFill/>
                  </a:rPr>
                  <a:t> </a:t>
                </a:r>
              </a:p>
            </p:txBody>
          </p:sp>
        </mc:Fallback>
      </mc:AlternateContent>
      <p:pic>
        <p:nvPicPr>
          <p:cNvPr id="6" name="Imagen 5" descr="Imagen que contiene objeto, antena, reloj&#10;&#10;Descripción generada automáticamente">
            <a:extLst>
              <a:ext uri="{FF2B5EF4-FFF2-40B4-BE49-F238E27FC236}">
                <a16:creationId xmlns:a16="http://schemas.microsoft.com/office/drawing/2014/main" id="{4B977850-73A8-D272-2742-66B07844AEE9}"/>
              </a:ext>
            </a:extLst>
          </p:cNvPr>
          <p:cNvPicPr>
            <a:picLocks noChangeAspect="1"/>
          </p:cNvPicPr>
          <p:nvPr/>
        </p:nvPicPr>
        <p:blipFill>
          <a:blip r:embed="rId4"/>
          <a:stretch>
            <a:fillRect/>
          </a:stretch>
        </p:blipFill>
        <p:spPr>
          <a:xfrm>
            <a:off x="3063100" y="2439067"/>
            <a:ext cx="3017800" cy="832083"/>
          </a:xfrm>
          <a:prstGeom prst="rect">
            <a:avLst/>
          </a:prstGeom>
        </p:spPr>
      </p:pic>
      <p:pic>
        <p:nvPicPr>
          <p:cNvPr id="8" name="Imagen 7">
            <a:extLst>
              <a:ext uri="{FF2B5EF4-FFF2-40B4-BE49-F238E27FC236}">
                <a16:creationId xmlns:a16="http://schemas.microsoft.com/office/drawing/2014/main" id="{781EC1B2-746F-E929-E25B-D1261EA11938}"/>
              </a:ext>
            </a:extLst>
          </p:cNvPr>
          <p:cNvPicPr>
            <a:picLocks noChangeAspect="1"/>
          </p:cNvPicPr>
          <p:nvPr/>
        </p:nvPicPr>
        <p:blipFill rotWithShape="1">
          <a:blip r:embed="rId5"/>
          <a:srcRect l="2711" t="3525" r="2669" b="2514"/>
          <a:stretch/>
        </p:blipFill>
        <p:spPr>
          <a:xfrm>
            <a:off x="2491454" y="2230567"/>
            <a:ext cx="3589446" cy="2283161"/>
          </a:xfrm>
          <a:prstGeom prst="rect">
            <a:avLst/>
          </a:prstGeom>
        </p:spPr>
      </p:pic>
    </p:spTree>
    <p:extLst>
      <p:ext uri="{BB962C8B-B14F-4D97-AF65-F5344CB8AC3E}">
        <p14:creationId xmlns:p14="http://schemas.microsoft.com/office/powerpoint/2010/main" val="176545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p:txBody>
              <a:bodyPr/>
              <a:lstStyle/>
              <a:p>
                <a:r>
                  <a:rPr lang="es-CL" b="1" dirty="0">
                    <a:latin typeface="Aptos" panose="020B0004020202020204" pitchFamily="34" charset="0"/>
                  </a:rPr>
                  <a:t>Números Reales (</a:t>
                </a:r>
                <a14:m>
                  <m:oMath xmlns:m="http://schemas.openxmlformats.org/officeDocument/2006/math">
                    <m:r>
                      <a:rPr lang="es-CL" b="1" i="1">
                        <a:latin typeface="Cambria Math" panose="02040503050406030204" pitchFamily="18" charset="0"/>
                      </a:rPr>
                      <m:t>ℝ</m:t>
                    </m:r>
                  </m:oMath>
                </a14:m>
                <a:r>
                  <a:rPr lang="es-CL" b="1" dirty="0">
                    <a:latin typeface="Aptos" panose="020B0004020202020204" pitchFamily="34" charset="0"/>
                  </a:rPr>
                  <a:t>)</a:t>
                </a:r>
              </a:p>
            </p:txBody>
          </p:sp>
        </mc:Choice>
        <mc:Fallback xmlns="">
          <p:sp>
            <p:nvSpPr>
              <p:cNvPr id="5" name="Título 4">
                <a:extLst>
                  <a:ext uri="{FF2B5EF4-FFF2-40B4-BE49-F238E27FC236}">
                    <a16:creationId xmlns:a16="http://schemas.microsoft.com/office/drawing/2014/main" id="{01046DF9-BB61-738B-C77D-80ACC9FE8774}"/>
                  </a:ext>
                </a:extLst>
              </p:cNvPr>
              <p:cNvSpPr>
                <a:spLocks noGrp="1" noRot="1" noChangeAspect="1" noMove="1" noResize="1" noEditPoints="1" noAdjustHandles="1" noChangeArrowheads="1" noChangeShapeType="1" noTextEdit="1"/>
              </p:cNvSpPr>
              <p:nvPr>
                <p:ph type="title"/>
              </p:nvPr>
            </p:nvSpPr>
            <p:spPr>
              <a:blipFill>
                <a:blip r:embed="rId2"/>
                <a:stretch>
                  <a:fillRect t="-2128" b="-2021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8F1295D6-794B-23C5-CE88-AF2E34FE2B42}"/>
                  </a:ext>
                </a:extLst>
              </p:cNvPr>
              <p:cNvSpPr txBox="1"/>
              <p:nvPr/>
            </p:nvSpPr>
            <p:spPr>
              <a:xfrm>
                <a:off x="1031621" y="1900445"/>
                <a:ext cx="141398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1800" smtClean="0">
                          <a:latin typeface="Cambria Math" panose="02040503050406030204" pitchFamily="18" charset="0"/>
                        </a:rPr>
                        <m:t>ℝ</m:t>
                      </m:r>
                      <m:r>
                        <a:rPr lang="es-CL" sz="1800" i="0">
                          <a:latin typeface="Cambria Math" panose="02040503050406030204" pitchFamily="18" charset="0"/>
                        </a:rPr>
                        <m:t>=</m:t>
                      </m:r>
                      <m:r>
                        <a:rPr lang="es-CL" sz="1800" i="0">
                          <a:latin typeface="Cambria Math" panose="02040503050406030204" pitchFamily="18" charset="0"/>
                        </a:rPr>
                        <m:t>ℚ</m:t>
                      </m:r>
                      <m:r>
                        <a:rPr lang="es-CL" sz="1800" i="0">
                          <a:latin typeface="Cambria Math" panose="02040503050406030204" pitchFamily="18" charset="0"/>
                        </a:rPr>
                        <m:t>∪</m:t>
                      </m:r>
                      <m:sSup>
                        <m:sSupPr>
                          <m:ctrlPr>
                            <a:rPr lang="es-CL" sz="1800" i="1">
                              <a:solidFill>
                                <a:srgbClr val="836967"/>
                              </a:solidFill>
                              <a:latin typeface="Cambria Math" panose="02040503050406030204" pitchFamily="18" charset="0"/>
                            </a:rPr>
                          </m:ctrlPr>
                        </m:sSupPr>
                        <m:e>
                          <m:r>
                            <a:rPr lang="es-CL" sz="1800" i="0">
                              <a:latin typeface="Cambria Math" panose="02040503050406030204" pitchFamily="18" charset="0"/>
                            </a:rPr>
                            <m:t>ℚ</m:t>
                          </m:r>
                        </m:e>
                        <m:sup>
                          <m:r>
                            <a:rPr lang="es-CL" sz="1800" i="0">
                              <a:latin typeface="Cambria Math" panose="02040503050406030204" pitchFamily="18" charset="0"/>
                            </a:rPr>
                            <m:t>∗</m:t>
                          </m:r>
                        </m:sup>
                      </m:sSup>
                    </m:oMath>
                  </m:oMathPara>
                </a14:m>
                <a:endParaRPr lang="es-CL" sz="1800" dirty="0"/>
              </a:p>
            </p:txBody>
          </p:sp>
        </mc:Choice>
        <mc:Fallback xmlns="">
          <p:sp>
            <p:nvSpPr>
              <p:cNvPr id="4" name="CuadroTexto 3">
                <a:extLst>
                  <a:ext uri="{FF2B5EF4-FFF2-40B4-BE49-F238E27FC236}">
                    <a16:creationId xmlns:a16="http://schemas.microsoft.com/office/drawing/2014/main" id="{8F1295D6-794B-23C5-CE88-AF2E34FE2B42}"/>
                  </a:ext>
                </a:extLst>
              </p:cNvPr>
              <p:cNvSpPr txBox="1">
                <a:spLocks noRot="1" noChangeAspect="1" noMove="1" noResize="1" noEditPoints="1" noAdjustHandles="1" noChangeArrowheads="1" noChangeShapeType="1" noTextEdit="1"/>
              </p:cNvSpPr>
              <p:nvPr/>
            </p:nvSpPr>
            <p:spPr>
              <a:xfrm>
                <a:off x="1031621" y="1900445"/>
                <a:ext cx="1413987" cy="369332"/>
              </a:xfrm>
              <a:prstGeom prst="rect">
                <a:avLst/>
              </a:prstGeom>
              <a:blipFill>
                <a:blip r:embed="rId3"/>
                <a:stretch>
                  <a:fillRect b="-11667"/>
                </a:stretch>
              </a:blipFill>
            </p:spPr>
            <p:txBody>
              <a:bodyPr/>
              <a:lstStyle/>
              <a:p>
                <a:r>
                  <a:rPr lang="es-CL">
                    <a:noFill/>
                  </a:rPr>
                  <a:t> </a:t>
                </a:r>
              </a:p>
            </p:txBody>
          </p:sp>
        </mc:Fallback>
      </mc:AlternateContent>
      <p:pic>
        <p:nvPicPr>
          <p:cNvPr id="8" name="Imagen 7">
            <a:extLst>
              <a:ext uri="{FF2B5EF4-FFF2-40B4-BE49-F238E27FC236}">
                <a16:creationId xmlns:a16="http://schemas.microsoft.com/office/drawing/2014/main" id="{781EC1B2-746F-E929-E25B-D1261EA11938}"/>
              </a:ext>
            </a:extLst>
          </p:cNvPr>
          <p:cNvPicPr>
            <a:picLocks noChangeAspect="1"/>
          </p:cNvPicPr>
          <p:nvPr/>
        </p:nvPicPr>
        <p:blipFill rotWithShape="1">
          <a:blip r:embed="rId4"/>
          <a:srcRect l="2711" t="3525" r="2669" b="2514"/>
          <a:stretch/>
        </p:blipFill>
        <p:spPr>
          <a:xfrm>
            <a:off x="147667" y="2269777"/>
            <a:ext cx="3181896" cy="2023928"/>
          </a:xfrm>
          <a:prstGeom prst="rect">
            <a:avLst/>
          </a:prstGeom>
        </p:spPr>
      </p:pic>
      <p:sp>
        <p:nvSpPr>
          <p:cNvPr id="7" name="CuadroTexto 6">
            <a:extLst>
              <a:ext uri="{FF2B5EF4-FFF2-40B4-BE49-F238E27FC236}">
                <a16:creationId xmlns:a16="http://schemas.microsoft.com/office/drawing/2014/main" id="{4249D16A-77AE-89C8-94C0-E7CC8E42F3D8}"/>
              </a:ext>
            </a:extLst>
          </p:cNvPr>
          <p:cNvSpPr txBox="1"/>
          <p:nvPr/>
        </p:nvSpPr>
        <p:spPr>
          <a:xfrm>
            <a:off x="3441780" y="1802032"/>
            <a:ext cx="5469361" cy="254678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CL" sz="1600" b="1" kern="100" dirty="0">
                <a:effectLst/>
                <a:latin typeface="Aptos" panose="020B0004020202020204" pitchFamily="34" charset="0"/>
                <a:ea typeface="Calibri" panose="020F0502020204030204" pitchFamily="34" charset="0"/>
                <a:cs typeface="Aparajita" panose="020B0502040204020203" pitchFamily="18" charset="0"/>
              </a:rPr>
              <a:t>Densidad:</a:t>
            </a:r>
            <a:r>
              <a:rPr lang="es-CL" sz="1600" kern="100" dirty="0">
                <a:effectLst/>
                <a:latin typeface="Aptos" panose="020B0004020202020204" pitchFamily="34" charset="0"/>
                <a:ea typeface="Calibri" panose="020F0502020204030204" pitchFamily="34" charset="0"/>
                <a:cs typeface="Aparajita" panose="020B0502040204020203" pitchFamily="18" charset="0"/>
              </a:rPr>
              <a:t> El conjunto de los reales es un conjunto denso, esto quiere decir que sin importar lo cercano que se encuentren dos números, siempre habrá infinitos números reales que se encuentren entre ellos.</a:t>
            </a:r>
          </a:p>
          <a:p>
            <a:pPr marL="285750" indent="-285750" algn="just">
              <a:lnSpc>
                <a:spcPct val="107000"/>
              </a:lnSpc>
              <a:spcAft>
                <a:spcPts val="800"/>
              </a:spcAft>
              <a:buFont typeface="Arial" panose="020B0604020202020204" pitchFamily="34" charset="0"/>
              <a:buChar char="•"/>
            </a:pPr>
            <a:r>
              <a:rPr lang="es-CL" sz="1600" b="1" kern="100" dirty="0">
                <a:effectLst/>
                <a:latin typeface="Aptos" panose="020B0004020202020204" pitchFamily="34" charset="0"/>
                <a:ea typeface="Calibri" panose="020F0502020204030204" pitchFamily="34" charset="0"/>
                <a:cs typeface="Aparajita" panose="020B0502040204020203" pitchFamily="18" charset="0"/>
              </a:rPr>
              <a:t>Cerradura:</a:t>
            </a:r>
            <a:r>
              <a:rPr lang="es-CL" sz="1600" kern="100" dirty="0">
                <a:effectLst/>
                <a:latin typeface="Aptos" panose="020B0004020202020204" pitchFamily="34" charset="0"/>
                <a:ea typeface="Calibri" panose="020F0502020204030204" pitchFamily="34" charset="0"/>
                <a:cs typeface="Aparajita" panose="020B0502040204020203" pitchFamily="18" charset="0"/>
              </a:rPr>
              <a:t> Esta propiedad nos menciona que, si realizamos una operación matemática entre elementos pertenecientes al conjunto de los números reales, el resultado pertenecerá también al conjunto de los números reales.</a:t>
            </a:r>
          </a:p>
        </p:txBody>
      </p:sp>
    </p:spTree>
    <p:extLst>
      <p:ext uri="{BB962C8B-B14F-4D97-AF65-F5344CB8AC3E}">
        <p14:creationId xmlns:p14="http://schemas.microsoft.com/office/powerpoint/2010/main" val="40963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Números Reales (</a:t>
                </a:r>
                <a14:m>
                  <m:oMath xmlns:m="http://schemas.openxmlformats.org/officeDocument/2006/math">
                    <m:r>
                      <a:rPr lang="es-CL" b="1" i="1">
                        <a:latin typeface="Cambria Math" panose="02040503050406030204" pitchFamily="18" charset="0"/>
                      </a:rPr>
                      <m:t>ℝ</m:t>
                    </m:r>
                  </m:oMath>
                </a14:m>
                <a:r>
                  <a:rPr lang="es-CL" b="1" dirty="0">
                    <a:latin typeface="Aptos" panose="020B0004020202020204" pitchFamily="34" charset="0"/>
                  </a:rPr>
                  <a:t>)</a:t>
                </a:r>
              </a:p>
            </p:txBody>
          </p:sp>
        </mc:Choice>
        <mc:Fallback xmlns="">
          <p:sp>
            <p:nvSpPr>
              <p:cNvPr id="2" name="Título 1">
                <a:extLst>
                  <a:ext uri="{FF2B5EF4-FFF2-40B4-BE49-F238E27FC236}">
                    <a16:creationId xmlns:a16="http://schemas.microsoft.com/office/drawing/2014/main" id="{80FAF46C-C420-38CC-736F-2C713AF03002}"/>
                  </a:ext>
                </a:extLst>
              </p:cNvPr>
              <p:cNvSpPr>
                <a:spLocks noGrp="1" noRot="1" noChangeAspect="1" noMove="1" noResize="1" noEditPoints="1" noAdjustHandles="1" noChangeArrowheads="1" noChangeShapeType="1" noTextEdit="1"/>
              </p:cNvSpPr>
              <p:nvPr>
                <p:ph type="title" idx="4294967295"/>
              </p:nvPr>
            </p:nvSpPr>
            <p:spPr>
              <a:xfrm>
                <a:off x="720725" y="387584"/>
                <a:ext cx="7702550" cy="573088"/>
              </a:xfrm>
              <a:blipFill>
                <a:blip r:embed="rId2"/>
                <a:stretch>
                  <a:fillRect t="-2128" b="-20213"/>
                </a:stretch>
              </a:blipFill>
            </p:spPr>
            <p:txBody>
              <a:bodyPr/>
              <a:lstStyle/>
              <a:p>
                <a:r>
                  <a:rPr lang="es-CL">
                    <a:noFill/>
                  </a:rPr>
                  <a:t> </a:t>
                </a:r>
              </a:p>
            </p:txBody>
          </p:sp>
        </mc:Fallback>
      </mc:AlternateContent>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Axiomas de los Reales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5">
            <a:extLst>
              <a:ext uri="{FF2B5EF4-FFF2-40B4-BE49-F238E27FC236}">
                <a16:creationId xmlns:a16="http://schemas.microsoft.com/office/drawing/2014/main" id="{E94D6CFB-1FA1-65A5-C0DC-4E87EAA2A272}"/>
              </a:ext>
            </a:extLst>
          </p:cNvPr>
          <p:cNvSpPr>
            <a:spLocks noChangeArrowheads="1"/>
          </p:cNvSpPr>
          <p:nvPr/>
        </p:nvSpPr>
        <p:spPr bwMode="auto">
          <a:xfrm>
            <a:off x="90872" y="1568283"/>
            <a:ext cx="4481128" cy="193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Asociatividad:</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Si tengo 3 o más números, la operación que se realice es independiente de la agrupación: </a:t>
            </a:r>
          </a:p>
          <a:p>
            <a:pPr algn="ct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A + (B + C) = (A + B) + </a:t>
            </a:r>
            <a:r>
              <a:rPr lang="es-CL" sz="1600" kern="100" dirty="0">
                <a:effectLst/>
                <a:latin typeface="Cambria Math" panose="02040503050406030204" pitchFamily="18" charset="0"/>
                <a:ea typeface="Calibri" panose="020F0502020204030204" pitchFamily="34" charset="0"/>
                <a:cs typeface="Cambria Math" panose="02040503050406030204" pitchFamily="18" charset="0"/>
              </a:rPr>
              <a:t>𝐶</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A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(B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C) = (A</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B)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CL" sz="1600" kern="100" dirty="0">
                <a:effectLst/>
                <a:latin typeface="Cambria Math" panose="02040503050406030204" pitchFamily="18" charset="0"/>
                <a:ea typeface="Calibri" panose="020F0502020204030204" pitchFamily="34" charset="0"/>
                <a:cs typeface="Cambria Math" panose="02040503050406030204" pitchFamily="18" charset="0"/>
              </a:rPr>
              <a:t>𝐶</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p:sp>
        <p:nvSpPr>
          <p:cNvPr id="13" name="Rectangle 7">
            <a:extLst>
              <a:ext uri="{FF2B5EF4-FFF2-40B4-BE49-F238E27FC236}">
                <a16:creationId xmlns:a16="http://schemas.microsoft.com/office/drawing/2014/main" id="{982FA205-2613-2655-48D0-D09646114426}"/>
              </a:ext>
            </a:extLst>
          </p:cNvPr>
          <p:cNvSpPr>
            <a:spLocks noChangeArrowheads="1"/>
          </p:cNvSpPr>
          <p:nvPr/>
        </p:nvSpPr>
        <p:spPr bwMode="auto">
          <a:xfrm>
            <a:off x="5058490" y="1666771"/>
            <a:ext cx="3799588" cy="16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80000"/>
              </a:lnSpc>
            </a:pPr>
            <a:r>
              <a:rPr lang="es-CL" sz="1600" b="1" kern="100" dirty="0">
                <a:effectLst/>
                <a:latin typeface="Calibri" panose="020F0502020204030204" pitchFamily="34" charset="0"/>
                <a:ea typeface="Calibri" panose="020F0502020204030204" pitchFamily="34" charset="0"/>
                <a:cs typeface="Calibri" panose="020F0502020204030204" pitchFamily="34" charset="0"/>
              </a:rPr>
              <a:t>Conmutatividad:</a:t>
            </a:r>
            <a:r>
              <a:rPr lang="es-CL" sz="1600" kern="100" dirty="0">
                <a:effectLst/>
                <a:latin typeface="Calibri" panose="020F0502020204030204" pitchFamily="34" charset="0"/>
                <a:ea typeface="Calibri" panose="020F0502020204030204" pitchFamily="34" charset="0"/>
                <a:cs typeface="Calibri" panose="020F0502020204030204" pitchFamily="34" charset="0"/>
              </a:rPr>
              <a:t> Si realizo una operación entre números, esta es independiente del orden de los números. Es lo que vulgarmente se conoce como el “orden de los factores no altera el producto”:</a:t>
            </a:r>
          </a:p>
          <a:p>
            <a:pPr algn="ctr">
              <a:lnSpc>
                <a:spcPct val="80000"/>
              </a:lnSpc>
            </a:pPr>
            <a:r>
              <a:rPr lang="es-CL" sz="1600" kern="100" dirty="0">
                <a:effectLst/>
                <a:latin typeface="Calibri" panose="020F0502020204030204" pitchFamily="34" charset="0"/>
                <a:ea typeface="Calibri" panose="020F0502020204030204" pitchFamily="34" charset="0"/>
                <a:cs typeface="Calibri" panose="020F0502020204030204" pitchFamily="34" charset="0"/>
              </a:rPr>
              <a:t>A + B = B + A</a:t>
            </a:r>
          </a:p>
          <a:p>
            <a:pPr algn="ctr">
              <a:lnSpc>
                <a:spcPct val="80000"/>
              </a:lnSpc>
            </a:pPr>
            <a:r>
              <a:rPr lang="es-CL" sz="1600" kern="100" dirty="0">
                <a:effectLst/>
                <a:latin typeface="Calibri" panose="020F0502020204030204" pitchFamily="34" charset="0"/>
                <a:ea typeface="Calibri" panose="020F0502020204030204" pitchFamily="34" charset="0"/>
                <a:cs typeface="Calibri" panose="020F0502020204030204" pitchFamily="34" charset="0"/>
              </a:rPr>
              <a:t>A </a:t>
            </a:r>
            <a:r>
              <a:rPr lang="es-CL" sz="1600" b="1" kern="100" dirty="0">
                <a:effectLst/>
                <a:latin typeface="Calibri" panose="020F0502020204030204" pitchFamily="34" charset="0"/>
                <a:ea typeface="Calibri" panose="020F0502020204030204" pitchFamily="34" charset="0"/>
                <a:cs typeface="Calibri" panose="020F0502020204030204" pitchFamily="34" charset="0"/>
              </a:rPr>
              <a:t>∙</a:t>
            </a:r>
            <a:r>
              <a:rPr lang="es-CL" sz="1600" kern="100" dirty="0">
                <a:effectLst/>
                <a:latin typeface="Calibri" panose="020F0502020204030204" pitchFamily="34" charset="0"/>
                <a:ea typeface="Calibri" panose="020F0502020204030204" pitchFamily="34" charset="0"/>
                <a:cs typeface="Calibri" panose="020F0502020204030204" pitchFamily="34" charset="0"/>
              </a:rPr>
              <a:t> B = B </a:t>
            </a:r>
            <a:r>
              <a:rPr lang="es-CL" sz="1600" b="1" kern="100" dirty="0">
                <a:effectLst/>
                <a:latin typeface="Calibri" panose="020F0502020204030204" pitchFamily="34" charset="0"/>
                <a:ea typeface="Calibri" panose="020F0502020204030204" pitchFamily="34" charset="0"/>
                <a:cs typeface="Calibri" panose="020F0502020204030204" pitchFamily="34" charset="0"/>
              </a:rPr>
              <a:t>∙</a:t>
            </a:r>
            <a:r>
              <a:rPr lang="es-CL" sz="1600" kern="100" dirty="0">
                <a:effectLst/>
                <a:latin typeface="Calibri" panose="020F0502020204030204" pitchFamily="34" charset="0"/>
                <a:ea typeface="Calibri" panose="020F0502020204030204" pitchFamily="34" charset="0"/>
                <a:cs typeface="Calibri" panose="020F0502020204030204" pitchFamily="34" charset="0"/>
              </a:rPr>
              <a:t> 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200" b="0" i="0" u="none" strike="noStrike" cap="none" normalizeH="0" baseline="0" dirty="0">
              <a:ln>
                <a:noFill/>
              </a:ln>
              <a:solidFill>
                <a:schemeClr val="tx1"/>
              </a:solidFill>
              <a:effectLst/>
              <a:latin typeface="Aptos" panose="020B0004020202020204" pitchFamily="34" charset="0"/>
            </a:endParaRPr>
          </a:p>
        </p:txBody>
      </p: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sp>
        <p:nvSpPr>
          <p:cNvPr id="3" name="Cuadro de texto 2018320871">
            <a:extLst>
              <a:ext uri="{FF2B5EF4-FFF2-40B4-BE49-F238E27FC236}">
                <a16:creationId xmlns:a16="http://schemas.microsoft.com/office/drawing/2014/main" id="{D9415B92-5C9F-EE86-62A8-EA21AE00BFE9}"/>
              </a:ext>
            </a:extLst>
          </p:cNvPr>
          <p:cNvSpPr txBox="1"/>
          <p:nvPr/>
        </p:nvSpPr>
        <p:spPr>
          <a:xfrm>
            <a:off x="157307" y="3298689"/>
            <a:ext cx="4350500" cy="1476511"/>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Ejemplo 1: </a:t>
            </a:r>
          </a:p>
          <a:p>
            <a:pPr algn="ct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2 + (5 + 9) = (2 + 5) + 9 = 16</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Ejemplo 2: </a:t>
            </a:r>
          </a:p>
          <a:p>
            <a:pPr algn="ct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4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(3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2) = (4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3) </a:t>
            </a:r>
            <a:r>
              <a:rPr lang="es-CL"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2 = 24</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uadro de texto 906601352">
            <a:extLst>
              <a:ext uri="{FF2B5EF4-FFF2-40B4-BE49-F238E27FC236}">
                <a16:creationId xmlns:a16="http://schemas.microsoft.com/office/drawing/2014/main" id="{3ACBB0A4-AB79-FDCF-2F71-6F50E94B1730}"/>
              </a:ext>
            </a:extLst>
          </p:cNvPr>
          <p:cNvSpPr txBox="1"/>
          <p:nvPr/>
        </p:nvSpPr>
        <p:spPr>
          <a:xfrm>
            <a:off x="4997378" y="3298689"/>
            <a:ext cx="3921811" cy="1476511"/>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Calibri" panose="020F0502020204030204" pitchFamily="34" charset="0"/>
                <a:ea typeface="Calibri" panose="020F0502020204030204" pitchFamily="34" charset="0"/>
                <a:cs typeface="Times New Roman" panose="02020603050405020304" pitchFamily="18" charset="0"/>
              </a:rPr>
              <a:t>Ejemplo 1: </a:t>
            </a:r>
          </a:p>
          <a:p>
            <a:pPr algn="ctr">
              <a:lnSpc>
                <a:spcPct val="107000"/>
              </a:lnSpc>
              <a:spcAft>
                <a:spcPts val="800"/>
              </a:spcAft>
            </a:pPr>
            <a:r>
              <a:rPr lang="es-CL" sz="1600" kern="100">
                <a:effectLst/>
                <a:latin typeface="Calibri" panose="020F0502020204030204" pitchFamily="34" charset="0"/>
                <a:ea typeface="Calibri" panose="020F0502020204030204" pitchFamily="34" charset="0"/>
                <a:cs typeface="Times New Roman" panose="02020603050405020304" pitchFamily="18" charset="0"/>
              </a:rPr>
              <a:t>8 + 2 = 2 + 8 = 10</a:t>
            </a:r>
          </a:p>
          <a:p>
            <a:pPr>
              <a:lnSpc>
                <a:spcPct val="107000"/>
              </a:lnSpc>
              <a:spcAft>
                <a:spcPts val="800"/>
              </a:spcAft>
            </a:pPr>
            <a:r>
              <a:rPr lang="es-CL" sz="1600" kern="100">
                <a:effectLst/>
                <a:latin typeface="Calibri" panose="020F0502020204030204" pitchFamily="34" charset="0"/>
                <a:ea typeface="Calibri" panose="020F0502020204030204" pitchFamily="34" charset="0"/>
                <a:cs typeface="Times New Roman" panose="02020603050405020304" pitchFamily="18" charset="0"/>
              </a:rPr>
              <a:t>Ejemplo 2:</a:t>
            </a:r>
          </a:p>
          <a:p>
            <a:pPr algn="ctr">
              <a:lnSpc>
                <a:spcPct val="107000"/>
              </a:lnSpc>
              <a:spcAft>
                <a:spcPts val="800"/>
              </a:spcAft>
            </a:pPr>
            <a:r>
              <a:rPr lang="es-CL" sz="1600" kern="100">
                <a:effectLst/>
                <a:latin typeface="Calibri" panose="020F0502020204030204" pitchFamily="34" charset="0"/>
                <a:ea typeface="Calibri" panose="020F0502020204030204" pitchFamily="34" charset="0"/>
                <a:cs typeface="Times New Roman" panose="02020603050405020304" pitchFamily="18" charset="0"/>
              </a:rPr>
              <a:t>4 </a:t>
            </a:r>
            <a:r>
              <a:rPr lang="es-CL" sz="1600" b="1" kern="100">
                <a:effectLst/>
                <a:latin typeface="Calibri" panose="020F0502020204030204" pitchFamily="34" charset="0"/>
                <a:ea typeface="Calibri" panose="020F0502020204030204" pitchFamily="34" charset="0"/>
                <a:cs typeface="Times New Roman" panose="02020603050405020304" pitchFamily="18" charset="0"/>
              </a:rPr>
              <a:t>∙</a:t>
            </a:r>
            <a:r>
              <a:rPr lang="es-CL" sz="1600" kern="100">
                <a:effectLst/>
                <a:latin typeface="Calibri" panose="020F0502020204030204" pitchFamily="34" charset="0"/>
                <a:ea typeface="Calibri" panose="020F0502020204030204" pitchFamily="34" charset="0"/>
                <a:cs typeface="Times New Roman" panose="02020603050405020304" pitchFamily="18" charset="0"/>
              </a:rPr>
              <a:t> 2 = 2 </a:t>
            </a:r>
            <a:r>
              <a:rPr lang="es-CL" sz="1600" b="1" kern="100">
                <a:effectLst/>
                <a:latin typeface="Calibri" panose="020F0502020204030204" pitchFamily="34" charset="0"/>
                <a:ea typeface="Calibri" panose="020F0502020204030204" pitchFamily="34" charset="0"/>
                <a:cs typeface="Times New Roman" panose="02020603050405020304" pitchFamily="18" charset="0"/>
              </a:rPr>
              <a:t>∙ </a:t>
            </a:r>
            <a:r>
              <a:rPr lang="es-CL" sz="1600" kern="100">
                <a:effectLst/>
                <a:latin typeface="Calibri" panose="020F0502020204030204" pitchFamily="34" charset="0"/>
                <a:ea typeface="Calibri" panose="020F0502020204030204" pitchFamily="34" charset="0"/>
                <a:cs typeface="Times New Roman" panose="02020603050405020304" pitchFamily="18" charset="0"/>
              </a:rPr>
              <a:t>4 = 8</a:t>
            </a:r>
          </a:p>
          <a:p>
            <a:pPr>
              <a:lnSpc>
                <a:spcPct val="107000"/>
              </a:lnSpc>
              <a:spcAft>
                <a:spcPts val="800"/>
              </a:spcAft>
            </a:pPr>
            <a:r>
              <a:rPr lang="es-CL" sz="1600" kern="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0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Números Reales (</a:t>
                </a:r>
                <a14:m>
                  <m:oMath xmlns:m="http://schemas.openxmlformats.org/officeDocument/2006/math">
                    <m:r>
                      <a:rPr lang="es-CL" b="1" i="1">
                        <a:latin typeface="Cambria Math" panose="02040503050406030204" pitchFamily="18" charset="0"/>
                      </a:rPr>
                      <m:t>ℝ</m:t>
                    </m:r>
                  </m:oMath>
                </a14:m>
                <a:r>
                  <a:rPr lang="es-CL" b="1" dirty="0">
                    <a:latin typeface="Aptos" panose="020B0004020202020204" pitchFamily="34" charset="0"/>
                  </a:rPr>
                  <a:t>)</a:t>
                </a:r>
              </a:p>
            </p:txBody>
          </p:sp>
        </mc:Choice>
        <mc:Fallback xmlns="">
          <p:sp>
            <p:nvSpPr>
              <p:cNvPr id="2" name="Título 1">
                <a:extLst>
                  <a:ext uri="{FF2B5EF4-FFF2-40B4-BE49-F238E27FC236}">
                    <a16:creationId xmlns:a16="http://schemas.microsoft.com/office/drawing/2014/main" id="{80FAF46C-C420-38CC-736F-2C713AF03002}"/>
                  </a:ext>
                </a:extLst>
              </p:cNvPr>
              <p:cNvSpPr>
                <a:spLocks noGrp="1" noRot="1" noChangeAspect="1" noMove="1" noResize="1" noEditPoints="1" noAdjustHandles="1" noChangeArrowheads="1" noChangeShapeType="1" noTextEdit="1"/>
              </p:cNvSpPr>
              <p:nvPr>
                <p:ph type="title" idx="4294967295"/>
              </p:nvPr>
            </p:nvSpPr>
            <p:spPr>
              <a:xfrm>
                <a:off x="720725" y="387584"/>
                <a:ext cx="7702550" cy="573088"/>
              </a:xfrm>
              <a:blipFill>
                <a:blip r:embed="rId2"/>
                <a:stretch>
                  <a:fillRect t="-2128" b="-20213"/>
                </a:stretch>
              </a:blipFill>
            </p:spPr>
            <p:txBody>
              <a:bodyPr/>
              <a:lstStyle/>
              <a:p>
                <a:r>
                  <a:rPr lang="es-CL">
                    <a:noFill/>
                  </a:rPr>
                  <a:t> </a:t>
                </a:r>
              </a:p>
            </p:txBody>
          </p:sp>
        </mc:Fallback>
      </mc:AlternateContent>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Axiomas de los Reales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5">
            <a:extLst>
              <a:ext uri="{FF2B5EF4-FFF2-40B4-BE49-F238E27FC236}">
                <a16:creationId xmlns:a16="http://schemas.microsoft.com/office/drawing/2014/main" id="{E94D6CFB-1FA1-65A5-C0DC-4E87EAA2A272}"/>
              </a:ext>
            </a:extLst>
          </p:cNvPr>
          <p:cNvSpPr>
            <a:spLocks noChangeArrowheads="1"/>
          </p:cNvSpPr>
          <p:nvPr/>
        </p:nvSpPr>
        <p:spPr bwMode="auto">
          <a:xfrm>
            <a:off x="90872" y="1486049"/>
            <a:ext cx="4481128" cy="209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Elemento neutro</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Es aquel número que al realizar la operación no cambia el resultado: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 + 0 = 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1 = 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mc:AlternateContent xmlns:mc="http://schemas.openxmlformats.org/markup-compatibility/2006" xmlns:a14="http://schemas.microsoft.com/office/drawing/2010/main">
        <mc:Choice Requires="a14">
          <p:sp>
            <p:nvSpPr>
              <p:cNvPr id="13" name="Rectangle 7">
                <a:extLst>
                  <a:ext uri="{FF2B5EF4-FFF2-40B4-BE49-F238E27FC236}">
                    <a16:creationId xmlns:a16="http://schemas.microsoft.com/office/drawing/2014/main" id="{982FA205-2613-2655-48D0-D09646114426}"/>
                  </a:ext>
                </a:extLst>
              </p:cNvPr>
              <p:cNvSpPr>
                <a:spLocks noChangeArrowheads="1"/>
              </p:cNvSpPr>
              <p:nvPr/>
            </p:nvSpPr>
            <p:spPr bwMode="auto">
              <a:xfrm>
                <a:off x="5058490" y="1512659"/>
                <a:ext cx="3799588" cy="1964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1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Inverso:</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Es aquel número que al realizar la operación da como resultado el elemento neutro.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 + (−A) = 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den>
                    </m:f>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 1</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200" b="0" i="0" u="none" strike="noStrike" cap="none" normalizeH="0" baseline="0" dirty="0">
                  <a:ln>
                    <a:noFill/>
                  </a:ln>
                  <a:solidFill>
                    <a:schemeClr val="tx1"/>
                  </a:solidFill>
                  <a:effectLst/>
                  <a:latin typeface="Aptos" panose="020B0004020202020204" pitchFamily="34" charset="0"/>
                </a:endParaRPr>
              </a:p>
            </p:txBody>
          </p:sp>
        </mc:Choice>
        <mc:Fallback xmlns="">
          <p:sp>
            <p:nvSpPr>
              <p:cNvPr id="13" name="Rectangle 7">
                <a:extLst>
                  <a:ext uri="{FF2B5EF4-FFF2-40B4-BE49-F238E27FC236}">
                    <a16:creationId xmlns:a16="http://schemas.microsoft.com/office/drawing/2014/main" id="{982FA205-2613-2655-48D0-D09646114426}"/>
                  </a:ext>
                </a:extLst>
              </p:cNvPr>
              <p:cNvSpPr>
                <a:spLocks noRot="1" noChangeAspect="1" noMove="1" noResize="1" noEditPoints="1" noAdjustHandles="1" noChangeArrowheads="1" noChangeShapeType="1" noTextEdit="1"/>
              </p:cNvSpPr>
              <p:nvPr/>
            </p:nvSpPr>
            <p:spPr bwMode="auto">
              <a:xfrm>
                <a:off x="5058490" y="1512659"/>
                <a:ext cx="3799588" cy="1964064"/>
              </a:xfrm>
              <a:prstGeom prst="rect">
                <a:avLst/>
              </a:prstGeom>
              <a:blipFill>
                <a:blip r:embed="rId3"/>
                <a:stretch>
                  <a:fillRect l="-1445" t="-621" r="-12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CL">
                    <a:noFill/>
                  </a:rPr>
                  <a:t> </a:t>
                </a:r>
              </a:p>
            </p:txBody>
          </p:sp>
        </mc:Fallback>
      </mc:AlternateContent>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sp>
        <p:nvSpPr>
          <p:cNvPr id="3" name="Cuadro de texto 2018320871">
            <a:extLst>
              <a:ext uri="{FF2B5EF4-FFF2-40B4-BE49-F238E27FC236}">
                <a16:creationId xmlns:a16="http://schemas.microsoft.com/office/drawing/2014/main" id="{D9415B92-5C9F-EE86-62A8-EA21AE00BFE9}"/>
              </a:ext>
            </a:extLst>
          </p:cNvPr>
          <p:cNvSpPr txBox="1"/>
          <p:nvPr/>
        </p:nvSpPr>
        <p:spPr>
          <a:xfrm>
            <a:off x="157307" y="3298689"/>
            <a:ext cx="4350500" cy="1476511"/>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 1: </a:t>
            </a:r>
          </a:p>
          <a:p>
            <a:pPr algn="ct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2 + 0 = 2</a:t>
            </a:r>
          </a:p>
          <a:p>
            <a:pP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 2:</a:t>
            </a:r>
          </a:p>
          <a:p>
            <a:pPr algn="ct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5 </a:t>
            </a: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1 = 5 </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Cuadro de texto 906601352">
                <a:extLst>
                  <a:ext uri="{FF2B5EF4-FFF2-40B4-BE49-F238E27FC236}">
                    <a16:creationId xmlns:a16="http://schemas.microsoft.com/office/drawing/2014/main" id="{3ACBB0A4-AB79-FDCF-2F71-6F50E94B1730}"/>
                  </a:ext>
                </a:extLst>
              </p:cNvPr>
              <p:cNvSpPr txBox="1"/>
              <p:nvPr/>
            </p:nvSpPr>
            <p:spPr>
              <a:xfrm>
                <a:off x="4997378" y="3298689"/>
                <a:ext cx="3921811" cy="1476511"/>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 1:</a:t>
                </a:r>
              </a:p>
              <a:p>
                <a:pPr algn="ct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3 + (−3) = 0</a:t>
                </a:r>
              </a:p>
              <a:p>
                <a:pP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 2:</a:t>
                </a:r>
              </a:p>
              <a:p>
                <a:pPr algn="ctr">
                  <a:lnSpc>
                    <a:spcPct val="107000"/>
                  </a:lnSpc>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5 </a:t>
                </a: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CL" sz="1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s-CL" sz="1800" kern="100">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 1</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4" name="Cuadro de texto 906601352">
                <a:extLst>
                  <a:ext uri="{FF2B5EF4-FFF2-40B4-BE49-F238E27FC236}">
                    <a16:creationId xmlns:a16="http://schemas.microsoft.com/office/drawing/2014/main" id="{3ACBB0A4-AB79-FDCF-2F71-6F50E94B1730}"/>
                  </a:ext>
                </a:extLst>
              </p:cNvPr>
              <p:cNvSpPr txBox="1">
                <a:spLocks noRot="1" noChangeAspect="1" noMove="1" noResize="1" noEditPoints="1" noAdjustHandles="1" noChangeArrowheads="1" noChangeShapeType="1" noTextEdit="1"/>
              </p:cNvSpPr>
              <p:nvPr/>
            </p:nvSpPr>
            <p:spPr>
              <a:xfrm>
                <a:off x="4997378" y="3298689"/>
                <a:ext cx="3921811" cy="1476511"/>
              </a:xfrm>
              <a:prstGeom prst="roundRect">
                <a:avLst>
                  <a:gd name="adj" fmla="val 6870"/>
                </a:avLst>
              </a:prstGeom>
              <a:blipFill>
                <a:blip r:embed="rId4"/>
                <a:stretch>
                  <a:fillRect l="-465"/>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8664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Números Reales (</a:t>
                </a:r>
                <a14:m>
                  <m:oMath xmlns:m="http://schemas.openxmlformats.org/officeDocument/2006/math">
                    <m:r>
                      <a:rPr lang="es-CL" b="1" i="1">
                        <a:latin typeface="Cambria Math" panose="02040503050406030204" pitchFamily="18" charset="0"/>
                      </a:rPr>
                      <m:t>ℝ</m:t>
                    </m:r>
                  </m:oMath>
                </a14:m>
                <a:r>
                  <a:rPr lang="es-CL" b="1" dirty="0">
                    <a:latin typeface="Aptos" panose="020B0004020202020204" pitchFamily="34" charset="0"/>
                  </a:rPr>
                  <a:t>)</a:t>
                </a:r>
              </a:p>
            </p:txBody>
          </p:sp>
        </mc:Choice>
        <mc:Fallback xmlns="">
          <p:sp>
            <p:nvSpPr>
              <p:cNvPr id="2" name="Título 1">
                <a:extLst>
                  <a:ext uri="{FF2B5EF4-FFF2-40B4-BE49-F238E27FC236}">
                    <a16:creationId xmlns:a16="http://schemas.microsoft.com/office/drawing/2014/main" id="{80FAF46C-C420-38CC-736F-2C713AF03002}"/>
                  </a:ext>
                </a:extLst>
              </p:cNvPr>
              <p:cNvSpPr>
                <a:spLocks noGrp="1" noRot="1" noChangeAspect="1" noMove="1" noResize="1" noEditPoints="1" noAdjustHandles="1" noChangeArrowheads="1" noChangeShapeType="1" noTextEdit="1"/>
              </p:cNvSpPr>
              <p:nvPr>
                <p:ph type="title" idx="4294967295"/>
              </p:nvPr>
            </p:nvSpPr>
            <p:spPr>
              <a:xfrm>
                <a:off x="720725" y="387584"/>
                <a:ext cx="7702550" cy="573088"/>
              </a:xfrm>
              <a:blipFill>
                <a:blip r:embed="rId2"/>
                <a:stretch>
                  <a:fillRect t="-2128" b="-20213"/>
                </a:stretch>
              </a:blipFill>
            </p:spPr>
            <p:txBody>
              <a:bodyPr/>
              <a:lstStyle/>
              <a:p>
                <a:r>
                  <a:rPr lang="es-CL">
                    <a:noFill/>
                  </a:rPr>
                  <a:t> </a:t>
                </a:r>
              </a:p>
            </p:txBody>
          </p:sp>
        </mc:Fallback>
      </mc:AlternateContent>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Axiomas de los Reales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5">
            <a:extLst>
              <a:ext uri="{FF2B5EF4-FFF2-40B4-BE49-F238E27FC236}">
                <a16:creationId xmlns:a16="http://schemas.microsoft.com/office/drawing/2014/main" id="{E94D6CFB-1FA1-65A5-C0DC-4E87EAA2A272}"/>
              </a:ext>
            </a:extLst>
          </p:cNvPr>
          <p:cNvSpPr>
            <a:spLocks noChangeArrowheads="1"/>
          </p:cNvSpPr>
          <p:nvPr/>
        </p:nvSpPr>
        <p:spPr bwMode="auto">
          <a:xfrm>
            <a:off x="90872" y="1685526"/>
            <a:ext cx="4481128" cy="169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Absorbente multiplicativo:</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Es aquel número que al multiplicarlo con otro el resultado es siempre cero: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0 = 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p:sp>
        <p:nvSpPr>
          <p:cNvPr id="13" name="Rectangle 7">
            <a:extLst>
              <a:ext uri="{FF2B5EF4-FFF2-40B4-BE49-F238E27FC236}">
                <a16:creationId xmlns:a16="http://schemas.microsoft.com/office/drawing/2014/main" id="{982FA205-2613-2655-48D0-D09646114426}"/>
              </a:ext>
            </a:extLst>
          </p:cNvPr>
          <p:cNvSpPr>
            <a:spLocks noChangeArrowheads="1"/>
          </p:cNvSpPr>
          <p:nvPr/>
        </p:nvSpPr>
        <p:spPr bwMode="auto">
          <a:xfrm>
            <a:off x="5024690" y="1685526"/>
            <a:ext cx="3799588" cy="22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Distributividad:</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La suma de dos sumandos, multiplicada por un número es igual a la suma de cada sumando multiplicado por el número: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(B + C) = (A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B) + (A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C)</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200" b="0" i="0" u="none" strike="noStrike" cap="none" normalizeH="0" baseline="0" dirty="0">
              <a:ln>
                <a:noFill/>
              </a:ln>
              <a:solidFill>
                <a:schemeClr val="tx1"/>
              </a:solidFill>
              <a:effectLst/>
              <a:latin typeface="Aptos" panose="020B0004020202020204" pitchFamily="34" charset="0"/>
            </a:endParaRPr>
          </a:p>
        </p:txBody>
      </p: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p:sp>
        <p:nvSpPr>
          <p:cNvPr id="3" name="Cuadro de texto 2018320871">
            <a:extLst>
              <a:ext uri="{FF2B5EF4-FFF2-40B4-BE49-F238E27FC236}">
                <a16:creationId xmlns:a16="http://schemas.microsoft.com/office/drawing/2014/main" id="{D9415B92-5C9F-EE86-62A8-EA21AE00BFE9}"/>
              </a:ext>
            </a:extLst>
          </p:cNvPr>
          <p:cNvSpPr txBox="1"/>
          <p:nvPr/>
        </p:nvSpPr>
        <p:spPr>
          <a:xfrm>
            <a:off x="157307" y="3298689"/>
            <a:ext cx="4350500" cy="81010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 </a:t>
            </a:r>
          </a:p>
          <a:p>
            <a:pPr algn="ct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10 </a:t>
            </a: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0 = 0</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Cuadro de texto 1146643076">
            <a:extLst>
              <a:ext uri="{FF2B5EF4-FFF2-40B4-BE49-F238E27FC236}">
                <a16:creationId xmlns:a16="http://schemas.microsoft.com/office/drawing/2014/main" id="{BD39B2CD-8A96-2D6D-B694-86E73D25CD65}"/>
              </a:ext>
            </a:extLst>
          </p:cNvPr>
          <p:cNvSpPr txBox="1"/>
          <p:nvPr/>
        </p:nvSpPr>
        <p:spPr>
          <a:xfrm>
            <a:off x="5212154" y="3785335"/>
            <a:ext cx="3424659" cy="885407"/>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 </a:t>
            </a:r>
          </a:p>
          <a:p>
            <a:pPr algn="ct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2 </a:t>
            </a: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(5 + 2) = (2 </a:t>
            </a: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5) + (2</a:t>
            </a:r>
            <a:r>
              <a:rPr lang="es-CL"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2)</a:t>
            </a:r>
          </a:p>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663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 grpId="0" animBg="1"/>
      <p:bldP spid="6" grpId="0" animBg="1"/>
    </p:bldLst>
  </p:timing>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1234</Words>
  <Application>Microsoft Office PowerPoint</Application>
  <PresentationFormat>Presentación en pantalla (16:9)</PresentationFormat>
  <Paragraphs>159</Paragraphs>
  <Slides>20</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Wingdings</vt:lpstr>
      <vt:lpstr>Nunito Light</vt:lpstr>
      <vt:lpstr>Cambria Math</vt:lpstr>
      <vt:lpstr>Varela Round</vt:lpstr>
      <vt:lpstr>Calibri</vt:lpstr>
      <vt:lpstr>Poppins Black</vt:lpstr>
      <vt:lpstr>Arial</vt:lpstr>
      <vt:lpstr>Aptos</vt:lpstr>
      <vt:lpstr>Barlow</vt:lpstr>
      <vt:lpstr>Data Analytics Strategy Toolkit by Slidesgo</vt:lpstr>
      <vt:lpstr>Presentación de PowerPoint</vt:lpstr>
      <vt:lpstr>Objetivos de Aprendizaje</vt:lpstr>
      <vt:lpstr>Números Irracionales (Q^∗)</vt:lpstr>
      <vt:lpstr>Números Irracionales (Q^∗)</vt:lpstr>
      <vt:lpstr>Números Reales (R)</vt:lpstr>
      <vt:lpstr>Números Reales (R)</vt:lpstr>
      <vt:lpstr>Números Reales (R)</vt:lpstr>
      <vt:lpstr>Números Reales (R)</vt:lpstr>
      <vt:lpstr>Números Reales (R)</vt:lpstr>
      <vt:lpstr>Operatoria en los Reales</vt:lpstr>
      <vt:lpstr>Operatoria en los Reales</vt:lpstr>
      <vt:lpstr>Expresiones no definidas en los Reales (R)</vt:lpstr>
      <vt:lpstr>Presentación de PowerPoint</vt:lpstr>
      <vt:lpstr>Pregunta N°1</vt:lpstr>
      <vt:lpstr>Pregunta N°2</vt:lpstr>
      <vt:lpstr>Pregunta N°3</vt:lpstr>
      <vt:lpstr>Pregunta N°4</vt:lpstr>
      <vt:lpstr>Pregunta N°5</vt:lpstr>
      <vt:lpstr>Hoy aprendimos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27</cp:revision>
  <dcterms:modified xsi:type="dcterms:W3CDTF">2024-05-14T16:50:13Z</dcterms:modified>
</cp:coreProperties>
</file>