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81" r:id="rId1"/>
  </p:sldMasterIdLst>
  <p:notesMasterIdLst>
    <p:notesMasterId r:id="rId28"/>
  </p:notesMasterIdLst>
  <p:sldIdLst>
    <p:sldId id="256" r:id="rId2"/>
    <p:sldId id="561" r:id="rId3"/>
    <p:sldId id="816" r:id="rId4"/>
    <p:sldId id="839" r:id="rId5"/>
    <p:sldId id="840" r:id="rId6"/>
    <p:sldId id="861" r:id="rId7"/>
    <p:sldId id="841" r:id="rId8"/>
    <p:sldId id="842" r:id="rId9"/>
    <p:sldId id="862" r:id="rId10"/>
    <p:sldId id="844" r:id="rId11"/>
    <p:sldId id="863" r:id="rId12"/>
    <p:sldId id="864" r:id="rId13"/>
    <p:sldId id="865" r:id="rId14"/>
    <p:sldId id="866" r:id="rId15"/>
    <p:sldId id="867" r:id="rId16"/>
    <p:sldId id="564" r:id="rId17"/>
    <p:sldId id="779" r:id="rId18"/>
    <p:sldId id="780" r:id="rId19"/>
    <p:sldId id="781" r:id="rId20"/>
    <p:sldId id="847" r:id="rId21"/>
    <p:sldId id="848" r:id="rId22"/>
    <p:sldId id="849" r:id="rId23"/>
    <p:sldId id="859" r:id="rId24"/>
    <p:sldId id="860" r:id="rId25"/>
    <p:sldId id="614" r:id="rId26"/>
    <p:sldId id="868" r:id="rId27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9"/>
      <p:bold r:id="rId30"/>
      <p:italic r:id="rId31"/>
      <p:boldItalic r:id="rId32"/>
    </p:embeddedFont>
    <p:embeddedFont>
      <p:font typeface="Nunito Light" pitchFamily="2" charset="0"/>
      <p:regular r:id="rId33"/>
      <p:italic r:id="rId34"/>
    </p:embeddedFont>
    <p:embeddedFont>
      <p:font typeface="Poppins Black" panose="00000A00000000000000" pitchFamily="2" charset="0"/>
      <p:bold r:id="rId35"/>
      <p:boldItalic r:id="rId36"/>
    </p:embeddedFont>
    <p:embeddedFont>
      <p:font typeface="Varela Round" panose="00000500000000000000" pitchFamily="2" charset="-79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EFC87-1464-4D3B-B894-A8A0B769C7A6}">
  <a:tblStyle styleId="{D00EFC87-1464-4D3B-B894-A8A0B769C7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F693B3-FAA5-4539-B8A6-C26D81C398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8" autoAdjust="0"/>
    <p:restoredTop sz="94660"/>
  </p:normalViewPr>
  <p:slideViewPr>
    <p:cSldViewPr snapToGrid="0">
      <p:cViewPr>
        <p:scale>
          <a:sx n="100" d="100"/>
          <a:sy n="100" d="100"/>
        </p:scale>
        <p:origin x="376" y="2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>
          <a:extLst>
            <a:ext uri="{FF2B5EF4-FFF2-40B4-BE49-F238E27FC236}">
              <a16:creationId xmlns:a16="http://schemas.microsoft.com/office/drawing/2014/main" id="{F5089B6A-16B8-28EC-D985-6CB96D953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>
            <a:extLst>
              <a:ext uri="{FF2B5EF4-FFF2-40B4-BE49-F238E27FC236}">
                <a16:creationId xmlns:a16="http://schemas.microsoft.com/office/drawing/2014/main" id="{13F14639-9821-4D27-F8E0-B6FEAFC47E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>
            <a:extLst>
              <a:ext uri="{FF2B5EF4-FFF2-40B4-BE49-F238E27FC236}">
                <a16:creationId xmlns:a16="http://schemas.microsoft.com/office/drawing/2014/main" id="{BDD89A1F-2231-C8DD-343A-E03EF39AB5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826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782" y="-1232671"/>
            <a:ext cx="9807905" cy="7974474"/>
            <a:chOff x="-6782" y="-1232671"/>
            <a:chExt cx="9807905" cy="7974474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7120124" y="4060803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4104678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-6782" y="-1232671"/>
              <a:ext cx="9150782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885529" y="302485"/>
            <a:ext cx="10998540" cy="4878740"/>
            <a:chOff x="-885529" y="302485"/>
            <a:chExt cx="10998540" cy="4878740"/>
          </a:xfrm>
        </p:grpSpPr>
        <p:sp>
          <p:nvSpPr>
            <p:cNvPr id="14" name="Google Shape;14;p2"/>
            <p:cNvSpPr/>
            <p:nvPr/>
          </p:nvSpPr>
          <p:spPr>
            <a:xfrm>
              <a:off x="2581296" y="4914218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266974" y="4937849"/>
              <a:ext cx="1205478" cy="219752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93550" y="4455724"/>
              <a:ext cx="1006784" cy="183531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8291042" y="569492"/>
              <a:ext cx="1821969" cy="184293"/>
            </a:xfrm>
            <a:custGeom>
              <a:avLst/>
              <a:gdLst/>
              <a:ahLst/>
              <a:cxnLst/>
              <a:rect l="l" t="t" r="r" b="b"/>
              <a:pathLst>
                <a:path w="28680" h="2901" extrusionOk="0">
                  <a:moveTo>
                    <a:pt x="28679" y="1"/>
                  </a:moveTo>
                  <a:lnTo>
                    <a:pt x="2737" y="162"/>
                  </a:lnTo>
                  <a:lnTo>
                    <a:pt x="1" y="2900"/>
                  </a:lnTo>
                  <a:lnTo>
                    <a:pt x="28679" y="2751"/>
                  </a:lnTo>
                  <a:lnTo>
                    <a:pt x="28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-885529" y="302485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689412" y="-2417039"/>
            <a:ext cx="11168660" cy="9105554"/>
            <a:chOff x="-689412" y="-2417039"/>
            <a:chExt cx="11168660" cy="9105554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6699625" y="4455725"/>
              <a:ext cx="3779622" cy="1782883"/>
              <a:chOff x="5782225" y="4455725"/>
              <a:chExt cx="3779622" cy="1782883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6756575" y="4455725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782225" y="4701200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-48925" y="4604000"/>
              <a:ext cx="5424616" cy="2084515"/>
              <a:chOff x="0" y="4604000"/>
              <a:chExt cx="5424616" cy="208451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2960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10800000">
              <a:off x="-689412" y="-1173475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4880516" y="-2417039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394250" y="1432275"/>
            <a:ext cx="6355500" cy="161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94250" y="3058425"/>
            <a:ext cx="63555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4"/>
          <p:cNvGrpSpPr/>
          <p:nvPr/>
        </p:nvGrpSpPr>
        <p:grpSpPr>
          <a:xfrm>
            <a:off x="7852085" y="4186321"/>
            <a:ext cx="3074607" cy="453954"/>
            <a:chOff x="5478797" y="847321"/>
            <a:chExt cx="3074607" cy="453954"/>
          </a:xfrm>
        </p:grpSpPr>
        <p:grpSp>
          <p:nvGrpSpPr>
            <p:cNvPr id="55" name="Google Shape;55;p4"/>
            <p:cNvGrpSpPr/>
            <p:nvPr/>
          </p:nvGrpSpPr>
          <p:grpSpPr>
            <a:xfrm flipH="1">
              <a:off x="5675409" y="922405"/>
              <a:ext cx="2877996" cy="223763"/>
              <a:chOff x="1687059" y="2012316"/>
              <a:chExt cx="3573375" cy="277863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1687059" y="2012316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" name="Google Shape;57;p4"/>
              <p:cNvSpPr/>
              <p:nvPr/>
            </p:nvSpPr>
            <p:spPr>
              <a:xfrm>
                <a:off x="5203734" y="2233479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8" name="Google Shape;58;p4"/>
            <p:cNvGrpSpPr/>
            <p:nvPr/>
          </p:nvGrpSpPr>
          <p:grpSpPr>
            <a:xfrm flipH="1">
              <a:off x="6072799" y="847321"/>
              <a:ext cx="2430997" cy="185534"/>
              <a:chOff x="1748547" y="1392116"/>
              <a:chExt cx="5911958" cy="451312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0" name="Google Shape;60;p4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 flipH="1">
              <a:off x="5478797" y="1255615"/>
              <a:ext cx="3010303" cy="45661"/>
              <a:chOff x="1766900" y="2869225"/>
              <a:chExt cx="3737650" cy="56700"/>
            </a:xfrm>
          </p:grpSpPr>
          <p:cxnSp>
            <p:nvCxnSpPr>
              <p:cNvPr id="62" name="Google Shape;62;p4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3" name="Google Shape;63;p4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4" name="Google Shape;64;p4"/>
          <p:cNvGrpSpPr/>
          <p:nvPr/>
        </p:nvGrpSpPr>
        <p:grpSpPr>
          <a:xfrm>
            <a:off x="-522276" y="-1302097"/>
            <a:ext cx="7191391" cy="7853482"/>
            <a:chOff x="-522276" y="-1302097"/>
            <a:chExt cx="7191391" cy="7853482"/>
          </a:xfrm>
        </p:grpSpPr>
        <p:sp>
          <p:nvSpPr>
            <p:cNvPr id="65" name="Google Shape;65;p4"/>
            <p:cNvSpPr/>
            <p:nvPr/>
          </p:nvSpPr>
          <p:spPr>
            <a:xfrm flipH="1">
              <a:off x="3148717" y="4709785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4"/>
            <p:cNvSpPr/>
            <p:nvPr/>
          </p:nvSpPr>
          <p:spPr>
            <a:xfrm rot="10800000" flipH="1">
              <a:off x="-522276" y="-1302097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20000" y="1065989"/>
            <a:ext cx="77040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flipH="1">
            <a:off x="6000549" y="4603999"/>
            <a:ext cx="1205478" cy="219752"/>
          </a:xfrm>
          <a:custGeom>
            <a:avLst/>
            <a:gdLst/>
            <a:ahLst/>
            <a:cxnLst/>
            <a:rect l="l" t="t" r="r" b="b"/>
            <a:pathLst>
              <a:path w="15848" h="2889" extrusionOk="0">
                <a:moveTo>
                  <a:pt x="0" y="0"/>
                </a:moveTo>
                <a:lnTo>
                  <a:pt x="2889" y="2889"/>
                </a:lnTo>
                <a:lnTo>
                  <a:pt x="15847" y="2889"/>
                </a:lnTo>
                <a:lnTo>
                  <a:pt x="129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0" name="Google Shape;70;p4"/>
          <p:cNvGrpSpPr/>
          <p:nvPr/>
        </p:nvGrpSpPr>
        <p:grpSpPr>
          <a:xfrm>
            <a:off x="4132575" y="4716825"/>
            <a:ext cx="5724316" cy="2084515"/>
            <a:chOff x="4132575" y="4716825"/>
            <a:chExt cx="5724316" cy="2084515"/>
          </a:xfrm>
        </p:grpSpPr>
        <p:sp>
          <p:nvSpPr>
            <p:cNvPr id="71" name="Google Shape;71;p4"/>
            <p:cNvSpPr/>
            <p:nvPr/>
          </p:nvSpPr>
          <p:spPr>
            <a:xfrm flipH="1">
              <a:off x="53618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4"/>
            <p:cNvSpPr/>
            <p:nvPr/>
          </p:nvSpPr>
          <p:spPr>
            <a:xfrm flipH="1">
              <a:off x="41325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26: Estadística II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M2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Estadística y Probabilidad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FF0E9-6444-A4FF-E075-220784904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8DC13B9-53B9-284A-1F5F-20659341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Desviación Estándar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AB0ABCC-F76B-1CF3-99F6-FD87147C5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088976C-3AC8-7193-A974-282A53217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DE184BE-F7E2-3164-0CE1-52EE65496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9900F126-27BD-FE55-8C0A-051DE8595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FECCB38-C566-8936-7B4E-F36680EAF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4BE8481-A15F-CFB1-8AE6-B8C76C983032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528D3D82-D54D-7B1D-5CB2-A5C85AA988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DDAE7E-4E5B-8D80-E0D3-7C72D8AE00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7286"/>
          <a:stretch/>
        </p:blipFill>
        <p:spPr>
          <a:xfrm>
            <a:off x="350811" y="2355154"/>
            <a:ext cx="3600000" cy="7379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8D3F4FD-E3D5-6AF1-6AEA-A96F5314B6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533"/>
          <a:stretch/>
        </p:blipFill>
        <p:spPr>
          <a:xfrm>
            <a:off x="4724400" y="1535330"/>
            <a:ext cx="3600000" cy="23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8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62DA8-2D42-D515-AB43-DB467844B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EC3F413-CF73-FF56-DA06-53B5B3EA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Desviación Estándar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7586C7D7-51FF-0F37-CB09-A275FA6D6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EFB7549-D230-AC80-C124-11DB28E2D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CA1E2FEB-7803-BF73-F930-7E0EB1C43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5E5F9D0A-06EA-CD6E-D499-F76A002D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F305ADD-1ECE-8EC1-505C-B6EA42A2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A36092D-1216-F358-6CCE-D9A25FC003C7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7491A15E-369F-54A0-BE6F-E65026B250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4762FD-2FE7-4035-43C0-01F4FDBEE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03" y="1271946"/>
            <a:ext cx="3600000" cy="29044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791964-5F9F-4C43-27DA-8D745FF35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000" y="1357313"/>
            <a:ext cx="3600000" cy="27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1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89035-EB90-CF21-55F9-BEB94A553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26805D5-D0A1-634D-E8E5-D3A25A0E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Desviación Estándar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7027965E-1030-4D99-DBC3-7290DE795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0B3D4A1-D245-95E0-010B-B6BE4488E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2E837C8D-31ED-0F04-046A-76F2AF5B3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F37911D5-B0C8-4F17-462D-F5B3492A7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69D440-8420-C48E-567C-E32C1A597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BB177D8-248A-4079-3C8F-DCA8F8CEDECD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A0CEB0E0-418E-5124-CEBA-A9EE88A05A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EB4487-1BD7-A073-FD54-E75748544C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8039"/>
          <a:stretch/>
        </p:blipFill>
        <p:spPr>
          <a:xfrm>
            <a:off x="468789" y="1699056"/>
            <a:ext cx="3600000" cy="193101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685703-532F-B35E-8A38-F4912E557B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785" b="-1608"/>
          <a:stretch/>
        </p:blipFill>
        <p:spPr>
          <a:xfrm>
            <a:off x="4824000" y="2197100"/>
            <a:ext cx="3600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D9E0A-96A7-B255-0335-ECC7D544B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9B38884-212E-6E2A-5777-77FBD07D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Varianza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8A0FB2B4-BD37-5246-6DBC-3085C9954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0788A111-FCE8-841B-D910-5491EA0BB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217CF59D-B4A3-B924-A669-9829F91FF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76CCC6F4-D218-F33D-E863-B1E1953F8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076F901-0F7E-7613-D7BD-A45D79A85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1C293A6-A8E2-DF5C-ACED-63542E75E332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ECFE2CB1-EFE6-EDB9-E5AD-2E0F8311BD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789DB8-92B6-99CA-F9B9-22AEC8CC34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" b="64903"/>
          <a:stretch/>
        </p:blipFill>
        <p:spPr>
          <a:xfrm>
            <a:off x="427645" y="2078942"/>
            <a:ext cx="3600000" cy="11732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98B7F35-ED42-2515-164F-6B364767B7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182" b="408"/>
          <a:stretch/>
        </p:blipFill>
        <p:spPr>
          <a:xfrm>
            <a:off x="4697745" y="1739900"/>
            <a:ext cx="3600000" cy="205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98ED2-A4CB-2CA3-AD18-4E7B460E5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5263E78-B33D-BDEB-7FF8-BC9E905E6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Varianza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3E11096-C78A-A93C-254A-6891CBCEF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D949A143-B5CE-39D4-C8B2-85D8EAF80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C6F30096-3D86-E206-48F4-ED7C937A7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1079D4B3-48E7-5D91-958B-AAF98E7D6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A36A3E0-3223-D852-BBE0-F720B2C84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97255F3-A736-D706-28C5-267F17829B19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B0CE087E-4785-09BC-8534-03419CC89D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DF481D-00D9-EA68-252E-3187AF8662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358"/>
          <a:stretch/>
        </p:blipFill>
        <p:spPr>
          <a:xfrm>
            <a:off x="427645" y="1535330"/>
            <a:ext cx="3600000" cy="26020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FEED87-9316-3B2B-BA43-5B591234C1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491" b="-133"/>
          <a:stretch/>
        </p:blipFill>
        <p:spPr>
          <a:xfrm>
            <a:off x="4774579" y="1535329"/>
            <a:ext cx="3600000" cy="26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2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12229-B1E6-FC4A-ECD5-47F96ED6A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08BD479-50AB-506E-66B3-D4464CCC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Varianza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8CE0E133-A670-4AD0-0731-497A2EE9C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4E21514-7649-AC0E-96DD-991EF2D47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D817532D-30A5-8056-381E-BA583B975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8357C43-FBEC-FF23-F692-30E70D392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8F1512B-7CE4-93A7-E5C5-13BC2F67C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DCC19380-C3A8-3057-61B7-FD3E60C634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855BCC6-2943-9256-E88F-ABDCB63F7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00" y="1400685"/>
            <a:ext cx="4680000" cy="279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64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2A47E73-762A-ADF8-C5CC-A1BA85B18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7" y="905668"/>
            <a:ext cx="7526768" cy="3332163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694" y="0"/>
            <a:ext cx="2564975" cy="1063500"/>
          </a:xfrm>
        </p:spPr>
        <p:txBody>
          <a:bodyPr/>
          <a:lstStyle/>
          <a:p>
            <a:r>
              <a:rPr lang="es-CL" dirty="0"/>
              <a:t>Pregunta N°1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5047808" y="428932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2BFA96-F2D9-88BA-5337-8882D9D72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7" y="0"/>
            <a:ext cx="4129289" cy="514350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146" y="0"/>
            <a:ext cx="3939524" cy="1063500"/>
          </a:xfrm>
        </p:spPr>
        <p:txBody>
          <a:bodyPr/>
          <a:lstStyle/>
          <a:p>
            <a:r>
              <a:rPr lang="es-CL" dirty="0"/>
              <a:t>Pregunta N°2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5EABA7A-E6A7-1BB0-EDD0-9C98526E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270441"/>
            <a:ext cx="6354919" cy="3473292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80201B3-834F-D2DE-035A-B2FB04F15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188929"/>
            <a:ext cx="6315914" cy="2796873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5584876" y="375497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142881" y="173131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12" y="2399461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35" y="1405143"/>
            <a:ext cx="5920565" cy="3002104"/>
          </a:xfrm>
        </p:spPr>
        <p:txBody>
          <a:bodyPr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qué son las medidas de posición y su función en el análisis de datos.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Reconocer los conceptos de cuartiles, deciles y percentiles como tipos de medidas de posición.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las medidas de dispersión, en particular, la varianza y la desviación estándar.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Identificar la importancia de la varianza y la desviación estándar en la evaluación de la variabilidad de datos.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F98D2-6C48-6B30-4045-F7622A4B6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8BBAB2D-A5D1-176C-FAE3-A7B71AAC0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41803" cy="514350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1CC651D5-9F01-53E1-39E1-0B161ED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71F3B9-14FA-0A55-04CD-D65C0E93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A529A9-A8F0-0702-A6E9-4A45949A9DAB}"/>
              </a:ext>
            </a:extLst>
          </p:cNvPr>
          <p:cNvSpPr txBox="1"/>
          <p:nvPr/>
        </p:nvSpPr>
        <p:spPr>
          <a:xfrm>
            <a:off x="5584876" y="375497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122941-6AAE-F7F4-48EE-9C00FE8E44B1}"/>
              </a:ext>
            </a:extLst>
          </p:cNvPr>
          <p:cNvSpPr txBox="1"/>
          <p:nvPr/>
        </p:nvSpPr>
        <p:spPr>
          <a:xfrm>
            <a:off x="6142881" y="173131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4A29887E-B100-0201-052D-BEE15C6C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12" y="2399461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B3742-C632-C48C-EE8C-4E961FB62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3D13F2C-C11A-D3ED-D5B2-6FFE3DC2B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449"/>
            <a:ext cx="7367650" cy="2729581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75F54CFC-BEAA-BD4E-F4C4-3CB9D6532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0CB6B5-A67F-8706-2CA0-0EA719C8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A6A2B2-A411-2E92-A19B-74934E515290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801E5B-ADD7-4402-F6D8-01CF725266C0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F004C092-FE68-2D89-17FE-C059B544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4657D-F925-82F4-74C2-995305580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B30E46-EFD7-F439-7A3E-282EFA888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5" y="0"/>
            <a:ext cx="5607258" cy="514350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E44C8F0-54B6-A72E-675D-9511E5A8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26A484-A9B2-4B4B-DA78-1FAD88B4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6E41DB-C201-7669-2522-087C4BE9EC4C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DEF246-3AA7-8067-D2C5-77889381E3E4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CA1BC0E8-A56E-C371-86EF-8FF58750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9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1AB6-3893-753D-48D7-5BA4CE028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B309C9-A40C-AC44-7AA2-F274F3834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" y="589818"/>
            <a:ext cx="5851212" cy="3762577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5D5AB7D4-A1E5-799E-6AB9-B36C5F724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CE10EE-B5A3-B750-8555-726D62AE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N°8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CF95FB-69B9-EC47-6A8D-B12E9DB8B5B2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437B0D-4611-18C0-E655-5CDF12283C72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D181804C-FFB3-B944-C861-5B3C76DCF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5D315-8192-C635-FA76-C508CBE90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867EC43-FE48-6ADF-3B46-D100D01E4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750"/>
            <a:ext cx="6325483" cy="4182059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DBCD6081-BAD3-2E5F-BEA4-E02E307A3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0EC0B2F-AFE8-442F-F42E-A5AF1FC2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11915F-3986-3DF5-41CD-56938DA28838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CCFA9A-71E7-8EA8-6653-A27BAAA5252F}"/>
              </a:ext>
            </a:extLst>
          </p:cNvPr>
          <p:cNvSpPr txBox="1"/>
          <p:nvPr/>
        </p:nvSpPr>
        <p:spPr>
          <a:xfrm>
            <a:off x="6574386" y="22387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67B9EAF8-D88B-5223-9FEB-FACECBC0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517" y="29068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Hoy aprendimos 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5" y="1441881"/>
            <a:ext cx="5492569" cy="30021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qué son las medidas de posición y su función en el análisis de datos.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Reconocer los conceptos de cuartiles, deciles y percentiles como tipos de medidas de posición.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las medidas de dispersión, en particular, la varianza y la desviación estándar.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Identificar la importancia de la varianza y la desviación estándar en la evaluación de la variabilidad de datos.</a:t>
            </a:r>
          </a:p>
          <a:p>
            <a:pPr marL="152400" indent="0" algn="just">
              <a:buNone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152400" indent="0" algn="just">
              <a:buNone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3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>
          <a:extLst>
            <a:ext uri="{FF2B5EF4-FFF2-40B4-BE49-F238E27FC236}">
              <a16:creationId xmlns:a16="http://schemas.microsoft.com/office/drawing/2014/main" id="{A5FED2F6-17AF-808B-FD4F-F9BBA56C2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D036EF76-0A48-C314-F34E-ECDA5BEA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>
            <a:extLst>
              <a:ext uri="{FF2B5EF4-FFF2-40B4-BE49-F238E27FC236}">
                <a16:creationId xmlns:a16="http://schemas.microsoft.com/office/drawing/2014/main" id="{DDDCC977-9478-A8F5-47EE-6511E965F342}"/>
              </a:ext>
            </a:extLst>
          </p:cNvPr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>
              <a:extLst>
                <a:ext uri="{FF2B5EF4-FFF2-40B4-BE49-F238E27FC236}">
                  <a16:creationId xmlns:a16="http://schemas.microsoft.com/office/drawing/2014/main" id="{8407DCA1-2B15-546E-67FB-33C5CD69CFF3}"/>
                </a:ext>
              </a:extLst>
            </p:cNvPr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>
                <a:extLst>
                  <a:ext uri="{FF2B5EF4-FFF2-40B4-BE49-F238E27FC236}">
                    <a16:creationId xmlns:a16="http://schemas.microsoft.com/office/drawing/2014/main" id="{AE528AC1-571E-062B-69F2-A3CBDA163A2B}"/>
                  </a:ext>
                </a:extLst>
              </p:cNvPr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>
                <a:extLst>
                  <a:ext uri="{FF2B5EF4-FFF2-40B4-BE49-F238E27FC236}">
                    <a16:creationId xmlns:a16="http://schemas.microsoft.com/office/drawing/2014/main" id="{233EE18E-52D3-F545-14E3-85BAE8A81E0D}"/>
                  </a:ext>
                </a:extLst>
              </p:cNvPr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>
              <a:extLst>
                <a:ext uri="{FF2B5EF4-FFF2-40B4-BE49-F238E27FC236}">
                  <a16:creationId xmlns:a16="http://schemas.microsoft.com/office/drawing/2014/main" id="{8A290B37-0985-0781-5D8D-F6E53F26E132}"/>
                </a:ext>
              </a:extLst>
            </p:cNvPr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>
                <a:extLst>
                  <a:ext uri="{FF2B5EF4-FFF2-40B4-BE49-F238E27FC236}">
                    <a16:creationId xmlns:a16="http://schemas.microsoft.com/office/drawing/2014/main" id="{AEE456C6-DBD9-2735-1AA4-3BB2ADBB2FB6}"/>
                  </a:ext>
                </a:extLst>
              </p:cNvPr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>
                <a:extLst>
                  <a:ext uri="{FF2B5EF4-FFF2-40B4-BE49-F238E27FC236}">
                    <a16:creationId xmlns:a16="http://schemas.microsoft.com/office/drawing/2014/main" id="{E7DBAC57-0BEB-0536-FE0C-933B82542590}"/>
                  </a:ext>
                </a:extLst>
              </p:cNvPr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>
              <a:extLst>
                <a:ext uri="{FF2B5EF4-FFF2-40B4-BE49-F238E27FC236}">
                  <a16:creationId xmlns:a16="http://schemas.microsoft.com/office/drawing/2014/main" id="{2B1CEFA5-01C1-30C7-CCE8-5B0E4B1C9673}"/>
                </a:ext>
              </a:extLst>
            </p:cNvPr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>
                <a:extLst>
                  <a:ext uri="{FF2B5EF4-FFF2-40B4-BE49-F238E27FC236}">
                    <a16:creationId xmlns:a16="http://schemas.microsoft.com/office/drawing/2014/main" id="{6C361C4C-9F88-0999-7CAB-601CCFC09C68}"/>
                  </a:ext>
                </a:extLst>
              </p:cNvPr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>
                <a:extLst>
                  <a:ext uri="{FF2B5EF4-FFF2-40B4-BE49-F238E27FC236}">
                    <a16:creationId xmlns:a16="http://schemas.microsoft.com/office/drawing/2014/main" id="{A0ED13EE-4B9C-D0E8-5CCE-6CFD73522499}"/>
                  </a:ext>
                </a:extLst>
              </p:cNvPr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>
              <a:extLst>
                <a:ext uri="{FF2B5EF4-FFF2-40B4-BE49-F238E27FC236}">
                  <a16:creationId xmlns:a16="http://schemas.microsoft.com/office/drawing/2014/main" id="{368064A3-1906-7781-3702-E49E246B511B}"/>
                </a:ext>
              </a:extLst>
            </p:cNvPr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>
                <a:extLst>
                  <a:ext uri="{FF2B5EF4-FFF2-40B4-BE49-F238E27FC236}">
                    <a16:creationId xmlns:a16="http://schemas.microsoft.com/office/drawing/2014/main" id="{EC72D2AE-4FCF-F449-34B4-87B886805E16}"/>
                  </a:ext>
                </a:extLst>
              </p:cNvPr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>
                <a:extLst>
                  <a:ext uri="{FF2B5EF4-FFF2-40B4-BE49-F238E27FC236}">
                    <a16:creationId xmlns:a16="http://schemas.microsoft.com/office/drawing/2014/main" id="{26C70758-377A-DC1D-A009-CCF18F7C3276}"/>
                  </a:ext>
                </a:extLst>
              </p:cNvPr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>
            <a:extLst>
              <a:ext uri="{FF2B5EF4-FFF2-40B4-BE49-F238E27FC236}">
                <a16:creationId xmlns:a16="http://schemas.microsoft.com/office/drawing/2014/main" id="{B30DB5A6-40E9-93EA-6FC9-CD5C4B518067}"/>
              </a:ext>
            </a:extLst>
          </p:cNvPr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>
              <a:extLst>
                <a:ext uri="{FF2B5EF4-FFF2-40B4-BE49-F238E27FC236}">
                  <a16:creationId xmlns:a16="http://schemas.microsoft.com/office/drawing/2014/main" id="{911CB5E3-F5B9-6C90-7ADA-7B5F684BD636}"/>
                </a:ext>
              </a:extLst>
            </p:cNvPr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>
                <a:extLst>
                  <a:ext uri="{FF2B5EF4-FFF2-40B4-BE49-F238E27FC236}">
                    <a16:creationId xmlns:a16="http://schemas.microsoft.com/office/drawing/2014/main" id="{61F09D5A-0640-34F8-152E-D3EC2CAF3928}"/>
                  </a:ext>
                </a:extLst>
              </p:cNvPr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>
                <a:extLst>
                  <a:ext uri="{FF2B5EF4-FFF2-40B4-BE49-F238E27FC236}">
                    <a16:creationId xmlns:a16="http://schemas.microsoft.com/office/drawing/2014/main" id="{0A6917D1-EA05-24D9-E09A-66319A3465A4}"/>
                  </a:ext>
                </a:extLst>
              </p:cNvPr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>
              <a:extLst>
                <a:ext uri="{FF2B5EF4-FFF2-40B4-BE49-F238E27FC236}">
                  <a16:creationId xmlns:a16="http://schemas.microsoft.com/office/drawing/2014/main" id="{00391456-3BFC-4E23-585D-D8D48D37FE32}"/>
                </a:ext>
              </a:extLst>
            </p:cNvPr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>
                <a:extLst>
                  <a:ext uri="{FF2B5EF4-FFF2-40B4-BE49-F238E27FC236}">
                    <a16:creationId xmlns:a16="http://schemas.microsoft.com/office/drawing/2014/main" id="{696CDD25-4EDC-AA5F-543B-F239EC52BBA5}"/>
                  </a:ext>
                </a:extLst>
              </p:cNvPr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>
                <a:extLst>
                  <a:ext uri="{FF2B5EF4-FFF2-40B4-BE49-F238E27FC236}">
                    <a16:creationId xmlns:a16="http://schemas.microsoft.com/office/drawing/2014/main" id="{B4624230-C812-4FE0-F52C-D0E703782DB1}"/>
                  </a:ext>
                </a:extLst>
              </p:cNvPr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>
              <a:extLst>
                <a:ext uri="{FF2B5EF4-FFF2-40B4-BE49-F238E27FC236}">
                  <a16:creationId xmlns:a16="http://schemas.microsoft.com/office/drawing/2014/main" id="{BD3A5AB7-0BF0-1A69-135C-A4CAFB5F2FB6}"/>
                </a:ext>
              </a:extLst>
            </p:cNvPr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>
                <a:extLst>
                  <a:ext uri="{FF2B5EF4-FFF2-40B4-BE49-F238E27FC236}">
                    <a16:creationId xmlns:a16="http://schemas.microsoft.com/office/drawing/2014/main" id="{44252ADF-D601-BB31-9840-1C09AEC8BB7A}"/>
                  </a:ext>
                </a:extLst>
              </p:cNvPr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>
                <a:extLst>
                  <a:ext uri="{FF2B5EF4-FFF2-40B4-BE49-F238E27FC236}">
                    <a16:creationId xmlns:a16="http://schemas.microsoft.com/office/drawing/2014/main" id="{393909B1-83E5-5A06-7699-FDE5582288F5}"/>
                  </a:ext>
                </a:extLst>
              </p:cNvPr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>
              <a:extLst>
                <a:ext uri="{FF2B5EF4-FFF2-40B4-BE49-F238E27FC236}">
                  <a16:creationId xmlns:a16="http://schemas.microsoft.com/office/drawing/2014/main" id="{5019802C-879B-25FD-FE5A-C162D1D4BD1B}"/>
                </a:ext>
              </a:extLst>
            </p:cNvPr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>
                <a:extLst>
                  <a:ext uri="{FF2B5EF4-FFF2-40B4-BE49-F238E27FC236}">
                    <a16:creationId xmlns:a16="http://schemas.microsoft.com/office/drawing/2014/main" id="{A9F63353-9913-42DE-6577-C19ADC0B5084}"/>
                  </a:ext>
                </a:extLst>
              </p:cNvPr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>
                <a:extLst>
                  <a:ext uri="{FF2B5EF4-FFF2-40B4-BE49-F238E27FC236}">
                    <a16:creationId xmlns:a16="http://schemas.microsoft.com/office/drawing/2014/main" id="{36A5208C-87DA-F7AF-2946-E82B2BA58EF3}"/>
                  </a:ext>
                </a:extLst>
              </p:cNvPr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>
              <a:extLst>
                <a:ext uri="{FF2B5EF4-FFF2-40B4-BE49-F238E27FC236}">
                  <a16:creationId xmlns:a16="http://schemas.microsoft.com/office/drawing/2014/main" id="{18017110-54AD-83F6-25BD-97334290F50B}"/>
                </a:ext>
              </a:extLst>
            </p:cNvPr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>
                <a:extLst>
                  <a:ext uri="{FF2B5EF4-FFF2-40B4-BE49-F238E27FC236}">
                    <a16:creationId xmlns:a16="http://schemas.microsoft.com/office/drawing/2014/main" id="{F5A1E013-A00E-6B94-1D3C-065222D389E6}"/>
                  </a:ext>
                </a:extLst>
              </p:cNvPr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>
                <a:extLst>
                  <a:ext uri="{FF2B5EF4-FFF2-40B4-BE49-F238E27FC236}">
                    <a16:creationId xmlns:a16="http://schemas.microsoft.com/office/drawing/2014/main" id="{B1EA4BE4-488F-EAA0-3E4A-64375D648452}"/>
                  </a:ext>
                </a:extLst>
              </p:cNvPr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>
              <a:extLst>
                <a:ext uri="{FF2B5EF4-FFF2-40B4-BE49-F238E27FC236}">
                  <a16:creationId xmlns:a16="http://schemas.microsoft.com/office/drawing/2014/main" id="{56659BA4-D326-2D85-8DFB-7DF936879868}"/>
                </a:ext>
              </a:extLst>
            </p:cNvPr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>
                <a:extLst>
                  <a:ext uri="{FF2B5EF4-FFF2-40B4-BE49-F238E27FC236}">
                    <a16:creationId xmlns:a16="http://schemas.microsoft.com/office/drawing/2014/main" id="{A8201D24-D61C-820F-FA3D-516A4D1FE3BA}"/>
                  </a:ext>
                </a:extLst>
              </p:cNvPr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>
                <a:extLst>
                  <a:ext uri="{FF2B5EF4-FFF2-40B4-BE49-F238E27FC236}">
                    <a16:creationId xmlns:a16="http://schemas.microsoft.com/office/drawing/2014/main" id="{89E15721-C6F3-5C66-FC00-01F8EC1853E0}"/>
                  </a:ext>
                </a:extLst>
              </p:cNvPr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B0F2D369-CEE4-3982-0930-A5471D293ABF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6FF2FBB-4BCF-5396-8828-C9745467203D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26: Estadística II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C69BD07-7130-AE1B-07F6-34B7BF73A5D8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M2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Estadística y Probabilidad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9C232C5-19F4-29DB-D171-22EDC694EEB2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37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Medidas de Posición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5FC4C20-4539-33B0-E3B6-C67932A3B9CB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25172565-4954-F441-6DBC-434B670550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E6A9DC-EFD7-3C55-05A4-D51FA9D195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4153"/>
          <a:stretch/>
        </p:blipFill>
        <p:spPr>
          <a:xfrm>
            <a:off x="335280" y="1538353"/>
            <a:ext cx="3600000" cy="29319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B2497-01E7-CF8C-2066-75B8A0B2E0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839"/>
          <a:stretch/>
        </p:blipFill>
        <p:spPr>
          <a:xfrm>
            <a:off x="4724400" y="1913689"/>
            <a:ext cx="3526971" cy="211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B8322-7C99-2BE7-BFC2-9EB148112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76ED4E1-05D6-C2D4-A89A-028A0A98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Cuartiles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7BDD688-5A46-F809-F049-D2EA3CF71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4CB28FEC-BF79-33EE-8593-B7F783D25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8D8824EA-40E3-9F1B-F42D-19746140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CF6F7CC-B752-6861-0D02-138B37FCB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3B3ACFC-28E7-DF75-38DF-AED6D2F64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FFB7F3D-28EC-39FD-0122-B461E4F625E4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98DDA73B-6A0E-ED12-FE46-91CB976E74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6599F6-0339-A9FE-8A48-FD98204FC5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450"/>
          <a:stretch/>
        </p:blipFill>
        <p:spPr>
          <a:xfrm>
            <a:off x="335280" y="1991052"/>
            <a:ext cx="3600000" cy="19532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4CAF0E8-AB72-E77E-C2FE-944F55C14A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046" b="672"/>
          <a:stretch/>
        </p:blipFill>
        <p:spPr>
          <a:xfrm>
            <a:off x="4682214" y="2109787"/>
            <a:ext cx="3600000" cy="164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7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989AB-478F-A659-594B-23CA2A30C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401F62B-251F-388E-1813-436D7856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Diagrama de Cajas y Bigotes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D388D42-29AD-DF99-AA73-BC9D468D2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84BAFD4-0059-0113-9105-7A06AF00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BAA8FD9-93DF-FFE7-0A79-7F569E9CE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2955CA2C-4B93-F5EA-EF04-AF8845EAC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69B341F-8B6C-207D-4484-C75331C1D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3CCBD6D-0A58-41C4-248B-AAEE72AA4D6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518C752F-6362-0B23-8655-85ECC325F3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7A0585-DA13-54F1-8D98-79B79DD5E7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391"/>
          <a:stretch/>
        </p:blipFill>
        <p:spPr>
          <a:xfrm>
            <a:off x="113206" y="1156246"/>
            <a:ext cx="4120522" cy="36961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0AB8384-F07D-D8D4-568A-A00750F245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593" t="59327" r="1593"/>
          <a:stretch/>
        </p:blipFill>
        <p:spPr>
          <a:xfrm>
            <a:off x="4685206" y="1721831"/>
            <a:ext cx="4120522" cy="256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A21E6-556F-CD8C-1A33-9F421A711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5DA48FC-0463-6125-839C-569D4EBB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Diagrama de Cajas y Bigotes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CCCC0BD3-7DF4-12DB-E930-B583F19DA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2EEF85F-CB6D-50E5-DE80-8492D01CB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F82384C0-BDFD-734E-5318-6262791F0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23470A6F-079A-DED1-4481-2C31544C8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58184E8-267B-EA89-9E8A-B4B96FE77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79119BF-FB63-F6EB-7865-327CBF55489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C37A4F60-BE65-DECE-38D8-231AF63414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57CD20-8CC0-1E32-27BC-0A949DBBEA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070"/>
          <a:stretch/>
        </p:blipFill>
        <p:spPr>
          <a:xfrm>
            <a:off x="335280" y="1757662"/>
            <a:ext cx="3600000" cy="19467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EAA957-0E66-695F-49F0-7FA7C4E509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92" t="43103" r="492" b="493"/>
          <a:stretch/>
        </p:blipFill>
        <p:spPr>
          <a:xfrm>
            <a:off x="4945467" y="1357313"/>
            <a:ext cx="3600000" cy="28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EF689-B473-53B7-17D4-F48034F61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7E12B3F-7EDB-1B75-D58B-5B5F06DC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Percentiles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B432DC-B4C9-97DE-1129-ECE0B49E5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92AA0C0-3DFB-ADE4-5FFF-06CCA309C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4A76426-7547-5D3F-77BB-06B2DBE29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65726CF-362D-11F3-2D9B-B64F4E1B8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6FB69AB-8D31-B5A6-94E0-FBB706B75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3845F32-D45F-89A7-A4A9-51DC9B34FF72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5C2FEC8D-8C38-CB1E-80D5-AC3C5532E7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0CD1A7-FCD1-7BB2-E66F-82F7EFFF05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9122"/>
          <a:stretch/>
        </p:blipFill>
        <p:spPr>
          <a:xfrm>
            <a:off x="520011" y="1557325"/>
            <a:ext cx="3600000" cy="20382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E9BA2E8-770F-C187-595B-37C3CA7A5C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34" t="61291" r="234" b="-22169"/>
          <a:stretch/>
        </p:blipFill>
        <p:spPr>
          <a:xfrm>
            <a:off x="4718543" y="1985216"/>
            <a:ext cx="3600000" cy="203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99F63-FC06-F13A-9A40-78E005441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482E17F-2F2E-13D2-E0E9-AF7080B9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Medidas de Dispersión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777FC20D-EB7A-D89A-7C30-8E9CD0093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B8B2799-6182-47DD-9DAB-422E47F12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2436420C-E051-897A-665B-3BCD6916A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490E5D1A-21EB-6403-794A-E22BA8791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E5A0FC1-D6A1-C01F-6A16-D9BFFA3F9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4D23D52B-03CC-BFD6-75D7-1C7AC2277B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AEF6E05-2337-D468-A2C1-BB2C72FDD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3501"/>
          <a:stretch/>
        </p:blipFill>
        <p:spPr>
          <a:xfrm>
            <a:off x="1714101" y="1897016"/>
            <a:ext cx="5715798" cy="18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1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D1D46-6249-9501-D8A2-BD6520F8B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16EE554-7D28-F9CE-DD1E-F813022F4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Rango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42920C84-6E75-4606-7C69-7C77DF9F1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C961E01-0C82-C0FB-3F52-D2CDE77BB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A25157F1-2647-ABFD-EB6F-87E53D6AB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C3DCBA3D-2C38-D610-472C-4F8954573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14CB871-B363-628B-8EFE-483FFF428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DF7DF8C2-540D-6E88-7EE8-A67281DAF0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5FD10F-C9AC-E797-5AC5-ECD5962424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169"/>
          <a:stretch/>
        </p:blipFill>
        <p:spPr>
          <a:xfrm>
            <a:off x="1714101" y="2060436"/>
            <a:ext cx="5715798" cy="19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23347"/>
      </p:ext>
    </p:extLst>
  </p:cSld>
  <p:clrMapOvr>
    <a:masterClrMapping/>
  </p:clrMapOvr>
</p:sld>
</file>

<file path=ppt/theme/theme1.xml><?xml version="1.0" encoding="utf-8"?>
<a:theme xmlns:a="http://schemas.openxmlformats.org/drawingml/2006/main" name="Data Analytics Strategy Toolkit by Slidesg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6321</TotalTime>
  <Words>347</Words>
  <Application>Microsoft Office PowerPoint</Application>
  <PresentationFormat>Presentación en pantalla (16:9)</PresentationFormat>
  <Paragraphs>69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Wingdings</vt:lpstr>
      <vt:lpstr>Poppins Black</vt:lpstr>
      <vt:lpstr>Arial</vt:lpstr>
      <vt:lpstr>Barlow</vt:lpstr>
      <vt:lpstr>Nunito Light</vt:lpstr>
      <vt:lpstr>Varela Round</vt:lpstr>
      <vt:lpstr>Aptos</vt:lpstr>
      <vt:lpstr>Data Analytics Strategy Toolkit by Slidesgo</vt:lpstr>
      <vt:lpstr>Presentación de PowerPoint</vt:lpstr>
      <vt:lpstr>Objetivos de Aprendizaje</vt:lpstr>
      <vt:lpstr>Medidas de Posición</vt:lpstr>
      <vt:lpstr>Cuartiles</vt:lpstr>
      <vt:lpstr>Diagrama de Cajas y Bigotes</vt:lpstr>
      <vt:lpstr>Diagrama de Cajas y Bigotes</vt:lpstr>
      <vt:lpstr>Percentiles</vt:lpstr>
      <vt:lpstr>Medidas de Dispersión</vt:lpstr>
      <vt:lpstr>Rango</vt:lpstr>
      <vt:lpstr>Desviación Estándar</vt:lpstr>
      <vt:lpstr>Desviación Estándar</vt:lpstr>
      <vt:lpstr>Desviación Estándar</vt:lpstr>
      <vt:lpstr>Varianza</vt:lpstr>
      <vt:lpstr>Varianza</vt:lpstr>
      <vt:lpstr>Varianza</vt:lpstr>
      <vt:lpstr>Pregunta N°1</vt:lpstr>
      <vt:lpstr>Pregunta N°2</vt:lpstr>
      <vt:lpstr>Pregunta N°3</vt:lpstr>
      <vt:lpstr>Pregunta N°4</vt:lpstr>
      <vt:lpstr>Pregunta N°5</vt:lpstr>
      <vt:lpstr>Pregunta N°6</vt:lpstr>
      <vt:lpstr>Pregunta N°7</vt:lpstr>
      <vt:lpstr>Pregunta N°8</vt:lpstr>
      <vt:lpstr>Pregunta N°9</vt:lpstr>
      <vt:lpstr>Hoy aprendimos 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José Humberto Del Pino Alcaíno (josedelpino)</cp:lastModifiedBy>
  <cp:revision>89</cp:revision>
  <dcterms:modified xsi:type="dcterms:W3CDTF">2024-10-29T15:48:31Z</dcterms:modified>
</cp:coreProperties>
</file>