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498" r:id="rId2"/>
    <p:sldId id="257" r:id="rId3"/>
    <p:sldId id="258" r:id="rId4"/>
    <p:sldId id="259" r:id="rId5"/>
    <p:sldId id="260" r:id="rId6"/>
    <p:sldId id="261" r:id="rId7"/>
    <p:sldId id="262" r:id="rId8"/>
    <p:sldId id="263" r:id="rId9"/>
    <p:sldId id="264" r:id="rId10"/>
    <p:sldId id="265" r:id="rId11"/>
    <p:sldId id="495" r:id="rId12"/>
    <p:sldId id="496" r:id="rId13"/>
    <p:sldId id="497" r:id="rId14"/>
    <p:sldId id="266" r:id="rId15"/>
    <p:sldId id="267" r:id="rId16"/>
    <p:sldId id="268" r:id="rId17"/>
    <p:sldId id="269" r:id="rId18"/>
    <p:sldId id="270" r:id="rId19"/>
    <p:sldId id="271" r:id="rId20"/>
    <p:sldId id="319" r:id="rId21"/>
    <p:sldId id="318" r:id="rId22"/>
    <p:sldId id="479" r:id="rId23"/>
    <p:sldId id="485" r:id="rId24"/>
    <p:sldId id="486" r:id="rId25"/>
    <p:sldId id="490" r:id="rId26"/>
    <p:sldId id="564" r:id="rId27"/>
    <p:sldId id="779" r:id="rId28"/>
    <p:sldId id="780" r:id="rId29"/>
    <p:sldId id="781" r:id="rId30"/>
    <p:sldId id="847" r:id="rId31"/>
    <p:sldId id="848" r:id="rId32"/>
    <p:sldId id="849" r:id="rId33"/>
    <p:sldId id="859" r:id="rId34"/>
    <p:sldId id="860" r:id="rId35"/>
    <p:sldId id="500" r:id="rId36"/>
    <p:sldId id="501" r:id="rId3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howGuides="1">
      <p:cViewPr varScale="1">
        <p:scale>
          <a:sx n="84" d="100"/>
          <a:sy n="84" d="100"/>
        </p:scale>
        <p:origin x="476" y="64"/>
      </p:cViewPr>
      <p:guideLst>
        <p:guide orient="horz" pos="2160"/>
        <p:guide pos="3839"/>
        <p:guide pos="1007"/>
      </p:guideLst>
    </p:cSldViewPr>
  </p:slideViewPr>
  <p:notesTextViewPr>
    <p:cViewPr>
      <p:scale>
        <a:sx n="1" d="1"/>
        <a:sy n="1" d="1"/>
      </p:scale>
      <p:origin x="0" y="0"/>
    </p:cViewPr>
  </p:notesTextViewPr>
  <p:sorterViewPr>
    <p:cViewPr>
      <p:scale>
        <a:sx n="70" d="100"/>
        <a:sy n="70" d="100"/>
      </p:scale>
      <p:origin x="0" y="0"/>
    </p:cViewPr>
  </p:sorterViewPr>
  <p:notesViewPr>
    <p:cSldViewPr showGuides="1">
      <p:cViewPr varScale="1">
        <p:scale>
          <a:sx n="72" d="100"/>
          <a:sy n="72" d="100"/>
        </p:scale>
        <p:origin x="31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5F7D7-6F8D-4797-8421-A39E6423E9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B4A165-F62C-4B81-9F3B-E1992668D639}">
      <dgm:prSet custT="1"/>
      <dgm:spPr/>
      <dgm:t>
        <a:bodyPr/>
        <a:lstStyle/>
        <a:p>
          <a:r>
            <a:rPr lang="es-ES" sz="2400" u="sng" dirty="0"/>
            <a:t>Variable cuantitativa</a:t>
          </a:r>
          <a:r>
            <a:rPr lang="es-ES" sz="2400" dirty="0"/>
            <a:t>: son aquellas que resultan de una medición o conteo, por lo tanto, se expresan numéricamente.. Ej.: estatura en cm; peso en kg, edad en años, etc</a:t>
          </a:r>
          <a:r>
            <a:rPr lang="es-ES" sz="1800" dirty="0"/>
            <a:t>.</a:t>
          </a:r>
          <a:endParaRPr lang="en-US" sz="1800" dirty="0"/>
        </a:p>
      </dgm:t>
    </dgm:pt>
    <dgm:pt modelId="{0ADE1896-4B12-43C8-9627-7060A47EAF3A}" type="parTrans" cxnId="{4BFCB2F5-1830-4CF8-8E18-0F241C8CC0FA}">
      <dgm:prSet/>
      <dgm:spPr/>
      <dgm:t>
        <a:bodyPr/>
        <a:lstStyle/>
        <a:p>
          <a:endParaRPr lang="en-US"/>
        </a:p>
      </dgm:t>
    </dgm:pt>
    <dgm:pt modelId="{C2301376-5EF2-436A-986C-26D92895E27B}" type="sibTrans" cxnId="{4BFCB2F5-1830-4CF8-8E18-0F241C8CC0FA}">
      <dgm:prSet/>
      <dgm:spPr/>
      <dgm:t>
        <a:bodyPr/>
        <a:lstStyle/>
        <a:p>
          <a:endParaRPr lang="en-US"/>
        </a:p>
      </dgm:t>
    </dgm:pt>
    <dgm:pt modelId="{93758740-DD9A-4E00-9767-4277F229BFF2}">
      <dgm:prSet custT="1"/>
      <dgm:spPr/>
      <dgm:t>
        <a:bodyPr/>
        <a:lstStyle/>
        <a:p>
          <a:r>
            <a:rPr lang="es-ES" sz="2400" u="sng" dirty="0"/>
            <a:t>Variable cualitativa</a:t>
          </a:r>
          <a:r>
            <a:rPr lang="es-ES" sz="2400" dirty="0"/>
            <a:t>: son aquellas relacionadas con características y que no son medibles numéricamente. Ej.: género, tipo de sangre, presencia de enfermedad, nivel socioeconómico, </a:t>
          </a:r>
          <a:r>
            <a:rPr lang="es-ES" sz="2400" dirty="0" err="1"/>
            <a:t>etc</a:t>
          </a:r>
          <a:endParaRPr lang="en-US" sz="2400" dirty="0"/>
        </a:p>
      </dgm:t>
    </dgm:pt>
    <dgm:pt modelId="{5827E975-4F22-45EC-8030-BFC1794B5C3A}" type="parTrans" cxnId="{0D9CA563-EBF8-4FDE-A4CC-986265B926CD}">
      <dgm:prSet/>
      <dgm:spPr/>
      <dgm:t>
        <a:bodyPr/>
        <a:lstStyle/>
        <a:p>
          <a:endParaRPr lang="en-US"/>
        </a:p>
      </dgm:t>
    </dgm:pt>
    <dgm:pt modelId="{1068C27A-3F61-4C4D-A51E-8D82DB0DECA3}" type="sibTrans" cxnId="{0D9CA563-EBF8-4FDE-A4CC-986265B926CD}">
      <dgm:prSet/>
      <dgm:spPr/>
      <dgm:t>
        <a:bodyPr/>
        <a:lstStyle/>
        <a:p>
          <a:endParaRPr lang="en-US"/>
        </a:p>
      </dgm:t>
    </dgm:pt>
    <dgm:pt modelId="{F92E7F90-FFED-44F1-B776-0C6BDFE734BA}" type="pres">
      <dgm:prSet presAssocID="{1195F7D7-6F8D-4797-8421-A39E6423E989}" presName="root" presStyleCnt="0">
        <dgm:presLayoutVars>
          <dgm:dir/>
          <dgm:resizeHandles val="exact"/>
        </dgm:presLayoutVars>
      </dgm:prSet>
      <dgm:spPr/>
    </dgm:pt>
    <dgm:pt modelId="{E5306C2D-B8A0-4E51-B33E-90D0479202ED}" type="pres">
      <dgm:prSet presAssocID="{E2B4A165-F62C-4B81-9F3B-E1992668D639}" presName="compNode" presStyleCnt="0"/>
      <dgm:spPr/>
    </dgm:pt>
    <dgm:pt modelId="{054030A9-E449-42AC-9EC3-3343955D707E}" type="pres">
      <dgm:prSet presAssocID="{E2B4A165-F62C-4B81-9F3B-E1992668D639}" presName="bgRect" presStyleLbl="bgShp" presStyleIdx="0" presStyleCnt="2"/>
      <dgm:spPr/>
    </dgm:pt>
    <dgm:pt modelId="{C0E1877B-DB1C-4084-8AA6-E02DE14523D4}" type="pres">
      <dgm:prSet presAssocID="{E2B4A165-F62C-4B81-9F3B-E1992668D6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gla"/>
        </a:ext>
      </dgm:extLst>
    </dgm:pt>
    <dgm:pt modelId="{2B3A2703-FD5F-43EC-8808-8A3E81F8DA7B}" type="pres">
      <dgm:prSet presAssocID="{E2B4A165-F62C-4B81-9F3B-E1992668D639}" presName="spaceRect" presStyleCnt="0"/>
      <dgm:spPr/>
    </dgm:pt>
    <dgm:pt modelId="{BA661EC5-88C6-48F2-AF63-E8BC79D05689}" type="pres">
      <dgm:prSet presAssocID="{E2B4A165-F62C-4B81-9F3B-E1992668D639}" presName="parTx" presStyleLbl="revTx" presStyleIdx="0" presStyleCnt="2">
        <dgm:presLayoutVars>
          <dgm:chMax val="0"/>
          <dgm:chPref val="0"/>
        </dgm:presLayoutVars>
      </dgm:prSet>
      <dgm:spPr/>
    </dgm:pt>
    <dgm:pt modelId="{F9F1E17E-8787-487F-BCD3-EB0888903C09}" type="pres">
      <dgm:prSet presAssocID="{C2301376-5EF2-436A-986C-26D92895E27B}" presName="sibTrans" presStyleCnt="0"/>
      <dgm:spPr/>
    </dgm:pt>
    <dgm:pt modelId="{C9899F8F-3F48-4E92-B691-3B3C7B10F310}" type="pres">
      <dgm:prSet presAssocID="{93758740-DD9A-4E00-9767-4277F229BFF2}" presName="compNode" presStyleCnt="0"/>
      <dgm:spPr/>
    </dgm:pt>
    <dgm:pt modelId="{0AC06F34-F451-4382-A9FE-997AE1336E2E}" type="pres">
      <dgm:prSet presAssocID="{93758740-DD9A-4E00-9767-4277F229BFF2}" presName="bgRect" presStyleLbl="bgShp" presStyleIdx="1" presStyleCnt="2"/>
      <dgm:spPr/>
    </dgm:pt>
    <dgm:pt modelId="{A4F02ACB-8A79-41F6-AF1D-ED9E7025344E}" type="pres">
      <dgm:prSet presAssocID="{93758740-DD9A-4E00-9767-4277F229BF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bros"/>
        </a:ext>
      </dgm:extLst>
    </dgm:pt>
    <dgm:pt modelId="{05E3BDE3-B4F4-41DE-92FE-C41AA3882B05}" type="pres">
      <dgm:prSet presAssocID="{93758740-DD9A-4E00-9767-4277F229BFF2}" presName="spaceRect" presStyleCnt="0"/>
      <dgm:spPr/>
    </dgm:pt>
    <dgm:pt modelId="{4FF29A85-3A67-40C0-8DC6-272FFF720618}" type="pres">
      <dgm:prSet presAssocID="{93758740-DD9A-4E00-9767-4277F229BFF2}" presName="parTx" presStyleLbl="revTx" presStyleIdx="1" presStyleCnt="2" custScaleX="107242">
        <dgm:presLayoutVars>
          <dgm:chMax val="0"/>
          <dgm:chPref val="0"/>
        </dgm:presLayoutVars>
      </dgm:prSet>
      <dgm:spPr/>
    </dgm:pt>
  </dgm:ptLst>
  <dgm:cxnLst>
    <dgm:cxn modelId="{449F6F1D-C87B-40C1-9102-A994BCDC35EE}" type="presOf" srcId="{93758740-DD9A-4E00-9767-4277F229BFF2}" destId="{4FF29A85-3A67-40C0-8DC6-272FFF720618}" srcOrd="0" destOrd="0" presId="urn:microsoft.com/office/officeart/2018/2/layout/IconVerticalSolidList"/>
    <dgm:cxn modelId="{0D9CA563-EBF8-4FDE-A4CC-986265B926CD}" srcId="{1195F7D7-6F8D-4797-8421-A39E6423E989}" destId="{93758740-DD9A-4E00-9767-4277F229BFF2}" srcOrd="1" destOrd="0" parTransId="{5827E975-4F22-45EC-8030-BFC1794B5C3A}" sibTransId="{1068C27A-3F61-4C4D-A51E-8D82DB0DECA3}"/>
    <dgm:cxn modelId="{02D3C696-2E5C-442E-BBBD-520E8A599632}" type="presOf" srcId="{E2B4A165-F62C-4B81-9F3B-E1992668D639}" destId="{BA661EC5-88C6-48F2-AF63-E8BC79D05689}" srcOrd="0" destOrd="0" presId="urn:microsoft.com/office/officeart/2018/2/layout/IconVerticalSolidList"/>
    <dgm:cxn modelId="{EECA0EC5-888C-4176-8D1F-9C19BBD8A42E}" type="presOf" srcId="{1195F7D7-6F8D-4797-8421-A39E6423E989}" destId="{F92E7F90-FFED-44F1-B776-0C6BDFE734BA}" srcOrd="0" destOrd="0" presId="urn:microsoft.com/office/officeart/2018/2/layout/IconVerticalSolidList"/>
    <dgm:cxn modelId="{4BFCB2F5-1830-4CF8-8E18-0F241C8CC0FA}" srcId="{1195F7D7-6F8D-4797-8421-A39E6423E989}" destId="{E2B4A165-F62C-4B81-9F3B-E1992668D639}" srcOrd="0" destOrd="0" parTransId="{0ADE1896-4B12-43C8-9627-7060A47EAF3A}" sibTransId="{C2301376-5EF2-436A-986C-26D92895E27B}"/>
    <dgm:cxn modelId="{A4688497-4913-4430-885A-5376C30B6E86}" type="presParOf" srcId="{F92E7F90-FFED-44F1-B776-0C6BDFE734BA}" destId="{E5306C2D-B8A0-4E51-B33E-90D0479202ED}" srcOrd="0" destOrd="0" presId="urn:microsoft.com/office/officeart/2018/2/layout/IconVerticalSolidList"/>
    <dgm:cxn modelId="{4199A9F2-406E-4C0E-BAF7-28E4AF7E44A9}" type="presParOf" srcId="{E5306C2D-B8A0-4E51-B33E-90D0479202ED}" destId="{054030A9-E449-42AC-9EC3-3343955D707E}" srcOrd="0" destOrd="0" presId="urn:microsoft.com/office/officeart/2018/2/layout/IconVerticalSolidList"/>
    <dgm:cxn modelId="{FB809AE4-6019-4C7C-A5B7-6511C39D856C}" type="presParOf" srcId="{E5306C2D-B8A0-4E51-B33E-90D0479202ED}" destId="{C0E1877B-DB1C-4084-8AA6-E02DE14523D4}" srcOrd="1" destOrd="0" presId="urn:microsoft.com/office/officeart/2018/2/layout/IconVerticalSolidList"/>
    <dgm:cxn modelId="{BB25E449-E1F8-4782-B012-83EA52540732}" type="presParOf" srcId="{E5306C2D-B8A0-4E51-B33E-90D0479202ED}" destId="{2B3A2703-FD5F-43EC-8808-8A3E81F8DA7B}" srcOrd="2" destOrd="0" presId="urn:microsoft.com/office/officeart/2018/2/layout/IconVerticalSolidList"/>
    <dgm:cxn modelId="{30A2B0C6-AC2A-4D9B-91F1-84A303B5201F}" type="presParOf" srcId="{E5306C2D-B8A0-4E51-B33E-90D0479202ED}" destId="{BA661EC5-88C6-48F2-AF63-E8BC79D05689}" srcOrd="3" destOrd="0" presId="urn:microsoft.com/office/officeart/2018/2/layout/IconVerticalSolidList"/>
    <dgm:cxn modelId="{5697D3FC-3A26-47B1-BBE9-237A22E7A58E}" type="presParOf" srcId="{F92E7F90-FFED-44F1-B776-0C6BDFE734BA}" destId="{F9F1E17E-8787-487F-BCD3-EB0888903C09}" srcOrd="1" destOrd="0" presId="urn:microsoft.com/office/officeart/2018/2/layout/IconVerticalSolidList"/>
    <dgm:cxn modelId="{197E15B9-FCE0-4E65-8DB7-B71155FE76EC}" type="presParOf" srcId="{F92E7F90-FFED-44F1-B776-0C6BDFE734BA}" destId="{C9899F8F-3F48-4E92-B691-3B3C7B10F310}" srcOrd="2" destOrd="0" presId="urn:microsoft.com/office/officeart/2018/2/layout/IconVerticalSolidList"/>
    <dgm:cxn modelId="{0D728318-6A16-43EE-8ADB-60B2DF551F2C}" type="presParOf" srcId="{C9899F8F-3F48-4E92-B691-3B3C7B10F310}" destId="{0AC06F34-F451-4382-A9FE-997AE1336E2E}" srcOrd="0" destOrd="0" presId="urn:microsoft.com/office/officeart/2018/2/layout/IconVerticalSolidList"/>
    <dgm:cxn modelId="{2359CA9F-6C4E-4EAD-BCAB-AB8DD1859541}" type="presParOf" srcId="{C9899F8F-3F48-4E92-B691-3B3C7B10F310}" destId="{A4F02ACB-8A79-41F6-AF1D-ED9E7025344E}" srcOrd="1" destOrd="0" presId="urn:microsoft.com/office/officeart/2018/2/layout/IconVerticalSolidList"/>
    <dgm:cxn modelId="{10D18F1C-668B-439E-B4CA-16B54A510A3E}" type="presParOf" srcId="{C9899F8F-3F48-4E92-B691-3B3C7B10F310}" destId="{05E3BDE3-B4F4-41DE-92FE-C41AA3882B05}" srcOrd="2" destOrd="0" presId="urn:microsoft.com/office/officeart/2018/2/layout/IconVerticalSolidList"/>
    <dgm:cxn modelId="{9FBF6792-09DD-4668-AF00-52A788DFBAA1}" type="presParOf" srcId="{C9899F8F-3F48-4E92-B691-3B3C7B10F310}" destId="{4FF29A85-3A67-40C0-8DC6-272FFF7206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6A3EB-3706-4BF0-8376-5584645B01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96402B-0285-4C35-88F3-356F5B9C7AE3}">
      <dgm:prSet custT="1"/>
      <dgm:spPr/>
      <dgm:t>
        <a:bodyPr/>
        <a:lstStyle/>
        <a:p>
          <a:r>
            <a:rPr lang="es-ES" sz="2400" u="sng" dirty="0"/>
            <a:t>Población: </a:t>
          </a:r>
          <a:r>
            <a:rPr lang="es-ES" sz="2400" dirty="0"/>
            <a:t>conjunto de elementos, personas u objetos (individuos) sobre los que interesa obtener conclusiones respecto a un cálculo resumido de mediciones realizadas en todos sus elementos o parámetro. </a:t>
          </a:r>
          <a:endParaRPr lang="en-US" sz="2400" dirty="0"/>
        </a:p>
      </dgm:t>
    </dgm:pt>
    <dgm:pt modelId="{A89A02F8-7FAE-48F4-B039-90D2FE0DDF86}" type="parTrans" cxnId="{D4FD5B98-BDFB-4B4B-85F5-E558A392722F}">
      <dgm:prSet/>
      <dgm:spPr/>
      <dgm:t>
        <a:bodyPr/>
        <a:lstStyle/>
        <a:p>
          <a:endParaRPr lang="en-US"/>
        </a:p>
      </dgm:t>
    </dgm:pt>
    <dgm:pt modelId="{6F5B1C9B-DDF9-47A1-9A7C-4D4693B45353}" type="sibTrans" cxnId="{D4FD5B98-BDFB-4B4B-85F5-E558A392722F}">
      <dgm:prSet/>
      <dgm:spPr/>
      <dgm:t>
        <a:bodyPr/>
        <a:lstStyle/>
        <a:p>
          <a:endParaRPr lang="en-US"/>
        </a:p>
      </dgm:t>
    </dgm:pt>
    <dgm:pt modelId="{81E80B22-56AE-4BB8-A2BA-AC4B1D084006}">
      <dgm:prSet/>
      <dgm:spPr/>
      <dgm:t>
        <a:bodyPr/>
        <a:lstStyle/>
        <a:p>
          <a:r>
            <a:rPr lang="es-ES" u="sng" dirty="0"/>
            <a:t>Muestra: </a:t>
          </a:r>
          <a:r>
            <a:rPr lang="es-ES" dirty="0"/>
            <a:t>subconjunto seleccionado de elementos de la población que se observa y se mide para hacer un cálculo resumido que estima un parámetro de la población, y que se utiliza para inferir conclusiones sobre la población.</a:t>
          </a:r>
          <a:endParaRPr lang="en-US" dirty="0"/>
        </a:p>
      </dgm:t>
    </dgm:pt>
    <dgm:pt modelId="{97D00466-1A3C-46DA-9893-464E2E41B90A}" type="parTrans" cxnId="{5815FD46-D776-408E-B20F-D6FBB01486CA}">
      <dgm:prSet/>
      <dgm:spPr/>
      <dgm:t>
        <a:bodyPr/>
        <a:lstStyle/>
        <a:p>
          <a:endParaRPr lang="en-US"/>
        </a:p>
      </dgm:t>
    </dgm:pt>
    <dgm:pt modelId="{42B6EF4A-A210-4A1D-8BCF-DFE69134977C}" type="sibTrans" cxnId="{5815FD46-D776-408E-B20F-D6FBB01486CA}">
      <dgm:prSet/>
      <dgm:spPr/>
      <dgm:t>
        <a:bodyPr/>
        <a:lstStyle/>
        <a:p>
          <a:endParaRPr lang="en-US"/>
        </a:p>
      </dgm:t>
    </dgm:pt>
    <dgm:pt modelId="{87665FC4-E7BF-447E-BFD2-30521AA12471}" type="pres">
      <dgm:prSet presAssocID="{0096A3EB-3706-4BF0-8376-5584645B0183}" presName="root" presStyleCnt="0">
        <dgm:presLayoutVars>
          <dgm:dir/>
          <dgm:resizeHandles val="exact"/>
        </dgm:presLayoutVars>
      </dgm:prSet>
      <dgm:spPr/>
    </dgm:pt>
    <dgm:pt modelId="{0E2E1F94-D599-429B-9E2E-BB8A3E8D1217}" type="pres">
      <dgm:prSet presAssocID="{2296402B-0285-4C35-88F3-356F5B9C7AE3}" presName="compNode" presStyleCnt="0"/>
      <dgm:spPr/>
    </dgm:pt>
    <dgm:pt modelId="{F4687CF7-84E8-40F3-9B79-7C5A28D5BC9C}" type="pres">
      <dgm:prSet presAssocID="{2296402B-0285-4C35-88F3-356F5B9C7AE3}" presName="bgRect" presStyleLbl="bgShp" presStyleIdx="0" presStyleCnt="2"/>
      <dgm:spPr/>
    </dgm:pt>
    <dgm:pt modelId="{4A08449C-1CB8-4D1B-A097-031B3F865EB6}" type="pres">
      <dgm:prSet presAssocID="{2296402B-0285-4C35-88F3-356F5B9C7AE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upo de personas"/>
        </a:ext>
      </dgm:extLst>
    </dgm:pt>
    <dgm:pt modelId="{EE14B768-1DE2-4BC5-89F3-27B1D40B9603}" type="pres">
      <dgm:prSet presAssocID="{2296402B-0285-4C35-88F3-356F5B9C7AE3}" presName="spaceRect" presStyleCnt="0"/>
      <dgm:spPr/>
    </dgm:pt>
    <dgm:pt modelId="{55C0F8EF-2B5F-4CB1-B7EA-31A6E7F55CC4}" type="pres">
      <dgm:prSet presAssocID="{2296402B-0285-4C35-88F3-356F5B9C7AE3}" presName="parTx" presStyleLbl="revTx" presStyleIdx="0" presStyleCnt="2">
        <dgm:presLayoutVars>
          <dgm:chMax val="0"/>
          <dgm:chPref val="0"/>
        </dgm:presLayoutVars>
      </dgm:prSet>
      <dgm:spPr/>
    </dgm:pt>
    <dgm:pt modelId="{76996CF7-BF55-426A-AB60-A36E6887D91C}" type="pres">
      <dgm:prSet presAssocID="{6F5B1C9B-DDF9-47A1-9A7C-4D4693B45353}" presName="sibTrans" presStyleCnt="0"/>
      <dgm:spPr/>
    </dgm:pt>
    <dgm:pt modelId="{BF2E2653-9727-4D9D-A98F-A3B457CB7F3B}" type="pres">
      <dgm:prSet presAssocID="{81E80B22-56AE-4BB8-A2BA-AC4B1D084006}" presName="compNode" presStyleCnt="0"/>
      <dgm:spPr/>
    </dgm:pt>
    <dgm:pt modelId="{A687F204-1755-4C99-8F0B-96B285A8D46E}" type="pres">
      <dgm:prSet presAssocID="{81E80B22-56AE-4BB8-A2BA-AC4B1D084006}" presName="bgRect" presStyleLbl="bgShp" presStyleIdx="1" presStyleCnt="2"/>
      <dgm:spPr/>
    </dgm:pt>
    <dgm:pt modelId="{7DE4DC70-92F4-4C2F-9C53-CEFB5EC71EC7}" type="pres">
      <dgm:prSet presAssocID="{81E80B22-56AE-4BB8-A2BA-AC4B1D0840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uarios"/>
        </a:ext>
      </dgm:extLst>
    </dgm:pt>
    <dgm:pt modelId="{4C778639-A8BA-475E-9819-B7517FF7E344}" type="pres">
      <dgm:prSet presAssocID="{81E80B22-56AE-4BB8-A2BA-AC4B1D084006}" presName="spaceRect" presStyleCnt="0"/>
      <dgm:spPr/>
    </dgm:pt>
    <dgm:pt modelId="{7FB7EADF-EF98-45B8-AF3A-6B1327D4E21B}" type="pres">
      <dgm:prSet presAssocID="{81E80B22-56AE-4BB8-A2BA-AC4B1D084006}" presName="parTx" presStyleLbl="revTx" presStyleIdx="1" presStyleCnt="2">
        <dgm:presLayoutVars>
          <dgm:chMax val="0"/>
          <dgm:chPref val="0"/>
        </dgm:presLayoutVars>
      </dgm:prSet>
      <dgm:spPr/>
    </dgm:pt>
  </dgm:ptLst>
  <dgm:cxnLst>
    <dgm:cxn modelId="{5815FD46-D776-408E-B20F-D6FBB01486CA}" srcId="{0096A3EB-3706-4BF0-8376-5584645B0183}" destId="{81E80B22-56AE-4BB8-A2BA-AC4B1D084006}" srcOrd="1" destOrd="0" parTransId="{97D00466-1A3C-46DA-9893-464E2E41B90A}" sibTransId="{42B6EF4A-A210-4A1D-8BCF-DFE69134977C}"/>
    <dgm:cxn modelId="{FAF63056-3188-48BA-AD91-2A7D9F80E960}" type="presOf" srcId="{81E80B22-56AE-4BB8-A2BA-AC4B1D084006}" destId="{7FB7EADF-EF98-45B8-AF3A-6B1327D4E21B}" srcOrd="0" destOrd="0" presId="urn:microsoft.com/office/officeart/2018/2/layout/IconVerticalSolidList"/>
    <dgm:cxn modelId="{90C3F978-BADF-4117-873D-D9F85D5ED27E}" type="presOf" srcId="{2296402B-0285-4C35-88F3-356F5B9C7AE3}" destId="{55C0F8EF-2B5F-4CB1-B7EA-31A6E7F55CC4}" srcOrd="0" destOrd="0" presId="urn:microsoft.com/office/officeart/2018/2/layout/IconVerticalSolidList"/>
    <dgm:cxn modelId="{D4FD5B98-BDFB-4B4B-85F5-E558A392722F}" srcId="{0096A3EB-3706-4BF0-8376-5584645B0183}" destId="{2296402B-0285-4C35-88F3-356F5B9C7AE3}" srcOrd="0" destOrd="0" parTransId="{A89A02F8-7FAE-48F4-B039-90D2FE0DDF86}" sibTransId="{6F5B1C9B-DDF9-47A1-9A7C-4D4693B45353}"/>
    <dgm:cxn modelId="{E18A62A1-533E-4866-A81D-702747EE9C07}" type="presOf" srcId="{0096A3EB-3706-4BF0-8376-5584645B0183}" destId="{87665FC4-E7BF-447E-BFD2-30521AA12471}" srcOrd="0" destOrd="0" presId="urn:microsoft.com/office/officeart/2018/2/layout/IconVerticalSolidList"/>
    <dgm:cxn modelId="{E6FEEFAD-B9B3-4278-A5FC-3EDCD3B62327}" type="presParOf" srcId="{87665FC4-E7BF-447E-BFD2-30521AA12471}" destId="{0E2E1F94-D599-429B-9E2E-BB8A3E8D1217}" srcOrd="0" destOrd="0" presId="urn:microsoft.com/office/officeart/2018/2/layout/IconVerticalSolidList"/>
    <dgm:cxn modelId="{D646406E-E0E9-4051-9B1E-CD47C7C05FBE}" type="presParOf" srcId="{0E2E1F94-D599-429B-9E2E-BB8A3E8D1217}" destId="{F4687CF7-84E8-40F3-9B79-7C5A28D5BC9C}" srcOrd="0" destOrd="0" presId="urn:microsoft.com/office/officeart/2018/2/layout/IconVerticalSolidList"/>
    <dgm:cxn modelId="{4FC791BE-1AA5-4CB3-B603-E4F2190F96C0}" type="presParOf" srcId="{0E2E1F94-D599-429B-9E2E-BB8A3E8D1217}" destId="{4A08449C-1CB8-4D1B-A097-031B3F865EB6}" srcOrd="1" destOrd="0" presId="urn:microsoft.com/office/officeart/2018/2/layout/IconVerticalSolidList"/>
    <dgm:cxn modelId="{368DBF2F-5E17-45B8-9E0A-A47EE82114D8}" type="presParOf" srcId="{0E2E1F94-D599-429B-9E2E-BB8A3E8D1217}" destId="{EE14B768-1DE2-4BC5-89F3-27B1D40B9603}" srcOrd="2" destOrd="0" presId="urn:microsoft.com/office/officeart/2018/2/layout/IconVerticalSolidList"/>
    <dgm:cxn modelId="{F5DC6892-2985-420A-B97F-987543232A0F}" type="presParOf" srcId="{0E2E1F94-D599-429B-9E2E-BB8A3E8D1217}" destId="{55C0F8EF-2B5F-4CB1-B7EA-31A6E7F55CC4}" srcOrd="3" destOrd="0" presId="urn:microsoft.com/office/officeart/2018/2/layout/IconVerticalSolidList"/>
    <dgm:cxn modelId="{286E4254-E7F9-4F22-B47D-0AF1B01759B8}" type="presParOf" srcId="{87665FC4-E7BF-447E-BFD2-30521AA12471}" destId="{76996CF7-BF55-426A-AB60-A36E6887D91C}" srcOrd="1" destOrd="0" presId="urn:microsoft.com/office/officeart/2018/2/layout/IconVerticalSolidList"/>
    <dgm:cxn modelId="{99529E5D-C080-44D3-AD73-12F629D39C2B}" type="presParOf" srcId="{87665FC4-E7BF-447E-BFD2-30521AA12471}" destId="{BF2E2653-9727-4D9D-A98F-A3B457CB7F3B}" srcOrd="2" destOrd="0" presId="urn:microsoft.com/office/officeart/2018/2/layout/IconVerticalSolidList"/>
    <dgm:cxn modelId="{63273E1F-62EE-4E68-A932-5453BE73DAAB}" type="presParOf" srcId="{BF2E2653-9727-4D9D-A98F-A3B457CB7F3B}" destId="{A687F204-1755-4C99-8F0B-96B285A8D46E}" srcOrd="0" destOrd="0" presId="urn:microsoft.com/office/officeart/2018/2/layout/IconVerticalSolidList"/>
    <dgm:cxn modelId="{0BA9B6D0-F35D-491F-A2C3-A8C3A042D15B}" type="presParOf" srcId="{BF2E2653-9727-4D9D-A98F-A3B457CB7F3B}" destId="{7DE4DC70-92F4-4C2F-9C53-CEFB5EC71EC7}" srcOrd="1" destOrd="0" presId="urn:microsoft.com/office/officeart/2018/2/layout/IconVerticalSolidList"/>
    <dgm:cxn modelId="{591DDAE3-0A88-4367-A8DA-AAECE29E07B7}" type="presParOf" srcId="{BF2E2653-9727-4D9D-A98F-A3B457CB7F3B}" destId="{4C778639-A8BA-475E-9819-B7517FF7E344}" srcOrd="2" destOrd="0" presId="urn:microsoft.com/office/officeart/2018/2/layout/IconVerticalSolidList"/>
    <dgm:cxn modelId="{99B4EEF7-E7F4-47C0-9F8F-CA6FAE858DA1}" type="presParOf" srcId="{BF2E2653-9727-4D9D-A98F-A3B457CB7F3B}" destId="{7FB7EADF-EF98-45B8-AF3A-6B1327D4E2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030A9-E449-42AC-9EC3-3343955D707E}">
      <dsp:nvSpPr>
        <dsp:cNvPr id="0" name=""/>
        <dsp:cNvSpPr/>
      </dsp:nvSpPr>
      <dsp:spPr>
        <a:xfrm>
          <a:off x="-146632" y="789611"/>
          <a:ext cx="10261615" cy="1725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1877B-DB1C-4084-8AA6-E02DE14523D4}">
      <dsp:nvSpPr>
        <dsp:cNvPr id="0" name=""/>
        <dsp:cNvSpPr/>
      </dsp:nvSpPr>
      <dsp:spPr>
        <a:xfrm>
          <a:off x="375380" y="1177886"/>
          <a:ext cx="950972" cy="9491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61EC5-88C6-48F2-AF63-E8BC79D05689}">
      <dsp:nvSpPr>
        <dsp:cNvPr id="0" name=""/>
        <dsp:cNvSpPr/>
      </dsp:nvSpPr>
      <dsp:spPr>
        <a:xfrm>
          <a:off x="1848366" y="789611"/>
          <a:ext cx="8260760" cy="172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11" tIns="182811" rIns="182811" bIns="182811" numCol="1" spcCol="1270" anchor="ctr" anchorCtr="0">
          <a:noAutofit/>
        </a:bodyPr>
        <a:lstStyle/>
        <a:p>
          <a:pPr marL="0" lvl="0" indent="0" algn="l" defTabSz="1066800">
            <a:lnSpc>
              <a:spcPct val="90000"/>
            </a:lnSpc>
            <a:spcBef>
              <a:spcPct val="0"/>
            </a:spcBef>
            <a:spcAft>
              <a:spcPct val="35000"/>
            </a:spcAft>
            <a:buNone/>
          </a:pPr>
          <a:r>
            <a:rPr lang="es-ES" sz="2400" u="sng" kern="1200" dirty="0"/>
            <a:t>Variable cuantitativa</a:t>
          </a:r>
          <a:r>
            <a:rPr lang="es-ES" sz="2400" kern="1200" dirty="0"/>
            <a:t>: son aquellas que resultan de una medición o conteo, por lo tanto, se expresan numéricamente.. Ej.: estatura en cm; peso en kg, edad en años, etc</a:t>
          </a:r>
          <a:r>
            <a:rPr lang="es-ES" sz="1800" kern="1200" dirty="0"/>
            <a:t>.</a:t>
          </a:r>
          <a:endParaRPr lang="en-US" sz="1800" kern="1200" dirty="0"/>
        </a:p>
      </dsp:txBody>
      <dsp:txXfrm>
        <a:off x="1848366" y="789611"/>
        <a:ext cx="8260760" cy="1727351"/>
      </dsp:txXfrm>
    </dsp:sp>
    <dsp:sp modelId="{0AC06F34-F451-4382-A9FE-997AE1336E2E}">
      <dsp:nvSpPr>
        <dsp:cNvPr id="0" name=""/>
        <dsp:cNvSpPr/>
      </dsp:nvSpPr>
      <dsp:spPr>
        <a:xfrm>
          <a:off x="-146632" y="2923399"/>
          <a:ext cx="10261615" cy="17256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02ACB-8A79-41F6-AF1D-ED9E7025344E}">
      <dsp:nvSpPr>
        <dsp:cNvPr id="0" name=""/>
        <dsp:cNvSpPr/>
      </dsp:nvSpPr>
      <dsp:spPr>
        <a:xfrm>
          <a:off x="375380" y="3311673"/>
          <a:ext cx="950972" cy="949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29A85-3A67-40C0-8DC6-272FFF720618}">
      <dsp:nvSpPr>
        <dsp:cNvPr id="0" name=""/>
        <dsp:cNvSpPr/>
      </dsp:nvSpPr>
      <dsp:spPr>
        <a:xfrm>
          <a:off x="1549244" y="2923399"/>
          <a:ext cx="8859004" cy="172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11" tIns="182811" rIns="182811" bIns="182811" numCol="1" spcCol="1270" anchor="ctr" anchorCtr="0">
          <a:noAutofit/>
        </a:bodyPr>
        <a:lstStyle/>
        <a:p>
          <a:pPr marL="0" lvl="0" indent="0" algn="l" defTabSz="1066800">
            <a:lnSpc>
              <a:spcPct val="90000"/>
            </a:lnSpc>
            <a:spcBef>
              <a:spcPct val="0"/>
            </a:spcBef>
            <a:spcAft>
              <a:spcPct val="35000"/>
            </a:spcAft>
            <a:buNone/>
          </a:pPr>
          <a:r>
            <a:rPr lang="es-ES" sz="2400" u="sng" kern="1200" dirty="0"/>
            <a:t>Variable cualitativa</a:t>
          </a:r>
          <a:r>
            <a:rPr lang="es-ES" sz="2400" kern="1200" dirty="0"/>
            <a:t>: son aquellas relacionadas con características y que no son medibles numéricamente. Ej.: género, tipo de sangre, presencia de enfermedad, nivel socioeconómico, </a:t>
          </a:r>
          <a:r>
            <a:rPr lang="es-ES" sz="2400" kern="1200" dirty="0" err="1"/>
            <a:t>etc</a:t>
          </a:r>
          <a:endParaRPr lang="en-US" sz="2400" kern="1200" dirty="0"/>
        </a:p>
      </dsp:txBody>
      <dsp:txXfrm>
        <a:off x="1549244" y="2923399"/>
        <a:ext cx="8859004" cy="1727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7CF7-84E8-40F3-9B79-7C5A28D5BC9C}">
      <dsp:nvSpPr>
        <dsp:cNvPr id="0" name=""/>
        <dsp:cNvSpPr/>
      </dsp:nvSpPr>
      <dsp:spPr>
        <a:xfrm>
          <a:off x="0" y="809"/>
          <a:ext cx="9782801" cy="21159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8449C-1CB8-4D1B-A097-031B3F865EB6}">
      <dsp:nvSpPr>
        <dsp:cNvPr id="0" name=""/>
        <dsp:cNvSpPr/>
      </dsp:nvSpPr>
      <dsp:spPr>
        <a:xfrm>
          <a:off x="640065" y="476890"/>
          <a:ext cx="1163754" cy="11637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C0F8EF-2B5F-4CB1-B7EA-31A6E7F55CC4}">
      <dsp:nvSpPr>
        <dsp:cNvPr id="0" name=""/>
        <dsp:cNvSpPr/>
      </dsp:nvSpPr>
      <dsp:spPr>
        <a:xfrm>
          <a:off x="2443884" y="809"/>
          <a:ext cx="7323952" cy="211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35" tIns="223935" rIns="223935" bIns="223935" numCol="1" spcCol="1270" anchor="ctr" anchorCtr="0">
          <a:noAutofit/>
        </a:bodyPr>
        <a:lstStyle/>
        <a:p>
          <a:pPr marL="0" lvl="0" indent="0" algn="l" defTabSz="1066800">
            <a:lnSpc>
              <a:spcPct val="90000"/>
            </a:lnSpc>
            <a:spcBef>
              <a:spcPct val="0"/>
            </a:spcBef>
            <a:spcAft>
              <a:spcPct val="35000"/>
            </a:spcAft>
            <a:buNone/>
          </a:pPr>
          <a:r>
            <a:rPr lang="es-ES" sz="2400" u="sng" kern="1200" dirty="0"/>
            <a:t>Población: </a:t>
          </a:r>
          <a:r>
            <a:rPr lang="es-ES" sz="2400" kern="1200" dirty="0"/>
            <a:t>conjunto de elementos, personas u objetos (individuos) sobre los que interesa obtener conclusiones respecto a un cálculo resumido de mediciones realizadas en todos sus elementos o parámetro. </a:t>
          </a:r>
          <a:endParaRPr lang="en-US" sz="2400" kern="1200" dirty="0"/>
        </a:p>
      </dsp:txBody>
      <dsp:txXfrm>
        <a:off x="2443884" y="809"/>
        <a:ext cx="7323952" cy="2115917"/>
      </dsp:txXfrm>
    </dsp:sp>
    <dsp:sp modelId="{A687F204-1755-4C99-8F0B-96B285A8D46E}">
      <dsp:nvSpPr>
        <dsp:cNvPr id="0" name=""/>
        <dsp:cNvSpPr/>
      </dsp:nvSpPr>
      <dsp:spPr>
        <a:xfrm>
          <a:off x="0" y="2455273"/>
          <a:ext cx="9782801" cy="21159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4DC70-92F4-4C2F-9C53-CEFB5EC71EC7}">
      <dsp:nvSpPr>
        <dsp:cNvPr id="0" name=""/>
        <dsp:cNvSpPr/>
      </dsp:nvSpPr>
      <dsp:spPr>
        <a:xfrm>
          <a:off x="640065" y="2931354"/>
          <a:ext cx="1163754" cy="11637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7EADF-EF98-45B8-AF3A-6B1327D4E21B}">
      <dsp:nvSpPr>
        <dsp:cNvPr id="0" name=""/>
        <dsp:cNvSpPr/>
      </dsp:nvSpPr>
      <dsp:spPr>
        <a:xfrm>
          <a:off x="2443884" y="2455273"/>
          <a:ext cx="7323952" cy="211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35" tIns="223935" rIns="223935" bIns="223935" numCol="1" spcCol="1270" anchor="ctr" anchorCtr="0">
          <a:noAutofit/>
        </a:bodyPr>
        <a:lstStyle/>
        <a:p>
          <a:pPr marL="0" lvl="0" indent="0" algn="l" defTabSz="977900">
            <a:lnSpc>
              <a:spcPct val="90000"/>
            </a:lnSpc>
            <a:spcBef>
              <a:spcPct val="0"/>
            </a:spcBef>
            <a:spcAft>
              <a:spcPct val="35000"/>
            </a:spcAft>
            <a:buNone/>
          </a:pPr>
          <a:r>
            <a:rPr lang="es-ES" sz="2200" u="sng" kern="1200" dirty="0"/>
            <a:t>Muestra: </a:t>
          </a:r>
          <a:r>
            <a:rPr lang="es-ES" sz="2200" kern="1200" dirty="0"/>
            <a:t>subconjunto seleccionado de elementos de la población que se observa y se mide para hacer un cálculo resumido que estima un parámetro de la población, y que se utiliza para inferir conclusiones sobre la población.</a:t>
          </a:r>
          <a:endParaRPr lang="en-US" sz="2200" kern="1200" dirty="0"/>
        </a:p>
      </dsp:txBody>
      <dsp:txXfrm>
        <a:off x="2443884" y="2455273"/>
        <a:ext cx="7323952" cy="21159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9BBBD98-8689-4A62-BBFB-92BF328A7966}" type="datetime1">
              <a:rPr lang="es-ES" smtClean="0"/>
              <a:t>22/10/2024</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s-ES" smtClean="0"/>
              <a:t>‹Nº›</a:t>
            </a:fld>
            <a:endParaRPr lang="es-E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3-24T19:33:01.057"/>
    </inkml:context>
    <inkml:brush xml:id="br0">
      <inkml:brushProperty name="width" value="0.05292" units="cm"/>
      <inkml:brushProperty name="height" value="0.05292" units="cm"/>
      <inkml:brushProperty name="color" value="#FF0000"/>
    </inkml:brush>
  </inkml:definitions>
  <inkml:trace contextRef="#ctx0" brushRef="#br0">28686 5632 0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8E41AB9B-16BF-4ECF-B92C-3E61E5BECA90}" type="datetime1">
              <a:rPr lang="es-ES" noProof="0" smtClean="0"/>
              <a:t>22/10/2024</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s-ES" noProof="0" smtClean="0"/>
              <a:pPr rtl="0"/>
              <a:t>‹Nº›</a:t>
            </a:fld>
            <a:endParaRPr lang="es-ES"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2</a:t>
            </a:fld>
            <a:endParaRPr lang="es-ES" noProof="0" dirty="0"/>
          </a:p>
        </p:txBody>
      </p:sp>
    </p:spTree>
    <p:extLst>
      <p:ext uri="{BB962C8B-B14F-4D97-AF65-F5344CB8AC3E}">
        <p14:creationId xmlns:p14="http://schemas.microsoft.com/office/powerpoint/2010/main" val="128214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11</a:t>
            </a:fld>
            <a:endParaRPr lang="es-ES" noProof="0" dirty="0"/>
          </a:p>
        </p:txBody>
      </p:sp>
    </p:spTree>
    <p:extLst>
      <p:ext uri="{BB962C8B-B14F-4D97-AF65-F5344CB8AC3E}">
        <p14:creationId xmlns:p14="http://schemas.microsoft.com/office/powerpoint/2010/main" val="360910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12</a:t>
            </a:fld>
            <a:endParaRPr lang="es-ES" noProof="0" dirty="0"/>
          </a:p>
        </p:txBody>
      </p:sp>
    </p:spTree>
    <p:extLst>
      <p:ext uri="{BB962C8B-B14F-4D97-AF65-F5344CB8AC3E}">
        <p14:creationId xmlns:p14="http://schemas.microsoft.com/office/powerpoint/2010/main" val="361086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13</a:t>
            </a:fld>
            <a:endParaRPr lang="es-ES" noProof="0" dirty="0"/>
          </a:p>
        </p:txBody>
      </p:sp>
    </p:spTree>
    <p:extLst>
      <p:ext uri="{BB962C8B-B14F-4D97-AF65-F5344CB8AC3E}">
        <p14:creationId xmlns:p14="http://schemas.microsoft.com/office/powerpoint/2010/main" val="67452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35</a:t>
            </a:fld>
            <a:endParaRPr lang="es-ES" noProof="0" dirty="0"/>
          </a:p>
        </p:txBody>
      </p:sp>
    </p:spTree>
    <p:extLst>
      <p:ext uri="{BB962C8B-B14F-4D97-AF65-F5344CB8AC3E}">
        <p14:creationId xmlns:p14="http://schemas.microsoft.com/office/powerpoint/2010/main" val="226141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t>La estadística consiste en un conjunto de técnicas y procedimientos que permiten </a:t>
            </a:r>
            <a:r>
              <a:rPr lang="es-CL" sz="1200" b="1" dirty="0"/>
              <a:t>recoger</a:t>
            </a:r>
            <a:r>
              <a:rPr lang="es-CL" sz="1200" dirty="0"/>
              <a:t> datos, </a:t>
            </a:r>
            <a:r>
              <a:rPr lang="es-CL" sz="1200" b="1" dirty="0"/>
              <a:t>presentarlos</a:t>
            </a:r>
            <a:r>
              <a:rPr lang="es-CL" sz="1200" dirty="0"/>
              <a:t>, </a:t>
            </a:r>
            <a:r>
              <a:rPr lang="es-CL" sz="1200" b="1" dirty="0"/>
              <a:t>ordenarlos</a:t>
            </a:r>
            <a:r>
              <a:rPr lang="es-CL" sz="1200" dirty="0"/>
              <a:t> y </a:t>
            </a:r>
            <a:r>
              <a:rPr lang="es-CL" sz="1200" b="1" dirty="0"/>
              <a:t>analizarlos</a:t>
            </a:r>
            <a:r>
              <a:rPr lang="es-CL" sz="1200" dirty="0"/>
              <a:t>, de manera que, a partir de ellos, se puedan </a:t>
            </a:r>
            <a:r>
              <a:rPr lang="es-CL" sz="1200" b="1" dirty="0"/>
              <a:t>inferir</a:t>
            </a:r>
            <a:r>
              <a:rPr lang="es-CL" sz="1200" dirty="0"/>
              <a:t> conclusiones.</a:t>
            </a:r>
          </a:p>
          <a:p>
            <a:endParaRPr lang="es-CL" dirty="0"/>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3</a:t>
            </a:fld>
            <a:endParaRPr lang="es-ES" noProof="0" dirty="0"/>
          </a:p>
        </p:txBody>
      </p:sp>
    </p:spTree>
    <p:extLst>
      <p:ext uri="{BB962C8B-B14F-4D97-AF65-F5344CB8AC3E}">
        <p14:creationId xmlns:p14="http://schemas.microsoft.com/office/powerpoint/2010/main" val="105412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8016" lvl="1" indent="0" algn="ctr">
              <a:lnSpc>
                <a:spcPct val="100000"/>
              </a:lnSpc>
              <a:spcBef>
                <a:spcPts val="600"/>
              </a:spcBef>
              <a:spcAft>
                <a:spcPts val="600"/>
              </a:spcAft>
              <a:buNone/>
            </a:pPr>
            <a:r>
              <a:rPr lang="es-CL" b="1" dirty="0">
                <a:solidFill>
                  <a:prstClr val="black"/>
                </a:solidFill>
              </a:rPr>
              <a:t>ESTADÍSTICA DESCRIPTIVA</a:t>
            </a:r>
          </a:p>
          <a:p>
            <a:pPr marL="128016" lvl="1" indent="0" algn="just">
              <a:lnSpc>
                <a:spcPct val="100000"/>
              </a:lnSpc>
              <a:spcBef>
                <a:spcPts val="600"/>
              </a:spcBef>
              <a:spcAft>
                <a:spcPts val="600"/>
              </a:spcAft>
              <a:buNone/>
            </a:pPr>
            <a:r>
              <a:rPr lang="es-CL" sz="1900" dirty="0">
                <a:solidFill>
                  <a:prstClr val="black"/>
                </a:solidFill>
              </a:rPr>
              <a:t>Rama de la estadística encargada de recoger información sobre ciertos temas de interés y luego, por medio de tablas y gráficos, organizar y presentar los resultados.</a:t>
            </a:r>
          </a:p>
          <a:p>
            <a:pPr marL="128016" lvl="1" indent="0" algn="ctr">
              <a:lnSpc>
                <a:spcPct val="100000"/>
              </a:lnSpc>
              <a:spcBef>
                <a:spcPts val="600"/>
              </a:spcBef>
              <a:spcAft>
                <a:spcPts val="600"/>
              </a:spcAft>
              <a:buNone/>
            </a:pPr>
            <a:r>
              <a:rPr lang="es-CL" b="1" dirty="0">
                <a:solidFill>
                  <a:prstClr val="black"/>
                </a:solidFill>
              </a:rPr>
              <a:t>ESTADÍSTICA INFERENCIAL</a:t>
            </a:r>
          </a:p>
          <a:p>
            <a:pPr marL="128016" lvl="1" indent="0" algn="just">
              <a:lnSpc>
                <a:spcPct val="100000"/>
              </a:lnSpc>
              <a:spcBef>
                <a:spcPts val="600"/>
              </a:spcBef>
              <a:spcAft>
                <a:spcPts val="600"/>
              </a:spcAft>
              <a:buNone/>
            </a:pPr>
            <a:r>
              <a:rPr lang="es-CL" sz="1900" dirty="0">
                <a:solidFill>
                  <a:prstClr val="black"/>
                </a:solidFill>
              </a:rPr>
              <a:t>Rama de la estadística encargada del estudio sobre un subconjunto de la población (muestra) para luego </a:t>
            </a:r>
            <a:r>
              <a:rPr lang="es-CL" sz="1900" b="1" dirty="0">
                <a:solidFill>
                  <a:prstClr val="black"/>
                </a:solidFill>
              </a:rPr>
              <a:t>extender las conclusiones a toda la población.</a:t>
            </a:r>
            <a:endParaRPr lang="es-CL" sz="1900" dirty="0">
              <a:solidFill>
                <a:prstClr val="black"/>
              </a:solidFill>
            </a:endParaRPr>
          </a:p>
          <a:p>
            <a:endParaRPr lang="es-CL" dirty="0"/>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4</a:t>
            </a:fld>
            <a:endParaRPr lang="es-ES" noProof="0" dirty="0"/>
          </a:p>
        </p:txBody>
      </p:sp>
    </p:spTree>
    <p:extLst>
      <p:ext uri="{BB962C8B-B14F-4D97-AF65-F5344CB8AC3E}">
        <p14:creationId xmlns:p14="http://schemas.microsoft.com/office/powerpoint/2010/main" val="276162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5</a:t>
            </a:fld>
            <a:endParaRPr lang="es-ES" noProof="0" dirty="0"/>
          </a:p>
        </p:txBody>
      </p:sp>
    </p:spTree>
    <p:extLst>
      <p:ext uri="{BB962C8B-B14F-4D97-AF65-F5344CB8AC3E}">
        <p14:creationId xmlns:p14="http://schemas.microsoft.com/office/powerpoint/2010/main" val="7603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u="sng" dirty="0"/>
              <a:t>Variable cuantitativa</a:t>
            </a:r>
            <a:r>
              <a:rPr lang="es-ES" dirty="0"/>
              <a:t>: describe una característica en términos de un valor numérico y permiten operaciones matemáticas. Ej.: estatura en cm; peso en kg, edad en años, etc.</a:t>
            </a:r>
          </a:p>
          <a:p>
            <a:pPr marL="0" indent="0">
              <a:buNone/>
            </a:pPr>
            <a:r>
              <a:rPr lang="es-ES" u="sng" dirty="0"/>
              <a:t>Variable cualitativa</a:t>
            </a:r>
            <a:r>
              <a:rPr lang="es-ES" dirty="0"/>
              <a:t>: describe una característica en términos de una categoría a la que pertenece o no un sujeto, o una propiedad o cualidad que posee o no un sujeto. Aunque casi siempre se codifican con números, no permiten operaciones matemáticas. Ej.: género, tipo de sangre, presencia de enfermedad, nivel socioeconómico, </a:t>
            </a:r>
            <a:r>
              <a:rPr lang="es-ES" dirty="0" err="1"/>
              <a:t>etc</a:t>
            </a:r>
            <a:endParaRPr lang="es-CL" dirty="0"/>
          </a:p>
          <a:p>
            <a:endParaRPr lang="es-CL" dirty="0"/>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6</a:t>
            </a:fld>
            <a:endParaRPr lang="es-ES" noProof="0" dirty="0"/>
          </a:p>
        </p:txBody>
      </p:sp>
    </p:spTree>
    <p:extLst>
      <p:ext uri="{BB962C8B-B14F-4D97-AF65-F5344CB8AC3E}">
        <p14:creationId xmlns:p14="http://schemas.microsoft.com/office/powerpoint/2010/main" val="349281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7</a:t>
            </a:fld>
            <a:endParaRPr lang="es-ES" noProof="0" dirty="0"/>
          </a:p>
        </p:txBody>
      </p:sp>
    </p:spTree>
    <p:extLst>
      <p:ext uri="{BB962C8B-B14F-4D97-AF65-F5344CB8AC3E}">
        <p14:creationId xmlns:p14="http://schemas.microsoft.com/office/powerpoint/2010/main" val="21777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341438" lvl="3" indent="-514350" algn="just">
              <a:lnSpc>
                <a:spcPct val="100000"/>
              </a:lnSpc>
              <a:spcBef>
                <a:spcPts val="400"/>
              </a:spcBef>
              <a:buFont typeface="+mj-lt"/>
              <a:buAutoNum type="alphaUcPeriod"/>
            </a:pPr>
            <a:r>
              <a:rPr lang="es-CL" sz="2000" b="1" dirty="0"/>
              <a:t>Nominales</a:t>
            </a:r>
            <a:r>
              <a:rPr lang="es-CL" sz="2000" dirty="0"/>
              <a:t>: son aquellas que no pueden se ordenadas entre ellas. Ejemplo: estado civil, sexo, etc.</a:t>
            </a:r>
          </a:p>
          <a:p>
            <a:pPr marL="1341438" lvl="3" indent="-514350" algn="just">
              <a:lnSpc>
                <a:spcPct val="100000"/>
              </a:lnSpc>
              <a:spcBef>
                <a:spcPts val="400"/>
              </a:spcBef>
              <a:buFont typeface="+mj-lt"/>
              <a:buAutoNum type="alphaUcPeriod"/>
            </a:pPr>
            <a:r>
              <a:rPr lang="es-CL" sz="2000" b="1" dirty="0"/>
              <a:t>Ordinales</a:t>
            </a:r>
            <a:r>
              <a:rPr lang="es-CL" sz="2000" dirty="0"/>
              <a:t>: son aquellas que se pueden ordenar (existe un orden intuitivo). Sin embargo, no es posible hacer cálculos aritméticos entre ellas. Ejemplo: nivel educacional, rango militar, etc.</a:t>
            </a:r>
          </a:p>
          <a:p>
            <a:endParaRPr lang="es-CL" dirty="0"/>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8</a:t>
            </a:fld>
            <a:endParaRPr lang="es-ES" noProof="0" dirty="0"/>
          </a:p>
        </p:txBody>
      </p:sp>
    </p:spTree>
    <p:extLst>
      <p:ext uri="{BB962C8B-B14F-4D97-AF65-F5344CB8AC3E}">
        <p14:creationId xmlns:p14="http://schemas.microsoft.com/office/powerpoint/2010/main" val="169423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9</a:t>
            </a:fld>
            <a:endParaRPr lang="es-ES" noProof="0" dirty="0"/>
          </a:p>
        </p:txBody>
      </p:sp>
    </p:spTree>
    <p:extLst>
      <p:ext uri="{BB962C8B-B14F-4D97-AF65-F5344CB8AC3E}">
        <p14:creationId xmlns:p14="http://schemas.microsoft.com/office/powerpoint/2010/main" val="369860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85216" lvl="1" indent="-457200" algn="just">
              <a:lnSpc>
                <a:spcPct val="100000"/>
              </a:lnSpc>
              <a:spcBef>
                <a:spcPts val="1200"/>
              </a:spcBef>
              <a:spcAft>
                <a:spcPts val="1200"/>
              </a:spcAft>
              <a:buFont typeface="+mj-lt"/>
              <a:buAutoNum type="arabicParenR"/>
            </a:pPr>
            <a:r>
              <a:rPr lang="es-CL" sz="2400" b="1" dirty="0"/>
              <a:t>Población</a:t>
            </a:r>
            <a:r>
              <a:rPr lang="es-CL" sz="2400" dirty="0"/>
              <a:t>: es el conjunto de personas o cosas que poseen una o más características comunes que se quiere estudiar. Las poblaciones pueden ser finitas o infinitas. </a:t>
            </a:r>
            <a:r>
              <a:rPr lang="es-CL" sz="2400" b="1" dirty="0"/>
              <a:t>Ejemplo</a:t>
            </a:r>
            <a:r>
              <a:rPr lang="es-CL" sz="2400" dirty="0"/>
              <a:t>: “todos los alumnos de un colegio”</a:t>
            </a:r>
          </a:p>
          <a:p>
            <a:pPr marL="585216" lvl="1" indent="-457200" algn="just">
              <a:lnSpc>
                <a:spcPct val="100000"/>
              </a:lnSpc>
              <a:spcBef>
                <a:spcPts val="1200"/>
              </a:spcBef>
              <a:spcAft>
                <a:spcPts val="1200"/>
              </a:spcAft>
              <a:buFont typeface="+mj-lt"/>
              <a:buAutoNum type="arabicParenR"/>
            </a:pPr>
            <a:r>
              <a:rPr lang="es-CL" sz="2400" b="1" dirty="0"/>
              <a:t>Muestra</a:t>
            </a:r>
            <a:r>
              <a:rPr lang="es-CL" sz="2400" dirty="0"/>
              <a:t>: es un subconjunto de una población. Debe ser aleatoria y representativa. </a:t>
            </a:r>
            <a:r>
              <a:rPr lang="es-CL" sz="2400" b="1" dirty="0"/>
              <a:t>Ejemplo</a:t>
            </a:r>
            <a:r>
              <a:rPr lang="es-CL" sz="2400" dirty="0"/>
              <a:t>: “los alumnos de cuarto medio A”</a:t>
            </a:r>
          </a:p>
          <a:p>
            <a:endParaRPr lang="es-CL" dirty="0"/>
          </a:p>
        </p:txBody>
      </p:sp>
      <p:sp>
        <p:nvSpPr>
          <p:cNvPr id="4" name="Marcador de número de diapositiva 3"/>
          <p:cNvSpPr>
            <a:spLocks noGrp="1"/>
          </p:cNvSpPr>
          <p:nvPr>
            <p:ph type="sldNum" sz="quarter" idx="5"/>
          </p:nvPr>
        </p:nvSpPr>
        <p:spPr/>
        <p:txBody>
          <a:bodyPr/>
          <a:lstStyle/>
          <a:p>
            <a:pPr rtl="0"/>
            <a:fld id="{841221E5-7225-48EB-A4EE-420E7BFCF705}" type="slidenum">
              <a:rPr lang="es-ES" noProof="0" smtClean="0"/>
              <a:pPr rtl="0"/>
              <a:t>10</a:t>
            </a:fld>
            <a:endParaRPr lang="es-ES" noProof="0" dirty="0"/>
          </a:p>
        </p:txBody>
      </p:sp>
    </p:spTree>
    <p:extLst>
      <p:ext uri="{BB962C8B-B14F-4D97-AF65-F5344CB8AC3E}">
        <p14:creationId xmlns:p14="http://schemas.microsoft.com/office/powerpoint/2010/main" val="174997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1" name="Rectángulo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2" name="Rectángulo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3" name="Conector recto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15" name="Conector recto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sp>
        <p:nvSpPr>
          <p:cNvPr id="2" name="Título 1"/>
          <p:cNvSpPr>
            <a:spLocks noGrp="1"/>
          </p:cNvSpPr>
          <p:nvPr>
            <p:ph type="ctrTitle"/>
          </p:nvPr>
        </p:nvSpPr>
        <p:spPr>
          <a:xfrm>
            <a:off x="2428669" y="1600200"/>
            <a:ext cx="8329031" cy="2680127"/>
          </a:xfrm>
        </p:spPr>
        <p:txBody>
          <a:bodyPr rtlCol="0">
            <a:noAutofit/>
          </a:bodyPr>
          <a:lstStyle>
            <a:lvl1pP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466E6084-0988-49B4-BD4E-1264194D9864}" type="datetime1">
              <a:rPr lang="es-ES" noProof="0" smtClean="0"/>
              <a:t>22/10/2024</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45EEB305-4E92-401E-9FCA-996DF9FD55B6}" type="datetime1">
              <a:rPr lang="es-ES" noProof="0" smtClean="0"/>
              <a:t>22/10/2024</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0" name="Rectángulo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1" name="Conector recto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4" name="Conector recto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9599612" y="685800"/>
            <a:ext cx="1787526"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98613" y="685800"/>
            <a:ext cx="7848599" cy="54864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67E901BA-1555-4CE1-92B2-39682A57B7CA}" type="datetime1">
              <a:rPr lang="es-ES" noProof="0" smtClean="0"/>
              <a:t>22/10/2024</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grpSp>
        <p:nvGrpSpPr>
          <p:cNvPr id="54" name="Google Shape;54;p4"/>
          <p:cNvGrpSpPr/>
          <p:nvPr/>
        </p:nvGrpSpPr>
        <p:grpSpPr>
          <a:xfrm>
            <a:off x="10466721" y="5581761"/>
            <a:ext cx="4098408" cy="605272"/>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grpSp>
      </p:grpSp>
      <p:grpSp>
        <p:nvGrpSpPr>
          <p:cNvPr id="64" name="Google Shape;64;p4"/>
          <p:cNvGrpSpPr/>
          <p:nvPr/>
        </p:nvGrpSpPr>
        <p:grpSpPr>
          <a:xfrm>
            <a:off x="-696186" y="-1736129"/>
            <a:ext cx="9586024" cy="10471309"/>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grpSp>
      <p:sp>
        <p:nvSpPr>
          <p:cNvPr id="67" name="Google Shape;67;p4"/>
          <p:cNvSpPr txBox="1">
            <a:spLocks noGrp="1"/>
          </p:cNvSpPr>
          <p:nvPr>
            <p:ph type="title"/>
          </p:nvPr>
        </p:nvSpPr>
        <p:spPr>
          <a:xfrm>
            <a:off x="959750" y="593367"/>
            <a:ext cx="1026932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959750" y="1421319"/>
            <a:ext cx="10269325" cy="456000"/>
          </a:xfrm>
          <a:prstGeom prst="rect">
            <a:avLst/>
          </a:prstGeom>
        </p:spPr>
        <p:txBody>
          <a:bodyPr spcFirstLastPara="1" wrap="square" lIns="91425" tIns="91425" rIns="91425" bIns="91425" anchor="t" anchorCtr="0">
            <a:noAutofit/>
          </a:bodyPr>
          <a:lstStyle>
            <a:lvl1pPr marL="609448" lvl="0" indent="-406298"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1218895" lvl="1" indent="-406298" rtl="0">
              <a:lnSpc>
                <a:spcPct val="100000"/>
              </a:lnSpc>
              <a:spcBef>
                <a:spcPts val="0"/>
              </a:spcBef>
              <a:spcAft>
                <a:spcPts val="0"/>
              </a:spcAft>
              <a:buSzPts val="1200"/>
              <a:buChar char="○"/>
              <a:defRPr/>
            </a:lvl2pPr>
            <a:lvl3pPr marL="1828343" lvl="2" indent="-406298" rtl="0">
              <a:lnSpc>
                <a:spcPct val="100000"/>
              </a:lnSpc>
              <a:spcBef>
                <a:spcPts val="0"/>
              </a:spcBef>
              <a:spcAft>
                <a:spcPts val="0"/>
              </a:spcAft>
              <a:buSzPts val="1200"/>
              <a:buChar char="■"/>
              <a:defRPr/>
            </a:lvl3pPr>
            <a:lvl4pPr marL="2437790" lvl="3" indent="-406298" rtl="0">
              <a:lnSpc>
                <a:spcPct val="100000"/>
              </a:lnSpc>
              <a:spcBef>
                <a:spcPts val="0"/>
              </a:spcBef>
              <a:spcAft>
                <a:spcPts val="0"/>
              </a:spcAft>
              <a:buSzPts val="1200"/>
              <a:buChar char="●"/>
              <a:defRPr/>
            </a:lvl4pPr>
            <a:lvl5pPr marL="3047238" lvl="4" indent="-406298" rtl="0">
              <a:lnSpc>
                <a:spcPct val="100000"/>
              </a:lnSpc>
              <a:spcBef>
                <a:spcPts val="0"/>
              </a:spcBef>
              <a:spcAft>
                <a:spcPts val="0"/>
              </a:spcAft>
              <a:buSzPts val="1200"/>
              <a:buChar char="○"/>
              <a:defRPr/>
            </a:lvl5pPr>
            <a:lvl6pPr marL="3656686" lvl="5" indent="-406298" rtl="0">
              <a:lnSpc>
                <a:spcPct val="100000"/>
              </a:lnSpc>
              <a:spcBef>
                <a:spcPts val="0"/>
              </a:spcBef>
              <a:spcAft>
                <a:spcPts val="0"/>
              </a:spcAft>
              <a:buSzPts val="1200"/>
              <a:buChar char="■"/>
              <a:defRPr/>
            </a:lvl6pPr>
            <a:lvl7pPr marL="4266133" lvl="6" indent="-406298" rtl="0">
              <a:lnSpc>
                <a:spcPct val="100000"/>
              </a:lnSpc>
              <a:spcBef>
                <a:spcPts val="0"/>
              </a:spcBef>
              <a:spcAft>
                <a:spcPts val="0"/>
              </a:spcAft>
              <a:buSzPts val="1200"/>
              <a:buChar char="●"/>
              <a:defRPr/>
            </a:lvl7pPr>
            <a:lvl8pPr marL="4875581" lvl="7" indent="-406298" rtl="0">
              <a:lnSpc>
                <a:spcPct val="100000"/>
              </a:lnSpc>
              <a:spcBef>
                <a:spcPts val="0"/>
              </a:spcBef>
              <a:spcAft>
                <a:spcPts val="0"/>
              </a:spcAft>
              <a:buSzPts val="1200"/>
              <a:buChar char="○"/>
              <a:defRPr/>
            </a:lvl8pPr>
            <a:lvl9pPr marL="5485028" lvl="8" indent="-406298" rtl="0">
              <a:lnSpc>
                <a:spcPct val="100000"/>
              </a:lnSpc>
              <a:spcBef>
                <a:spcPts val="0"/>
              </a:spcBef>
              <a:spcAft>
                <a:spcPts val="0"/>
              </a:spcAft>
              <a:buSzPts val="1200"/>
              <a:buChar char="■"/>
              <a:defRPr/>
            </a:lvl9pPr>
          </a:lstStyle>
          <a:p>
            <a:endParaRPr/>
          </a:p>
        </p:txBody>
      </p:sp>
      <p:sp>
        <p:nvSpPr>
          <p:cNvPr id="69" name="Google Shape;69;p4"/>
          <p:cNvSpPr/>
          <p:nvPr/>
        </p:nvSpPr>
        <p:spPr>
          <a:xfrm flipH="1">
            <a:off x="7998649" y="6138665"/>
            <a:ext cx="1606885" cy="293003"/>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dirty="0"/>
          </a:p>
        </p:txBody>
      </p:sp>
      <p:grpSp>
        <p:nvGrpSpPr>
          <p:cNvPr id="70" name="Google Shape;70;p4"/>
          <p:cNvGrpSpPr/>
          <p:nvPr/>
        </p:nvGrpSpPr>
        <p:grpSpPr>
          <a:xfrm>
            <a:off x="5508665" y="6289101"/>
            <a:ext cx="7630434" cy="2779353"/>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dirty="0"/>
            </a:p>
          </p:txBody>
        </p:sp>
      </p:grpSp>
    </p:spTree>
    <p:extLst>
      <p:ext uri="{BB962C8B-B14F-4D97-AF65-F5344CB8AC3E}">
        <p14:creationId xmlns:p14="http://schemas.microsoft.com/office/powerpoint/2010/main" val="3096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8B94D32F-F0D9-47B3-AAC6-D43DC057831A}" type="datetime1">
              <a:rPr lang="es-ES" noProof="0" smtClean="0"/>
              <a:t>22/10/2024</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0" name="Rectángulo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4" name="Rectángulo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1" name="Rectángulo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22" name="Conector recto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s-ES" noProof="0" dirty="0"/>
          </a:p>
        </p:txBody>
      </p:sp>
      <p:cxnSp>
        <p:nvCxnSpPr>
          <p:cNvPr id="23" name="Conector recto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7" name="Rectángulo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8" name="Rectángulo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9" name="Rectángulo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0" name="Rectángulo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1" name="Conector recto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cxnSp>
        <p:nvCxnSpPr>
          <p:cNvPr id="33" name="Conector recto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defRPr baseline="0">
                <a:solidFill>
                  <a:schemeClr val="tx2"/>
                </a:solidFill>
              </a:defRPr>
            </a:lvl1pPr>
          </a:lstStyle>
          <a:p>
            <a:pPr rtl="0"/>
            <a:fld id="{BB07FB1B-461B-4D1D-952B-7FEEFF2CFA29}" type="datetime1">
              <a:rPr lang="es-ES" noProof="0" smtClean="0"/>
              <a:t>22/10/2024</a:t>
            </a:fld>
            <a:endParaRPr lang="es-ES" noProof="0" dirty="0"/>
          </a:p>
        </p:txBody>
      </p:sp>
      <p:sp>
        <p:nvSpPr>
          <p:cNvPr id="5" name="Marcador de posición de pie de página 4"/>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6" name="Marcador de posición de número de diapositiva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6EC9D876-84BE-45D9-9418-9FF24663C364}" type="datetime1">
              <a:rPr lang="es-ES" noProof="0" smtClean="0"/>
              <a:t>22/10/2024</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AACDF9AA-CFE1-4BA9-8C5D-54C264D423B8}" type="datetime1">
              <a:rPr lang="es-ES" noProof="0" smtClean="0"/>
              <a:t>22/10/2024</a:t>
            </a:fld>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9" name="Marcador de posición de número de diapositiva 8"/>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DA51D7A-9E1F-4C6F-8B86-F39A8650CB7A}" type="datetime1">
              <a:rPr lang="es-ES" noProof="0" smtClean="0"/>
              <a:t>22/10/2024</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5" name="Marcador de posición de número de diapositiva 4"/>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6" name="Rectángulo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7" name="Conector recto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Marcador de posición de fecha 1"/>
          <p:cNvSpPr>
            <a:spLocks noGrp="1"/>
          </p:cNvSpPr>
          <p:nvPr>
            <p:ph type="dt" sz="half" idx="10"/>
          </p:nvPr>
        </p:nvSpPr>
        <p:spPr/>
        <p:txBody>
          <a:bodyPr rtlCol="0"/>
          <a:lstStyle/>
          <a:p>
            <a:pPr rtl="0"/>
            <a:fld id="{66A1E9FB-24DE-4A64-B35D-DF3FF6E51288}" type="datetime1">
              <a:rPr lang="es-ES" noProof="0" smtClean="0"/>
              <a:t>22/10/2024</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posición de número de diapositiva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s-ES" noProof="0"/>
              <a:pPr rtl="0"/>
              <a:t>‹Nº›</a:t>
            </a:fld>
            <a:endParaRPr lang="es-ES"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cxnSp>
        <p:nvCxnSpPr>
          <p:cNvPr id="10" name="Conector recto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p>
            <a:pPr rtl="0"/>
            <a:fld id="{53CDA7DC-138B-4843-B77A-91873FF451A9}" type="datetime1">
              <a:rPr lang="es-ES" noProof="0" smtClean="0"/>
              <a:t>22/10/2024</a:t>
            </a:fld>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7DC1BBB0-96F0-4077-A278-0F3FB5C104D3}" type="slidenum">
              <a:rPr lang="es-ES" noProof="0"/>
              <a:t>‹Nº›</a:t>
            </a:fld>
            <a:endParaRPr lang="es-ES"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9" name="Rectángulo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2" name="Título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defRPr baseline="0">
                <a:solidFill>
                  <a:schemeClr val="tx2"/>
                </a:solidFill>
              </a:defRPr>
            </a:lvl1pPr>
          </a:lstStyle>
          <a:p>
            <a:pPr rtl="0"/>
            <a:fld id="{CB016917-91ED-4B62-9DC6-0583229F954A}" type="datetime1">
              <a:rPr lang="es-ES" noProof="0" smtClean="0"/>
              <a:t>22/10/2024</a:t>
            </a:fld>
            <a:endParaRPr lang="es-ES" noProof="0" dirty="0"/>
          </a:p>
        </p:txBody>
      </p:sp>
      <p:sp>
        <p:nvSpPr>
          <p:cNvPr id="6" name="Marcador de posición de pie de página 5"/>
          <p:cNvSpPr>
            <a:spLocks noGrp="1"/>
          </p:cNvSpPr>
          <p:nvPr>
            <p:ph type="ftr" sz="quarter" idx="11"/>
          </p:nvPr>
        </p:nvSpPr>
        <p:spPr/>
        <p:txBody>
          <a:bodyPr rtlCol="0"/>
          <a:lstStyle>
            <a:lvl1pPr>
              <a:defRPr baseline="0">
                <a:solidFill>
                  <a:schemeClr val="tx2"/>
                </a:solidFill>
              </a:defRPr>
            </a:lvl1p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s-ES" noProof="0" smtClean="0"/>
              <a:pPr rtl="0"/>
              <a:t>‹Nº›</a:t>
            </a:fld>
            <a:endParaRPr lang="es-ES" noProof="0" dirty="0"/>
          </a:p>
        </p:txBody>
      </p:sp>
      <p:cxnSp>
        <p:nvCxnSpPr>
          <p:cNvPr id="10" name="Conector recto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s-ES" noProof="0" dirty="0"/>
          </a:p>
        </p:txBody>
      </p:sp>
      <p:sp>
        <p:nvSpPr>
          <p:cNvPr id="8" name="Rectángulo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9" name="Rectángulo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13" name="Rectángulo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4" name="Conector recto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cxnSp>
        <p:nvCxnSpPr>
          <p:cNvPr id="16" name="Conector recto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posición de título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75031EA3-1207-456F-B1A7-F20CDD0C2E7B}" type="datetime1">
              <a:rPr lang="es-ES" noProof="0" smtClean="0"/>
              <a:t>22/10/2024</a:t>
            </a:fld>
            <a:endParaRPr lang="es-ES" noProof="0" dirty="0"/>
          </a:p>
        </p:txBody>
      </p:sp>
      <p:sp>
        <p:nvSpPr>
          <p:cNvPr id="5" name="Marcador de posición de pie de página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s-ES" noProof="0" dirty="0"/>
              <a:t>Agregar un pie de página</a:t>
            </a:r>
          </a:p>
        </p:txBody>
      </p:sp>
      <p:sp>
        <p:nvSpPr>
          <p:cNvPr id="6" name="Marcador de posición de número de diapositiva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s-ES" noProof="0" smtClean="0"/>
              <a:pPr rtl="0"/>
              <a:t>‹Nº›</a:t>
            </a:fld>
            <a:endParaRPr lang="es-ES"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E47B6DF-AE6B-E500-1993-F9AEE6A24164}"/>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a:stretch/>
        </p:blipFill>
        <p:spPr>
          <a:xfrm>
            <a:off x="4010271" y="894"/>
            <a:ext cx="4168283" cy="3162991"/>
          </a:xfrm>
          <a:prstGeom prst="rect">
            <a:avLst/>
          </a:prstGeom>
          <a:ln>
            <a:noFill/>
          </a:ln>
          <a:effectLst>
            <a:softEdge rad="112500"/>
          </a:effectLst>
        </p:spPr>
      </p:pic>
      <p:sp>
        <p:nvSpPr>
          <p:cNvPr id="6" name="CuadroTexto 5">
            <a:extLst>
              <a:ext uri="{FF2B5EF4-FFF2-40B4-BE49-F238E27FC236}">
                <a16:creationId xmlns:a16="http://schemas.microsoft.com/office/drawing/2014/main" id="{807BDF6B-4BA9-F8C8-D935-FB5B5FD42F8C}"/>
              </a:ext>
            </a:extLst>
          </p:cNvPr>
          <p:cNvSpPr txBox="1"/>
          <p:nvPr/>
        </p:nvSpPr>
        <p:spPr>
          <a:xfrm>
            <a:off x="890105" y="3429000"/>
            <a:ext cx="10408615" cy="915397"/>
          </a:xfrm>
          <a:prstGeom prst="rect">
            <a:avLst/>
          </a:prstGeom>
          <a:noFill/>
        </p:spPr>
        <p:txBody>
          <a:bodyPr wrap="square">
            <a:spAutoFit/>
          </a:bodyPr>
          <a:lstStyle/>
          <a:p>
            <a:pPr algn="ctr">
              <a:lnSpc>
                <a:spcPct val="107000"/>
              </a:lnSpc>
              <a:spcBef>
                <a:spcPts val="1200"/>
              </a:spcBef>
            </a:pPr>
            <a:r>
              <a:rPr lang="es-CL" sz="3599" b="1" kern="0" dirty="0">
                <a:solidFill>
                  <a:schemeClr val="accent4"/>
                </a:solidFill>
                <a:latin typeface="Bahnschrift" panose="020B0502040204020203" pitchFamily="34" charset="0"/>
                <a:ea typeface="Times New Roman" panose="02020603050405020304" pitchFamily="18" charset="0"/>
                <a:cs typeface="Times New Roman" panose="02020603050405020304" pitchFamily="18" charset="0"/>
              </a:rPr>
              <a:t>CLASE 25: ESTADÍSTICA I </a:t>
            </a:r>
            <a:endParaRPr lang="es-CL" sz="3999" b="1" kern="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s-CL" sz="1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Texto 7">
            <a:extLst>
              <a:ext uri="{FF2B5EF4-FFF2-40B4-BE49-F238E27FC236}">
                <a16:creationId xmlns:a16="http://schemas.microsoft.com/office/drawing/2014/main" id="{95FC7E44-A20C-B530-E6D5-086ECED048C0}"/>
              </a:ext>
            </a:extLst>
          </p:cNvPr>
          <p:cNvSpPr txBox="1"/>
          <p:nvPr/>
        </p:nvSpPr>
        <p:spPr>
          <a:xfrm>
            <a:off x="3049480" y="4011123"/>
            <a:ext cx="6094413" cy="923090"/>
          </a:xfrm>
          <a:prstGeom prst="rect">
            <a:avLst/>
          </a:prstGeom>
          <a:noFill/>
        </p:spPr>
        <p:txBody>
          <a:bodyPr wrap="square">
            <a:spAutoFit/>
          </a:bodyPr>
          <a:lstStyle/>
          <a:p>
            <a:pPr algn="ctr"/>
            <a:r>
              <a:rPr lang="es-ES" sz="1799" dirty="0">
                <a:latin typeface="Bahnschrift" panose="020B0502040204020203" pitchFamily="34" charset="0"/>
                <a:cs typeface="Arial" panose="020B0604020202020204" pitchFamily="34" charset="0"/>
              </a:rPr>
              <a:t>Departamento de Matemáticas </a:t>
            </a:r>
          </a:p>
          <a:p>
            <a:pPr algn="ctr"/>
            <a:r>
              <a:rPr lang="es-ES" sz="1799" dirty="0">
                <a:latin typeface="Bahnschrift" panose="020B0502040204020203" pitchFamily="34" charset="0"/>
                <a:cs typeface="Arial" panose="020B0604020202020204" pitchFamily="34" charset="0"/>
              </a:rPr>
              <a:t>4tos y Egresados – Programas M1 y M2</a:t>
            </a:r>
          </a:p>
          <a:p>
            <a:pPr algn="ctr"/>
            <a:r>
              <a:rPr lang="es-ES" sz="1799" dirty="0">
                <a:latin typeface="Bahnschrift" panose="020B0502040204020203" pitchFamily="34" charset="0"/>
                <a:cs typeface="Arial" panose="020B0604020202020204" pitchFamily="34" charset="0"/>
              </a:rPr>
              <a:t>Eje: Estadística y Probabilidad</a:t>
            </a:r>
          </a:p>
        </p:txBody>
      </p:sp>
      <p:sp>
        <p:nvSpPr>
          <p:cNvPr id="9" name="CuadroTexto 8">
            <a:extLst>
              <a:ext uri="{FF2B5EF4-FFF2-40B4-BE49-F238E27FC236}">
                <a16:creationId xmlns:a16="http://schemas.microsoft.com/office/drawing/2014/main" id="{C52F51D3-987D-26B9-3032-BE7D8E26EBFA}"/>
              </a:ext>
            </a:extLst>
          </p:cNvPr>
          <p:cNvSpPr txBox="1"/>
          <p:nvPr/>
        </p:nvSpPr>
        <p:spPr>
          <a:xfrm>
            <a:off x="3049480" y="6254573"/>
            <a:ext cx="6092137" cy="369204"/>
          </a:xfrm>
          <a:prstGeom prst="rect">
            <a:avLst/>
          </a:prstGeom>
          <a:noFill/>
        </p:spPr>
        <p:txBody>
          <a:bodyPr wrap="square">
            <a:spAutoFit/>
          </a:bodyPr>
          <a:lstStyle/>
          <a:p>
            <a:pPr algn="ctr"/>
            <a:r>
              <a:rPr lang="es-CL" sz="1799" dirty="0">
                <a:latin typeface="Arial" panose="020B0604020202020204" pitchFamily="34" charset="0"/>
                <a:cs typeface="Arial" panose="020B0604020202020204" pitchFamily="34" charset="0"/>
              </a:rPr>
              <a:t>Primavera</a:t>
            </a:r>
            <a:r>
              <a:rPr lang="es-CL" sz="1799">
                <a:latin typeface="Arial" panose="020B0604020202020204" pitchFamily="34" charset="0"/>
                <a:cs typeface="Arial" panose="020B0604020202020204" pitchFamily="34" charset="0"/>
              </a:rPr>
              <a:t>, 2024</a:t>
            </a:r>
          </a:p>
        </p:txBody>
      </p:sp>
    </p:spTree>
    <p:extLst>
      <p:ext uri="{BB962C8B-B14F-4D97-AF65-F5344CB8AC3E}">
        <p14:creationId xmlns:p14="http://schemas.microsoft.com/office/powerpoint/2010/main" val="46993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CC89F-BFCC-4373-9615-2C8045A50C4A}"/>
              </a:ext>
            </a:extLst>
          </p:cNvPr>
          <p:cNvSpPr>
            <a:spLocks noGrp="1"/>
          </p:cNvSpPr>
          <p:nvPr>
            <p:ph type="title"/>
          </p:nvPr>
        </p:nvSpPr>
        <p:spPr>
          <a:xfrm>
            <a:off x="1593436" y="177800"/>
            <a:ext cx="9782801" cy="1239837"/>
          </a:xfrm>
        </p:spPr>
        <p:txBody>
          <a:bodyPr anchor="b">
            <a:normAutofit/>
          </a:bodyPr>
          <a:lstStyle/>
          <a:p>
            <a:r>
              <a:rPr lang="es-CL" dirty="0"/>
              <a:t>Población y Muestra			</a:t>
            </a:r>
          </a:p>
        </p:txBody>
      </p:sp>
      <p:graphicFrame>
        <p:nvGraphicFramePr>
          <p:cNvPr id="5" name="Marcador de contenido 2">
            <a:extLst>
              <a:ext uri="{FF2B5EF4-FFF2-40B4-BE49-F238E27FC236}">
                <a16:creationId xmlns:a16="http://schemas.microsoft.com/office/drawing/2014/main" id="{9D57CD49-6432-4D39-BA01-4AA1B92C2660}"/>
              </a:ext>
            </a:extLst>
          </p:cNvPr>
          <p:cNvGraphicFramePr>
            <a:graphicFrameLocks noGrp="1"/>
          </p:cNvGraphicFramePr>
          <p:nvPr>
            <p:ph idx="1"/>
            <p:extLst>
              <p:ext uri="{D42A27DB-BD31-4B8C-83A1-F6EECF244321}">
                <p14:modId xmlns:p14="http://schemas.microsoft.com/office/powerpoint/2010/main" val="2735899939"/>
              </p:ext>
            </p:extLst>
          </p:nvPr>
        </p:nvGraphicFramePr>
        <p:xfrm>
          <a:off x="1593436" y="1600200"/>
          <a:ext cx="978280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9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22711-E65E-4A0B-9031-945A450C76F7}"/>
              </a:ext>
            </a:extLst>
          </p:cNvPr>
          <p:cNvSpPr>
            <a:spLocks noGrp="1"/>
          </p:cNvSpPr>
          <p:nvPr>
            <p:ph type="title"/>
          </p:nvPr>
        </p:nvSpPr>
        <p:spPr/>
        <p:txBody>
          <a:bodyPr/>
          <a:lstStyle/>
          <a:p>
            <a:r>
              <a:rPr lang="es-CL" dirty="0"/>
              <a:t>Ejercicios</a:t>
            </a:r>
          </a:p>
        </p:txBody>
      </p:sp>
      <p:sp>
        <p:nvSpPr>
          <p:cNvPr id="3" name="Marcador de contenido 2">
            <a:extLst>
              <a:ext uri="{FF2B5EF4-FFF2-40B4-BE49-F238E27FC236}">
                <a16:creationId xmlns:a16="http://schemas.microsoft.com/office/drawing/2014/main" id="{7B86CC39-50B5-4608-BE47-55DB884BE774}"/>
              </a:ext>
            </a:extLst>
          </p:cNvPr>
          <p:cNvSpPr>
            <a:spLocks noGrp="1"/>
          </p:cNvSpPr>
          <p:nvPr>
            <p:ph idx="1"/>
          </p:nvPr>
        </p:nvSpPr>
        <p:spPr/>
        <p:txBody>
          <a:bodyPr/>
          <a:lstStyle/>
          <a:p>
            <a:r>
              <a:rPr lang="es-ES" dirty="0"/>
              <a:t>Con el propósito de evaluar un programa de higiene bucal en escolares del Gran Santiago (niños de 6 a 14 años) se toma una muestra aleatoria de 10 escuelas municipales de esta zona y se encuesta a todos los alumnos de ellas.</a:t>
            </a:r>
          </a:p>
          <a:p>
            <a:r>
              <a:rPr lang="es-ES" dirty="0">
                <a:solidFill>
                  <a:srgbClr val="FF0000"/>
                </a:solidFill>
              </a:rPr>
              <a:t>POBLACIÓN: NIÑOS DE 6 A 14 AÑOS</a:t>
            </a:r>
          </a:p>
          <a:p>
            <a:r>
              <a:rPr lang="es-ES" dirty="0">
                <a:solidFill>
                  <a:srgbClr val="FF0000"/>
                </a:solidFill>
              </a:rPr>
              <a:t>MUESTRA: ALUMNOS DE LAS 10 ESCUELAS MUNICIPALES</a:t>
            </a:r>
            <a:endParaRPr lang="es-CL" dirty="0">
              <a:solidFill>
                <a:srgbClr val="FF0000"/>
              </a:solidFill>
            </a:endParaRPr>
          </a:p>
        </p:txBody>
      </p:sp>
    </p:spTree>
    <p:custDataLst>
      <p:tags r:id="rId1"/>
    </p:custDataLst>
    <p:extLst>
      <p:ext uri="{BB962C8B-B14F-4D97-AF65-F5344CB8AC3E}">
        <p14:creationId xmlns:p14="http://schemas.microsoft.com/office/powerpoint/2010/main" val="195607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39627-BFE6-4519-B03B-5DB544FD8F83}"/>
              </a:ext>
            </a:extLst>
          </p:cNvPr>
          <p:cNvSpPr>
            <a:spLocks noGrp="1"/>
          </p:cNvSpPr>
          <p:nvPr>
            <p:ph type="title"/>
          </p:nvPr>
        </p:nvSpPr>
        <p:spPr/>
        <p:txBody>
          <a:bodyPr/>
          <a:lstStyle/>
          <a:p>
            <a:r>
              <a:rPr lang="es-CL" dirty="0"/>
              <a:t>Ejercicios</a:t>
            </a:r>
          </a:p>
        </p:txBody>
      </p:sp>
      <p:sp>
        <p:nvSpPr>
          <p:cNvPr id="3" name="Marcador de contenido 2">
            <a:extLst>
              <a:ext uri="{FF2B5EF4-FFF2-40B4-BE49-F238E27FC236}">
                <a16:creationId xmlns:a16="http://schemas.microsoft.com/office/drawing/2014/main" id="{F6EA5C45-9723-46EA-951F-087F0D31E735}"/>
              </a:ext>
            </a:extLst>
          </p:cNvPr>
          <p:cNvSpPr>
            <a:spLocks noGrp="1"/>
          </p:cNvSpPr>
          <p:nvPr>
            <p:ph idx="1"/>
          </p:nvPr>
        </p:nvSpPr>
        <p:spPr/>
        <p:txBody>
          <a:bodyPr/>
          <a:lstStyle/>
          <a:p>
            <a:r>
              <a:rPr lang="es-ES" dirty="0"/>
              <a:t>Para cuantificar la duración de la lactancia materna exclusiva en los menores de un año, se toma una muestra aleatoria de niños bajo control en 6 consultorios de la Región Metropolitana. Estos 6 consultorios fueron sorteados uno de cada Servicio de Salud.</a:t>
            </a:r>
          </a:p>
          <a:p>
            <a:r>
              <a:rPr lang="es-ES" dirty="0">
                <a:solidFill>
                  <a:srgbClr val="FF0000"/>
                </a:solidFill>
              </a:rPr>
              <a:t>POBLACIÓN: NIÑOS MENORES DE UN AÑO</a:t>
            </a:r>
          </a:p>
          <a:p>
            <a:r>
              <a:rPr lang="es-ES" dirty="0">
                <a:solidFill>
                  <a:srgbClr val="FF0000"/>
                </a:solidFill>
              </a:rPr>
              <a:t>MUESTRA: NIÑOS BAJO CONTROL DE LOS 6 CONSULTORIOS</a:t>
            </a:r>
            <a:endParaRPr lang="es-CL" dirty="0">
              <a:solidFill>
                <a:srgbClr val="FF0000"/>
              </a:solidFill>
            </a:endParaRPr>
          </a:p>
        </p:txBody>
      </p:sp>
    </p:spTree>
    <p:custDataLst>
      <p:tags r:id="rId1"/>
    </p:custDataLst>
    <p:extLst>
      <p:ext uri="{BB962C8B-B14F-4D97-AF65-F5344CB8AC3E}">
        <p14:creationId xmlns:p14="http://schemas.microsoft.com/office/powerpoint/2010/main" val="10874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1EC43-B9B5-456A-B535-04B556506D15}"/>
              </a:ext>
            </a:extLst>
          </p:cNvPr>
          <p:cNvSpPr>
            <a:spLocks noGrp="1"/>
          </p:cNvSpPr>
          <p:nvPr>
            <p:ph type="title"/>
          </p:nvPr>
        </p:nvSpPr>
        <p:spPr/>
        <p:txBody>
          <a:bodyPr/>
          <a:lstStyle/>
          <a:p>
            <a:r>
              <a:rPr lang="es-CL" dirty="0"/>
              <a:t>Ejercicios</a:t>
            </a:r>
          </a:p>
        </p:txBody>
      </p:sp>
      <p:graphicFrame>
        <p:nvGraphicFramePr>
          <p:cNvPr id="4" name="Tabla 4">
            <a:extLst>
              <a:ext uri="{FF2B5EF4-FFF2-40B4-BE49-F238E27FC236}">
                <a16:creationId xmlns:a16="http://schemas.microsoft.com/office/drawing/2014/main" id="{6C1E5420-DA3A-496A-A5C4-CA3AACF54E47}"/>
              </a:ext>
            </a:extLst>
          </p:cNvPr>
          <p:cNvGraphicFramePr>
            <a:graphicFrameLocks noGrp="1"/>
          </p:cNvGraphicFramePr>
          <p:nvPr>
            <p:ph idx="1"/>
          </p:nvPr>
        </p:nvGraphicFramePr>
        <p:xfrm>
          <a:off x="1593751" y="1916832"/>
          <a:ext cx="9782170" cy="3845560"/>
        </p:xfrm>
        <a:graphic>
          <a:graphicData uri="http://schemas.openxmlformats.org/drawingml/2006/table">
            <a:tbl>
              <a:tblPr firstRow="1" bandRow="1">
                <a:tableStyleId>{8A107856-5554-42FB-B03E-39F5DBC370BA}</a:tableStyleId>
              </a:tblPr>
              <a:tblGrid>
                <a:gridCol w="1956434">
                  <a:extLst>
                    <a:ext uri="{9D8B030D-6E8A-4147-A177-3AD203B41FA5}">
                      <a16:colId xmlns:a16="http://schemas.microsoft.com/office/drawing/2014/main" val="1737387022"/>
                    </a:ext>
                  </a:extLst>
                </a:gridCol>
                <a:gridCol w="1956434">
                  <a:extLst>
                    <a:ext uri="{9D8B030D-6E8A-4147-A177-3AD203B41FA5}">
                      <a16:colId xmlns:a16="http://schemas.microsoft.com/office/drawing/2014/main" val="3177559984"/>
                    </a:ext>
                  </a:extLst>
                </a:gridCol>
                <a:gridCol w="1956434">
                  <a:extLst>
                    <a:ext uri="{9D8B030D-6E8A-4147-A177-3AD203B41FA5}">
                      <a16:colId xmlns:a16="http://schemas.microsoft.com/office/drawing/2014/main" val="651681724"/>
                    </a:ext>
                  </a:extLst>
                </a:gridCol>
                <a:gridCol w="1956434">
                  <a:extLst>
                    <a:ext uri="{9D8B030D-6E8A-4147-A177-3AD203B41FA5}">
                      <a16:colId xmlns:a16="http://schemas.microsoft.com/office/drawing/2014/main" val="1624547169"/>
                    </a:ext>
                  </a:extLst>
                </a:gridCol>
                <a:gridCol w="1956434">
                  <a:extLst>
                    <a:ext uri="{9D8B030D-6E8A-4147-A177-3AD203B41FA5}">
                      <a16:colId xmlns:a16="http://schemas.microsoft.com/office/drawing/2014/main" val="1987868695"/>
                    </a:ext>
                  </a:extLst>
                </a:gridCol>
              </a:tblGrid>
              <a:tr h="370840">
                <a:tc>
                  <a:txBody>
                    <a:bodyPr/>
                    <a:lstStyle/>
                    <a:p>
                      <a:r>
                        <a:rPr lang="es-CL" dirty="0"/>
                        <a:t>Variable</a:t>
                      </a:r>
                    </a:p>
                  </a:txBody>
                  <a:tcPr/>
                </a:tc>
                <a:tc>
                  <a:txBody>
                    <a:bodyPr/>
                    <a:lstStyle/>
                    <a:p>
                      <a:r>
                        <a:rPr lang="es-CL" dirty="0"/>
                        <a:t>Cualitativa Ordinal</a:t>
                      </a:r>
                    </a:p>
                  </a:txBody>
                  <a:tcPr/>
                </a:tc>
                <a:tc>
                  <a:txBody>
                    <a:bodyPr/>
                    <a:lstStyle/>
                    <a:p>
                      <a:r>
                        <a:rPr lang="es-CL" dirty="0"/>
                        <a:t>Cualitativa</a:t>
                      </a:r>
                    </a:p>
                    <a:p>
                      <a:r>
                        <a:rPr lang="es-CL" dirty="0"/>
                        <a:t>Nominal</a:t>
                      </a:r>
                    </a:p>
                  </a:txBody>
                  <a:tcPr/>
                </a:tc>
                <a:tc>
                  <a:txBody>
                    <a:bodyPr/>
                    <a:lstStyle/>
                    <a:p>
                      <a:r>
                        <a:rPr lang="es-CL" dirty="0"/>
                        <a:t>Cuantitativa</a:t>
                      </a:r>
                    </a:p>
                    <a:p>
                      <a:r>
                        <a:rPr lang="es-CL" dirty="0"/>
                        <a:t>Discreta</a:t>
                      </a:r>
                    </a:p>
                  </a:txBody>
                  <a:tcPr/>
                </a:tc>
                <a:tc>
                  <a:txBody>
                    <a:bodyPr/>
                    <a:lstStyle/>
                    <a:p>
                      <a:r>
                        <a:rPr lang="es-CL" dirty="0"/>
                        <a:t>Cuantitativa </a:t>
                      </a:r>
                    </a:p>
                    <a:p>
                      <a:r>
                        <a:rPr lang="es-CL" dirty="0"/>
                        <a:t>Continua</a:t>
                      </a:r>
                    </a:p>
                  </a:txBody>
                  <a:tcPr/>
                </a:tc>
                <a:extLst>
                  <a:ext uri="{0D108BD9-81ED-4DB2-BD59-A6C34878D82A}">
                    <a16:rowId xmlns:a16="http://schemas.microsoft.com/office/drawing/2014/main" val="830899546"/>
                  </a:ext>
                </a:extLst>
              </a:tr>
              <a:tr h="370840">
                <a:tc>
                  <a:txBody>
                    <a:bodyPr/>
                    <a:lstStyle/>
                    <a:p>
                      <a:r>
                        <a:rPr lang="es-CL" dirty="0"/>
                        <a:t>Nivel Educacional</a:t>
                      </a:r>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2325913528"/>
                  </a:ext>
                </a:extLst>
              </a:tr>
              <a:tr h="370840">
                <a:tc>
                  <a:txBody>
                    <a:bodyPr/>
                    <a:lstStyle/>
                    <a:p>
                      <a:r>
                        <a:rPr lang="es-CL" dirty="0"/>
                        <a:t>Número de hijos vivos</a:t>
                      </a:r>
                    </a:p>
                  </a:txBody>
                  <a:tcPr/>
                </a:tc>
                <a:tc>
                  <a:txBody>
                    <a:bodyPr/>
                    <a:lstStyle/>
                    <a:p>
                      <a:endParaRPr lang="es-CL"/>
                    </a:p>
                  </a:txBody>
                  <a:tcPr/>
                </a:tc>
                <a:tc>
                  <a:txBody>
                    <a:bodyPr/>
                    <a:lstStyle/>
                    <a:p>
                      <a:endParaRPr lang="es-CL"/>
                    </a:p>
                  </a:txBody>
                  <a:tcPr/>
                </a:tc>
                <a:tc>
                  <a:txBody>
                    <a:bodyPr/>
                    <a:lstStyle/>
                    <a:p>
                      <a:endParaRPr lang="es-CL" dirty="0"/>
                    </a:p>
                  </a:txBody>
                  <a:tcPr/>
                </a:tc>
                <a:tc>
                  <a:txBody>
                    <a:bodyPr/>
                    <a:lstStyle/>
                    <a:p>
                      <a:endParaRPr lang="es-CL"/>
                    </a:p>
                  </a:txBody>
                  <a:tcPr/>
                </a:tc>
                <a:extLst>
                  <a:ext uri="{0D108BD9-81ED-4DB2-BD59-A6C34878D82A}">
                    <a16:rowId xmlns:a16="http://schemas.microsoft.com/office/drawing/2014/main" val="723222574"/>
                  </a:ext>
                </a:extLst>
              </a:tr>
              <a:tr h="370840">
                <a:tc>
                  <a:txBody>
                    <a:bodyPr/>
                    <a:lstStyle/>
                    <a:p>
                      <a:r>
                        <a:rPr lang="es-CL" dirty="0"/>
                        <a:t>Previsión Social</a:t>
                      </a:r>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1961846617"/>
                  </a:ext>
                </a:extLst>
              </a:tr>
              <a:tr h="370840">
                <a:tc>
                  <a:txBody>
                    <a:bodyPr/>
                    <a:lstStyle/>
                    <a:p>
                      <a:r>
                        <a:rPr lang="es-CL" dirty="0"/>
                        <a:t>Método anticonceptivo utilizado</a:t>
                      </a:r>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3829051396"/>
                  </a:ext>
                </a:extLst>
              </a:tr>
              <a:tr h="370840">
                <a:tc>
                  <a:txBody>
                    <a:bodyPr/>
                    <a:lstStyle/>
                    <a:p>
                      <a:r>
                        <a:rPr lang="es-CL" dirty="0"/>
                        <a:t>Ingreso Mensual</a:t>
                      </a:r>
                    </a:p>
                  </a:txBody>
                  <a:tcPr/>
                </a:tc>
                <a:tc>
                  <a:txBody>
                    <a:bodyPr/>
                    <a:lstStyle/>
                    <a:p>
                      <a:endParaRPr lang="es-CL"/>
                    </a:p>
                  </a:txBody>
                  <a:tcPr/>
                </a:tc>
                <a:tc>
                  <a:txBody>
                    <a:bodyPr/>
                    <a:lstStyle/>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929162295"/>
                  </a:ext>
                </a:extLst>
              </a:tr>
            </a:tbl>
          </a:graphicData>
        </a:graphic>
      </p:graphicFrame>
      <p:sp>
        <p:nvSpPr>
          <p:cNvPr id="6" name="Signo de multiplicación 5">
            <a:extLst>
              <a:ext uri="{FF2B5EF4-FFF2-40B4-BE49-F238E27FC236}">
                <a16:creationId xmlns:a16="http://schemas.microsoft.com/office/drawing/2014/main" id="{730F33C5-C1A5-46A8-81DA-B86AD716597E}"/>
              </a:ext>
            </a:extLst>
          </p:cNvPr>
          <p:cNvSpPr/>
          <p:nvPr/>
        </p:nvSpPr>
        <p:spPr>
          <a:xfrm>
            <a:off x="4078188" y="2636912"/>
            <a:ext cx="720080" cy="5760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Signo de multiplicación 6">
            <a:extLst>
              <a:ext uri="{FF2B5EF4-FFF2-40B4-BE49-F238E27FC236}">
                <a16:creationId xmlns:a16="http://schemas.microsoft.com/office/drawing/2014/main" id="{54C98AE2-FFFD-4BE5-A1AB-305B49E58556}"/>
              </a:ext>
            </a:extLst>
          </p:cNvPr>
          <p:cNvSpPr/>
          <p:nvPr/>
        </p:nvSpPr>
        <p:spPr>
          <a:xfrm>
            <a:off x="8110636" y="3243314"/>
            <a:ext cx="720080" cy="5760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Signo de multiplicación 7">
            <a:extLst>
              <a:ext uri="{FF2B5EF4-FFF2-40B4-BE49-F238E27FC236}">
                <a16:creationId xmlns:a16="http://schemas.microsoft.com/office/drawing/2014/main" id="{860F43AB-B414-4931-939E-65D37AE299F6}"/>
              </a:ext>
            </a:extLst>
          </p:cNvPr>
          <p:cNvSpPr/>
          <p:nvPr/>
        </p:nvSpPr>
        <p:spPr>
          <a:xfrm>
            <a:off x="6124796" y="3717032"/>
            <a:ext cx="720080" cy="5760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igno de multiplicación 8">
            <a:extLst>
              <a:ext uri="{FF2B5EF4-FFF2-40B4-BE49-F238E27FC236}">
                <a16:creationId xmlns:a16="http://schemas.microsoft.com/office/drawing/2014/main" id="{2CDE872E-B79D-4B66-8FD5-7952B9193417}"/>
              </a:ext>
            </a:extLst>
          </p:cNvPr>
          <p:cNvSpPr/>
          <p:nvPr/>
        </p:nvSpPr>
        <p:spPr>
          <a:xfrm>
            <a:off x="6124796" y="4451680"/>
            <a:ext cx="720080" cy="5760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Signo de multiplicación 9">
            <a:extLst>
              <a:ext uri="{FF2B5EF4-FFF2-40B4-BE49-F238E27FC236}">
                <a16:creationId xmlns:a16="http://schemas.microsoft.com/office/drawing/2014/main" id="{B13C797B-95FC-4F6A-95C5-81E9903EE7A6}"/>
              </a:ext>
            </a:extLst>
          </p:cNvPr>
          <p:cNvSpPr/>
          <p:nvPr/>
        </p:nvSpPr>
        <p:spPr>
          <a:xfrm>
            <a:off x="10126860" y="5186328"/>
            <a:ext cx="720080" cy="5760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ustDataLst>
      <p:tags r:id="rId1"/>
    </p:custDataLst>
    <p:extLst>
      <p:ext uri="{BB962C8B-B14F-4D97-AF65-F5344CB8AC3E}">
        <p14:creationId xmlns:p14="http://schemas.microsoft.com/office/powerpoint/2010/main" val="27558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65148B31-52CD-4C45-B2A8-E444CCE5BCA4}"/>
              </a:ext>
            </a:extLst>
          </p:cNvPr>
          <p:cNvGraphicFramePr>
            <a:graphicFrameLocks noGrp="1"/>
          </p:cNvGraphicFramePr>
          <p:nvPr>
            <p:extLst>
              <p:ext uri="{D42A27DB-BD31-4B8C-83A1-F6EECF244321}">
                <p14:modId xmlns:p14="http://schemas.microsoft.com/office/powerpoint/2010/main" val="3546949837"/>
              </p:ext>
            </p:extLst>
          </p:nvPr>
        </p:nvGraphicFramePr>
        <p:xfrm>
          <a:off x="1977214" y="1931831"/>
          <a:ext cx="9085750" cy="3425226"/>
        </p:xfrm>
        <a:graphic>
          <a:graphicData uri="http://schemas.openxmlformats.org/drawingml/2006/table">
            <a:tbl>
              <a:tblPr firstRow="1" bandRow="1">
                <a:tableStyleId>{073A0DAA-6AF3-43AB-8588-CEC1D06C72B9}</a:tableStyleId>
              </a:tblPr>
              <a:tblGrid>
                <a:gridCol w="1586782">
                  <a:extLst>
                    <a:ext uri="{9D8B030D-6E8A-4147-A177-3AD203B41FA5}">
                      <a16:colId xmlns:a16="http://schemas.microsoft.com/office/drawing/2014/main" val="1770635796"/>
                    </a:ext>
                  </a:extLst>
                </a:gridCol>
                <a:gridCol w="2318800">
                  <a:extLst>
                    <a:ext uri="{9D8B030D-6E8A-4147-A177-3AD203B41FA5}">
                      <a16:colId xmlns:a16="http://schemas.microsoft.com/office/drawing/2014/main" val="4286860239"/>
                    </a:ext>
                  </a:extLst>
                </a:gridCol>
                <a:gridCol w="2028951">
                  <a:extLst>
                    <a:ext uri="{9D8B030D-6E8A-4147-A177-3AD203B41FA5}">
                      <a16:colId xmlns:a16="http://schemas.microsoft.com/office/drawing/2014/main" val="4208003558"/>
                    </a:ext>
                  </a:extLst>
                </a:gridCol>
                <a:gridCol w="1670159">
                  <a:extLst>
                    <a:ext uri="{9D8B030D-6E8A-4147-A177-3AD203B41FA5}">
                      <a16:colId xmlns:a16="http://schemas.microsoft.com/office/drawing/2014/main" val="2323591620"/>
                    </a:ext>
                  </a:extLst>
                </a:gridCol>
                <a:gridCol w="1481058">
                  <a:extLst>
                    <a:ext uri="{9D8B030D-6E8A-4147-A177-3AD203B41FA5}">
                      <a16:colId xmlns:a16="http://schemas.microsoft.com/office/drawing/2014/main" val="3608432706"/>
                    </a:ext>
                  </a:extLst>
                </a:gridCol>
              </a:tblGrid>
              <a:tr h="1161453">
                <a:tc>
                  <a:txBody>
                    <a:bodyPr/>
                    <a:lstStyle/>
                    <a:p>
                      <a:pPr algn="ctr"/>
                      <a:r>
                        <a:rPr lang="es-CL" dirty="0"/>
                        <a:t>Edad (Xi)</a:t>
                      </a:r>
                    </a:p>
                  </a:txBody>
                  <a:tcPr/>
                </a:tc>
                <a:tc>
                  <a:txBody>
                    <a:bodyPr/>
                    <a:lstStyle/>
                    <a:p>
                      <a:pPr algn="ctr"/>
                      <a:r>
                        <a:rPr lang="es-CL" dirty="0"/>
                        <a:t>Frecuencia Absoluta (f)</a:t>
                      </a:r>
                    </a:p>
                  </a:txBody>
                  <a:tcPr/>
                </a:tc>
                <a:tc>
                  <a:txBody>
                    <a:bodyPr/>
                    <a:lstStyle/>
                    <a:p>
                      <a:pPr algn="ctr"/>
                      <a:r>
                        <a:rPr lang="es-CL" dirty="0"/>
                        <a:t>Frecuencia Acumulada (F)</a:t>
                      </a:r>
                    </a:p>
                  </a:txBody>
                  <a:tcPr/>
                </a:tc>
                <a:tc>
                  <a:txBody>
                    <a:bodyPr/>
                    <a:lstStyle/>
                    <a:p>
                      <a:pPr algn="ctr"/>
                      <a:r>
                        <a:rPr lang="es-CL" dirty="0"/>
                        <a:t>Frecuencia Relativa (</a:t>
                      </a:r>
                      <a:r>
                        <a:rPr lang="es-CL" dirty="0" err="1"/>
                        <a:t>fr</a:t>
                      </a:r>
                      <a:r>
                        <a:rPr lang="es-CL" dirty="0"/>
                        <a:t>)</a:t>
                      </a:r>
                    </a:p>
                  </a:txBody>
                  <a:tcPr/>
                </a:tc>
                <a:tc>
                  <a:txBody>
                    <a:bodyPr/>
                    <a:lstStyle/>
                    <a:p>
                      <a:pPr algn="ctr"/>
                      <a:r>
                        <a:rPr lang="es-CL" dirty="0" err="1"/>
                        <a:t>Frecuncia</a:t>
                      </a:r>
                      <a:r>
                        <a:rPr lang="es-CL" dirty="0"/>
                        <a:t> Relativa Acumulada</a:t>
                      </a:r>
                    </a:p>
                  </a:txBody>
                  <a:tcPr/>
                </a:tc>
                <a:extLst>
                  <a:ext uri="{0D108BD9-81ED-4DB2-BD59-A6C34878D82A}">
                    <a16:rowId xmlns:a16="http://schemas.microsoft.com/office/drawing/2014/main" val="3559233191"/>
                  </a:ext>
                </a:extLst>
              </a:tr>
              <a:tr h="372751">
                <a:tc>
                  <a:txBody>
                    <a:bodyPr/>
                    <a:lstStyle/>
                    <a:p>
                      <a:pPr algn="ctr"/>
                      <a:r>
                        <a:rPr lang="es-CL" dirty="0"/>
                        <a:t>12</a:t>
                      </a:r>
                    </a:p>
                  </a:txBody>
                  <a:tcPr/>
                </a:tc>
                <a:tc>
                  <a:txBody>
                    <a:bodyPr/>
                    <a:lstStyle/>
                    <a:p>
                      <a:pPr algn="ctr"/>
                      <a:r>
                        <a:rPr lang="es-CL" dirty="0"/>
                        <a:t>14</a:t>
                      </a:r>
                    </a:p>
                  </a:txBody>
                  <a:tcPr/>
                </a:tc>
                <a:tc>
                  <a:txBody>
                    <a:bodyPr/>
                    <a:lstStyle/>
                    <a:p>
                      <a:pPr algn="ctr"/>
                      <a:r>
                        <a:rPr lang="es-CL" dirty="0"/>
                        <a:t>14</a:t>
                      </a:r>
                    </a:p>
                  </a:txBody>
                  <a:tcPr/>
                </a:tc>
                <a:tc>
                  <a:txBody>
                    <a:bodyPr/>
                    <a:lstStyle/>
                    <a:p>
                      <a:pPr algn="ctr"/>
                      <a:r>
                        <a:rPr lang="es-CL" dirty="0"/>
                        <a:t>0,14</a:t>
                      </a:r>
                    </a:p>
                  </a:txBody>
                  <a:tcPr/>
                </a:tc>
                <a:tc>
                  <a:txBody>
                    <a:bodyPr/>
                    <a:lstStyle/>
                    <a:p>
                      <a:pPr algn="ctr"/>
                      <a:r>
                        <a:rPr lang="es-CL" dirty="0"/>
                        <a:t>0,14</a:t>
                      </a:r>
                    </a:p>
                  </a:txBody>
                  <a:tcPr/>
                </a:tc>
                <a:extLst>
                  <a:ext uri="{0D108BD9-81ED-4DB2-BD59-A6C34878D82A}">
                    <a16:rowId xmlns:a16="http://schemas.microsoft.com/office/drawing/2014/main" val="2150557909"/>
                  </a:ext>
                </a:extLst>
              </a:tr>
              <a:tr h="372751">
                <a:tc>
                  <a:txBody>
                    <a:bodyPr/>
                    <a:lstStyle/>
                    <a:p>
                      <a:pPr algn="ctr"/>
                      <a:r>
                        <a:rPr lang="es-CL" dirty="0"/>
                        <a:t>13</a:t>
                      </a:r>
                    </a:p>
                  </a:txBody>
                  <a:tcPr/>
                </a:tc>
                <a:tc>
                  <a:txBody>
                    <a:bodyPr/>
                    <a:lstStyle/>
                    <a:p>
                      <a:pPr algn="ctr"/>
                      <a:r>
                        <a:rPr lang="es-CL" dirty="0"/>
                        <a:t>15</a:t>
                      </a:r>
                    </a:p>
                  </a:txBody>
                  <a:tcPr/>
                </a:tc>
                <a:tc>
                  <a:txBody>
                    <a:bodyPr/>
                    <a:lstStyle/>
                    <a:p>
                      <a:pPr algn="ctr"/>
                      <a:r>
                        <a:rPr lang="es-CL" dirty="0"/>
                        <a:t>29</a:t>
                      </a:r>
                    </a:p>
                  </a:txBody>
                  <a:tcPr/>
                </a:tc>
                <a:tc>
                  <a:txBody>
                    <a:bodyPr/>
                    <a:lstStyle/>
                    <a:p>
                      <a:pPr algn="ctr"/>
                      <a:r>
                        <a:rPr lang="es-CL" dirty="0"/>
                        <a:t>0,15</a:t>
                      </a:r>
                    </a:p>
                  </a:txBody>
                  <a:tcPr/>
                </a:tc>
                <a:tc>
                  <a:txBody>
                    <a:bodyPr/>
                    <a:lstStyle/>
                    <a:p>
                      <a:pPr algn="ctr"/>
                      <a:r>
                        <a:rPr lang="es-CL" dirty="0"/>
                        <a:t>0,29</a:t>
                      </a:r>
                    </a:p>
                  </a:txBody>
                  <a:tcPr/>
                </a:tc>
                <a:extLst>
                  <a:ext uri="{0D108BD9-81ED-4DB2-BD59-A6C34878D82A}">
                    <a16:rowId xmlns:a16="http://schemas.microsoft.com/office/drawing/2014/main" val="3097081774"/>
                  </a:ext>
                </a:extLst>
              </a:tr>
              <a:tr h="372751">
                <a:tc>
                  <a:txBody>
                    <a:bodyPr/>
                    <a:lstStyle/>
                    <a:p>
                      <a:pPr algn="ctr"/>
                      <a:r>
                        <a:rPr lang="es-CL" dirty="0"/>
                        <a:t>14</a:t>
                      </a:r>
                    </a:p>
                  </a:txBody>
                  <a:tcPr/>
                </a:tc>
                <a:tc>
                  <a:txBody>
                    <a:bodyPr/>
                    <a:lstStyle/>
                    <a:p>
                      <a:pPr algn="ctr"/>
                      <a:r>
                        <a:rPr lang="es-CL" dirty="0"/>
                        <a:t>40</a:t>
                      </a:r>
                    </a:p>
                  </a:txBody>
                  <a:tcPr/>
                </a:tc>
                <a:tc>
                  <a:txBody>
                    <a:bodyPr/>
                    <a:lstStyle/>
                    <a:p>
                      <a:pPr algn="ctr"/>
                      <a:r>
                        <a:rPr lang="es-CL" dirty="0"/>
                        <a:t>69</a:t>
                      </a:r>
                    </a:p>
                  </a:txBody>
                  <a:tcPr/>
                </a:tc>
                <a:tc>
                  <a:txBody>
                    <a:bodyPr/>
                    <a:lstStyle/>
                    <a:p>
                      <a:pPr algn="ctr"/>
                      <a:r>
                        <a:rPr lang="es-CL" dirty="0"/>
                        <a:t>0,40</a:t>
                      </a:r>
                    </a:p>
                  </a:txBody>
                  <a:tcPr/>
                </a:tc>
                <a:tc>
                  <a:txBody>
                    <a:bodyPr/>
                    <a:lstStyle/>
                    <a:p>
                      <a:pPr algn="ctr"/>
                      <a:r>
                        <a:rPr lang="es-CL" dirty="0"/>
                        <a:t>0,69</a:t>
                      </a:r>
                    </a:p>
                  </a:txBody>
                  <a:tcPr/>
                </a:tc>
                <a:extLst>
                  <a:ext uri="{0D108BD9-81ED-4DB2-BD59-A6C34878D82A}">
                    <a16:rowId xmlns:a16="http://schemas.microsoft.com/office/drawing/2014/main" val="4271002347"/>
                  </a:ext>
                </a:extLst>
              </a:tr>
              <a:tr h="372751">
                <a:tc>
                  <a:txBody>
                    <a:bodyPr/>
                    <a:lstStyle/>
                    <a:p>
                      <a:pPr algn="ctr"/>
                      <a:r>
                        <a:rPr lang="es-CL" dirty="0"/>
                        <a:t>15</a:t>
                      </a:r>
                    </a:p>
                  </a:txBody>
                  <a:tcPr/>
                </a:tc>
                <a:tc>
                  <a:txBody>
                    <a:bodyPr/>
                    <a:lstStyle/>
                    <a:p>
                      <a:pPr algn="ctr"/>
                      <a:r>
                        <a:rPr lang="es-CL" dirty="0"/>
                        <a:t>11</a:t>
                      </a:r>
                    </a:p>
                  </a:txBody>
                  <a:tcPr/>
                </a:tc>
                <a:tc>
                  <a:txBody>
                    <a:bodyPr/>
                    <a:lstStyle/>
                    <a:p>
                      <a:pPr algn="ctr"/>
                      <a:r>
                        <a:rPr lang="es-CL" dirty="0"/>
                        <a:t>80</a:t>
                      </a:r>
                    </a:p>
                  </a:txBody>
                  <a:tcPr/>
                </a:tc>
                <a:tc>
                  <a:txBody>
                    <a:bodyPr/>
                    <a:lstStyle/>
                    <a:p>
                      <a:pPr algn="ctr"/>
                      <a:r>
                        <a:rPr lang="es-CL" dirty="0"/>
                        <a:t>0,11</a:t>
                      </a:r>
                    </a:p>
                  </a:txBody>
                  <a:tcPr/>
                </a:tc>
                <a:tc>
                  <a:txBody>
                    <a:bodyPr/>
                    <a:lstStyle/>
                    <a:p>
                      <a:pPr algn="ctr"/>
                      <a:r>
                        <a:rPr lang="es-CL" dirty="0"/>
                        <a:t>0,80</a:t>
                      </a:r>
                    </a:p>
                  </a:txBody>
                  <a:tcPr/>
                </a:tc>
                <a:extLst>
                  <a:ext uri="{0D108BD9-81ED-4DB2-BD59-A6C34878D82A}">
                    <a16:rowId xmlns:a16="http://schemas.microsoft.com/office/drawing/2014/main" val="2797046415"/>
                  </a:ext>
                </a:extLst>
              </a:tr>
              <a:tr h="372751">
                <a:tc>
                  <a:txBody>
                    <a:bodyPr/>
                    <a:lstStyle/>
                    <a:p>
                      <a:pPr algn="ctr"/>
                      <a:r>
                        <a:rPr lang="es-CL" dirty="0"/>
                        <a:t>16</a:t>
                      </a:r>
                    </a:p>
                  </a:txBody>
                  <a:tcPr/>
                </a:tc>
                <a:tc>
                  <a:txBody>
                    <a:bodyPr/>
                    <a:lstStyle/>
                    <a:p>
                      <a:pPr algn="ctr"/>
                      <a:r>
                        <a:rPr lang="es-CL" dirty="0"/>
                        <a:t>15</a:t>
                      </a:r>
                    </a:p>
                  </a:txBody>
                  <a:tcPr/>
                </a:tc>
                <a:tc>
                  <a:txBody>
                    <a:bodyPr/>
                    <a:lstStyle/>
                    <a:p>
                      <a:pPr algn="ctr"/>
                      <a:r>
                        <a:rPr lang="es-CL" dirty="0"/>
                        <a:t>95</a:t>
                      </a:r>
                    </a:p>
                  </a:txBody>
                  <a:tcPr/>
                </a:tc>
                <a:tc>
                  <a:txBody>
                    <a:bodyPr/>
                    <a:lstStyle/>
                    <a:p>
                      <a:pPr algn="ctr"/>
                      <a:r>
                        <a:rPr lang="es-CL" dirty="0"/>
                        <a:t>0,15</a:t>
                      </a:r>
                    </a:p>
                  </a:txBody>
                  <a:tcPr/>
                </a:tc>
                <a:tc>
                  <a:txBody>
                    <a:bodyPr/>
                    <a:lstStyle/>
                    <a:p>
                      <a:pPr algn="ctr"/>
                      <a:r>
                        <a:rPr lang="es-CL" dirty="0"/>
                        <a:t>0,95</a:t>
                      </a:r>
                    </a:p>
                  </a:txBody>
                  <a:tcPr/>
                </a:tc>
                <a:extLst>
                  <a:ext uri="{0D108BD9-81ED-4DB2-BD59-A6C34878D82A}">
                    <a16:rowId xmlns:a16="http://schemas.microsoft.com/office/drawing/2014/main" val="2493176067"/>
                  </a:ext>
                </a:extLst>
              </a:tr>
              <a:tr h="372751">
                <a:tc>
                  <a:txBody>
                    <a:bodyPr/>
                    <a:lstStyle/>
                    <a:p>
                      <a:pPr algn="ctr"/>
                      <a:r>
                        <a:rPr lang="es-CL" dirty="0"/>
                        <a:t>17</a:t>
                      </a:r>
                    </a:p>
                  </a:txBody>
                  <a:tcPr/>
                </a:tc>
                <a:tc>
                  <a:txBody>
                    <a:bodyPr/>
                    <a:lstStyle/>
                    <a:p>
                      <a:pPr algn="ctr"/>
                      <a:r>
                        <a:rPr lang="es-CL" dirty="0"/>
                        <a:t>5</a:t>
                      </a:r>
                    </a:p>
                  </a:txBody>
                  <a:tcPr/>
                </a:tc>
                <a:tc>
                  <a:txBody>
                    <a:bodyPr/>
                    <a:lstStyle/>
                    <a:p>
                      <a:pPr algn="ctr"/>
                      <a:r>
                        <a:rPr lang="es-CL" dirty="0"/>
                        <a:t>100</a:t>
                      </a:r>
                    </a:p>
                  </a:txBody>
                  <a:tcPr/>
                </a:tc>
                <a:tc>
                  <a:txBody>
                    <a:bodyPr/>
                    <a:lstStyle/>
                    <a:p>
                      <a:pPr algn="ctr"/>
                      <a:r>
                        <a:rPr lang="es-CL" dirty="0"/>
                        <a:t>0,05</a:t>
                      </a:r>
                    </a:p>
                  </a:txBody>
                  <a:tcPr/>
                </a:tc>
                <a:tc>
                  <a:txBody>
                    <a:bodyPr/>
                    <a:lstStyle/>
                    <a:p>
                      <a:pPr algn="ctr"/>
                      <a:r>
                        <a:rPr lang="es-CL" dirty="0"/>
                        <a:t>1</a:t>
                      </a:r>
                    </a:p>
                  </a:txBody>
                  <a:tcPr/>
                </a:tc>
                <a:extLst>
                  <a:ext uri="{0D108BD9-81ED-4DB2-BD59-A6C34878D82A}">
                    <a16:rowId xmlns:a16="http://schemas.microsoft.com/office/drawing/2014/main" val="2611214588"/>
                  </a:ext>
                </a:extLst>
              </a:tr>
            </a:tbl>
          </a:graphicData>
        </a:graphic>
      </p:graphicFrame>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1B659D7D-EB5A-49DB-BD09-2AF78B1FB454}"/>
                  </a:ext>
                </a:extLst>
              </p:cNvPr>
              <p:cNvSpPr/>
              <p:nvPr/>
            </p:nvSpPr>
            <p:spPr>
              <a:xfrm>
                <a:off x="1269876" y="13495"/>
                <a:ext cx="295232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b="1" dirty="0"/>
                  <a:t>Variable (</a:t>
                </a:r>
                <a14:m>
                  <m:oMath xmlns:m="http://schemas.openxmlformats.org/officeDocument/2006/math">
                    <m:sSub>
                      <m:sSubPr>
                        <m:ctrlPr>
                          <a:rPr lang="es-ES" b="1" i="1" smtClean="0">
                            <a:latin typeface="Cambria Math" panose="02040503050406030204" pitchFamily="18" charset="0"/>
                          </a:rPr>
                        </m:ctrlPr>
                      </m:sSubPr>
                      <m:e>
                        <m:r>
                          <a:rPr lang="es-CL" b="1" i="1" smtClean="0">
                            <a:latin typeface="Cambria Math" panose="02040503050406030204" pitchFamily="18" charset="0"/>
                          </a:rPr>
                          <m:t>𝒙</m:t>
                        </m:r>
                      </m:e>
                      <m:sub>
                        <m:r>
                          <a:rPr lang="es-CL" b="1" i="1" smtClean="0">
                            <a:latin typeface="Cambria Math" panose="02040503050406030204" pitchFamily="18" charset="0"/>
                          </a:rPr>
                          <m:t>𝒊</m:t>
                        </m:r>
                      </m:sub>
                    </m:sSub>
                  </m:oMath>
                </a14:m>
                <a:r>
                  <a:rPr lang="es-ES" b="1" dirty="0"/>
                  <a:t>): </a:t>
                </a:r>
                <a:r>
                  <a:rPr lang="es-ES" dirty="0"/>
                  <a:t>Corresponde a los datos que se están estudiando, puede estar escrita en números o intervalos</a:t>
                </a:r>
                <a:endParaRPr lang="es-CL" dirty="0"/>
              </a:p>
            </p:txBody>
          </p:sp>
        </mc:Choice>
        <mc:Fallback xmlns="">
          <p:sp>
            <p:nvSpPr>
              <p:cNvPr id="9" name="Rectángulo 8">
                <a:extLst>
                  <a:ext uri="{FF2B5EF4-FFF2-40B4-BE49-F238E27FC236}">
                    <a16:creationId xmlns:a16="http://schemas.microsoft.com/office/drawing/2014/main" id="{1B659D7D-EB5A-49DB-BD09-2AF78B1FB454}"/>
                  </a:ext>
                </a:extLst>
              </p:cNvPr>
              <p:cNvSpPr>
                <a:spLocks noRot="1" noChangeAspect="1" noMove="1" noResize="1" noEditPoints="1" noAdjustHandles="1" noChangeArrowheads="1" noChangeShapeType="1" noTextEdit="1"/>
              </p:cNvSpPr>
              <p:nvPr/>
            </p:nvSpPr>
            <p:spPr>
              <a:xfrm>
                <a:off x="1269876" y="13495"/>
                <a:ext cx="2952328" cy="1754326"/>
              </a:xfrm>
              <a:prstGeom prst="rect">
                <a:avLst/>
              </a:prstGeom>
              <a:blipFill>
                <a:blip r:embed="rId5"/>
                <a:stretch>
                  <a:fillRect l="-1437" t="-1379" r="-2669" b="-4138"/>
                </a:stretch>
              </a:blipFill>
            </p:spPr>
            <p:txBody>
              <a:bodyPr/>
              <a:lstStyle/>
              <a:p>
                <a:r>
                  <a:rPr lang="es-CL">
                    <a:noFill/>
                  </a:rPr>
                  <a:t> </a:t>
                </a:r>
              </a:p>
            </p:txBody>
          </p:sp>
        </mc:Fallback>
      </mc:AlternateContent>
      <p:sp>
        <p:nvSpPr>
          <p:cNvPr id="8" name="Rectángulo 7">
            <a:extLst>
              <a:ext uri="{FF2B5EF4-FFF2-40B4-BE49-F238E27FC236}">
                <a16:creationId xmlns:a16="http://schemas.microsoft.com/office/drawing/2014/main" id="{1D908418-42F3-4EF8-9B80-78AC1049A79B}"/>
              </a:ext>
            </a:extLst>
          </p:cNvPr>
          <p:cNvSpPr/>
          <p:nvPr/>
        </p:nvSpPr>
        <p:spPr>
          <a:xfrm>
            <a:off x="4840643" y="139441"/>
            <a:ext cx="335889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Frecuencia Absoluta </a:t>
            </a:r>
            <a:r>
              <a:rPr lang="es-ES" dirty="0"/>
              <a:t>(𝒇): Es la cantidad de veces que se repite un cierto dato</a:t>
            </a:r>
            <a:endParaRPr lang="es-CL" dirty="0"/>
          </a:p>
        </p:txBody>
      </p:sp>
      <p:sp>
        <p:nvSpPr>
          <p:cNvPr id="10" name="Rectángulo 9">
            <a:extLst>
              <a:ext uri="{FF2B5EF4-FFF2-40B4-BE49-F238E27FC236}">
                <a16:creationId xmlns:a16="http://schemas.microsoft.com/office/drawing/2014/main" id="{5D6D4CB7-C422-4BC3-958A-0D6CB024E49B}"/>
              </a:ext>
            </a:extLst>
          </p:cNvPr>
          <p:cNvSpPr/>
          <p:nvPr/>
        </p:nvSpPr>
        <p:spPr>
          <a:xfrm>
            <a:off x="8470676" y="129447"/>
            <a:ext cx="335889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Frecuencia Acumulada </a:t>
            </a:r>
            <a:r>
              <a:rPr lang="es-ES" dirty="0"/>
              <a:t>(𝑭): Es la suma de las frecuencias absolutas de todos los datos menores o iguales al valor estudiado. </a:t>
            </a:r>
            <a:endParaRPr lang="es-CL" dirty="0"/>
          </a:p>
        </p:txBody>
      </p:sp>
      <p:sp>
        <p:nvSpPr>
          <p:cNvPr id="11" name="Rectángulo 10">
            <a:extLst>
              <a:ext uri="{FF2B5EF4-FFF2-40B4-BE49-F238E27FC236}">
                <a16:creationId xmlns:a16="http://schemas.microsoft.com/office/drawing/2014/main" id="{69269FC9-0E96-4AB3-BC58-1872CE221ECA}"/>
              </a:ext>
            </a:extLst>
          </p:cNvPr>
          <p:cNvSpPr/>
          <p:nvPr/>
        </p:nvSpPr>
        <p:spPr>
          <a:xfrm>
            <a:off x="1269876" y="5521068"/>
            <a:ext cx="506263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Frecuencia relativa </a:t>
            </a:r>
            <a:r>
              <a:rPr lang="es-ES" dirty="0"/>
              <a:t>(𝒇𝒓 ): Es la frecuencia absoluta de un dato en relación al total de datos, se puede escribir en forma de número decimal o de porcentaje.</a:t>
            </a:r>
            <a:endParaRPr lang="es-CL" dirty="0"/>
          </a:p>
        </p:txBody>
      </p:sp>
      <p:sp>
        <p:nvSpPr>
          <p:cNvPr id="12" name="Rectángulo 11">
            <a:extLst>
              <a:ext uri="{FF2B5EF4-FFF2-40B4-BE49-F238E27FC236}">
                <a16:creationId xmlns:a16="http://schemas.microsoft.com/office/drawing/2014/main" id="{F3421A53-F3AF-4CF1-9795-A994430E68BF}"/>
              </a:ext>
            </a:extLst>
          </p:cNvPr>
          <p:cNvSpPr/>
          <p:nvPr/>
        </p:nvSpPr>
        <p:spPr>
          <a:xfrm>
            <a:off x="6674453" y="5521068"/>
            <a:ext cx="511256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t>Frecuencia relativa Acumulada </a:t>
            </a:r>
            <a:r>
              <a:rPr lang="es-ES" dirty="0"/>
              <a:t>(𝑭𝒓 ) Es la suma de las frecuencias relativas de todos los datos menores o iguales al valor estudiado. </a:t>
            </a:r>
            <a:endParaRPr lang="es-CL" dirty="0"/>
          </a:p>
        </p:txBody>
      </p:sp>
    </p:spTree>
    <p:custDataLst>
      <p:tags r:id="rId1"/>
    </p:custDataLst>
    <p:extLst>
      <p:ext uri="{BB962C8B-B14F-4D97-AF65-F5344CB8AC3E}">
        <p14:creationId xmlns:p14="http://schemas.microsoft.com/office/powerpoint/2010/main" val="8626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emplo De Tabla De Distribucion De Frecuencias Para Datos Agrupados -  Compartir Ejemplos">
            <a:extLst>
              <a:ext uri="{FF2B5EF4-FFF2-40B4-BE49-F238E27FC236}">
                <a16:creationId xmlns:a16="http://schemas.microsoft.com/office/drawing/2014/main" id="{24F68D98-1FCC-4A2F-941E-F37D1FDA9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43075"/>
            <a:ext cx="5715000" cy="3371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B81FE9E3-F6A3-4567-9396-A4DB406A7777}"/>
              </a:ext>
            </a:extLst>
          </p:cNvPr>
          <p:cNvSpPr/>
          <p:nvPr/>
        </p:nvSpPr>
        <p:spPr>
          <a:xfrm>
            <a:off x="3265768" y="548680"/>
            <a:ext cx="6092825"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s-ES" b="1" dirty="0"/>
              <a:t>Marca de Clase (MC): </a:t>
            </a:r>
            <a:r>
              <a:rPr lang="es-ES" dirty="0"/>
              <a:t>Si la variable está escrita en forma de intervalos, la MC corresponde al punto medio de cada intervalo.</a:t>
            </a:r>
            <a:endParaRPr lang="es-CL" dirty="0"/>
          </a:p>
        </p:txBody>
      </p:sp>
    </p:spTree>
    <p:custDataLst>
      <p:tags r:id="rId1"/>
    </p:custDataLst>
    <p:extLst>
      <p:ext uri="{BB962C8B-B14F-4D97-AF65-F5344CB8AC3E}">
        <p14:creationId xmlns:p14="http://schemas.microsoft.com/office/powerpoint/2010/main" val="21267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EB38A9-5F4E-4468-B3C2-2455A4EA8244}"/>
              </a:ext>
            </a:extLst>
          </p:cNvPr>
          <p:cNvPicPr>
            <a:picLocks noChangeAspect="1"/>
          </p:cNvPicPr>
          <p:nvPr/>
        </p:nvPicPr>
        <p:blipFill rotWithShape="1">
          <a:blip r:embed="rId3"/>
          <a:srcRect l="52363" t="55254" r="28141" b="24781"/>
          <a:stretch/>
        </p:blipFill>
        <p:spPr>
          <a:xfrm>
            <a:off x="2998068" y="181325"/>
            <a:ext cx="6628526" cy="3816424"/>
          </a:xfrm>
          <a:prstGeom prst="rect">
            <a:avLst/>
          </a:prstGeom>
        </p:spPr>
      </p:pic>
      <p:sp>
        <p:nvSpPr>
          <p:cNvPr id="5" name="Rectángulo 4">
            <a:extLst>
              <a:ext uri="{FF2B5EF4-FFF2-40B4-BE49-F238E27FC236}">
                <a16:creationId xmlns:a16="http://schemas.microsoft.com/office/drawing/2014/main" id="{B5C5D2A5-02C2-45A1-8D0D-2F7B6147E837}"/>
              </a:ext>
            </a:extLst>
          </p:cNvPr>
          <p:cNvSpPr/>
          <p:nvPr/>
        </p:nvSpPr>
        <p:spPr>
          <a:xfrm>
            <a:off x="3265918" y="4437112"/>
            <a:ext cx="6092825"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b="1" dirty="0"/>
              <a:t>Gráfico de Barras </a:t>
            </a:r>
          </a:p>
          <a:p>
            <a:pPr algn="ctr"/>
            <a:r>
              <a:rPr lang="es-ES" dirty="0"/>
              <a:t>Consiste en una serie de barras verticales u horizontales en donde la altura de cada una de ellas representa el valor de la frecuencia absoluta del dato respectivo. Este gráfico se ocupa para </a:t>
            </a:r>
            <a:r>
              <a:rPr lang="es-ES" b="1" dirty="0"/>
              <a:t>variables cualitativas </a:t>
            </a:r>
            <a:r>
              <a:rPr lang="es-ES" dirty="0"/>
              <a:t>y </a:t>
            </a:r>
            <a:r>
              <a:rPr lang="es-ES" b="1" dirty="0"/>
              <a:t>cuantitativas discretas.</a:t>
            </a:r>
            <a:endParaRPr lang="es-CL" b="1" dirty="0"/>
          </a:p>
        </p:txBody>
      </p:sp>
    </p:spTree>
    <p:custDataLst>
      <p:tags r:id="rId1"/>
    </p:custDataLst>
    <p:extLst>
      <p:ext uri="{BB962C8B-B14F-4D97-AF65-F5344CB8AC3E}">
        <p14:creationId xmlns:p14="http://schemas.microsoft.com/office/powerpoint/2010/main" val="18947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1A847-1904-426F-A53F-1ACFF24A1B6C}"/>
              </a:ext>
            </a:extLst>
          </p:cNvPr>
          <p:cNvPicPr>
            <a:picLocks noChangeAspect="1"/>
          </p:cNvPicPr>
          <p:nvPr/>
        </p:nvPicPr>
        <p:blipFill rotWithShape="1">
          <a:blip r:embed="rId3"/>
          <a:srcRect l="30505" t="50000" r="56498" b="30036"/>
          <a:stretch/>
        </p:blipFill>
        <p:spPr>
          <a:xfrm>
            <a:off x="1845940" y="836712"/>
            <a:ext cx="4669150" cy="4032448"/>
          </a:xfrm>
          <a:prstGeom prst="rect">
            <a:avLst/>
          </a:prstGeom>
        </p:spPr>
      </p:pic>
      <p:sp>
        <p:nvSpPr>
          <p:cNvPr id="7" name="Rectángulo 6">
            <a:extLst>
              <a:ext uri="{FF2B5EF4-FFF2-40B4-BE49-F238E27FC236}">
                <a16:creationId xmlns:a16="http://schemas.microsoft.com/office/drawing/2014/main" id="{25AE1BA1-C756-4FC3-80C9-4C055FCDFDFE}"/>
              </a:ext>
            </a:extLst>
          </p:cNvPr>
          <p:cNvSpPr/>
          <p:nvPr/>
        </p:nvSpPr>
        <p:spPr>
          <a:xfrm>
            <a:off x="7102524" y="2276872"/>
            <a:ext cx="432048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b="1" dirty="0"/>
              <a:t>Gráfico Circular (Torta)</a:t>
            </a:r>
          </a:p>
          <a:p>
            <a:pPr algn="ctr"/>
            <a:r>
              <a:rPr lang="es-ES" dirty="0"/>
              <a:t>Consiste en un círculo dividido en secciones de tal forma que cada porción representa la frecuencia relativa del dato representado. Se ocupa para </a:t>
            </a:r>
            <a:r>
              <a:rPr lang="es-ES" b="1" dirty="0"/>
              <a:t>variables cualitativas </a:t>
            </a:r>
            <a:r>
              <a:rPr lang="es-ES" dirty="0"/>
              <a:t>y </a:t>
            </a:r>
            <a:r>
              <a:rPr lang="es-ES" b="1" dirty="0"/>
              <a:t>cuantitativas discretas.</a:t>
            </a:r>
            <a:endParaRPr lang="es-CL" b="1" dirty="0"/>
          </a:p>
        </p:txBody>
      </p:sp>
    </p:spTree>
    <p:custDataLst>
      <p:tags r:id="rId1"/>
    </p:custDataLst>
    <p:extLst>
      <p:ext uri="{BB962C8B-B14F-4D97-AF65-F5344CB8AC3E}">
        <p14:creationId xmlns:p14="http://schemas.microsoft.com/office/powerpoint/2010/main" val="174854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0C050D-245D-49F9-9D1D-56F85E23462A}"/>
              </a:ext>
            </a:extLst>
          </p:cNvPr>
          <p:cNvPicPr>
            <a:picLocks noChangeAspect="1"/>
          </p:cNvPicPr>
          <p:nvPr/>
        </p:nvPicPr>
        <p:blipFill rotWithShape="1">
          <a:blip r:embed="rId3"/>
          <a:srcRect l="51772" t="71016" r="27551" b="9020"/>
          <a:stretch/>
        </p:blipFill>
        <p:spPr>
          <a:xfrm>
            <a:off x="3214092" y="332656"/>
            <a:ext cx="6840760" cy="3713555"/>
          </a:xfrm>
          <a:prstGeom prst="rect">
            <a:avLst/>
          </a:prstGeom>
        </p:spPr>
      </p:pic>
      <p:sp>
        <p:nvSpPr>
          <p:cNvPr id="5" name="Rectángulo 4">
            <a:extLst>
              <a:ext uri="{FF2B5EF4-FFF2-40B4-BE49-F238E27FC236}">
                <a16:creationId xmlns:a16="http://schemas.microsoft.com/office/drawing/2014/main" id="{F71B02B4-C749-425B-84FB-F2FDC9742C95}"/>
              </a:ext>
            </a:extLst>
          </p:cNvPr>
          <p:cNvSpPr/>
          <p:nvPr/>
        </p:nvSpPr>
        <p:spPr>
          <a:xfrm>
            <a:off x="3588059" y="4581128"/>
            <a:ext cx="6092825"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b="1" dirty="0"/>
              <a:t>Histograma </a:t>
            </a:r>
          </a:p>
          <a:p>
            <a:pPr algn="ctr"/>
            <a:r>
              <a:rPr lang="es-ES" dirty="0"/>
              <a:t>Es similar al gráfico de barras, pero se ocupa para variables cuantitativas continuas ya que los datos representados están en intervalos. En el punto medio de cada intervalo se indica la marca de clase. </a:t>
            </a:r>
            <a:endParaRPr lang="es-CL" dirty="0"/>
          </a:p>
        </p:txBody>
      </p:sp>
    </p:spTree>
    <p:custDataLst>
      <p:tags r:id="rId1"/>
    </p:custDataLst>
    <p:extLst>
      <p:ext uri="{BB962C8B-B14F-4D97-AF65-F5344CB8AC3E}">
        <p14:creationId xmlns:p14="http://schemas.microsoft.com/office/powerpoint/2010/main" val="20139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1D2BC26-9D74-4037-AB3A-C07661DE2C0B}"/>
              </a:ext>
            </a:extLst>
          </p:cNvPr>
          <p:cNvSpPr/>
          <p:nvPr/>
        </p:nvSpPr>
        <p:spPr>
          <a:xfrm>
            <a:off x="3502124" y="4365104"/>
            <a:ext cx="6092825"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b="1" dirty="0"/>
              <a:t>Polígono de Frecuencias </a:t>
            </a:r>
          </a:p>
          <a:p>
            <a:pPr algn="ctr"/>
            <a:r>
              <a:rPr lang="es-ES" dirty="0"/>
              <a:t>Se coloca un punto en el lugar donde coinciden la marca de clase y la frecuencia absoluta de intervalo de datos estudiado, luego se juntan estos puntos y se obtiene este gráfico.</a:t>
            </a:r>
            <a:endParaRPr lang="es-CL" dirty="0"/>
          </a:p>
        </p:txBody>
      </p:sp>
      <p:pic>
        <p:nvPicPr>
          <p:cNvPr id="5" name="Imagen 4">
            <a:extLst>
              <a:ext uri="{FF2B5EF4-FFF2-40B4-BE49-F238E27FC236}">
                <a16:creationId xmlns:a16="http://schemas.microsoft.com/office/drawing/2014/main" id="{1E213E7E-E415-4EFE-8488-2423B86A77A6}"/>
              </a:ext>
            </a:extLst>
          </p:cNvPr>
          <p:cNvPicPr>
            <a:picLocks noChangeAspect="1"/>
          </p:cNvPicPr>
          <p:nvPr/>
        </p:nvPicPr>
        <p:blipFill rotWithShape="1">
          <a:blip r:embed="rId3"/>
          <a:srcRect l="25779" t="39492" r="52363" b="40543"/>
          <a:stretch/>
        </p:blipFill>
        <p:spPr>
          <a:xfrm>
            <a:off x="2998068" y="476672"/>
            <a:ext cx="6768752" cy="3475846"/>
          </a:xfrm>
          <a:prstGeom prst="rect">
            <a:avLst/>
          </a:prstGeom>
        </p:spPr>
      </p:pic>
    </p:spTree>
    <p:custDataLst>
      <p:tags r:id="rId1"/>
    </p:custDataLst>
    <p:extLst>
      <p:ext uri="{BB962C8B-B14F-4D97-AF65-F5344CB8AC3E}">
        <p14:creationId xmlns:p14="http://schemas.microsoft.com/office/powerpoint/2010/main" val="37939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80AE5-4A38-46F5-B344-7770D3C0D7CE}"/>
              </a:ext>
            </a:extLst>
          </p:cNvPr>
          <p:cNvSpPr>
            <a:spLocks noGrp="1"/>
          </p:cNvSpPr>
          <p:nvPr>
            <p:ph type="title"/>
          </p:nvPr>
        </p:nvSpPr>
        <p:spPr/>
        <p:txBody>
          <a:bodyPr>
            <a:normAutofit/>
          </a:bodyPr>
          <a:lstStyle/>
          <a:p>
            <a:r>
              <a:rPr lang="es-CL" sz="4400" dirty="0"/>
              <a:t>Objetivos de Aprendizaje</a:t>
            </a:r>
          </a:p>
        </p:txBody>
      </p:sp>
      <p:sp>
        <p:nvSpPr>
          <p:cNvPr id="3" name="Marcador de contenido 2">
            <a:extLst>
              <a:ext uri="{FF2B5EF4-FFF2-40B4-BE49-F238E27FC236}">
                <a16:creationId xmlns:a16="http://schemas.microsoft.com/office/drawing/2014/main" id="{45A0790D-F4FD-4461-B3C1-8C6FFEEB0A7F}"/>
              </a:ext>
            </a:extLst>
          </p:cNvPr>
          <p:cNvSpPr>
            <a:spLocks noGrp="1"/>
          </p:cNvSpPr>
          <p:nvPr>
            <p:ph idx="1"/>
          </p:nvPr>
        </p:nvSpPr>
        <p:spPr>
          <a:xfrm>
            <a:off x="1595086" y="1844824"/>
            <a:ext cx="9782801" cy="3391272"/>
          </a:xfrm>
        </p:spPr>
        <p:txBody>
          <a:bodyPr>
            <a:normAutofit fontScale="92500" lnSpcReduction="10000"/>
          </a:bodyPr>
          <a:lstStyle/>
          <a:p>
            <a:r>
              <a:rPr lang="es-ES" sz="2300" dirty="0"/>
              <a:t>Explicar la importancia de la estadística en la recopilación, organización y análisis de datos.</a:t>
            </a:r>
          </a:p>
          <a:p>
            <a:r>
              <a:rPr lang="es-ES" sz="2300" dirty="0"/>
              <a:t>Reconocer los conceptos clave de tablas de datos y gráficos estadísticos.</a:t>
            </a:r>
            <a:endParaRPr lang="es-CL" sz="2300" dirty="0"/>
          </a:p>
          <a:p>
            <a:r>
              <a:rPr lang="es-CL" sz="2300" dirty="0"/>
              <a:t>Reconocer diferentes tipos de gráficos estadísticos (barras, circular, histograma, etc.).</a:t>
            </a:r>
          </a:p>
          <a:p>
            <a:r>
              <a:rPr lang="es-ES" sz="2300" dirty="0"/>
              <a:t>Interpretar tablas y gráficos estadísticos para extraer información relevante.</a:t>
            </a:r>
            <a:endParaRPr lang="es-CL" sz="2300" dirty="0"/>
          </a:p>
          <a:p>
            <a:r>
              <a:rPr lang="es-ES" sz="2300" dirty="0"/>
              <a:t>Calcular la media, la moda y la mediana de un conjunto de datos.</a:t>
            </a:r>
            <a:endParaRPr lang="es-CL" sz="2300" dirty="0"/>
          </a:p>
          <a:p>
            <a:endParaRPr lang="es-CL" dirty="0"/>
          </a:p>
        </p:txBody>
      </p:sp>
    </p:spTree>
    <p:extLst>
      <p:ext uri="{BB962C8B-B14F-4D97-AF65-F5344CB8AC3E}">
        <p14:creationId xmlns:p14="http://schemas.microsoft.com/office/powerpoint/2010/main" val="32358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F67F1-3794-4AD2-BB8A-E9FB8F19C217}"/>
              </a:ext>
            </a:extLst>
          </p:cNvPr>
          <p:cNvSpPr>
            <a:spLocks noGrp="1"/>
          </p:cNvSpPr>
          <p:nvPr>
            <p:ph type="title"/>
          </p:nvPr>
        </p:nvSpPr>
        <p:spPr/>
        <p:txBody>
          <a:bodyPr/>
          <a:lstStyle/>
          <a:p>
            <a:r>
              <a:rPr lang="es-CL" dirty="0"/>
              <a:t>Medidas de Tendencia Central</a:t>
            </a:r>
          </a:p>
        </p:txBody>
      </p:sp>
      <p:sp>
        <p:nvSpPr>
          <p:cNvPr id="5" name="CuadroTexto 4">
            <a:extLst>
              <a:ext uri="{FF2B5EF4-FFF2-40B4-BE49-F238E27FC236}">
                <a16:creationId xmlns:a16="http://schemas.microsoft.com/office/drawing/2014/main" id="{0011A096-4415-4E6E-8766-A7BC669AB8C9}"/>
              </a:ext>
            </a:extLst>
          </p:cNvPr>
          <p:cNvSpPr txBox="1"/>
          <p:nvPr/>
        </p:nvSpPr>
        <p:spPr>
          <a:xfrm>
            <a:off x="1413892" y="2348880"/>
            <a:ext cx="9361040" cy="2677656"/>
          </a:xfrm>
          <a:prstGeom prst="rect">
            <a:avLst/>
          </a:prstGeom>
          <a:noFill/>
        </p:spPr>
        <p:txBody>
          <a:bodyPr wrap="square">
            <a:spAutoFit/>
          </a:bodyPr>
          <a:lstStyle/>
          <a:p>
            <a:pPr algn="ctr"/>
            <a:r>
              <a:rPr lang="es-ES" sz="2800" b="0" i="0" dirty="0">
                <a:solidFill>
                  <a:srgbClr val="333333"/>
                </a:solidFill>
                <a:effectLst/>
              </a:rPr>
              <a:t>Las medidas de tendencia central son medidas estadísticas que pretenden resumir en un solo valor a un conjunto de valores. Representan un centro en torno al cual se encuentra ubicado el conjunto de los datos. Las medidas de tendencia central más utilizadas son: </a:t>
            </a:r>
            <a:r>
              <a:rPr lang="es-ES" sz="2800" b="1" i="0" dirty="0">
                <a:solidFill>
                  <a:srgbClr val="333333"/>
                </a:solidFill>
                <a:effectLst/>
              </a:rPr>
              <a:t>media</a:t>
            </a:r>
            <a:r>
              <a:rPr lang="es-ES" sz="2800" b="0" i="0" dirty="0">
                <a:solidFill>
                  <a:srgbClr val="333333"/>
                </a:solidFill>
                <a:effectLst/>
              </a:rPr>
              <a:t>, </a:t>
            </a:r>
            <a:r>
              <a:rPr lang="es-ES" sz="2800" b="1" i="0" dirty="0">
                <a:solidFill>
                  <a:srgbClr val="333333"/>
                </a:solidFill>
                <a:effectLst/>
              </a:rPr>
              <a:t>mediana</a:t>
            </a:r>
            <a:r>
              <a:rPr lang="es-ES" sz="2800" b="0" i="0" dirty="0">
                <a:solidFill>
                  <a:srgbClr val="333333"/>
                </a:solidFill>
                <a:effectLst/>
              </a:rPr>
              <a:t> y </a:t>
            </a:r>
            <a:r>
              <a:rPr lang="es-ES" sz="2800" b="1" i="0" dirty="0">
                <a:solidFill>
                  <a:srgbClr val="333333"/>
                </a:solidFill>
                <a:effectLst/>
              </a:rPr>
              <a:t>moda</a:t>
            </a:r>
            <a:r>
              <a:rPr lang="es-ES" sz="2800" b="0" i="0" dirty="0">
                <a:solidFill>
                  <a:srgbClr val="333333"/>
                </a:solidFill>
                <a:effectLst/>
              </a:rPr>
              <a:t>.</a:t>
            </a:r>
            <a:endParaRPr lang="es-CL" sz="2800" dirty="0"/>
          </a:p>
        </p:txBody>
      </p:sp>
    </p:spTree>
    <p:extLst>
      <p:ext uri="{BB962C8B-B14F-4D97-AF65-F5344CB8AC3E}">
        <p14:creationId xmlns:p14="http://schemas.microsoft.com/office/powerpoint/2010/main" val="12681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5E15-672A-42ED-88EB-D75AB18CCCA7}"/>
              </a:ext>
            </a:extLst>
          </p:cNvPr>
          <p:cNvSpPr>
            <a:spLocks noGrp="1"/>
          </p:cNvSpPr>
          <p:nvPr>
            <p:ph type="title"/>
          </p:nvPr>
        </p:nvSpPr>
        <p:spPr>
          <a:xfrm>
            <a:off x="1267420" y="163922"/>
            <a:ext cx="9717541" cy="802513"/>
          </a:xfrm>
        </p:spPr>
        <p:txBody>
          <a:bodyPr>
            <a:normAutofit fontScale="90000"/>
          </a:bodyPr>
          <a:lstStyle/>
          <a:p>
            <a:br>
              <a:rPr lang="es-CL" sz="2799" dirty="0"/>
            </a:br>
            <a:r>
              <a:rPr lang="es-CL" sz="3999" dirty="0"/>
              <a:t>MEDIA ARITMÉTICA O PROMEDIO</a:t>
            </a:r>
            <a:endParaRPr lang="es-CL" dirty="0"/>
          </a:p>
        </p:txBody>
      </p:sp>
      <p:sp>
        <p:nvSpPr>
          <p:cNvPr id="10" name="Marcador de contenido 5">
            <a:extLst>
              <a:ext uri="{FF2B5EF4-FFF2-40B4-BE49-F238E27FC236}">
                <a16:creationId xmlns:a16="http://schemas.microsoft.com/office/drawing/2014/main" id="{20155B70-80CC-4441-998D-CFC74A0BFDDB}"/>
              </a:ext>
            </a:extLst>
          </p:cNvPr>
          <p:cNvSpPr txBox="1">
            <a:spLocks/>
          </p:cNvSpPr>
          <p:nvPr/>
        </p:nvSpPr>
        <p:spPr>
          <a:xfrm>
            <a:off x="1246218" y="1276250"/>
            <a:ext cx="10675298" cy="4305499"/>
          </a:xfrm>
          <a:prstGeom prst="rect">
            <a:avLst/>
          </a:prstGeom>
          <a:ln w="28575">
            <a:noFill/>
          </a:ln>
        </p:spPr>
        <p:txBody>
          <a:bodyPr vert="horz" lIns="45708" tIns="45708" rIns="45708" bIns="45708" rtlCol="0" anchor="t" anchorCtr="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7978" lvl="1" indent="0" algn="just">
              <a:lnSpc>
                <a:spcPct val="100000"/>
              </a:lnSpc>
              <a:buNone/>
            </a:pPr>
            <a:r>
              <a:rPr lang="es-CL" sz="2399" dirty="0"/>
              <a:t>Corresponde al cociente entre la suma de todos los datos y el número total de datos.</a:t>
            </a:r>
          </a:p>
          <a:p>
            <a:pPr marL="127978" lvl="1" indent="0" algn="just">
              <a:lnSpc>
                <a:spcPct val="100000"/>
              </a:lnSpc>
              <a:buNone/>
            </a:pPr>
            <a:endParaRPr lang="es-CL" sz="2399" dirty="0"/>
          </a:p>
          <a:p>
            <a:pPr marL="127978" lvl="1" indent="0" algn="just">
              <a:lnSpc>
                <a:spcPct val="100000"/>
              </a:lnSpc>
              <a:buNone/>
            </a:pPr>
            <a:endParaRPr lang="es-CL" sz="2399" dirty="0"/>
          </a:p>
          <a:p>
            <a:pPr marL="127978" lvl="1" indent="0" algn="just">
              <a:lnSpc>
                <a:spcPct val="100000"/>
              </a:lnSpc>
              <a:buNone/>
            </a:pPr>
            <a:r>
              <a:rPr lang="es-CL" sz="2399" b="1" dirty="0"/>
              <a:t>Media Aritmética para datos en una tabla de frecuencia</a:t>
            </a:r>
          </a:p>
          <a:p>
            <a:pPr marL="127978" lvl="1" indent="0" algn="just">
              <a:lnSpc>
                <a:spcPct val="100000"/>
              </a:lnSpc>
              <a:buNone/>
            </a:pPr>
            <a:endParaRPr lang="es-CL" sz="2399" b="1" dirty="0"/>
          </a:p>
        </p:txBody>
      </p:sp>
      <p:pic>
        <p:nvPicPr>
          <p:cNvPr id="3" name="Imagen 2">
            <a:extLst>
              <a:ext uri="{FF2B5EF4-FFF2-40B4-BE49-F238E27FC236}">
                <a16:creationId xmlns:a16="http://schemas.microsoft.com/office/drawing/2014/main" id="{BC9C3DDE-CB75-4660-BB38-76FF5B366D55}"/>
              </a:ext>
            </a:extLst>
          </p:cNvPr>
          <p:cNvPicPr>
            <a:picLocks noChangeAspect="1"/>
          </p:cNvPicPr>
          <p:nvPr/>
        </p:nvPicPr>
        <p:blipFill>
          <a:blip r:embed="rId2"/>
          <a:stretch>
            <a:fillRect/>
          </a:stretch>
        </p:blipFill>
        <p:spPr>
          <a:xfrm>
            <a:off x="5014292" y="1963828"/>
            <a:ext cx="3758704" cy="802512"/>
          </a:xfrm>
          <a:prstGeom prst="rect">
            <a:avLst/>
          </a:prstGeom>
        </p:spPr>
      </p:pic>
      <p:pic>
        <p:nvPicPr>
          <p:cNvPr id="4" name="Imagen 3">
            <a:extLst>
              <a:ext uri="{FF2B5EF4-FFF2-40B4-BE49-F238E27FC236}">
                <a16:creationId xmlns:a16="http://schemas.microsoft.com/office/drawing/2014/main" id="{47A3E245-A206-4FCD-AA38-238ED4000FB5}"/>
              </a:ext>
            </a:extLst>
          </p:cNvPr>
          <p:cNvPicPr>
            <a:picLocks noChangeAspect="1"/>
          </p:cNvPicPr>
          <p:nvPr/>
        </p:nvPicPr>
        <p:blipFill>
          <a:blip r:embed="rId3"/>
          <a:stretch>
            <a:fillRect/>
          </a:stretch>
        </p:blipFill>
        <p:spPr>
          <a:xfrm>
            <a:off x="2027678" y="4256430"/>
            <a:ext cx="8197027" cy="1874484"/>
          </a:xfrm>
          <a:prstGeom prst="rect">
            <a:avLst/>
          </a:prstGeom>
        </p:spPr>
      </p:pic>
    </p:spTree>
    <p:extLst>
      <p:ext uri="{BB962C8B-B14F-4D97-AF65-F5344CB8AC3E}">
        <p14:creationId xmlns:p14="http://schemas.microsoft.com/office/powerpoint/2010/main" val="3510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5E15-672A-42ED-88EB-D75AB18CCCA7}"/>
              </a:ext>
            </a:extLst>
          </p:cNvPr>
          <p:cNvSpPr>
            <a:spLocks noGrp="1"/>
          </p:cNvSpPr>
          <p:nvPr>
            <p:ph type="title"/>
          </p:nvPr>
        </p:nvSpPr>
        <p:spPr>
          <a:xfrm>
            <a:off x="1235641" y="261935"/>
            <a:ext cx="9717541" cy="603111"/>
          </a:xfrm>
        </p:spPr>
        <p:txBody>
          <a:bodyPr>
            <a:normAutofit fontScale="90000"/>
          </a:bodyPr>
          <a:lstStyle/>
          <a:p>
            <a:br>
              <a:rPr lang="es-CL" sz="2799" dirty="0"/>
            </a:br>
            <a:r>
              <a:rPr lang="es-CL" sz="3999" dirty="0"/>
              <a:t>MEDIA ARITMÉTICA O PROMEDIO</a:t>
            </a:r>
            <a:endParaRPr lang="es-CL" dirty="0"/>
          </a:p>
        </p:txBody>
      </p:sp>
      <p:sp>
        <p:nvSpPr>
          <p:cNvPr id="10" name="Marcador de contenido 5">
            <a:extLst>
              <a:ext uri="{FF2B5EF4-FFF2-40B4-BE49-F238E27FC236}">
                <a16:creationId xmlns:a16="http://schemas.microsoft.com/office/drawing/2014/main" id="{20155B70-80CC-4441-998D-CFC74A0BFDDB}"/>
              </a:ext>
            </a:extLst>
          </p:cNvPr>
          <p:cNvSpPr txBox="1">
            <a:spLocks/>
          </p:cNvSpPr>
          <p:nvPr/>
        </p:nvSpPr>
        <p:spPr>
          <a:xfrm>
            <a:off x="1513527" y="1077827"/>
            <a:ext cx="9837469" cy="4799445"/>
          </a:xfrm>
          <a:prstGeom prst="rect">
            <a:avLst/>
          </a:prstGeom>
          <a:ln w="28575">
            <a:noFill/>
          </a:ln>
        </p:spPr>
        <p:txBody>
          <a:bodyPr vert="horz" lIns="45708" tIns="45708" rIns="45708" bIns="45708" rtlCol="0" anchor="t" anchorCtr="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7978" lvl="1" indent="0" algn="just">
              <a:lnSpc>
                <a:spcPct val="100000"/>
              </a:lnSpc>
              <a:buNone/>
            </a:pPr>
            <a:r>
              <a:rPr lang="es-CL" sz="2399" b="1" dirty="0"/>
              <a:t>Media Aritmética para datos agrupados en intervalos</a:t>
            </a:r>
          </a:p>
          <a:p>
            <a:pPr marL="127978" lvl="1" indent="0" algn="just">
              <a:lnSpc>
                <a:spcPct val="100000"/>
              </a:lnSpc>
              <a:buNone/>
            </a:pPr>
            <a:endParaRPr lang="es-CL" sz="2399" b="1" dirty="0"/>
          </a:p>
          <a:p>
            <a:pPr marL="127978" lvl="1" indent="0" algn="just">
              <a:lnSpc>
                <a:spcPct val="100000"/>
              </a:lnSpc>
              <a:buNone/>
            </a:pPr>
            <a:endParaRPr lang="es-CL" sz="2399" b="1" dirty="0"/>
          </a:p>
          <a:p>
            <a:pPr marL="127978" lvl="1" indent="0" algn="just">
              <a:lnSpc>
                <a:spcPct val="100000"/>
              </a:lnSpc>
              <a:buNone/>
            </a:pPr>
            <a:endParaRPr lang="es-CL" sz="2399" b="1" dirty="0"/>
          </a:p>
          <a:p>
            <a:pPr marL="127978" lvl="1" indent="0" algn="just">
              <a:lnSpc>
                <a:spcPct val="100000"/>
              </a:lnSpc>
              <a:buNone/>
            </a:pPr>
            <a:endParaRPr lang="es-CL" sz="2399" b="1" dirty="0"/>
          </a:p>
          <a:p>
            <a:pPr marL="127978" lvl="1" indent="0" algn="just">
              <a:lnSpc>
                <a:spcPct val="100000"/>
              </a:lnSpc>
              <a:buNone/>
            </a:pPr>
            <a:endParaRPr lang="es-CL" sz="2399" b="1" dirty="0"/>
          </a:p>
          <a:p>
            <a:pPr marL="127978" lvl="1" indent="0" algn="just">
              <a:lnSpc>
                <a:spcPct val="100000"/>
              </a:lnSpc>
              <a:buNone/>
            </a:pPr>
            <a:r>
              <a:rPr lang="es-CL" sz="2399" b="1" dirty="0"/>
              <a:t>PROPIEDADES</a:t>
            </a:r>
          </a:p>
          <a:p>
            <a:pPr marL="585040" lvl="1" indent="-457063" algn="just">
              <a:lnSpc>
                <a:spcPct val="100000"/>
              </a:lnSpc>
              <a:buFont typeface="+mj-lt"/>
              <a:buAutoNum type="arabicParenR"/>
            </a:pPr>
            <a:r>
              <a:rPr lang="es-CL" sz="1999" dirty="0"/>
              <a:t>La media aritmética se aplica sólo con variables cuantitativas</a:t>
            </a:r>
          </a:p>
          <a:p>
            <a:pPr marL="585040" lvl="1" indent="-457063" algn="just">
              <a:lnSpc>
                <a:spcPct val="100000"/>
              </a:lnSpc>
              <a:buFont typeface="+mj-lt"/>
              <a:buAutoNum type="arabicParenR"/>
            </a:pPr>
            <a:r>
              <a:rPr lang="es-CL" sz="1999" dirty="0"/>
              <a:t>Si cada dato de una muestra se aumenta o disminuye en un número </a:t>
            </a:r>
            <a:r>
              <a:rPr lang="es-CL" sz="1999" b="1" dirty="0"/>
              <a:t>k</a:t>
            </a:r>
            <a:r>
              <a:rPr lang="es-CL" sz="1999" dirty="0"/>
              <a:t>, la media aritmética aumenta</a:t>
            </a:r>
            <a:r>
              <a:rPr lang="es-CL" sz="1999" b="1" dirty="0"/>
              <a:t> </a:t>
            </a:r>
            <a:r>
              <a:rPr lang="es-CL" sz="1999" dirty="0"/>
              <a:t>o disminuye en un número </a:t>
            </a:r>
            <a:r>
              <a:rPr lang="es-CL" sz="1999" b="1" dirty="0"/>
              <a:t>k.</a:t>
            </a:r>
          </a:p>
          <a:p>
            <a:pPr marL="585040" lvl="1" indent="-457063" algn="just">
              <a:lnSpc>
                <a:spcPct val="100000"/>
              </a:lnSpc>
              <a:buFont typeface="+mj-lt"/>
              <a:buAutoNum type="arabicParenR"/>
            </a:pPr>
            <a:r>
              <a:rPr lang="es-CL" sz="1999" dirty="0"/>
              <a:t>Si cada dato de una muestra se multiplica o divide por un número </a:t>
            </a:r>
            <a:r>
              <a:rPr lang="es-CL" sz="1999" b="1" dirty="0"/>
              <a:t>k</a:t>
            </a:r>
            <a:r>
              <a:rPr lang="es-CL" sz="1999" dirty="0"/>
              <a:t>, la media aritmética se multiplica o divide por un número </a:t>
            </a:r>
            <a:r>
              <a:rPr lang="es-CL" sz="1999" b="1" dirty="0"/>
              <a:t>k.</a:t>
            </a:r>
          </a:p>
        </p:txBody>
      </p:sp>
      <p:pic>
        <p:nvPicPr>
          <p:cNvPr id="4" name="Imagen 3">
            <a:extLst>
              <a:ext uri="{FF2B5EF4-FFF2-40B4-BE49-F238E27FC236}">
                <a16:creationId xmlns:a16="http://schemas.microsoft.com/office/drawing/2014/main" id="{47A3E245-A206-4FCD-AA38-238ED4000FB5}"/>
              </a:ext>
            </a:extLst>
          </p:cNvPr>
          <p:cNvPicPr>
            <a:picLocks noChangeAspect="1"/>
          </p:cNvPicPr>
          <p:nvPr/>
        </p:nvPicPr>
        <p:blipFill>
          <a:blip r:embed="rId2"/>
          <a:srcRect/>
          <a:stretch/>
        </p:blipFill>
        <p:spPr>
          <a:xfrm>
            <a:off x="2061964" y="1474674"/>
            <a:ext cx="7389536" cy="1736263"/>
          </a:xfrm>
          <a:prstGeom prst="rect">
            <a:avLst/>
          </a:prstGeom>
        </p:spPr>
      </p:pic>
    </p:spTree>
    <p:extLst>
      <p:ext uri="{BB962C8B-B14F-4D97-AF65-F5344CB8AC3E}">
        <p14:creationId xmlns:p14="http://schemas.microsoft.com/office/powerpoint/2010/main" val="19562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5E15-672A-42ED-88EB-D75AB18CCCA7}"/>
              </a:ext>
            </a:extLst>
          </p:cNvPr>
          <p:cNvSpPr>
            <a:spLocks noGrp="1"/>
          </p:cNvSpPr>
          <p:nvPr>
            <p:ph type="title"/>
          </p:nvPr>
        </p:nvSpPr>
        <p:spPr>
          <a:xfrm>
            <a:off x="1413892" y="188640"/>
            <a:ext cx="9717541" cy="590461"/>
          </a:xfrm>
        </p:spPr>
        <p:txBody>
          <a:bodyPr>
            <a:normAutofit fontScale="90000"/>
          </a:bodyPr>
          <a:lstStyle/>
          <a:p>
            <a:br>
              <a:rPr lang="es-CL" sz="2799" dirty="0"/>
            </a:br>
            <a:r>
              <a:rPr lang="es-CL" sz="3999" dirty="0"/>
              <a:t>MEDIANA</a:t>
            </a:r>
            <a:endParaRPr lang="es-CL" dirty="0"/>
          </a:p>
        </p:txBody>
      </p:sp>
      <p:sp>
        <p:nvSpPr>
          <p:cNvPr id="10" name="Marcador de contenido 5">
            <a:extLst>
              <a:ext uri="{FF2B5EF4-FFF2-40B4-BE49-F238E27FC236}">
                <a16:creationId xmlns:a16="http://schemas.microsoft.com/office/drawing/2014/main" id="{20155B70-80CC-4441-998D-CFC74A0BFDDB}"/>
              </a:ext>
            </a:extLst>
          </p:cNvPr>
          <p:cNvSpPr txBox="1">
            <a:spLocks/>
          </p:cNvSpPr>
          <p:nvPr/>
        </p:nvSpPr>
        <p:spPr>
          <a:xfrm>
            <a:off x="1197868" y="1844824"/>
            <a:ext cx="10675298" cy="3793216"/>
          </a:xfrm>
          <a:prstGeom prst="rect">
            <a:avLst/>
          </a:prstGeom>
          <a:ln w="28575">
            <a:noFill/>
          </a:ln>
        </p:spPr>
        <p:txBody>
          <a:bodyPr vert="horz" lIns="45708" tIns="45708" rIns="45708" bIns="45708" rtlCol="0" anchor="t" anchorCtr="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7978" lvl="1" indent="0" algn="just">
              <a:lnSpc>
                <a:spcPct val="100000"/>
              </a:lnSpc>
              <a:buNone/>
            </a:pPr>
            <a:r>
              <a:rPr lang="es-CL" sz="2000" dirty="0"/>
              <a:t>Corresponde al dato que ocupa la posición central de la muestra cuando estos se encuentran ordenados.</a:t>
            </a:r>
          </a:p>
          <a:p>
            <a:pPr marL="127978" lvl="1" indent="0" algn="just">
              <a:lnSpc>
                <a:spcPct val="100000"/>
              </a:lnSpc>
              <a:buNone/>
            </a:pPr>
            <a:endParaRPr lang="es-CL" sz="2000" dirty="0"/>
          </a:p>
          <a:p>
            <a:pPr marL="127978" lvl="1" indent="0" algn="just">
              <a:lnSpc>
                <a:spcPct val="100000"/>
              </a:lnSpc>
              <a:buNone/>
            </a:pPr>
            <a:endParaRPr lang="es-CL" sz="2000" dirty="0"/>
          </a:p>
          <a:p>
            <a:pPr marL="127978" lvl="1" indent="0" algn="just">
              <a:lnSpc>
                <a:spcPct val="100000"/>
              </a:lnSpc>
              <a:buNone/>
            </a:pPr>
            <a:endParaRPr lang="es-CL" sz="2000" b="1" dirty="0"/>
          </a:p>
          <a:p>
            <a:pPr marL="127978" lvl="1" indent="0" algn="just">
              <a:lnSpc>
                <a:spcPct val="100000"/>
              </a:lnSpc>
              <a:buNone/>
            </a:pPr>
            <a:endParaRPr lang="es-CL" sz="2000" b="1" dirty="0"/>
          </a:p>
          <a:p>
            <a:pPr marL="127978" lvl="1" indent="0" algn="just">
              <a:lnSpc>
                <a:spcPct val="100000"/>
              </a:lnSpc>
              <a:buNone/>
            </a:pPr>
            <a:endParaRPr lang="es-CL" sz="2000" b="1" dirty="0"/>
          </a:p>
          <a:p>
            <a:pPr marL="127978" lvl="1" indent="0" algn="just">
              <a:lnSpc>
                <a:spcPct val="100000"/>
              </a:lnSpc>
              <a:buNone/>
            </a:pPr>
            <a:endParaRPr lang="es-CL" sz="2000" b="1" dirty="0"/>
          </a:p>
          <a:p>
            <a:pPr marL="127978" lvl="1" indent="0" algn="just">
              <a:lnSpc>
                <a:spcPct val="100000"/>
              </a:lnSpc>
              <a:buNone/>
            </a:pPr>
            <a:r>
              <a:rPr lang="es-CL" sz="2000" b="1" dirty="0"/>
              <a:t>La mediana se aplica sólo con variables cuantitativas</a:t>
            </a:r>
          </a:p>
          <a:p>
            <a:pPr marL="127978" lvl="1" indent="0" algn="just">
              <a:lnSpc>
                <a:spcPct val="100000"/>
              </a:lnSpc>
              <a:buNone/>
            </a:pPr>
            <a:endParaRPr lang="es-CL" sz="2000" b="1" dirty="0"/>
          </a:p>
          <a:p>
            <a:pPr marL="127978" lvl="1" indent="0" algn="just">
              <a:lnSpc>
                <a:spcPct val="100000"/>
              </a:lnSpc>
              <a:buNone/>
            </a:pPr>
            <a:endParaRPr lang="es-CL" sz="2000" b="1" dirty="0"/>
          </a:p>
        </p:txBody>
      </p:sp>
      <p:pic>
        <p:nvPicPr>
          <p:cNvPr id="3" name="Imagen 2">
            <a:extLst>
              <a:ext uri="{FF2B5EF4-FFF2-40B4-BE49-F238E27FC236}">
                <a16:creationId xmlns:a16="http://schemas.microsoft.com/office/drawing/2014/main" id="{BC9C3DDE-CB75-4660-BB38-76FF5B366D55}"/>
              </a:ext>
            </a:extLst>
          </p:cNvPr>
          <p:cNvPicPr>
            <a:picLocks noChangeAspect="1"/>
          </p:cNvPicPr>
          <p:nvPr/>
        </p:nvPicPr>
        <p:blipFill>
          <a:blip r:embed="rId2"/>
          <a:srcRect/>
          <a:stretch/>
        </p:blipFill>
        <p:spPr>
          <a:xfrm>
            <a:off x="1405306" y="2882387"/>
            <a:ext cx="10115162" cy="1718090"/>
          </a:xfrm>
          <a:prstGeom prst="rect">
            <a:avLst/>
          </a:prstGeom>
        </p:spPr>
      </p:pic>
    </p:spTree>
    <p:extLst>
      <p:ext uri="{BB962C8B-B14F-4D97-AF65-F5344CB8AC3E}">
        <p14:creationId xmlns:p14="http://schemas.microsoft.com/office/powerpoint/2010/main" val="7538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5E15-672A-42ED-88EB-D75AB18CCCA7}"/>
              </a:ext>
            </a:extLst>
          </p:cNvPr>
          <p:cNvSpPr>
            <a:spLocks noGrp="1"/>
          </p:cNvSpPr>
          <p:nvPr>
            <p:ph type="title"/>
          </p:nvPr>
        </p:nvSpPr>
        <p:spPr>
          <a:xfrm>
            <a:off x="1247531" y="289053"/>
            <a:ext cx="9717541" cy="662469"/>
          </a:xfrm>
        </p:spPr>
        <p:txBody>
          <a:bodyPr>
            <a:normAutofit fontScale="90000"/>
          </a:bodyPr>
          <a:lstStyle/>
          <a:p>
            <a:br>
              <a:rPr lang="es-CL" sz="2799" dirty="0"/>
            </a:br>
            <a:r>
              <a:rPr lang="es-CL" sz="3999" dirty="0"/>
              <a:t>MEDIANA</a:t>
            </a:r>
            <a:endParaRPr lang="es-CL" dirty="0"/>
          </a:p>
        </p:txBody>
      </p:sp>
      <p:sp>
        <p:nvSpPr>
          <p:cNvPr id="10" name="Marcador de contenido 5">
            <a:extLst>
              <a:ext uri="{FF2B5EF4-FFF2-40B4-BE49-F238E27FC236}">
                <a16:creationId xmlns:a16="http://schemas.microsoft.com/office/drawing/2014/main" id="{20155B70-80CC-4441-998D-CFC74A0BFDDB}"/>
              </a:ext>
            </a:extLst>
          </p:cNvPr>
          <p:cNvSpPr txBox="1">
            <a:spLocks/>
          </p:cNvSpPr>
          <p:nvPr/>
        </p:nvSpPr>
        <p:spPr>
          <a:xfrm>
            <a:off x="1490481" y="1377107"/>
            <a:ext cx="10675298" cy="4677568"/>
          </a:xfrm>
          <a:prstGeom prst="rect">
            <a:avLst/>
          </a:prstGeom>
          <a:ln w="28575">
            <a:noFill/>
          </a:ln>
        </p:spPr>
        <p:txBody>
          <a:bodyPr vert="horz" lIns="45708" tIns="45708" rIns="45708" bIns="45708" rtlCol="0" anchor="t" anchorCtr="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7978" lvl="1" indent="0" algn="just">
              <a:lnSpc>
                <a:spcPct val="100000"/>
              </a:lnSpc>
              <a:buNone/>
            </a:pPr>
            <a:r>
              <a:rPr lang="es-CL" sz="2399" b="1" dirty="0"/>
              <a:t>Mediana para datos agrupados en intervalos</a:t>
            </a:r>
          </a:p>
        </p:txBody>
      </p:sp>
      <p:pic>
        <p:nvPicPr>
          <p:cNvPr id="5" name="Imagen 4">
            <a:extLst>
              <a:ext uri="{FF2B5EF4-FFF2-40B4-BE49-F238E27FC236}">
                <a16:creationId xmlns:a16="http://schemas.microsoft.com/office/drawing/2014/main" id="{AED7086D-638D-4DFB-832F-AFAC784FC10B}"/>
              </a:ext>
            </a:extLst>
          </p:cNvPr>
          <p:cNvPicPr>
            <a:picLocks noChangeAspect="1"/>
          </p:cNvPicPr>
          <p:nvPr/>
        </p:nvPicPr>
        <p:blipFill>
          <a:blip r:embed="rId2"/>
          <a:stretch>
            <a:fillRect/>
          </a:stretch>
        </p:blipFill>
        <p:spPr>
          <a:xfrm>
            <a:off x="1606408" y="2343938"/>
            <a:ext cx="9091936" cy="1093165"/>
          </a:xfrm>
          <a:prstGeom prst="rect">
            <a:avLst/>
          </a:prstGeom>
        </p:spPr>
      </p:pic>
      <p:pic>
        <p:nvPicPr>
          <p:cNvPr id="4" name="Imagen 3">
            <a:extLst>
              <a:ext uri="{FF2B5EF4-FFF2-40B4-BE49-F238E27FC236}">
                <a16:creationId xmlns:a16="http://schemas.microsoft.com/office/drawing/2014/main" id="{D1ACF5D3-9DDF-4E1F-98E2-408DD6055A81}"/>
              </a:ext>
            </a:extLst>
          </p:cNvPr>
          <p:cNvPicPr>
            <a:picLocks noChangeAspect="1"/>
          </p:cNvPicPr>
          <p:nvPr/>
        </p:nvPicPr>
        <p:blipFill>
          <a:blip r:embed="rId3"/>
          <a:stretch>
            <a:fillRect/>
          </a:stretch>
        </p:blipFill>
        <p:spPr>
          <a:xfrm>
            <a:off x="2277988" y="3715891"/>
            <a:ext cx="7195947" cy="2647052"/>
          </a:xfrm>
          <a:prstGeom prst="rect">
            <a:avLst/>
          </a:prstGeom>
        </p:spPr>
      </p:pic>
    </p:spTree>
    <p:extLst>
      <p:ext uri="{BB962C8B-B14F-4D97-AF65-F5344CB8AC3E}">
        <p14:creationId xmlns:p14="http://schemas.microsoft.com/office/powerpoint/2010/main" val="14651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5E15-672A-42ED-88EB-D75AB18CCCA7}"/>
              </a:ext>
            </a:extLst>
          </p:cNvPr>
          <p:cNvSpPr>
            <a:spLocks noGrp="1"/>
          </p:cNvSpPr>
          <p:nvPr>
            <p:ph type="title"/>
          </p:nvPr>
        </p:nvSpPr>
        <p:spPr>
          <a:xfrm>
            <a:off x="1247531" y="250468"/>
            <a:ext cx="9717541" cy="662469"/>
          </a:xfrm>
        </p:spPr>
        <p:txBody>
          <a:bodyPr>
            <a:normAutofit fontScale="90000"/>
          </a:bodyPr>
          <a:lstStyle/>
          <a:p>
            <a:br>
              <a:rPr lang="es-CL" sz="2799" dirty="0"/>
            </a:br>
            <a:r>
              <a:rPr lang="es-CL" sz="3999" dirty="0"/>
              <a:t>Moda</a:t>
            </a:r>
            <a:endParaRPr lang="es-CL" dirty="0"/>
          </a:p>
        </p:txBody>
      </p:sp>
      <p:pic>
        <p:nvPicPr>
          <p:cNvPr id="4" name="Imagen 3">
            <a:extLst>
              <a:ext uri="{FF2B5EF4-FFF2-40B4-BE49-F238E27FC236}">
                <a16:creationId xmlns:a16="http://schemas.microsoft.com/office/drawing/2014/main" id="{43DF3130-08A9-42E4-86CF-3AEFB10F5396}"/>
              </a:ext>
            </a:extLst>
          </p:cNvPr>
          <p:cNvPicPr>
            <a:picLocks noChangeAspect="1"/>
          </p:cNvPicPr>
          <p:nvPr/>
        </p:nvPicPr>
        <p:blipFill>
          <a:blip r:embed="rId2"/>
          <a:stretch>
            <a:fillRect/>
          </a:stretch>
        </p:blipFill>
        <p:spPr>
          <a:xfrm>
            <a:off x="4346616" y="2314552"/>
            <a:ext cx="4308112" cy="2212440"/>
          </a:xfrm>
          <a:prstGeom prst="rect">
            <a:avLst/>
          </a:prstGeom>
        </p:spPr>
      </p:pic>
      <p:sp>
        <p:nvSpPr>
          <p:cNvPr id="10" name="Marcador de contenido 5">
            <a:extLst>
              <a:ext uri="{FF2B5EF4-FFF2-40B4-BE49-F238E27FC236}">
                <a16:creationId xmlns:a16="http://schemas.microsoft.com/office/drawing/2014/main" id="{20155B70-80CC-4441-998D-CFC74A0BFDDB}"/>
              </a:ext>
            </a:extLst>
          </p:cNvPr>
          <p:cNvSpPr txBox="1">
            <a:spLocks/>
          </p:cNvSpPr>
          <p:nvPr/>
        </p:nvSpPr>
        <p:spPr>
          <a:xfrm>
            <a:off x="1281735" y="1268760"/>
            <a:ext cx="10463505" cy="5410780"/>
          </a:xfrm>
          <a:prstGeom prst="rect">
            <a:avLst/>
          </a:prstGeom>
          <a:ln w="28575">
            <a:noFill/>
          </a:ln>
        </p:spPr>
        <p:txBody>
          <a:bodyPr vert="horz" lIns="45708" tIns="45708" rIns="45708" bIns="45708" rtlCol="0" anchor="t" anchorCtr="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lvl="1" algn="just">
              <a:lnSpc>
                <a:spcPct val="100000"/>
              </a:lnSpc>
              <a:buFont typeface="Arial" panose="020B0604020202020204" pitchFamily="34" charset="0"/>
              <a:buChar char="•"/>
            </a:pPr>
            <a:r>
              <a:rPr lang="es-CL" sz="2000" dirty="0"/>
              <a:t> Corresponde al dato o los datos que presentan la mayor frecuencia absoluta.</a:t>
            </a:r>
          </a:p>
          <a:p>
            <a:pPr lvl="1" algn="just">
              <a:lnSpc>
                <a:spcPct val="100000"/>
              </a:lnSpc>
              <a:buFont typeface="Arial" panose="020B0604020202020204" pitchFamily="34" charset="0"/>
              <a:buChar char="•"/>
            </a:pPr>
            <a:r>
              <a:rPr lang="es-CL" sz="2000" dirty="0"/>
              <a:t> En datos agrupados se habla de </a:t>
            </a:r>
            <a:r>
              <a:rPr lang="es-CL" sz="2000" b="1" dirty="0"/>
              <a:t>Intervalo Modal.</a:t>
            </a:r>
          </a:p>
          <a:p>
            <a:pPr marL="127978" lvl="1" indent="0" algn="just">
              <a:lnSpc>
                <a:spcPct val="100000"/>
              </a:lnSpc>
              <a:buNone/>
            </a:pPr>
            <a:endParaRPr lang="es-CL" sz="2000" dirty="0"/>
          </a:p>
          <a:p>
            <a:pPr marL="127978" lvl="1" indent="0" algn="just">
              <a:lnSpc>
                <a:spcPct val="100000"/>
              </a:lnSpc>
              <a:buNone/>
            </a:pPr>
            <a:endParaRPr lang="es-CL" sz="2000" dirty="0"/>
          </a:p>
          <a:p>
            <a:pPr marL="127978" lvl="1" indent="0" algn="just">
              <a:lnSpc>
                <a:spcPct val="100000"/>
              </a:lnSpc>
              <a:buNone/>
            </a:pPr>
            <a:endParaRPr lang="es-CL" sz="2000" b="1" dirty="0"/>
          </a:p>
          <a:p>
            <a:pPr marL="127978" lvl="1" indent="0" algn="just">
              <a:lnSpc>
                <a:spcPct val="100000"/>
              </a:lnSpc>
              <a:buNone/>
            </a:pPr>
            <a:endParaRPr lang="es-CL" b="1" dirty="0"/>
          </a:p>
          <a:p>
            <a:pPr marL="127978" lvl="1" indent="0" algn="just">
              <a:lnSpc>
                <a:spcPct val="100000"/>
              </a:lnSpc>
              <a:buNone/>
            </a:pPr>
            <a:endParaRPr lang="es-CL" b="1" dirty="0"/>
          </a:p>
          <a:p>
            <a:pPr marL="127978" lvl="1" indent="0" algn="just">
              <a:lnSpc>
                <a:spcPct val="100000"/>
              </a:lnSpc>
              <a:buNone/>
            </a:pPr>
            <a:endParaRPr lang="es-CL" b="1" dirty="0"/>
          </a:p>
          <a:p>
            <a:pPr marL="127978" lvl="1" indent="0" algn="just">
              <a:lnSpc>
                <a:spcPct val="100000"/>
              </a:lnSpc>
              <a:buNone/>
            </a:pPr>
            <a:r>
              <a:rPr lang="es-CL" b="1" dirty="0"/>
              <a:t>OBSERVACIONES</a:t>
            </a:r>
          </a:p>
          <a:p>
            <a:pPr lvl="1" algn="just">
              <a:lnSpc>
                <a:spcPct val="100000"/>
              </a:lnSpc>
              <a:buFont typeface="Arial" panose="020B0604020202020204" pitchFamily="34" charset="0"/>
              <a:buChar char="•"/>
            </a:pPr>
            <a:r>
              <a:rPr lang="es-CL" b="1" dirty="0"/>
              <a:t> </a:t>
            </a:r>
            <a:r>
              <a:rPr lang="es-CL" dirty="0"/>
              <a:t>La muestra puede ser:</a:t>
            </a:r>
          </a:p>
          <a:p>
            <a:pPr lvl="2" algn="just">
              <a:lnSpc>
                <a:spcPct val="100000"/>
              </a:lnSpc>
              <a:buFont typeface="Arial" panose="020B0604020202020204" pitchFamily="34" charset="0"/>
              <a:buChar char="•"/>
            </a:pPr>
            <a:r>
              <a:rPr lang="es-CL" sz="1600" dirty="0"/>
              <a:t> </a:t>
            </a:r>
            <a:r>
              <a:rPr lang="es-CL" sz="1600" dirty="0" err="1"/>
              <a:t>Amodal</a:t>
            </a:r>
            <a:r>
              <a:rPr lang="es-CL" sz="1600" dirty="0"/>
              <a:t>: si no hay un dato que tenga mayor frecuencia</a:t>
            </a:r>
          </a:p>
          <a:p>
            <a:pPr lvl="2" algn="just">
              <a:lnSpc>
                <a:spcPct val="100000"/>
              </a:lnSpc>
              <a:buFont typeface="Arial" panose="020B0604020202020204" pitchFamily="34" charset="0"/>
              <a:buChar char="•"/>
            </a:pPr>
            <a:r>
              <a:rPr lang="es-CL" sz="1600" dirty="0"/>
              <a:t> Unimodal: existe un solo dato que tiene mayor frecuencia.</a:t>
            </a:r>
          </a:p>
          <a:p>
            <a:pPr lvl="2" algn="just">
              <a:lnSpc>
                <a:spcPct val="100000"/>
              </a:lnSpc>
              <a:buFont typeface="Arial" panose="020B0604020202020204" pitchFamily="34" charset="0"/>
              <a:buChar char="•"/>
            </a:pPr>
            <a:r>
              <a:rPr lang="es-CL" sz="1600" dirty="0"/>
              <a:t> Bimodal (o Polimodal): existen dos (o más) datos que tienen la mayor frecuencia. </a:t>
            </a:r>
          </a:p>
          <a:p>
            <a:pPr lvl="1" algn="just">
              <a:lnSpc>
                <a:spcPct val="100000"/>
              </a:lnSpc>
              <a:buFont typeface="Arial" panose="020B0604020202020204" pitchFamily="34" charset="0"/>
              <a:buChar char="•"/>
            </a:pPr>
            <a:r>
              <a:rPr lang="es-CL" dirty="0"/>
              <a:t> La moda puede existir para variables cuantitativas y cualitativas.</a:t>
            </a:r>
            <a:endParaRPr lang="es-CL" sz="2000" b="1" dirty="0"/>
          </a:p>
        </p:txBody>
      </p:sp>
    </p:spTree>
    <p:extLst>
      <p:ext uri="{BB962C8B-B14F-4D97-AF65-F5344CB8AC3E}">
        <p14:creationId xmlns:p14="http://schemas.microsoft.com/office/powerpoint/2010/main" val="321597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36F3EB-E5A5-E006-45DD-F5490F6369C4}"/>
              </a:ext>
            </a:extLst>
          </p:cNvPr>
          <p:cNvPicPr>
            <a:picLocks noChangeAspect="1"/>
          </p:cNvPicPr>
          <p:nvPr/>
        </p:nvPicPr>
        <p:blipFill>
          <a:blip r:embed="rId2"/>
          <a:stretch>
            <a:fillRect/>
          </a:stretch>
        </p:blipFill>
        <p:spPr>
          <a:xfrm>
            <a:off x="1236965" y="55657"/>
            <a:ext cx="8128060" cy="6525344"/>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8686455" y="1077991"/>
            <a:ext cx="3419076" cy="1417631"/>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6728658" y="5718510"/>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8023235" y="3837314"/>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3730" y="4727938"/>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5B23DC-A3DB-877D-B18E-AEA55066A278}"/>
              </a:ext>
            </a:extLst>
          </p:cNvPr>
          <p:cNvPicPr>
            <a:picLocks noChangeAspect="1"/>
          </p:cNvPicPr>
          <p:nvPr/>
        </p:nvPicPr>
        <p:blipFill>
          <a:blip r:embed="rId2"/>
          <a:stretch>
            <a:fillRect/>
          </a:stretch>
        </p:blipFill>
        <p:spPr>
          <a:xfrm>
            <a:off x="1197868" y="0"/>
            <a:ext cx="7694341" cy="685800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7846261" y="1045853"/>
            <a:ext cx="5251331" cy="1417631"/>
          </a:xfrm>
        </p:spPr>
        <p:txBody>
          <a:bodyPr/>
          <a:lstStyle/>
          <a:p>
            <a:r>
              <a:rPr lang="es-CL" dirty="0"/>
              <a:t>Pregunta N°2</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4023526" y="6016528"/>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8023235" y="3837314"/>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3730" y="4727938"/>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8182644" y="1310611"/>
            <a:ext cx="3689102" cy="1417631"/>
          </a:xfrm>
        </p:spPr>
        <p:txBody>
          <a:bodyPr/>
          <a:lstStyle/>
          <a:p>
            <a:r>
              <a:rPr lang="es-CL" dirty="0"/>
              <a:t>Pregunta N°3</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6685531" y="5808696"/>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8023235" y="3837314"/>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730" y="4727938"/>
            <a:ext cx="2236395" cy="125906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EB7F5E4-64D5-D79C-37D0-3B64BE01C21A}"/>
              </a:ext>
            </a:extLst>
          </p:cNvPr>
          <p:cNvPicPr>
            <a:picLocks noChangeAspect="1"/>
          </p:cNvPicPr>
          <p:nvPr/>
        </p:nvPicPr>
        <p:blipFill>
          <a:blip r:embed="rId4"/>
          <a:stretch>
            <a:fillRect/>
          </a:stretch>
        </p:blipFill>
        <p:spPr>
          <a:xfrm>
            <a:off x="1197868" y="0"/>
            <a:ext cx="5487663" cy="6858000"/>
          </a:xfrm>
          <a:prstGeom prst="rect">
            <a:avLst/>
          </a:prstGeom>
        </p:spPr>
      </p:pic>
    </p:spTree>
    <p:extLst>
      <p:ext uri="{BB962C8B-B14F-4D97-AF65-F5344CB8AC3E}">
        <p14:creationId xmlns:p14="http://schemas.microsoft.com/office/powerpoint/2010/main" val="16009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D8F845-C77F-22B6-275A-58B7B3665B9A}"/>
              </a:ext>
            </a:extLst>
          </p:cNvPr>
          <p:cNvPicPr>
            <a:picLocks noChangeAspect="1"/>
          </p:cNvPicPr>
          <p:nvPr/>
        </p:nvPicPr>
        <p:blipFill>
          <a:blip r:embed="rId2"/>
          <a:stretch>
            <a:fillRect/>
          </a:stretch>
        </p:blipFill>
        <p:spPr>
          <a:xfrm>
            <a:off x="1353438" y="667353"/>
            <a:ext cx="8087854" cy="326753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7098314" y="893"/>
            <a:ext cx="3689102" cy="1417631"/>
          </a:xfrm>
        </p:spPr>
        <p:txBody>
          <a:bodyPr/>
          <a:lstStyle/>
          <a:p>
            <a:r>
              <a:rPr lang="es-CL" dirty="0"/>
              <a:t>Pregunta N°4</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7444563" y="5006216"/>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8188375" y="2308717"/>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870" y="3199342"/>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F7AB7-93E2-4C9A-9A6E-8BABC973FBF4}"/>
              </a:ext>
            </a:extLst>
          </p:cNvPr>
          <p:cNvSpPr>
            <a:spLocks noGrp="1"/>
          </p:cNvSpPr>
          <p:nvPr>
            <p:ph type="title"/>
          </p:nvPr>
        </p:nvSpPr>
        <p:spPr>
          <a:xfrm>
            <a:off x="1593436" y="170485"/>
            <a:ext cx="9782801" cy="1239837"/>
          </a:xfrm>
        </p:spPr>
        <p:txBody>
          <a:bodyPr/>
          <a:lstStyle/>
          <a:p>
            <a:r>
              <a:rPr lang="es-CL" dirty="0"/>
              <a:t>¿Qué es estadística?</a:t>
            </a:r>
          </a:p>
        </p:txBody>
      </p:sp>
      <p:sp>
        <p:nvSpPr>
          <p:cNvPr id="3" name="Marcador de contenido 2">
            <a:extLst>
              <a:ext uri="{FF2B5EF4-FFF2-40B4-BE49-F238E27FC236}">
                <a16:creationId xmlns:a16="http://schemas.microsoft.com/office/drawing/2014/main" id="{51605CB8-B14E-4FA4-8122-260E875D9A9E}"/>
              </a:ext>
            </a:extLst>
          </p:cNvPr>
          <p:cNvSpPr>
            <a:spLocks noGrp="1"/>
          </p:cNvSpPr>
          <p:nvPr>
            <p:ph idx="1"/>
          </p:nvPr>
        </p:nvSpPr>
        <p:spPr>
          <a:xfrm>
            <a:off x="1593437" y="1592885"/>
            <a:ext cx="5149048" cy="4572000"/>
          </a:xfrm>
        </p:spPr>
        <p:txBody>
          <a:bodyPr/>
          <a:lstStyle/>
          <a:p>
            <a:r>
              <a:rPr lang="es-ES" dirty="0"/>
              <a:t>Disciplina que comprende los métodos de recolección, cuantificación, síntesis, análisis e interpretación de datos.</a:t>
            </a:r>
            <a:endParaRPr lang="es-CL" dirty="0"/>
          </a:p>
          <a:p>
            <a:endParaRPr lang="es-CL" dirty="0"/>
          </a:p>
        </p:txBody>
      </p:sp>
      <p:pic>
        <p:nvPicPr>
          <p:cNvPr id="11" name="Gráfico 10" descr="Presentación con gráfico de barras">
            <a:extLst>
              <a:ext uri="{FF2B5EF4-FFF2-40B4-BE49-F238E27FC236}">
                <a16:creationId xmlns:a16="http://schemas.microsoft.com/office/drawing/2014/main" id="{3A938566-5FD8-4E2C-8DB2-B6009E3E6D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8707" y="692696"/>
            <a:ext cx="1639341" cy="1639341"/>
          </a:xfrm>
          <a:prstGeom prst="rect">
            <a:avLst/>
          </a:prstGeom>
        </p:spPr>
      </p:pic>
      <p:pic>
        <p:nvPicPr>
          <p:cNvPr id="13" name="Gráfico 12" descr="Gráfico circular">
            <a:extLst>
              <a:ext uri="{FF2B5EF4-FFF2-40B4-BE49-F238E27FC236}">
                <a16:creationId xmlns:a16="http://schemas.microsoft.com/office/drawing/2014/main" id="{DB69CF5C-DF64-4127-855B-C94B370B5F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12199" y="3004766"/>
            <a:ext cx="1521198" cy="1521198"/>
          </a:xfrm>
          <a:prstGeom prst="rect">
            <a:avLst/>
          </a:prstGeom>
        </p:spPr>
      </p:pic>
      <p:pic>
        <p:nvPicPr>
          <p:cNvPr id="15" name="Gráfico 14" descr="Gráfico de barras RTL">
            <a:extLst>
              <a:ext uri="{FF2B5EF4-FFF2-40B4-BE49-F238E27FC236}">
                <a16:creationId xmlns:a16="http://schemas.microsoft.com/office/drawing/2014/main" id="{8AB97887-5760-448B-A0D1-2DF13AAF95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1910" y="4437112"/>
            <a:ext cx="1521198" cy="1521198"/>
          </a:xfrm>
          <a:prstGeom prst="rect">
            <a:avLst/>
          </a:prstGeom>
        </p:spPr>
      </p:pic>
    </p:spTree>
    <p:extLst>
      <p:ext uri="{BB962C8B-B14F-4D97-AF65-F5344CB8AC3E}">
        <p14:creationId xmlns:p14="http://schemas.microsoft.com/office/powerpoint/2010/main" val="31134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98D2-6C48-6B30-4045-F7622A4B651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F288024-58C1-C6C3-23D6-714608C1086D}"/>
              </a:ext>
            </a:extLst>
          </p:cNvPr>
          <p:cNvPicPr>
            <a:picLocks noChangeAspect="1"/>
          </p:cNvPicPr>
          <p:nvPr/>
        </p:nvPicPr>
        <p:blipFill>
          <a:blip r:embed="rId2"/>
          <a:stretch>
            <a:fillRect/>
          </a:stretch>
        </p:blipFill>
        <p:spPr>
          <a:xfrm>
            <a:off x="1216031" y="836712"/>
            <a:ext cx="8268854" cy="4991797"/>
          </a:xfrm>
          <a:prstGeom prst="rect">
            <a:avLst/>
          </a:prstGeom>
        </p:spPr>
      </p:pic>
      <p:pic>
        <p:nvPicPr>
          <p:cNvPr id="9" name="Picture 2" descr="Resultado de imagen para pregunta">
            <a:extLst>
              <a:ext uri="{FF2B5EF4-FFF2-40B4-BE49-F238E27FC236}">
                <a16:creationId xmlns:a16="http://schemas.microsoft.com/office/drawing/2014/main" id="{1CC651D5-9F01-53E1-39E1-0B161ED8008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E71F3B9-14FA-0A55-04CD-D65C0E93EE87}"/>
              </a:ext>
            </a:extLst>
          </p:cNvPr>
          <p:cNvSpPr>
            <a:spLocks noGrp="1"/>
          </p:cNvSpPr>
          <p:nvPr>
            <p:ph type="title"/>
          </p:nvPr>
        </p:nvSpPr>
        <p:spPr>
          <a:xfrm>
            <a:off x="7098314" y="893"/>
            <a:ext cx="3689102" cy="1417631"/>
          </a:xfrm>
        </p:spPr>
        <p:txBody>
          <a:bodyPr/>
          <a:lstStyle/>
          <a:p>
            <a:r>
              <a:rPr lang="es-CL" dirty="0"/>
              <a:t>Pregunta N°5</a:t>
            </a:r>
          </a:p>
        </p:txBody>
      </p:sp>
      <p:sp>
        <p:nvSpPr>
          <p:cNvPr id="7" name="CuadroTexto 6">
            <a:extLst>
              <a:ext uri="{FF2B5EF4-FFF2-40B4-BE49-F238E27FC236}">
                <a16:creationId xmlns:a16="http://schemas.microsoft.com/office/drawing/2014/main" id="{89A529A9-A8F0-0702-A6E9-4A45949A9DAB}"/>
              </a:ext>
            </a:extLst>
          </p:cNvPr>
          <p:cNvSpPr txBox="1"/>
          <p:nvPr/>
        </p:nvSpPr>
        <p:spPr>
          <a:xfrm>
            <a:off x="7444563" y="5006216"/>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B6122941-6AAE-F7F4-48EE-9C00FE8E44B1}"/>
              </a:ext>
            </a:extLst>
          </p:cNvPr>
          <p:cNvSpPr txBox="1"/>
          <p:nvPr/>
        </p:nvSpPr>
        <p:spPr>
          <a:xfrm>
            <a:off x="8188375" y="2308717"/>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10" name="Picture 6" descr="Pulgar arriba emoji - símbolo, significado logotipo, historia, PNG">
            <a:extLst>
              <a:ext uri="{FF2B5EF4-FFF2-40B4-BE49-F238E27FC236}">
                <a16:creationId xmlns:a16="http://schemas.microsoft.com/office/drawing/2014/main" id="{4A29887E-B100-0201-052D-BEE15C6C1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870" y="3199342"/>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3742-C632-C48C-EE8C-4E961FB6231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457855B-8D7B-A463-F9F1-0E0766627EFA}"/>
              </a:ext>
            </a:extLst>
          </p:cNvPr>
          <p:cNvPicPr>
            <a:picLocks noChangeAspect="1"/>
          </p:cNvPicPr>
          <p:nvPr/>
        </p:nvPicPr>
        <p:blipFill>
          <a:blip r:embed="rId2"/>
          <a:stretch>
            <a:fillRect/>
          </a:stretch>
        </p:blipFill>
        <p:spPr>
          <a:xfrm>
            <a:off x="1226267" y="0"/>
            <a:ext cx="7038258" cy="6858000"/>
          </a:xfrm>
          <a:prstGeom prst="rect">
            <a:avLst/>
          </a:prstGeom>
        </p:spPr>
      </p:pic>
      <p:pic>
        <p:nvPicPr>
          <p:cNvPr id="9" name="Picture 2" descr="Resultado de imagen para pregunta">
            <a:extLst>
              <a:ext uri="{FF2B5EF4-FFF2-40B4-BE49-F238E27FC236}">
                <a16:creationId xmlns:a16="http://schemas.microsoft.com/office/drawing/2014/main" id="{75F54CFC-BEAA-BD4E-F4C4-3CB9D65321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A0CB6B5-A67F-8706-2CA0-0EA719C86291}"/>
              </a:ext>
            </a:extLst>
          </p:cNvPr>
          <p:cNvSpPr>
            <a:spLocks noGrp="1"/>
          </p:cNvSpPr>
          <p:nvPr>
            <p:ph type="title"/>
          </p:nvPr>
        </p:nvSpPr>
        <p:spPr>
          <a:xfrm>
            <a:off x="8182644" y="1253879"/>
            <a:ext cx="3689102" cy="1417631"/>
          </a:xfrm>
        </p:spPr>
        <p:txBody>
          <a:bodyPr/>
          <a:lstStyle/>
          <a:p>
            <a:r>
              <a:rPr lang="es-CL" dirty="0"/>
              <a:t>Pregunta N°6</a:t>
            </a:r>
          </a:p>
        </p:txBody>
      </p:sp>
      <p:sp>
        <p:nvSpPr>
          <p:cNvPr id="7" name="CuadroTexto 6">
            <a:extLst>
              <a:ext uri="{FF2B5EF4-FFF2-40B4-BE49-F238E27FC236}">
                <a16:creationId xmlns:a16="http://schemas.microsoft.com/office/drawing/2014/main" id="{06A6A2B2-A411-2E92-A19B-74934E515290}"/>
              </a:ext>
            </a:extLst>
          </p:cNvPr>
          <p:cNvSpPr txBox="1"/>
          <p:nvPr/>
        </p:nvSpPr>
        <p:spPr>
          <a:xfrm>
            <a:off x="8182644" y="5465621"/>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59801E5B-ADD7-4402-F6D8-01CF725266C0}"/>
              </a:ext>
            </a:extLst>
          </p:cNvPr>
          <p:cNvSpPr txBox="1"/>
          <p:nvPr/>
        </p:nvSpPr>
        <p:spPr>
          <a:xfrm>
            <a:off x="8627450" y="3067806"/>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10" name="Picture 6" descr="Pulgar arriba emoji - símbolo, significado logotipo, historia, PNG">
            <a:extLst>
              <a:ext uri="{FF2B5EF4-FFF2-40B4-BE49-F238E27FC236}">
                <a16:creationId xmlns:a16="http://schemas.microsoft.com/office/drawing/2014/main" id="{F004C092-FE68-2D89-17FE-C059B544A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945" y="3958431"/>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4657D-F925-82F4-74C2-99530558031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F94F669-C885-8368-5CFC-0BEDFF7F3287}"/>
              </a:ext>
            </a:extLst>
          </p:cNvPr>
          <p:cNvPicPr>
            <a:picLocks noChangeAspect="1"/>
          </p:cNvPicPr>
          <p:nvPr/>
        </p:nvPicPr>
        <p:blipFill>
          <a:blip r:embed="rId2"/>
          <a:stretch>
            <a:fillRect/>
          </a:stretch>
        </p:blipFill>
        <p:spPr>
          <a:xfrm>
            <a:off x="621804" y="1340768"/>
            <a:ext cx="7884163" cy="4068662"/>
          </a:xfrm>
          <a:prstGeom prst="rect">
            <a:avLst/>
          </a:prstGeom>
        </p:spPr>
      </p:pic>
      <p:pic>
        <p:nvPicPr>
          <p:cNvPr id="9" name="Picture 2" descr="Resultado de imagen para pregunta">
            <a:extLst>
              <a:ext uri="{FF2B5EF4-FFF2-40B4-BE49-F238E27FC236}">
                <a16:creationId xmlns:a16="http://schemas.microsoft.com/office/drawing/2014/main" id="{3E44C8F0-54B6-A72E-675D-9511E5A8922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226A484-A9B2-4B4B-DA78-1FAD88B4C786}"/>
              </a:ext>
            </a:extLst>
          </p:cNvPr>
          <p:cNvSpPr>
            <a:spLocks noGrp="1"/>
          </p:cNvSpPr>
          <p:nvPr>
            <p:ph type="title"/>
          </p:nvPr>
        </p:nvSpPr>
        <p:spPr>
          <a:xfrm>
            <a:off x="7098314" y="893"/>
            <a:ext cx="3689102" cy="1417631"/>
          </a:xfrm>
        </p:spPr>
        <p:txBody>
          <a:bodyPr/>
          <a:lstStyle/>
          <a:p>
            <a:r>
              <a:rPr lang="es-CL" dirty="0"/>
              <a:t>Pregunta N°7</a:t>
            </a:r>
          </a:p>
        </p:txBody>
      </p:sp>
      <p:sp>
        <p:nvSpPr>
          <p:cNvPr id="7" name="CuadroTexto 6">
            <a:extLst>
              <a:ext uri="{FF2B5EF4-FFF2-40B4-BE49-F238E27FC236}">
                <a16:creationId xmlns:a16="http://schemas.microsoft.com/office/drawing/2014/main" id="{626E41DB-C201-7669-2522-087C4BE9EC4C}"/>
              </a:ext>
            </a:extLst>
          </p:cNvPr>
          <p:cNvSpPr txBox="1"/>
          <p:nvPr/>
        </p:nvSpPr>
        <p:spPr>
          <a:xfrm>
            <a:off x="7359525" y="5648728"/>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44DEF246-3AA7-8067-D2C5-77889381E3E4}"/>
              </a:ext>
            </a:extLst>
          </p:cNvPr>
          <p:cNvSpPr txBox="1"/>
          <p:nvPr/>
        </p:nvSpPr>
        <p:spPr>
          <a:xfrm>
            <a:off x="8724357" y="2934076"/>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CA1BC0E8-A56E-C371-86EF-8FF587504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4852" y="3824701"/>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F1AB6-3893-753D-48D7-5BA4CE028EB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A05D3BF1-A9C9-38A4-90C3-36B9991329D6}"/>
              </a:ext>
            </a:extLst>
          </p:cNvPr>
          <p:cNvPicPr>
            <a:picLocks noChangeAspect="1"/>
          </p:cNvPicPr>
          <p:nvPr/>
        </p:nvPicPr>
        <p:blipFill>
          <a:blip r:embed="rId2"/>
          <a:stretch>
            <a:fillRect/>
          </a:stretch>
        </p:blipFill>
        <p:spPr>
          <a:xfrm>
            <a:off x="1269876" y="693767"/>
            <a:ext cx="7222861" cy="5920178"/>
          </a:xfrm>
          <a:prstGeom prst="rect">
            <a:avLst/>
          </a:prstGeom>
        </p:spPr>
      </p:pic>
      <p:pic>
        <p:nvPicPr>
          <p:cNvPr id="9" name="Picture 2" descr="Resultado de imagen para pregunta">
            <a:extLst>
              <a:ext uri="{FF2B5EF4-FFF2-40B4-BE49-F238E27FC236}">
                <a16:creationId xmlns:a16="http://schemas.microsoft.com/office/drawing/2014/main" id="{5D5AB7D4-A1E5-799E-6AB9-B36C5F7248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9CE10EE-B5A3-B750-8555-726D62AE83D0}"/>
              </a:ext>
            </a:extLst>
          </p:cNvPr>
          <p:cNvSpPr>
            <a:spLocks noGrp="1"/>
          </p:cNvSpPr>
          <p:nvPr>
            <p:ph type="title"/>
          </p:nvPr>
        </p:nvSpPr>
        <p:spPr>
          <a:xfrm>
            <a:off x="7098314" y="893"/>
            <a:ext cx="3689102" cy="1417631"/>
          </a:xfrm>
        </p:spPr>
        <p:txBody>
          <a:bodyPr/>
          <a:lstStyle/>
          <a:p>
            <a:r>
              <a:rPr lang="es-CL" dirty="0"/>
              <a:t>Pregunta N°8</a:t>
            </a:r>
          </a:p>
        </p:txBody>
      </p:sp>
      <p:sp>
        <p:nvSpPr>
          <p:cNvPr id="7" name="CuadroTexto 6">
            <a:extLst>
              <a:ext uri="{FF2B5EF4-FFF2-40B4-BE49-F238E27FC236}">
                <a16:creationId xmlns:a16="http://schemas.microsoft.com/office/drawing/2014/main" id="{76CF95FB-69B9-EC47-6A8D-B12E9DB8B5B2}"/>
              </a:ext>
            </a:extLst>
          </p:cNvPr>
          <p:cNvSpPr txBox="1"/>
          <p:nvPr/>
        </p:nvSpPr>
        <p:spPr>
          <a:xfrm>
            <a:off x="7359525" y="5648728"/>
            <a:ext cx="6385007" cy="276999"/>
          </a:xfrm>
          <a:prstGeom prst="rect">
            <a:avLst/>
          </a:prstGeom>
          <a:noFill/>
        </p:spPr>
        <p:txBody>
          <a:bodyPr wrap="square" rtlCol="0">
            <a:spAutoFit/>
          </a:bodyPr>
          <a:lstStyle/>
          <a:p>
            <a:r>
              <a:rPr lang="es-CL" sz="1200" dirty="0">
                <a:latin typeface="Aptos" panose="020B0004020202020204" pitchFamily="34" charset="0"/>
              </a:rPr>
              <a:t>DEMRE: PAES M2 Matemáticas Invierno Admisión 2025</a:t>
            </a:r>
          </a:p>
        </p:txBody>
      </p:sp>
      <p:sp>
        <p:nvSpPr>
          <p:cNvPr id="8" name="CuadroTexto 7">
            <a:extLst>
              <a:ext uri="{FF2B5EF4-FFF2-40B4-BE49-F238E27FC236}">
                <a16:creationId xmlns:a16="http://schemas.microsoft.com/office/drawing/2014/main" id="{F9437B0D-4611-18C0-E655-5CDF12283C72}"/>
              </a:ext>
            </a:extLst>
          </p:cNvPr>
          <p:cNvSpPr txBox="1"/>
          <p:nvPr/>
        </p:nvSpPr>
        <p:spPr>
          <a:xfrm>
            <a:off x="8103337" y="2951228"/>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10" name="Picture 6" descr="Pulgar arriba emoji - símbolo, significado logotipo, historia, PNG">
            <a:extLst>
              <a:ext uri="{FF2B5EF4-FFF2-40B4-BE49-F238E27FC236}">
                <a16:creationId xmlns:a16="http://schemas.microsoft.com/office/drawing/2014/main" id="{D181804C-FFB3-B944-C861-5B3C76DCF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832" y="3841853"/>
            <a:ext cx="2236395" cy="1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5D315-8192-C635-FA76-C508CBE90099}"/>
            </a:ext>
          </a:extLst>
        </p:cNvPr>
        <p:cNvGrpSpPr/>
        <p:nvPr/>
      </p:nvGrpSpPr>
      <p:grpSpPr>
        <a:xfrm>
          <a:off x="0" y="0"/>
          <a:ext cx="0" cy="0"/>
          <a:chOff x="0" y="0"/>
          <a:chExt cx="0" cy="0"/>
        </a:xfrm>
      </p:grpSpPr>
      <p:pic>
        <p:nvPicPr>
          <p:cNvPr id="9" name="Picture 2" descr="Resultado de imagen para pregunta">
            <a:extLst>
              <a:ext uri="{FF2B5EF4-FFF2-40B4-BE49-F238E27FC236}">
                <a16:creationId xmlns:a16="http://schemas.microsoft.com/office/drawing/2014/main" id="{DBCD6081-BAD3-2E5F-BEA4-E02E307A3D3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7416" y="-92245"/>
            <a:ext cx="1346124" cy="13461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0EC0B2F-AFE8-442F-F42E-A5AF1FC23C6D}"/>
              </a:ext>
            </a:extLst>
          </p:cNvPr>
          <p:cNvSpPr>
            <a:spLocks noGrp="1"/>
          </p:cNvSpPr>
          <p:nvPr>
            <p:ph type="title"/>
          </p:nvPr>
        </p:nvSpPr>
        <p:spPr>
          <a:xfrm>
            <a:off x="7098314" y="893"/>
            <a:ext cx="3689102" cy="1417631"/>
          </a:xfrm>
        </p:spPr>
        <p:txBody>
          <a:bodyPr/>
          <a:lstStyle/>
          <a:p>
            <a:r>
              <a:rPr lang="es-CL" dirty="0"/>
              <a:t>Pregunta N°9</a:t>
            </a:r>
          </a:p>
        </p:txBody>
      </p:sp>
      <p:sp>
        <p:nvSpPr>
          <p:cNvPr id="7" name="CuadroTexto 6">
            <a:extLst>
              <a:ext uri="{FF2B5EF4-FFF2-40B4-BE49-F238E27FC236}">
                <a16:creationId xmlns:a16="http://schemas.microsoft.com/office/drawing/2014/main" id="{4311915F-3986-3DF5-41CD-56938DA28838}"/>
              </a:ext>
            </a:extLst>
          </p:cNvPr>
          <p:cNvSpPr txBox="1"/>
          <p:nvPr/>
        </p:nvSpPr>
        <p:spPr>
          <a:xfrm>
            <a:off x="7359525" y="5648728"/>
            <a:ext cx="6385007" cy="276999"/>
          </a:xfrm>
          <a:prstGeom prst="rect">
            <a:avLst/>
          </a:prstGeom>
          <a:noFill/>
        </p:spPr>
        <p:txBody>
          <a:bodyPr wrap="square" rtlCol="0">
            <a:spAutoFit/>
          </a:bodyPr>
          <a:lstStyle/>
          <a:p>
            <a:r>
              <a:rPr lang="es-CL" sz="12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D9CCFA9A-71E7-8EA8-6653-A27BAAA5252F}"/>
              </a:ext>
            </a:extLst>
          </p:cNvPr>
          <p:cNvSpPr txBox="1"/>
          <p:nvPr/>
        </p:nvSpPr>
        <p:spPr>
          <a:xfrm>
            <a:off x="8103337" y="2951228"/>
            <a:ext cx="2372758" cy="14052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133"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4266"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67B9EAF8-D88B-5223-9FEB-FACECBC02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832" y="3841853"/>
            <a:ext cx="2236395" cy="125906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91633B01-C98C-0BC0-DCDB-CAFD1A1F8206}"/>
              </a:ext>
            </a:extLst>
          </p:cNvPr>
          <p:cNvPicPr>
            <a:picLocks noChangeAspect="1"/>
          </p:cNvPicPr>
          <p:nvPr/>
        </p:nvPicPr>
        <p:blipFill>
          <a:blip r:embed="rId4"/>
          <a:stretch>
            <a:fillRect/>
          </a:stretch>
        </p:blipFill>
        <p:spPr>
          <a:xfrm>
            <a:off x="1229066" y="0"/>
            <a:ext cx="5712844" cy="6858000"/>
          </a:xfrm>
          <a:prstGeom prst="rect">
            <a:avLst/>
          </a:prstGeom>
        </p:spPr>
      </p:pic>
    </p:spTree>
    <p:extLst>
      <p:ext uri="{BB962C8B-B14F-4D97-AF65-F5344CB8AC3E}">
        <p14:creationId xmlns:p14="http://schemas.microsoft.com/office/powerpoint/2010/main" val="17616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80AE5-4A38-46F5-B344-7770D3C0D7CE}"/>
              </a:ext>
            </a:extLst>
          </p:cNvPr>
          <p:cNvSpPr>
            <a:spLocks noGrp="1"/>
          </p:cNvSpPr>
          <p:nvPr>
            <p:ph type="title"/>
          </p:nvPr>
        </p:nvSpPr>
        <p:spPr/>
        <p:txBody>
          <a:bodyPr>
            <a:normAutofit/>
          </a:bodyPr>
          <a:lstStyle/>
          <a:p>
            <a:r>
              <a:rPr lang="es-CL" sz="4400" dirty="0"/>
              <a:t>Hoy aprendimos a:</a:t>
            </a:r>
          </a:p>
        </p:txBody>
      </p:sp>
      <p:sp>
        <p:nvSpPr>
          <p:cNvPr id="6" name="Marcador de contenido 2">
            <a:extLst>
              <a:ext uri="{FF2B5EF4-FFF2-40B4-BE49-F238E27FC236}">
                <a16:creationId xmlns:a16="http://schemas.microsoft.com/office/drawing/2014/main" id="{DA340463-D295-A41C-26CA-537B2E4CED77}"/>
              </a:ext>
            </a:extLst>
          </p:cNvPr>
          <p:cNvSpPr>
            <a:spLocks noGrp="1"/>
          </p:cNvSpPr>
          <p:nvPr>
            <p:ph idx="1"/>
          </p:nvPr>
        </p:nvSpPr>
        <p:spPr>
          <a:xfrm>
            <a:off x="1595086" y="1844824"/>
            <a:ext cx="9782801" cy="3391272"/>
          </a:xfrm>
        </p:spPr>
        <p:txBody>
          <a:bodyPr>
            <a:normAutofit fontScale="92500" lnSpcReduction="10000"/>
          </a:bodyPr>
          <a:lstStyle/>
          <a:p>
            <a:r>
              <a:rPr lang="es-ES" sz="2300" dirty="0"/>
              <a:t>Explicar la importancia de la estadística en la recopilación, organización y análisis de datos.</a:t>
            </a:r>
          </a:p>
          <a:p>
            <a:r>
              <a:rPr lang="es-ES" sz="2300" dirty="0"/>
              <a:t>Reconocer los conceptos clave de tablas de datos y gráficos estadísticos.</a:t>
            </a:r>
            <a:endParaRPr lang="es-CL" sz="2300" dirty="0"/>
          </a:p>
          <a:p>
            <a:r>
              <a:rPr lang="es-CL" sz="2300" dirty="0"/>
              <a:t>Reconocer diferentes tipos de gráficos estadísticos (barras, circular, histograma, etc.).</a:t>
            </a:r>
          </a:p>
          <a:p>
            <a:r>
              <a:rPr lang="es-ES" sz="2300" dirty="0"/>
              <a:t>Interpretar tablas y gráficos estadísticos para extraer información relevante.</a:t>
            </a:r>
            <a:endParaRPr lang="es-CL" sz="2300" dirty="0"/>
          </a:p>
          <a:p>
            <a:r>
              <a:rPr lang="es-ES" sz="2300" dirty="0"/>
              <a:t>Calcular la media, la moda y la mediana de un conjunto de datos.</a:t>
            </a:r>
            <a:endParaRPr lang="es-CL" sz="2300" dirty="0"/>
          </a:p>
          <a:p>
            <a:endParaRPr lang="es-CL" dirty="0"/>
          </a:p>
        </p:txBody>
      </p:sp>
    </p:spTree>
    <p:extLst>
      <p:ext uri="{BB962C8B-B14F-4D97-AF65-F5344CB8AC3E}">
        <p14:creationId xmlns:p14="http://schemas.microsoft.com/office/powerpoint/2010/main" val="5385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84F53-2AD3-2ED5-35DF-CC2B6DB8FC7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B5F5984-32D5-DB14-1770-5380AB1E499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a:stretch/>
        </p:blipFill>
        <p:spPr>
          <a:xfrm>
            <a:off x="4010271" y="894"/>
            <a:ext cx="4168283" cy="3162991"/>
          </a:xfrm>
          <a:prstGeom prst="rect">
            <a:avLst/>
          </a:prstGeom>
          <a:ln>
            <a:noFill/>
          </a:ln>
          <a:effectLst>
            <a:softEdge rad="112500"/>
          </a:effectLst>
        </p:spPr>
      </p:pic>
      <p:sp>
        <p:nvSpPr>
          <p:cNvPr id="6" name="CuadroTexto 5">
            <a:extLst>
              <a:ext uri="{FF2B5EF4-FFF2-40B4-BE49-F238E27FC236}">
                <a16:creationId xmlns:a16="http://schemas.microsoft.com/office/drawing/2014/main" id="{5F15A931-BD01-C109-3A06-F966222D41A4}"/>
              </a:ext>
            </a:extLst>
          </p:cNvPr>
          <p:cNvSpPr txBox="1"/>
          <p:nvPr/>
        </p:nvSpPr>
        <p:spPr>
          <a:xfrm>
            <a:off x="890105" y="3429000"/>
            <a:ext cx="10408615" cy="915397"/>
          </a:xfrm>
          <a:prstGeom prst="rect">
            <a:avLst/>
          </a:prstGeom>
          <a:noFill/>
        </p:spPr>
        <p:txBody>
          <a:bodyPr wrap="square">
            <a:spAutoFit/>
          </a:bodyPr>
          <a:lstStyle/>
          <a:p>
            <a:pPr algn="ctr">
              <a:lnSpc>
                <a:spcPct val="107000"/>
              </a:lnSpc>
              <a:spcBef>
                <a:spcPts val="1200"/>
              </a:spcBef>
            </a:pPr>
            <a:r>
              <a:rPr lang="es-CL" sz="3599" b="1" kern="0" dirty="0">
                <a:solidFill>
                  <a:schemeClr val="accent4"/>
                </a:solidFill>
                <a:latin typeface="Bahnschrift" panose="020B0502040204020203" pitchFamily="34" charset="0"/>
                <a:ea typeface="Times New Roman" panose="02020603050405020304" pitchFamily="18" charset="0"/>
                <a:cs typeface="Times New Roman" panose="02020603050405020304" pitchFamily="18" charset="0"/>
              </a:rPr>
              <a:t>CLASE 25: ESTADÍSTICA I </a:t>
            </a:r>
            <a:endParaRPr lang="es-CL" sz="3999" b="1" kern="0" dirty="0">
              <a:solidFill>
                <a:schemeClr val="accent4"/>
              </a:solidFill>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s-CL" sz="1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Texto 7">
            <a:extLst>
              <a:ext uri="{FF2B5EF4-FFF2-40B4-BE49-F238E27FC236}">
                <a16:creationId xmlns:a16="http://schemas.microsoft.com/office/drawing/2014/main" id="{620754F0-C16A-B7CC-B9EE-C951647B8D03}"/>
              </a:ext>
            </a:extLst>
          </p:cNvPr>
          <p:cNvSpPr txBox="1"/>
          <p:nvPr/>
        </p:nvSpPr>
        <p:spPr>
          <a:xfrm>
            <a:off x="3049480" y="4011123"/>
            <a:ext cx="6094413" cy="923090"/>
          </a:xfrm>
          <a:prstGeom prst="rect">
            <a:avLst/>
          </a:prstGeom>
          <a:noFill/>
        </p:spPr>
        <p:txBody>
          <a:bodyPr wrap="square">
            <a:spAutoFit/>
          </a:bodyPr>
          <a:lstStyle/>
          <a:p>
            <a:pPr algn="ctr"/>
            <a:r>
              <a:rPr lang="es-ES" sz="1799" dirty="0">
                <a:latin typeface="Bahnschrift" panose="020B0502040204020203" pitchFamily="34" charset="0"/>
                <a:cs typeface="Arial" panose="020B0604020202020204" pitchFamily="34" charset="0"/>
              </a:rPr>
              <a:t>Departamento de Matemáticas </a:t>
            </a:r>
          </a:p>
          <a:p>
            <a:pPr algn="ctr"/>
            <a:r>
              <a:rPr lang="es-ES" sz="1799" dirty="0">
                <a:latin typeface="Bahnschrift" panose="020B0502040204020203" pitchFamily="34" charset="0"/>
                <a:cs typeface="Arial" panose="020B0604020202020204" pitchFamily="34" charset="0"/>
              </a:rPr>
              <a:t>4tos y Egresados – Programas M1 y M2</a:t>
            </a:r>
          </a:p>
          <a:p>
            <a:pPr algn="ctr"/>
            <a:r>
              <a:rPr lang="es-ES" sz="1799" dirty="0">
                <a:latin typeface="Bahnschrift" panose="020B0502040204020203" pitchFamily="34" charset="0"/>
                <a:cs typeface="Arial" panose="020B0604020202020204" pitchFamily="34" charset="0"/>
              </a:rPr>
              <a:t>Eje: Estadística y Probabilidad</a:t>
            </a:r>
          </a:p>
        </p:txBody>
      </p:sp>
      <p:sp>
        <p:nvSpPr>
          <p:cNvPr id="9" name="CuadroTexto 8">
            <a:extLst>
              <a:ext uri="{FF2B5EF4-FFF2-40B4-BE49-F238E27FC236}">
                <a16:creationId xmlns:a16="http://schemas.microsoft.com/office/drawing/2014/main" id="{75279B10-5AC4-E381-63D5-CA0B57F7EB62}"/>
              </a:ext>
            </a:extLst>
          </p:cNvPr>
          <p:cNvSpPr txBox="1"/>
          <p:nvPr/>
        </p:nvSpPr>
        <p:spPr>
          <a:xfrm>
            <a:off x="3049480" y="6254573"/>
            <a:ext cx="6092137" cy="369236"/>
          </a:xfrm>
          <a:prstGeom prst="rect">
            <a:avLst/>
          </a:prstGeom>
          <a:noFill/>
        </p:spPr>
        <p:txBody>
          <a:bodyPr wrap="square">
            <a:spAutoFit/>
          </a:bodyPr>
          <a:lstStyle/>
          <a:p>
            <a:pPr algn="ctr"/>
            <a:r>
              <a:rPr lang="es-CL" sz="1799" dirty="0">
                <a:latin typeface="Arial" panose="020B0604020202020204" pitchFamily="34" charset="0"/>
                <a:cs typeface="Arial" panose="020B0604020202020204" pitchFamily="34" charset="0"/>
              </a:rPr>
              <a:t>Primavera, 2024</a:t>
            </a:r>
          </a:p>
        </p:txBody>
      </p:sp>
    </p:spTree>
    <p:extLst>
      <p:ext uri="{BB962C8B-B14F-4D97-AF65-F5344CB8AC3E}">
        <p14:creationId xmlns:p14="http://schemas.microsoft.com/office/powerpoint/2010/main" val="193564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D714CF-642A-45A6-A4AF-C4B994892952}"/>
              </a:ext>
            </a:extLst>
          </p:cNvPr>
          <p:cNvPicPr>
            <a:picLocks noChangeAspect="1"/>
          </p:cNvPicPr>
          <p:nvPr/>
        </p:nvPicPr>
        <p:blipFill rotWithShape="1">
          <a:blip r:embed="rId3"/>
          <a:srcRect l="13963" t="18477" r="15144" b="17426"/>
          <a:stretch/>
        </p:blipFill>
        <p:spPr>
          <a:xfrm>
            <a:off x="1278139" y="980728"/>
            <a:ext cx="9632546" cy="48965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EAAEDABA-B234-47FE-A00A-81E53FDC12B0}"/>
                  </a:ext>
                </a:extLst>
              </p14:cNvPr>
              <p14:cNvContentPartPr/>
              <p14:nvPr/>
            </p14:nvContentPartPr>
            <p14:xfrm>
              <a:off x="10326960" y="2027520"/>
              <a:ext cx="360" cy="360"/>
            </p14:xfrm>
          </p:contentPart>
        </mc:Choice>
        <mc:Fallback xmlns="">
          <p:pic>
            <p:nvPicPr>
              <p:cNvPr id="2" name="Entrada de lápiz 1">
                <a:extLst>
                  <a:ext uri="{FF2B5EF4-FFF2-40B4-BE49-F238E27FC236}">
                    <a16:creationId xmlns:a16="http://schemas.microsoft.com/office/drawing/2014/main" id="{EAAEDABA-B234-47FE-A00A-81E53FDC12B0}"/>
                  </a:ext>
                </a:extLst>
              </p:cNvPr>
              <p:cNvPicPr/>
              <p:nvPr/>
            </p:nvPicPr>
            <p:blipFill>
              <a:blip r:embed="rId7"/>
              <a:stretch>
                <a:fillRect/>
              </a:stretch>
            </p:blipFill>
            <p:spPr>
              <a:xfrm>
                <a:off x="10317600" y="2018160"/>
                <a:ext cx="19080" cy="19080"/>
              </a:xfrm>
              <a:prstGeom prst="rect">
                <a:avLst/>
              </a:prstGeom>
            </p:spPr>
          </p:pic>
        </mc:Fallback>
      </mc:AlternateContent>
    </p:spTree>
    <p:extLst>
      <p:ext uri="{BB962C8B-B14F-4D97-AF65-F5344CB8AC3E}">
        <p14:creationId xmlns:p14="http://schemas.microsoft.com/office/powerpoint/2010/main" val="48860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426D5-9F0C-4867-A226-8A7C8E3B3291}"/>
              </a:ext>
            </a:extLst>
          </p:cNvPr>
          <p:cNvSpPr>
            <a:spLocks noGrp="1"/>
          </p:cNvSpPr>
          <p:nvPr>
            <p:ph type="title"/>
          </p:nvPr>
        </p:nvSpPr>
        <p:spPr/>
        <p:txBody>
          <a:bodyPr/>
          <a:lstStyle/>
          <a:p>
            <a:r>
              <a:rPr lang="es-CL" dirty="0"/>
              <a:t>Variable</a:t>
            </a:r>
          </a:p>
        </p:txBody>
      </p:sp>
      <p:sp>
        <p:nvSpPr>
          <p:cNvPr id="3" name="Marcador de contenido 2">
            <a:extLst>
              <a:ext uri="{FF2B5EF4-FFF2-40B4-BE49-F238E27FC236}">
                <a16:creationId xmlns:a16="http://schemas.microsoft.com/office/drawing/2014/main" id="{A231FA15-4884-4DA4-AA20-8958A241045D}"/>
              </a:ext>
            </a:extLst>
          </p:cNvPr>
          <p:cNvSpPr>
            <a:spLocks noGrp="1"/>
          </p:cNvSpPr>
          <p:nvPr>
            <p:ph idx="1"/>
          </p:nvPr>
        </p:nvSpPr>
        <p:spPr/>
        <p:txBody>
          <a:bodyPr/>
          <a:lstStyle/>
          <a:p>
            <a:r>
              <a:rPr lang="es-ES" dirty="0"/>
              <a:t>Fenómeno medible que varía a través del tiempo y/o que difiere de un lugar a otro y/o de un individuo a otro</a:t>
            </a:r>
            <a:endParaRPr lang="es-CL" dirty="0"/>
          </a:p>
        </p:txBody>
      </p:sp>
      <p:pic>
        <p:nvPicPr>
          <p:cNvPr id="4" name="Picture 2" descr="Resultado de imagen para variable estadistica">
            <a:extLst>
              <a:ext uri="{FF2B5EF4-FFF2-40B4-BE49-F238E27FC236}">
                <a16:creationId xmlns:a16="http://schemas.microsoft.com/office/drawing/2014/main" id="{8608A271-F2EB-48A0-8C44-2119FE41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80" y="342900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0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7C53D-7BE2-47F1-A159-2AA76DF697B4}"/>
              </a:ext>
            </a:extLst>
          </p:cNvPr>
          <p:cNvSpPr>
            <a:spLocks noGrp="1"/>
          </p:cNvSpPr>
          <p:nvPr>
            <p:ph type="title"/>
          </p:nvPr>
        </p:nvSpPr>
        <p:spPr>
          <a:xfrm>
            <a:off x="1593436" y="177800"/>
            <a:ext cx="9782801" cy="1239837"/>
          </a:xfrm>
        </p:spPr>
        <p:txBody>
          <a:bodyPr anchor="b">
            <a:normAutofit/>
          </a:bodyPr>
          <a:lstStyle/>
          <a:p>
            <a:r>
              <a:rPr lang="es-CL" dirty="0"/>
              <a:t>Tipos de Variables</a:t>
            </a:r>
          </a:p>
        </p:txBody>
      </p:sp>
      <p:graphicFrame>
        <p:nvGraphicFramePr>
          <p:cNvPr id="6" name="Marcador de contenido 2">
            <a:extLst>
              <a:ext uri="{FF2B5EF4-FFF2-40B4-BE49-F238E27FC236}">
                <a16:creationId xmlns:a16="http://schemas.microsoft.com/office/drawing/2014/main" id="{94608373-013E-4E9E-A37A-F8F86BD83FB0}"/>
              </a:ext>
            </a:extLst>
          </p:cNvPr>
          <p:cNvGraphicFramePr>
            <a:graphicFrameLocks noGrp="1"/>
          </p:cNvGraphicFramePr>
          <p:nvPr>
            <p:ph idx="1"/>
            <p:extLst>
              <p:ext uri="{D42A27DB-BD31-4B8C-83A1-F6EECF244321}">
                <p14:modId xmlns:p14="http://schemas.microsoft.com/office/powerpoint/2010/main" val="2527129019"/>
              </p:ext>
            </p:extLst>
          </p:nvPr>
        </p:nvGraphicFramePr>
        <p:xfrm>
          <a:off x="1593436" y="1417636"/>
          <a:ext cx="10261616"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31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3FB23E-0B57-4DC4-BA9D-CA34B7753C46}"/>
              </a:ext>
            </a:extLst>
          </p:cNvPr>
          <p:cNvSpPr>
            <a:spLocks noGrp="1"/>
          </p:cNvSpPr>
          <p:nvPr>
            <p:ph type="title"/>
          </p:nvPr>
        </p:nvSpPr>
        <p:spPr>
          <a:xfrm>
            <a:off x="1593436" y="177800"/>
            <a:ext cx="9782801" cy="1239837"/>
          </a:xfrm>
        </p:spPr>
        <p:txBody>
          <a:bodyPr/>
          <a:lstStyle/>
          <a:p>
            <a:r>
              <a:rPr lang="es-ES" dirty="0"/>
              <a:t>Tipos de Variables Cuantitativas</a:t>
            </a:r>
            <a:endParaRPr lang="es-CL" dirty="0"/>
          </a:p>
        </p:txBody>
      </p:sp>
      <p:sp>
        <p:nvSpPr>
          <p:cNvPr id="3" name="Marcador de contenido 2">
            <a:extLst>
              <a:ext uri="{FF2B5EF4-FFF2-40B4-BE49-F238E27FC236}">
                <a16:creationId xmlns:a16="http://schemas.microsoft.com/office/drawing/2014/main" id="{3EA41D8D-6C19-4A25-95AC-FC8BFB8829A6}"/>
              </a:ext>
            </a:extLst>
          </p:cNvPr>
          <p:cNvSpPr>
            <a:spLocks noGrp="1"/>
          </p:cNvSpPr>
          <p:nvPr>
            <p:ph idx="1"/>
          </p:nvPr>
        </p:nvSpPr>
        <p:spPr/>
        <p:txBody>
          <a:bodyPr/>
          <a:lstStyle/>
          <a:p>
            <a:pPr marL="0" indent="0">
              <a:buNone/>
            </a:pPr>
            <a:r>
              <a:rPr lang="es-ES" u="sng" dirty="0"/>
              <a:t>Variable discreta: </a:t>
            </a:r>
            <a:r>
              <a:rPr lang="es-ES" dirty="0"/>
              <a:t>Aquella que sólo puede tener un número finito de valores en un intervalo cualquiera. Sólo permite números enteros. Ej.: Número de hijos en una familia, Número de casos de una enfermedad en un año, Edad en años cumplidos, etc.</a:t>
            </a:r>
          </a:p>
          <a:p>
            <a:pPr marL="0" indent="0">
              <a:buNone/>
            </a:pPr>
            <a:r>
              <a:rPr lang="es-ES" u="sng" dirty="0"/>
              <a:t>Variable continua: </a:t>
            </a:r>
            <a:r>
              <a:rPr lang="es-ES" dirty="0"/>
              <a:t>Aquella que tiene un número infinito de valores posibles en un intervalo cualquiera. Acepta números reales. Ej.: peso en kilógramos, longitud en metros, temperatura en grados, tiempo en segundos, etc.</a:t>
            </a:r>
            <a:endParaRPr lang="es-CL" dirty="0"/>
          </a:p>
          <a:p>
            <a:pPr marL="0" indent="0">
              <a:buNone/>
            </a:pPr>
            <a:endParaRPr lang="es-CL" dirty="0"/>
          </a:p>
        </p:txBody>
      </p:sp>
    </p:spTree>
    <p:custDataLst>
      <p:tags r:id="rId1"/>
    </p:custDataLst>
    <p:extLst>
      <p:ext uri="{BB962C8B-B14F-4D97-AF65-F5344CB8AC3E}">
        <p14:creationId xmlns:p14="http://schemas.microsoft.com/office/powerpoint/2010/main" val="177036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3A8B6-701A-4D49-BDBF-2C9A21FEE450}"/>
              </a:ext>
            </a:extLst>
          </p:cNvPr>
          <p:cNvSpPr>
            <a:spLocks noGrp="1"/>
          </p:cNvSpPr>
          <p:nvPr>
            <p:ph type="title"/>
          </p:nvPr>
        </p:nvSpPr>
        <p:spPr/>
        <p:txBody>
          <a:bodyPr/>
          <a:lstStyle/>
          <a:p>
            <a:r>
              <a:rPr lang="es-CL" dirty="0"/>
              <a:t>Tipos de Variables Cualitativas</a:t>
            </a:r>
          </a:p>
        </p:txBody>
      </p:sp>
      <p:sp>
        <p:nvSpPr>
          <p:cNvPr id="3" name="Marcador de contenido 2">
            <a:extLst>
              <a:ext uri="{FF2B5EF4-FFF2-40B4-BE49-F238E27FC236}">
                <a16:creationId xmlns:a16="http://schemas.microsoft.com/office/drawing/2014/main" id="{96D08477-7220-459A-98B3-E66F236964D0}"/>
              </a:ext>
            </a:extLst>
          </p:cNvPr>
          <p:cNvSpPr>
            <a:spLocks noGrp="1"/>
          </p:cNvSpPr>
          <p:nvPr>
            <p:ph idx="1"/>
          </p:nvPr>
        </p:nvSpPr>
        <p:spPr/>
        <p:txBody>
          <a:bodyPr/>
          <a:lstStyle/>
          <a:p>
            <a:pPr marL="0" indent="0">
              <a:buNone/>
            </a:pPr>
            <a:r>
              <a:rPr lang="es-ES" u="sng" dirty="0"/>
              <a:t>Nominal (o de clasificación): </a:t>
            </a:r>
            <a:r>
              <a:rPr lang="es-ES" dirty="0"/>
              <a:t>asigna como atributos nombres, rótulos o etiquetas sin sentido de magnitud, orden o jerarquía. Ej.: género, estado civil, nacionalidad, raza, etc.</a:t>
            </a:r>
          </a:p>
          <a:p>
            <a:pPr marL="0" indent="0">
              <a:buNone/>
            </a:pPr>
            <a:r>
              <a:rPr lang="es-ES" u="sng" dirty="0"/>
              <a:t>Ordinal (o de categoría): </a:t>
            </a:r>
            <a:r>
              <a:rPr lang="es-ES" dirty="0"/>
              <a:t>asigna atributos que tienen un ordenamiento jerárquico o sentido de magnitud. Ej.: intensidad de dolor, grado de satisfacción con la atención, grado de acuerdo con una opinión, </a:t>
            </a:r>
            <a:r>
              <a:rPr lang="es-ES" dirty="0" err="1"/>
              <a:t>etc</a:t>
            </a:r>
            <a:r>
              <a:rPr lang="es-CL" dirty="0"/>
              <a:t>.</a:t>
            </a:r>
          </a:p>
        </p:txBody>
      </p:sp>
    </p:spTree>
    <p:custDataLst>
      <p:tags r:id="rId1"/>
    </p:custDataLst>
    <p:extLst>
      <p:ext uri="{BB962C8B-B14F-4D97-AF65-F5344CB8AC3E}">
        <p14:creationId xmlns:p14="http://schemas.microsoft.com/office/powerpoint/2010/main" val="23786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3AFA1B-E026-4150-B49A-1C181CDD8023}"/>
              </a:ext>
            </a:extLst>
          </p:cNvPr>
          <p:cNvPicPr>
            <a:picLocks noChangeAspect="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rcRect l="8056" t="31086" r="5692" b="10070"/>
          <a:stretch/>
        </p:blipFill>
        <p:spPr>
          <a:xfrm>
            <a:off x="1269876" y="1412776"/>
            <a:ext cx="10585176" cy="4060067"/>
          </a:xfrm>
          <a:prstGeom prst="rect">
            <a:avLst/>
          </a:prstGeom>
        </p:spPr>
      </p:pic>
    </p:spTree>
    <p:extLst>
      <p:ext uri="{BB962C8B-B14F-4D97-AF65-F5344CB8AC3E}">
        <p14:creationId xmlns:p14="http://schemas.microsoft.com/office/powerpoint/2010/main" val="8588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4|24.2"/>
</p:tagLst>
</file>

<file path=ppt/tags/tag10.xml><?xml version="1.0" encoding="utf-8"?>
<p:tagLst xmlns:a="http://schemas.openxmlformats.org/drawingml/2006/main" xmlns:r="http://schemas.openxmlformats.org/officeDocument/2006/relationships" xmlns:p="http://schemas.openxmlformats.org/presentationml/2006/main">
  <p:tag name="TIMING" val="|1.9"/>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7.5|34"/>
</p:tagLst>
</file>

<file path=ppt/tags/tag3.xml><?xml version="1.0" encoding="utf-8"?>
<p:tagLst xmlns:a="http://schemas.openxmlformats.org/drawingml/2006/main" xmlns:r="http://schemas.openxmlformats.org/officeDocument/2006/relationships" xmlns:p="http://schemas.openxmlformats.org/presentationml/2006/main">
  <p:tag name="TIMING" val="|23.2|13.2"/>
</p:tagLst>
</file>

<file path=ppt/tags/tag4.xml><?xml version="1.0" encoding="utf-8"?>
<p:tagLst xmlns:a="http://schemas.openxmlformats.org/drawingml/2006/main" xmlns:r="http://schemas.openxmlformats.org/officeDocument/2006/relationships" xmlns:p="http://schemas.openxmlformats.org/presentationml/2006/main">
  <p:tag name="TIMING" val="|19.9|3.3"/>
</p:tagLst>
</file>

<file path=ppt/tags/tag5.xml><?xml version="1.0" encoding="utf-8"?>
<p:tagLst xmlns:a="http://schemas.openxmlformats.org/drawingml/2006/main" xmlns:r="http://schemas.openxmlformats.org/officeDocument/2006/relationships" xmlns:p="http://schemas.openxmlformats.org/presentationml/2006/main">
  <p:tag name="TIMING" val="|41.8|18.6|23.7|17.4|33.6"/>
</p:tagLst>
</file>

<file path=ppt/tags/tag6.xml><?xml version="1.0" encoding="utf-8"?>
<p:tagLst xmlns:a="http://schemas.openxmlformats.org/drawingml/2006/main" xmlns:r="http://schemas.openxmlformats.org/officeDocument/2006/relationships" xmlns:p="http://schemas.openxmlformats.org/presentationml/2006/main">
  <p:tag name="TIMING" val="|41.8|20.4|21.3|58|45"/>
</p:tagLst>
</file>

<file path=ppt/tags/tag7.xml><?xml version="1.0" encoding="utf-8"?>
<p:tagLst xmlns:a="http://schemas.openxmlformats.org/drawingml/2006/main" xmlns:r="http://schemas.openxmlformats.org/officeDocument/2006/relationships" xmlns:p="http://schemas.openxmlformats.org/presentationml/2006/main">
  <p:tag name="TIMING" val="|18.6"/>
</p:tagLst>
</file>

<file path=ppt/tags/tag8.xml><?xml version="1.0" encoding="utf-8"?>
<p:tagLst xmlns:a="http://schemas.openxmlformats.org/drawingml/2006/main" xmlns:r="http://schemas.openxmlformats.org/officeDocument/2006/relationships" xmlns:p="http://schemas.openxmlformats.org/presentationml/2006/main">
  <p:tag name="TIMING" val="|5.5"/>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Matemáticas 16 X 9">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6_TF02787947.potx" id="{47904E6C-F941-4E76-BCE5-98990F587331}" vid="{E19800A4-2B41-4D60-89B5-7A2C3CED113C}"/>
    </a:ext>
  </a:extLst>
</a:theme>
</file>

<file path=ppt/theme/theme2.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1799</Words>
  <Application>Microsoft Office PowerPoint</Application>
  <PresentationFormat>Personalizado</PresentationFormat>
  <Paragraphs>215</Paragraphs>
  <Slides>36</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36</vt:i4>
      </vt:variant>
    </vt:vector>
  </HeadingPairs>
  <TitlesOfParts>
    <vt:vector size="48" baseType="lpstr">
      <vt:lpstr>Aptos</vt:lpstr>
      <vt:lpstr>Arial</vt:lpstr>
      <vt:lpstr>Bahnschrift</vt:lpstr>
      <vt:lpstr>Barlow</vt:lpstr>
      <vt:lpstr>Calibri</vt:lpstr>
      <vt:lpstr>Calibri Light</vt:lpstr>
      <vt:lpstr>Cambria Math</vt:lpstr>
      <vt:lpstr>Century Gothic</vt:lpstr>
      <vt:lpstr>Euphemia</vt:lpstr>
      <vt:lpstr>Nunito Light</vt:lpstr>
      <vt:lpstr>Varela Round</vt:lpstr>
      <vt:lpstr>Matemáticas 16 X 9</vt:lpstr>
      <vt:lpstr>Presentación de PowerPoint</vt:lpstr>
      <vt:lpstr>Objetivos de Aprendizaje</vt:lpstr>
      <vt:lpstr>¿Qué es estadística?</vt:lpstr>
      <vt:lpstr>Presentación de PowerPoint</vt:lpstr>
      <vt:lpstr>Variable</vt:lpstr>
      <vt:lpstr>Tipos de Variables</vt:lpstr>
      <vt:lpstr>Tipos de Variables Cuantitativas</vt:lpstr>
      <vt:lpstr>Tipos de Variables Cualitativas</vt:lpstr>
      <vt:lpstr>Presentación de PowerPoint</vt:lpstr>
      <vt:lpstr>Población y Muestra   </vt:lpstr>
      <vt:lpstr>Ejercicios</vt:lpstr>
      <vt:lpstr>Ejercicios</vt:lpstr>
      <vt:lpstr>Ejercicios</vt:lpstr>
      <vt:lpstr>Presentación de PowerPoint</vt:lpstr>
      <vt:lpstr>Presentación de PowerPoint</vt:lpstr>
      <vt:lpstr>Presentación de PowerPoint</vt:lpstr>
      <vt:lpstr>Presentación de PowerPoint</vt:lpstr>
      <vt:lpstr>Presentación de PowerPoint</vt:lpstr>
      <vt:lpstr>Presentación de PowerPoint</vt:lpstr>
      <vt:lpstr>Medidas de Tendencia Central</vt:lpstr>
      <vt:lpstr> MEDIA ARITMÉTICA O PROMEDIO</vt:lpstr>
      <vt:lpstr> MEDIA ARITMÉTICA O PROMEDIO</vt:lpstr>
      <vt:lpstr> MEDIANA</vt:lpstr>
      <vt:lpstr> MEDIANA</vt:lpstr>
      <vt:lpstr> Moda</vt:lpstr>
      <vt:lpstr>Pregunta N°1</vt:lpstr>
      <vt:lpstr>Pregunta N°2</vt:lpstr>
      <vt:lpstr>Pregunta N°3</vt:lpstr>
      <vt:lpstr>Pregunta N°4</vt:lpstr>
      <vt:lpstr>Pregunta N°5</vt:lpstr>
      <vt:lpstr>Pregunta N°6</vt:lpstr>
      <vt:lpstr>Pregunta N°7</vt:lpstr>
      <vt:lpstr>Pregunta N°8</vt:lpstr>
      <vt:lpstr>Pregunta N°9</vt:lpstr>
      <vt:lpstr>Hoy aprendimos 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 de Estadística</dc:title>
  <dc:creator>José Humberto Del Pino Alcaíno (josedelpino)</dc:creator>
  <cp:lastModifiedBy>José Humberto Del Pino Alcaíno (josedelpino)</cp:lastModifiedBy>
  <cp:revision>22</cp:revision>
  <dcterms:created xsi:type="dcterms:W3CDTF">2020-03-24T08:09:20Z</dcterms:created>
  <dcterms:modified xsi:type="dcterms:W3CDTF">2024-10-22T17:46:28Z</dcterms:modified>
</cp:coreProperties>
</file>