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28"/>
  </p:notesMasterIdLst>
  <p:sldIdLst>
    <p:sldId id="256" r:id="rId2"/>
    <p:sldId id="561" r:id="rId3"/>
    <p:sldId id="728" r:id="rId4"/>
    <p:sldId id="751" r:id="rId5"/>
    <p:sldId id="786" r:id="rId6"/>
    <p:sldId id="787" r:id="rId7"/>
    <p:sldId id="788" r:id="rId8"/>
    <p:sldId id="789" r:id="rId9"/>
    <p:sldId id="790" r:id="rId10"/>
    <p:sldId id="791" r:id="rId11"/>
    <p:sldId id="793" r:id="rId12"/>
    <p:sldId id="794" r:id="rId13"/>
    <p:sldId id="795" r:id="rId14"/>
    <p:sldId id="774" r:id="rId15"/>
    <p:sldId id="796" r:id="rId16"/>
    <p:sldId id="797" r:id="rId17"/>
    <p:sldId id="564" r:id="rId18"/>
    <p:sldId id="779" r:id="rId19"/>
    <p:sldId id="780" r:id="rId20"/>
    <p:sldId id="781" r:id="rId21"/>
    <p:sldId id="782" r:id="rId22"/>
    <p:sldId id="785" r:id="rId23"/>
    <p:sldId id="783" r:id="rId24"/>
    <p:sldId id="798" r:id="rId25"/>
    <p:sldId id="614" r:id="rId26"/>
    <p:sldId id="784" r:id="rId2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Nunito Light" pitchFamily="2" charset="0"/>
      <p:regular r:id="rId34"/>
      <p:italic r:id="rId35"/>
    </p:embeddedFont>
    <p:embeddedFont>
      <p:font typeface="Poppins Black" panose="00000A00000000000000" pitchFamily="2" charset="0"/>
      <p:bold r:id="rId36"/>
      <p:boldItalic r:id="rId37"/>
    </p:embeddedFont>
    <p:embeddedFont>
      <p:font typeface="Varela Round" panose="00000500000000000000" pitchFamily="2" charset="-79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44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19: Ecuaciones Cuadráticas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Programas M1 y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Álgebra y Funciones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Invierno,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216844" y="572706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Ecuaciones Incompletas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7D93D5-E637-706F-E260-4CC0172F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023" y="1145406"/>
            <a:ext cx="378195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2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216844" y="572706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Ecuaciones Incompletas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E5900B-18CD-E1E1-F53C-5C8EE755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66" y="1242656"/>
            <a:ext cx="3715268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216844" y="572706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Ecuaciones Incompletas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E30972-2965-4AB7-35B8-14FEB56C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73" y="1108110"/>
            <a:ext cx="3285454" cy="38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0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Análisis de Soluciones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30C460-0BA8-F84A-81FF-50ABC471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68" y="1227362"/>
            <a:ext cx="34107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las ecuaciones de segundo grado al existir una potencia de 2, las ecuaciones en si pudieran tener una, dos o ninguna soluci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dentro de los n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meros reales. Una forma r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pida de inferir dicha informaci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es mediante el discriminante que se representa de la siguiente forma: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 de texto 1885366239">
                <a:extLst>
                  <a:ext uri="{FF2B5EF4-FFF2-40B4-BE49-F238E27FC236}">
                    <a16:creationId xmlns:a16="http://schemas.microsoft.com/office/drawing/2014/main" id="{343AEB2F-39E9-2FB1-20E6-3770467BB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324" y="3514023"/>
                <a:ext cx="2971800" cy="315913"/>
              </a:xfrm>
              <a:prstGeom prst="roundRect">
                <a:avLst>
                  <a:gd name="adj" fmla="val 6870"/>
                </a:avLst>
              </a:prstGeom>
              <a:solidFill>
                <a:srgbClr val="C7BEEF"/>
              </a:solid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L" altLang="es-CL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 =</a:t>
                </a:r>
                <a:r>
                  <a:rPr kumimoji="0" lang="es-CL" altLang="es-CL" sz="16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s-CL" altLang="es-CL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s-ES" altLang="es-C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ptos" panose="020B0004020202020204" pitchFamily="34" charset="0"/>
                            <a:cs typeface="Aparajita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s-ES" altLang="es-C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ptos" panose="020B0004020202020204" pitchFamily="34" charset="0"/>
                            <a:cs typeface="Aparajita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s-CL" altLang="es-CL" sz="16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parajita" panose="02020603050405020304" pitchFamily="18" charset="0"/>
                  </a:rPr>
                  <a:t> </a:t>
                </a:r>
                <a:r>
                  <a:rPr kumimoji="0" lang="es-CL" altLang="es-CL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- 4ac</a:t>
                </a:r>
                <a:endParaRPr kumimoji="0" lang="es-CL" altLang="es-C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altLang="es-C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 de texto 1885366239">
                <a:extLst>
                  <a:ext uri="{FF2B5EF4-FFF2-40B4-BE49-F238E27FC236}">
                    <a16:creationId xmlns:a16="http://schemas.microsoft.com/office/drawing/2014/main" id="{343AEB2F-39E9-2FB1-20E6-3770467BB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324" y="3514023"/>
                <a:ext cx="2971800" cy="315913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 b="-40741"/>
                </a:stretch>
              </a:blip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75B80DBB-336B-ECD1-AC3C-F174F1AEA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48" y="1663809"/>
            <a:ext cx="37791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Este, proviene del desarrollo de la f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rmula general para la resoluci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de ecuaciones cuadr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ticas y corresponde a la cantidad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sub-radical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se encuentra en el numerador de la f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rmula, del an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lisis de dicha ra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es que se obtienen 3 posibles situaciones: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60A6B1D-6D72-E98C-59BC-607F10AB5785}"/>
              </a:ext>
            </a:extLst>
          </p:cNvPr>
          <p:cNvCxnSpPr/>
          <p:nvPr/>
        </p:nvCxnSpPr>
        <p:spPr>
          <a:xfrm>
            <a:off x="4453260" y="113676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2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Análisis de Soluciones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830064-01C1-69AD-D718-D771BA9ED4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299"/>
          <a:stretch/>
        </p:blipFill>
        <p:spPr>
          <a:xfrm>
            <a:off x="269024" y="1958064"/>
            <a:ext cx="3780000" cy="15575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DAD8B2-65A5-7CCB-9DEB-7925674E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09" b="-1157"/>
          <a:stretch/>
        </p:blipFill>
        <p:spPr>
          <a:xfrm>
            <a:off x="4855467" y="1114040"/>
            <a:ext cx="3780000" cy="37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Análisis de Soluciones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2E22E4-E3D6-6217-E7E4-3311EAB7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5" y="2287804"/>
            <a:ext cx="3667637" cy="1733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355442-DF38-A17A-636A-6DD4D0B55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67" y="1133171"/>
            <a:ext cx="3696216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6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Análisis de Soluciones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5A5536-90FD-C352-6669-2D2666C6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992"/>
          <a:stretch/>
        </p:blipFill>
        <p:spPr>
          <a:xfrm>
            <a:off x="421245" y="1898026"/>
            <a:ext cx="3600000" cy="16975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1D14FB-B9E2-1F95-B654-F8AE71D41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973"/>
          <a:stretch/>
        </p:blipFill>
        <p:spPr>
          <a:xfrm>
            <a:off x="4945467" y="1179297"/>
            <a:ext cx="3600000" cy="37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7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132DF7-0A3A-024D-90CD-6C0D0E14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" y="939984"/>
            <a:ext cx="7194036" cy="260622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r>
              <a:rPr lang="es-CL" sz="3200" b="1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endParaRPr lang="es-CL" sz="3200" b="1" dirty="0">
              <a:solidFill>
                <a:schemeClr val="accent6">
                  <a:lumMod val="5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D217A3-0F26-1E3B-7581-E95B028B5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8" y="815893"/>
            <a:ext cx="6332354" cy="362558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D10704-2B19-4DAA-A534-28B819795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5" y="673034"/>
            <a:ext cx="6652067" cy="395528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784" y="1405143"/>
            <a:ext cx="5492569" cy="3002104"/>
          </a:xfrm>
        </p:spPr>
        <p:txBody>
          <a:bodyPr/>
          <a:lstStyle/>
          <a:p>
            <a:pPr algn="just"/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Definir qué es una ecuación de segundo grado e identificar los términos y la estructura general de una ecuación de segundo grado.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Reconocer los métodos comunes para resolver ecuaciones cuadráticas.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Calcular la suma y el producto de las soluciones de una ecuación cuadrática.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Determinar y analizar el discriminante de una ecuación cuadrática para identificar el número y tipo de soluciones (reales o complejas).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137A53-A5EB-B4F8-B424-9EDF6216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8" y="939985"/>
            <a:ext cx="7030264" cy="316006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CEB0AD2-23DC-1A92-6017-F480CBAF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44" y="718326"/>
            <a:ext cx="6042062" cy="295754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5F4AB0-87B2-A917-5EF4-23F5DABB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939984"/>
            <a:ext cx="7181700" cy="321938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B0BAD0-3766-C98C-8EEC-83940D53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8" y="1413951"/>
            <a:ext cx="6716454" cy="197818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15FEEA-30E6-DB69-A38B-1CD57972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" y="828543"/>
            <a:ext cx="7421388" cy="312674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Definir qué es una ecuación de segundo grado e identificar los términos y la estructura general de una ecuación de segundo grado.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Reconocer los métodos comunes para resolver ecuaciones cuadráticas.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Calcular la suma y el producto de las soluciones de una ecuación cuadrática.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Determinar y analizar el discriminante de una ecuación cuadrática para identificar el número y tipo de soluciones (reales o complejas).</a:t>
            </a:r>
          </a:p>
          <a:p>
            <a:pPr marL="152400" indent="0" algn="just">
              <a:buNone/>
            </a:pPr>
            <a:endParaRPr lang="es-ES" sz="1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19: Ecuaciones Cuadráticas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</a:t>
              </a:r>
              <a:r>
                <a:rPr lang="es-CL" sz="1050">
                  <a:latin typeface="Aptos" panose="020B0004020202020204" pitchFamily="34" charset="0"/>
                  <a:cs typeface="Arial" panose="020B0604020202020204" pitchFamily="34" charset="0"/>
                </a:rPr>
                <a:t>Programas M1 y M2</a:t>
              </a:r>
              <a:endParaRPr lang="es-CL" sz="1050" dirty="0">
                <a:latin typeface="Aptos" panose="020B00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Álgebra y Funciones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Invierno,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16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118FBC58-3A31-9A95-5584-254D70BA9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118B5AF-BC6E-4AE7-3573-B26326D6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893" y="3029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67D470-06BE-7A17-969B-D52459A6AFA1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CAEE8A8-2903-375F-CF24-FEB3719ABE0B}"/>
              </a:ext>
            </a:extLst>
          </p:cNvPr>
          <p:cNvSpPr txBox="1"/>
          <p:nvPr/>
        </p:nvSpPr>
        <p:spPr>
          <a:xfrm>
            <a:off x="335280" y="1179297"/>
            <a:ext cx="3658571" cy="1663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ecuaciones cuadráticas corresponden a aquellas ecuaciones en que la incógnita está elevada al cuadrado; la forma de escribir una ecuación de segundo grado es la siguiente: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 de texto 2026583878">
                <a:extLst>
                  <a:ext uri="{FF2B5EF4-FFF2-40B4-BE49-F238E27FC236}">
                    <a16:creationId xmlns:a16="http://schemas.microsoft.com/office/drawing/2014/main" id="{FFD3EAD5-2F3F-5471-C256-CB300388F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645" y="3157264"/>
                <a:ext cx="3507715" cy="1170930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s-CL" sz="1600" kern="100" baseline="3000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CL" sz="1600" kern="10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bx + c = 0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 a, b y c números reales y se cumple que   a </a:t>
                </a:r>
                <a14:m>
                  <m:oMath xmlns:m="http://schemas.openxmlformats.org/officeDocument/2006/math">
                    <m:r>
                      <a:rPr lang="es-CL" sz="1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s-CL" sz="1600" kern="10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0.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Cuadro de texto 2026583878">
                <a:extLst>
                  <a:ext uri="{FF2B5EF4-FFF2-40B4-BE49-F238E27FC236}">
                    <a16:creationId xmlns:a16="http://schemas.microsoft.com/office/drawing/2014/main" id="{FFD3EAD5-2F3F-5471-C256-CB300388F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45" y="3157264"/>
                <a:ext cx="3507715" cy="1170930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 r="-173"/>
                </a:stretch>
              </a:blip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 de texto 540012345">
            <a:extLst>
              <a:ext uri="{FF2B5EF4-FFF2-40B4-BE49-F238E27FC236}">
                <a16:creationId xmlns:a16="http://schemas.microsoft.com/office/drawing/2014/main" id="{3D18B0A0-6ED5-2B60-CB95-818867F8A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384" y="2092597"/>
            <a:ext cx="3340803" cy="1500463"/>
          </a:xfrm>
          <a:prstGeom prst="roundRect">
            <a:avLst>
              <a:gd name="adj" fmla="val 687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474091"/>
            </a:solidFill>
            <a:prstDash val="dash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endParaRPr lang="es-CL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s-CL" sz="1600" kern="100" baseline="30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CL" sz="16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+ 4x – 2 = 0</a:t>
            </a:r>
            <a:endParaRPr lang="es-CL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este caso se cumple que:</a:t>
            </a:r>
            <a:endParaRPr lang="es-CL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3, b = 4 y c = (-2)</a:t>
            </a:r>
            <a:endParaRPr lang="es-CL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59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216844" y="572706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por factorización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69F26D-8D77-C03A-10B9-E5FD97AA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10" y="1131626"/>
            <a:ext cx="3343009" cy="36500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B079EF2-4B6A-78DB-DB02-7AC62DB39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073" y="1062627"/>
            <a:ext cx="3396825" cy="35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216844" y="572706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por factorización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B079EF2-4B6A-78DB-DB02-7AC62DB39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5" y="1302950"/>
            <a:ext cx="3396825" cy="35978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F89946-64AC-315B-7E99-C161B2156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339" y="1357313"/>
            <a:ext cx="329697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216844" y="572706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Completación de Cuadrado de Binomio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F6AB2C-4020-FE21-F2BC-15C83A7A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81" y="1120610"/>
            <a:ext cx="4306037" cy="33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4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216844" y="572706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Completación de Cuadrado de Binomio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Cuadro de texto 2026583878">
            <a:extLst>
              <a:ext uri="{FF2B5EF4-FFF2-40B4-BE49-F238E27FC236}">
                <a16:creationId xmlns:a16="http://schemas.microsoft.com/office/drawing/2014/main" id="{DAB0335C-9E80-84EA-1856-3F8EDBCB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960607"/>
            <a:ext cx="8536483" cy="940411"/>
          </a:xfrm>
          <a:prstGeom prst="roundRect">
            <a:avLst>
              <a:gd name="adj" fmla="val 687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474091"/>
            </a:solidFill>
            <a:prstDash val="dash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s-CL" sz="1600" kern="10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CL" sz="16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 = 0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pasa si intentamos resolver esta ecuación de forma general usando completación de cuadrado de binomio?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Fórmula de Ecuaciones de Segundo Grado y Demostración | xtbnedmates">
            <a:extLst>
              <a:ext uri="{FF2B5EF4-FFF2-40B4-BE49-F238E27FC236}">
                <a16:creationId xmlns:a16="http://schemas.microsoft.com/office/drawing/2014/main" id="{D4A3FAC3-0269-E26F-F52D-86CFF4550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9"/>
          <a:stretch/>
        </p:blipFill>
        <p:spPr bwMode="auto">
          <a:xfrm>
            <a:off x="1910408" y="1984376"/>
            <a:ext cx="2525907" cy="30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órmula de Ecuaciones de Segundo Grado y Demostración | xtbnedmates">
            <a:extLst>
              <a:ext uri="{FF2B5EF4-FFF2-40B4-BE49-F238E27FC236}">
                <a16:creationId xmlns:a16="http://schemas.microsoft.com/office/drawing/2014/main" id="{45F49D49-C8F2-0FD9-8596-D0CC2E392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6"/>
          <a:stretch/>
        </p:blipFill>
        <p:spPr bwMode="auto">
          <a:xfrm>
            <a:off x="4572000" y="2074293"/>
            <a:ext cx="2347577" cy="28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9994413-DAA7-E04B-DB11-FEC5D88BE486}"/>
              </a:ext>
            </a:extLst>
          </p:cNvPr>
          <p:cNvCxnSpPr>
            <a:cxnSpLocks/>
          </p:cNvCxnSpPr>
          <p:nvPr/>
        </p:nvCxnSpPr>
        <p:spPr>
          <a:xfrm>
            <a:off x="4346934" y="2229956"/>
            <a:ext cx="0" cy="2599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216844" y="572706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Fórmula General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C83B0AD-59D7-4A25-A8E9-7E04C2F1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121" y="1145406"/>
            <a:ext cx="4629796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Ecuaciones Cuadráticas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216844" y="572706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Fórmula General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19F850-5249-28F0-8743-662E0FB2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942"/>
          <a:stretch/>
        </p:blipFill>
        <p:spPr>
          <a:xfrm>
            <a:off x="211393" y="1270738"/>
            <a:ext cx="3728492" cy="33000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206CC7-CDAD-7C0C-F93E-B7A19CA184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584" b="129"/>
          <a:stretch/>
        </p:blipFill>
        <p:spPr>
          <a:xfrm>
            <a:off x="4911729" y="1733550"/>
            <a:ext cx="3728492" cy="24904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5C62510-1AB1-5FD0-EF9E-12A66305B946}"/>
              </a:ext>
            </a:extLst>
          </p:cNvPr>
          <p:cNvCxnSpPr>
            <a:cxnSpLocks/>
          </p:cNvCxnSpPr>
          <p:nvPr/>
        </p:nvCxnSpPr>
        <p:spPr>
          <a:xfrm>
            <a:off x="4529814" y="1357313"/>
            <a:ext cx="0" cy="3472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579</Words>
  <Application>Microsoft Office PowerPoint</Application>
  <PresentationFormat>Presentación en pantalla (16:9)</PresentationFormat>
  <Paragraphs>93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Calibri</vt:lpstr>
      <vt:lpstr>Aptos</vt:lpstr>
      <vt:lpstr>Nunito Light</vt:lpstr>
      <vt:lpstr>Varela Round</vt:lpstr>
      <vt:lpstr>Wingdings</vt:lpstr>
      <vt:lpstr>Cambria Math</vt:lpstr>
      <vt:lpstr>Barlow</vt:lpstr>
      <vt:lpstr>Poppins Black</vt:lpstr>
      <vt:lpstr>Data Analytics Strategy Toolkit by Slidesgo</vt:lpstr>
      <vt:lpstr>Presentación de PowerPoint</vt:lpstr>
      <vt:lpstr>Objetivos de Aprendizaje</vt:lpstr>
      <vt:lpstr>Ecuaciones Cuadráticas</vt:lpstr>
      <vt:lpstr>Ecuaciones Cuadráticas</vt:lpstr>
      <vt:lpstr>Ecuaciones Cuadráticas</vt:lpstr>
      <vt:lpstr>Ecuaciones Cuadráticas</vt:lpstr>
      <vt:lpstr>Ecuaciones Cuadráticas</vt:lpstr>
      <vt:lpstr>Ecuaciones Cuadráticas</vt:lpstr>
      <vt:lpstr>Ecuaciones Cuadráticas</vt:lpstr>
      <vt:lpstr>Ecuaciones Cuadráticas</vt:lpstr>
      <vt:lpstr>Ecuaciones Cuadráticas</vt:lpstr>
      <vt:lpstr>Ecuaciones Cuadráticas</vt:lpstr>
      <vt:lpstr>Análisis de Soluciones</vt:lpstr>
      <vt:lpstr>Análisis de Soluciones</vt:lpstr>
      <vt:lpstr>Análisis de Soluciones</vt:lpstr>
      <vt:lpstr>Análisis de Soluciones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Pregunta N°8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76</cp:revision>
  <dcterms:modified xsi:type="dcterms:W3CDTF">2024-09-03T22:20:24Z</dcterms:modified>
</cp:coreProperties>
</file>