
<file path=[Content_Types].xml><?xml version="1.0" encoding="utf-8"?>
<Types xmlns="http://schemas.openxmlformats.org/package/2006/content-types">
  <Default Extension="emf" ContentType="image/x-emf"/>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bookmarkIdSeed="2">
  <p:sldMasterIdLst>
    <p:sldMasterId id="2147483681" r:id="rId1"/>
  </p:sldMasterIdLst>
  <p:notesMasterIdLst>
    <p:notesMasterId r:id="rId16"/>
  </p:notesMasterIdLst>
  <p:sldIdLst>
    <p:sldId id="256" r:id="rId2"/>
    <p:sldId id="561" r:id="rId3"/>
    <p:sldId id="728" r:id="rId4"/>
    <p:sldId id="739" r:id="rId5"/>
    <p:sldId id="751" r:id="rId6"/>
    <p:sldId id="767" r:id="rId7"/>
    <p:sldId id="740" r:id="rId8"/>
    <p:sldId id="769" r:id="rId9"/>
    <p:sldId id="768" r:id="rId10"/>
    <p:sldId id="770" r:id="rId11"/>
    <p:sldId id="771" r:id="rId12"/>
    <p:sldId id="772" r:id="rId13"/>
    <p:sldId id="614" r:id="rId14"/>
    <p:sldId id="705" r:id="rId15"/>
  </p:sldIdLst>
  <p:sldSz cx="9144000" cy="5143500" type="screen16x9"/>
  <p:notesSz cx="6858000" cy="9144000"/>
  <p:embeddedFontLst>
    <p:embeddedFont>
      <p:font typeface="Barlow" panose="00000500000000000000" pitchFamily="2" charset="0"/>
      <p:regular r:id="rId17"/>
      <p:bold r:id="rId18"/>
      <p:italic r:id="rId19"/>
      <p:boldItalic r:id="rId20"/>
    </p:embeddedFont>
    <p:embeddedFont>
      <p:font typeface="Cambria Math" panose="02040503050406030204" pitchFamily="18" charset="0"/>
      <p:regular r:id="rId21"/>
    </p:embeddedFont>
    <p:embeddedFont>
      <p:font typeface="Nunito Light" pitchFamily="2" charset="0"/>
      <p:regular r:id="rId22"/>
      <p:italic r:id="rId23"/>
    </p:embeddedFont>
    <p:embeddedFont>
      <p:font typeface="Poppins Black" panose="00000A00000000000000" pitchFamily="2" charset="0"/>
      <p:bold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00EFC87-1464-4D3B-B894-A8A0B769C7A6}">
  <a:tblStyle styleId="{D00EFC87-1464-4D3B-B894-A8A0B769C7A6}"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97F693B3-FAA5-4539-B8A6-C26D81C39821}" styleName="Table_1">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68" autoAdjust="0"/>
    <p:restoredTop sz="94660"/>
  </p:normalViewPr>
  <p:slideViewPr>
    <p:cSldViewPr snapToGrid="0">
      <p:cViewPr>
        <p:scale>
          <a:sx n="60" d="100"/>
          <a:sy n="60" d="100"/>
        </p:scale>
        <p:origin x="1852" y="936"/>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font" Target="fonts/font9.fnt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8.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7.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4"/>
        <p:cNvGrpSpPr/>
        <p:nvPr/>
      </p:nvGrpSpPr>
      <p:grpSpPr>
        <a:xfrm>
          <a:off x="0" y="0"/>
          <a:ext cx="0" cy="0"/>
          <a:chOff x="0" y="0"/>
          <a:chExt cx="0" cy="0"/>
        </a:xfrm>
      </p:grpSpPr>
      <p:sp>
        <p:nvSpPr>
          <p:cNvPr id="755" name="Google Shape;755;g4dfce81f19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6" name="Google Shape;756;g4dfce81f19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4"/>
        <p:cNvGrpSpPr/>
        <p:nvPr/>
      </p:nvGrpSpPr>
      <p:grpSpPr>
        <a:xfrm>
          <a:off x="0" y="0"/>
          <a:ext cx="0" cy="0"/>
          <a:chOff x="0" y="0"/>
          <a:chExt cx="0" cy="0"/>
        </a:xfrm>
      </p:grpSpPr>
      <p:sp>
        <p:nvSpPr>
          <p:cNvPr id="755" name="Google Shape;755;g4dfce81f19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6" name="Google Shape;756;g4dfce81f19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170275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grpSp>
        <p:nvGrpSpPr>
          <p:cNvPr id="9" name="Google Shape;9;p2"/>
          <p:cNvGrpSpPr/>
          <p:nvPr/>
        </p:nvGrpSpPr>
        <p:grpSpPr>
          <a:xfrm>
            <a:off x="-6782" y="-1232671"/>
            <a:ext cx="9807905" cy="7974474"/>
            <a:chOff x="-6782" y="-1232671"/>
            <a:chExt cx="9807905" cy="7974474"/>
          </a:xfrm>
        </p:grpSpPr>
        <p:sp>
          <p:nvSpPr>
            <p:cNvPr id="10" name="Google Shape;10;p2"/>
            <p:cNvSpPr/>
            <p:nvPr/>
          </p:nvSpPr>
          <p:spPr>
            <a:xfrm rot="-5400000">
              <a:off x="7120124" y="4060803"/>
              <a:ext cx="3520399" cy="1841600"/>
            </a:xfrm>
            <a:custGeom>
              <a:avLst/>
              <a:gdLst/>
              <a:ahLst/>
              <a:cxnLst/>
              <a:rect l="l" t="t" r="r" b="b"/>
              <a:pathLst>
                <a:path w="64958" h="33981" extrusionOk="0">
                  <a:moveTo>
                    <a:pt x="1" y="0"/>
                  </a:moveTo>
                  <a:lnTo>
                    <a:pt x="1" y="33831"/>
                  </a:lnTo>
                  <a:lnTo>
                    <a:pt x="64957" y="33980"/>
                  </a:lnTo>
                  <a:lnTo>
                    <a:pt x="64957" y="33980"/>
                  </a:lnTo>
                  <a:lnTo>
                    <a:pt x="30991" y="0"/>
                  </a:lnTo>
                  <a:close/>
                </a:path>
              </a:pathLst>
            </a:custGeom>
            <a:solidFill>
              <a:srgbClr val="000000">
                <a:alpha val="8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 name="Google Shape;11;p2"/>
            <p:cNvSpPr/>
            <p:nvPr/>
          </p:nvSpPr>
          <p:spPr>
            <a:xfrm>
              <a:off x="-1" y="4104678"/>
              <a:ext cx="3520399" cy="1841600"/>
            </a:xfrm>
            <a:custGeom>
              <a:avLst/>
              <a:gdLst/>
              <a:ahLst/>
              <a:cxnLst/>
              <a:rect l="l" t="t" r="r" b="b"/>
              <a:pathLst>
                <a:path w="64958" h="33981" extrusionOk="0">
                  <a:moveTo>
                    <a:pt x="1" y="0"/>
                  </a:moveTo>
                  <a:lnTo>
                    <a:pt x="1" y="33831"/>
                  </a:lnTo>
                  <a:lnTo>
                    <a:pt x="64957" y="33980"/>
                  </a:lnTo>
                  <a:lnTo>
                    <a:pt x="64957" y="33980"/>
                  </a:lnTo>
                  <a:lnTo>
                    <a:pt x="30991" y="0"/>
                  </a:lnTo>
                  <a:close/>
                </a:path>
              </a:pathLst>
            </a:custGeom>
            <a:solidFill>
              <a:srgbClr val="000000">
                <a:alpha val="8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 name="Google Shape;12;p2"/>
            <p:cNvSpPr/>
            <p:nvPr/>
          </p:nvSpPr>
          <p:spPr>
            <a:xfrm rot="10800000">
              <a:off x="-6782" y="-1232671"/>
              <a:ext cx="9150782" cy="1911396"/>
            </a:xfrm>
            <a:custGeom>
              <a:avLst/>
              <a:gdLst/>
              <a:ahLst/>
              <a:cxnLst/>
              <a:rect l="l" t="t" r="r" b="b"/>
              <a:pathLst>
                <a:path w="130200" h="26774" extrusionOk="0">
                  <a:moveTo>
                    <a:pt x="102561" y="0"/>
                  </a:moveTo>
                  <a:lnTo>
                    <a:pt x="88194" y="14370"/>
                  </a:lnTo>
                  <a:lnTo>
                    <a:pt x="66817" y="14370"/>
                  </a:lnTo>
                  <a:lnTo>
                    <a:pt x="52542" y="95"/>
                  </a:lnTo>
                  <a:lnTo>
                    <a:pt x="1" y="95"/>
                  </a:lnTo>
                  <a:lnTo>
                    <a:pt x="1" y="26774"/>
                  </a:lnTo>
                  <a:lnTo>
                    <a:pt x="130200" y="26774"/>
                  </a:lnTo>
                  <a:lnTo>
                    <a:pt x="130200" y="0"/>
                  </a:lnTo>
                  <a:close/>
                </a:path>
              </a:pathLst>
            </a:custGeom>
            <a:solidFill>
              <a:srgbClr val="000000">
                <a:alpha val="8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3" name="Google Shape;13;p2"/>
          <p:cNvGrpSpPr/>
          <p:nvPr/>
        </p:nvGrpSpPr>
        <p:grpSpPr>
          <a:xfrm>
            <a:off x="-885529" y="302485"/>
            <a:ext cx="10998540" cy="4878740"/>
            <a:chOff x="-885529" y="302485"/>
            <a:chExt cx="10998540" cy="4878740"/>
          </a:xfrm>
        </p:grpSpPr>
        <p:sp>
          <p:nvSpPr>
            <p:cNvPr id="14" name="Google Shape;14;p2"/>
            <p:cNvSpPr/>
            <p:nvPr/>
          </p:nvSpPr>
          <p:spPr>
            <a:xfrm>
              <a:off x="2581296" y="4914218"/>
              <a:ext cx="1418251" cy="267006"/>
            </a:xfrm>
            <a:custGeom>
              <a:avLst/>
              <a:gdLst/>
              <a:ahLst/>
              <a:cxnLst/>
              <a:rect l="l" t="t" r="r" b="b"/>
              <a:pathLst>
                <a:path w="22325" h="4203" extrusionOk="0">
                  <a:moveTo>
                    <a:pt x="0" y="0"/>
                  </a:moveTo>
                  <a:lnTo>
                    <a:pt x="4191" y="4191"/>
                  </a:lnTo>
                  <a:lnTo>
                    <a:pt x="22325" y="4202"/>
                  </a:lnTo>
                  <a:lnTo>
                    <a:pt x="1813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 name="Google Shape;15;p2"/>
            <p:cNvSpPr/>
            <p:nvPr/>
          </p:nvSpPr>
          <p:spPr>
            <a:xfrm flipH="1">
              <a:off x="7266974" y="4937849"/>
              <a:ext cx="1205478" cy="219752"/>
            </a:xfrm>
            <a:custGeom>
              <a:avLst/>
              <a:gdLst/>
              <a:ahLst/>
              <a:cxnLst/>
              <a:rect l="l" t="t" r="r" b="b"/>
              <a:pathLst>
                <a:path w="15848" h="2889" extrusionOk="0">
                  <a:moveTo>
                    <a:pt x="0" y="0"/>
                  </a:moveTo>
                  <a:lnTo>
                    <a:pt x="2889" y="2889"/>
                  </a:lnTo>
                  <a:lnTo>
                    <a:pt x="15847" y="2889"/>
                  </a:lnTo>
                  <a:lnTo>
                    <a:pt x="1295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 name="Google Shape;16;p2"/>
            <p:cNvSpPr/>
            <p:nvPr/>
          </p:nvSpPr>
          <p:spPr>
            <a:xfrm>
              <a:off x="-293550" y="4455724"/>
              <a:ext cx="1006784" cy="183531"/>
            </a:xfrm>
            <a:custGeom>
              <a:avLst/>
              <a:gdLst/>
              <a:ahLst/>
              <a:cxnLst/>
              <a:rect l="l" t="t" r="r" b="b"/>
              <a:pathLst>
                <a:path w="15848" h="2889" extrusionOk="0">
                  <a:moveTo>
                    <a:pt x="0" y="0"/>
                  </a:moveTo>
                  <a:lnTo>
                    <a:pt x="2889" y="2889"/>
                  </a:lnTo>
                  <a:lnTo>
                    <a:pt x="15847" y="2889"/>
                  </a:lnTo>
                  <a:lnTo>
                    <a:pt x="1295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 name="Google Shape;17;p2"/>
            <p:cNvSpPr/>
            <p:nvPr/>
          </p:nvSpPr>
          <p:spPr>
            <a:xfrm rot="10800000" flipH="1">
              <a:off x="8291042" y="569492"/>
              <a:ext cx="1821969" cy="184293"/>
            </a:xfrm>
            <a:custGeom>
              <a:avLst/>
              <a:gdLst/>
              <a:ahLst/>
              <a:cxnLst/>
              <a:rect l="l" t="t" r="r" b="b"/>
              <a:pathLst>
                <a:path w="28680" h="2901" extrusionOk="0">
                  <a:moveTo>
                    <a:pt x="28679" y="1"/>
                  </a:moveTo>
                  <a:lnTo>
                    <a:pt x="2737" y="162"/>
                  </a:lnTo>
                  <a:lnTo>
                    <a:pt x="1" y="2900"/>
                  </a:lnTo>
                  <a:lnTo>
                    <a:pt x="28679" y="2751"/>
                  </a:lnTo>
                  <a:lnTo>
                    <a:pt x="2867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8" name="Google Shape;18;p2"/>
            <p:cNvSpPr/>
            <p:nvPr/>
          </p:nvSpPr>
          <p:spPr>
            <a:xfrm flipH="1">
              <a:off x="-885529" y="302485"/>
              <a:ext cx="1418251" cy="267006"/>
            </a:xfrm>
            <a:custGeom>
              <a:avLst/>
              <a:gdLst/>
              <a:ahLst/>
              <a:cxnLst/>
              <a:rect l="l" t="t" r="r" b="b"/>
              <a:pathLst>
                <a:path w="22325" h="4203" extrusionOk="0">
                  <a:moveTo>
                    <a:pt x="0" y="0"/>
                  </a:moveTo>
                  <a:lnTo>
                    <a:pt x="4191" y="4191"/>
                  </a:lnTo>
                  <a:lnTo>
                    <a:pt x="22325" y="4202"/>
                  </a:lnTo>
                  <a:lnTo>
                    <a:pt x="1813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9" name="Google Shape;19;p2"/>
          <p:cNvGrpSpPr/>
          <p:nvPr/>
        </p:nvGrpSpPr>
        <p:grpSpPr>
          <a:xfrm>
            <a:off x="-689412" y="-2417039"/>
            <a:ext cx="11168660" cy="9105554"/>
            <a:chOff x="-689412" y="-2417039"/>
            <a:chExt cx="11168660" cy="9105554"/>
          </a:xfrm>
        </p:grpSpPr>
        <p:grpSp>
          <p:nvGrpSpPr>
            <p:cNvPr id="20" name="Google Shape;20;p2"/>
            <p:cNvGrpSpPr/>
            <p:nvPr/>
          </p:nvGrpSpPr>
          <p:grpSpPr>
            <a:xfrm>
              <a:off x="6699625" y="4455725"/>
              <a:ext cx="3779622" cy="1782883"/>
              <a:chOff x="5782225" y="4455725"/>
              <a:chExt cx="3779622" cy="1782883"/>
            </a:xfrm>
          </p:grpSpPr>
          <p:sp>
            <p:nvSpPr>
              <p:cNvPr id="21" name="Google Shape;21;p2"/>
              <p:cNvSpPr/>
              <p:nvPr/>
            </p:nvSpPr>
            <p:spPr>
              <a:xfrm>
                <a:off x="6756575" y="4455725"/>
                <a:ext cx="2805272" cy="1537408"/>
              </a:xfrm>
              <a:custGeom>
                <a:avLst/>
                <a:gdLst/>
                <a:ahLst/>
                <a:cxnLst/>
                <a:rect l="l" t="t" r="r" b="b"/>
                <a:pathLst>
                  <a:path w="87610" h="48014" extrusionOk="0">
                    <a:moveTo>
                      <a:pt x="41297" y="0"/>
                    </a:moveTo>
                    <a:lnTo>
                      <a:pt x="9329" y="31926"/>
                    </a:lnTo>
                    <a:lnTo>
                      <a:pt x="0" y="31926"/>
                    </a:lnTo>
                    <a:lnTo>
                      <a:pt x="0" y="48014"/>
                    </a:lnTo>
                    <a:lnTo>
                      <a:pt x="87610" y="48014"/>
                    </a:lnTo>
                    <a:lnTo>
                      <a:pt x="8761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 name="Google Shape;22;p2"/>
              <p:cNvSpPr/>
              <p:nvPr/>
            </p:nvSpPr>
            <p:spPr>
              <a:xfrm>
                <a:off x="5782225" y="4701200"/>
                <a:ext cx="2805272" cy="1537408"/>
              </a:xfrm>
              <a:custGeom>
                <a:avLst/>
                <a:gdLst/>
                <a:ahLst/>
                <a:cxnLst/>
                <a:rect l="l" t="t" r="r" b="b"/>
                <a:pathLst>
                  <a:path w="87610" h="48014" extrusionOk="0">
                    <a:moveTo>
                      <a:pt x="41297" y="0"/>
                    </a:moveTo>
                    <a:lnTo>
                      <a:pt x="9329" y="31926"/>
                    </a:lnTo>
                    <a:lnTo>
                      <a:pt x="0" y="31926"/>
                    </a:lnTo>
                    <a:lnTo>
                      <a:pt x="0" y="48014"/>
                    </a:lnTo>
                    <a:lnTo>
                      <a:pt x="87610" y="48014"/>
                    </a:lnTo>
                    <a:lnTo>
                      <a:pt x="8761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23" name="Google Shape;23;p2"/>
            <p:cNvGrpSpPr/>
            <p:nvPr/>
          </p:nvGrpSpPr>
          <p:grpSpPr>
            <a:xfrm>
              <a:off x="-48925" y="4604000"/>
              <a:ext cx="5424616" cy="2084515"/>
              <a:chOff x="0" y="4604000"/>
              <a:chExt cx="5424616" cy="2084515"/>
            </a:xfrm>
          </p:grpSpPr>
          <p:sp>
            <p:nvSpPr>
              <p:cNvPr id="24" name="Google Shape;24;p2"/>
              <p:cNvSpPr/>
              <p:nvPr/>
            </p:nvSpPr>
            <p:spPr>
              <a:xfrm>
                <a:off x="0" y="4604000"/>
                <a:ext cx="4495016" cy="2084515"/>
              </a:xfrm>
              <a:custGeom>
                <a:avLst/>
                <a:gdLst/>
                <a:ahLst/>
                <a:cxnLst/>
                <a:rect l="l" t="t" r="r" b="b"/>
                <a:pathLst>
                  <a:path w="101749" h="47185" extrusionOk="0">
                    <a:moveTo>
                      <a:pt x="0" y="1"/>
                    </a:moveTo>
                    <a:lnTo>
                      <a:pt x="0" y="47185"/>
                    </a:lnTo>
                    <a:lnTo>
                      <a:pt x="101748" y="47185"/>
                    </a:lnTo>
                    <a:lnTo>
                      <a:pt x="101748" y="31097"/>
                    </a:lnTo>
                    <a:lnTo>
                      <a:pt x="96897" y="31097"/>
                    </a:lnTo>
                    <a:lnTo>
                      <a:pt x="76166" y="10366"/>
                    </a:lnTo>
                    <a:lnTo>
                      <a:pt x="55269" y="10366"/>
                    </a:lnTo>
                    <a:lnTo>
                      <a:pt x="449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 name="Google Shape;25;p2"/>
              <p:cNvSpPr/>
              <p:nvPr/>
            </p:nvSpPr>
            <p:spPr>
              <a:xfrm>
                <a:off x="929600" y="4604000"/>
                <a:ext cx="4495016" cy="2084515"/>
              </a:xfrm>
              <a:custGeom>
                <a:avLst/>
                <a:gdLst/>
                <a:ahLst/>
                <a:cxnLst/>
                <a:rect l="l" t="t" r="r" b="b"/>
                <a:pathLst>
                  <a:path w="101749" h="47185" extrusionOk="0">
                    <a:moveTo>
                      <a:pt x="0" y="1"/>
                    </a:moveTo>
                    <a:lnTo>
                      <a:pt x="0" y="47185"/>
                    </a:lnTo>
                    <a:lnTo>
                      <a:pt x="101748" y="47185"/>
                    </a:lnTo>
                    <a:lnTo>
                      <a:pt x="101748" y="31097"/>
                    </a:lnTo>
                    <a:lnTo>
                      <a:pt x="96897" y="31097"/>
                    </a:lnTo>
                    <a:lnTo>
                      <a:pt x="76166" y="10366"/>
                    </a:lnTo>
                    <a:lnTo>
                      <a:pt x="55269" y="10366"/>
                    </a:lnTo>
                    <a:lnTo>
                      <a:pt x="449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26" name="Google Shape;26;p2"/>
            <p:cNvSpPr/>
            <p:nvPr/>
          </p:nvSpPr>
          <p:spPr>
            <a:xfrm rot="10800000">
              <a:off x="-689412" y="-1173475"/>
              <a:ext cx="2805272" cy="1537408"/>
            </a:xfrm>
            <a:custGeom>
              <a:avLst/>
              <a:gdLst/>
              <a:ahLst/>
              <a:cxnLst/>
              <a:rect l="l" t="t" r="r" b="b"/>
              <a:pathLst>
                <a:path w="87610" h="48014" extrusionOk="0">
                  <a:moveTo>
                    <a:pt x="41297" y="0"/>
                  </a:moveTo>
                  <a:lnTo>
                    <a:pt x="9329" y="31926"/>
                  </a:lnTo>
                  <a:lnTo>
                    <a:pt x="0" y="31926"/>
                  </a:lnTo>
                  <a:lnTo>
                    <a:pt x="0" y="48014"/>
                  </a:lnTo>
                  <a:lnTo>
                    <a:pt x="87610" y="48014"/>
                  </a:lnTo>
                  <a:lnTo>
                    <a:pt x="8761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 name="Google Shape;27;p2"/>
            <p:cNvSpPr/>
            <p:nvPr/>
          </p:nvSpPr>
          <p:spPr>
            <a:xfrm rot="10800000">
              <a:off x="4880516" y="-2417039"/>
              <a:ext cx="5115407" cy="3017539"/>
            </a:xfrm>
            <a:custGeom>
              <a:avLst/>
              <a:gdLst/>
              <a:ahLst/>
              <a:cxnLst/>
              <a:rect l="l" t="t" r="r" b="b"/>
              <a:pathLst>
                <a:path w="111617" h="65842" extrusionOk="0">
                  <a:moveTo>
                    <a:pt x="0" y="0"/>
                  </a:moveTo>
                  <a:lnTo>
                    <a:pt x="0" y="65842"/>
                  </a:lnTo>
                  <a:lnTo>
                    <a:pt x="111616" y="65842"/>
                  </a:lnTo>
                  <a:lnTo>
                    <a:pt x="111616" y="17621"/>
                  </a:lnTo>
                  <a:lnTo>
                    <a:pt x="97436" y="17621"/>
                  </a:lnTo>
                  <a:lnTo>
                    <a:pt x="85702" y="6053"/>
                  </a:lnTo>
                  <a:lnTo>
                    <a:pt x="52864" y="6053"/>
                  </a:lnTo>
                  <a:lnTo>
                    <a:pt x="4681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28" name="Google Shape;28;p2"/>
          <p:cNvSpPr txBox="1">
            <a:spLocks noGrp="1"/>
          </p:cNvSpPr>
          <p:nvPr>
            <p:ph type="ctrTitle"/>
          </p:nvPr>
        </p:nvSpPr>
        <p:spPr>
          <a:xfrm>
            <a:off x="1394250" y="1432275"/>
            <a:ext cx="6355500" cy="1610100"/>
          </a:xfrm>
          <a:prstGeom prst="rect">
            <a:avLst/>
          </a:prstGeom>
          <a:noFill/>
        </p:spPr>
        <p:txBody>
          <a:bodyPr spcFirstLastPara="1" wrap="square" lIns="91425" tIns="91425" rIns="91425" bIns="91425" anchor="b" anchorCtr="0">
            <a:noAutofit/>
          </a:bodyPr>
          <a:lstStyle>
            <a:lvl1pPr lvl="0" algn="ctr">
              <a:spcBef>
                <a:spcPts val="0"/>
              </a:spcBef>
              <a:spcAft>
                <a:spcPts val="0"/>
              </a:spcAft>
              <a:buSzPts val="4300"/>
              <a:buNone/>
              <a:defRPr sz="43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29" name="Google Shape;29;p2"/>
          <p:cNvSpPr txBox="1">
            <a:spLocks noGrp="1"/>
          </p:cNvSpPr>
          <p:nvPr>
            <p:ph type="subTitle" idx="1"/>
          </p:nvPr>
        </p:nvSpPr>
        <p:spPr>
          <a:xfrm>
            <a:off x="1394250" y="3058425"/>
            <a:ext cx="6355500" cy="387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300"/>
              <a:buNone/>
              <a:defRPr sz="1500">
                <a:solidFill>
                  <a:schemeClr val="dk1"/>
                </a:solidFill>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53"/>
        <p:cNvGrpSpPr/>
        <p:nvPr/>
      </p:nvGrpSpPr>
      <p:grpSpPr>
        <a:xfrm>
          <a:off x="0" y="0"/>
          <a:ext cx="0" cy="0"/>
          <a:chOff x="0" y="0"/>
          <a:chExt cx="0" cy="0"/>
        </a:xfrm>
      </p:grpSpPr>
      <p:grpSp>
        <p:nvGrpSpPr>
          <p:cNvPr id="54" name="Google Shape;54;p4"/>
          <p:cNvGrpSpPr/>
          <p:nvPr/>
        </p:nvGrpSpPr>
        <p:grpSpPr>
          <a:xfrm>
            <a:off x="7852085" y="4186321"/>
            <a:ext cx="3074607" cy="453954"/>
            <a:chOff x="5478797" y="847321"/>
            <a:chExt cx="3074607" cy="453954"/>
          </a:xfrm>
        </p:grpSpPr>
        <p:grpSp>
          <p:nvGrpSpPr>
            <p:cNvPr id="55" name="Google Shape;55;p4"/>
            <p:cNvGrpSpPr/>
            <p:nvPr/>
          </p:nvGrpSpPr>
          <p:grpSpPr>
            <a:xfrm flipH="1">
              <a:off x="5675409" y="922405"/>
              <a:ext cx="2877996" cy="223763"/>
              <a:chOff x="1687059" y="2012316"/>
              <a:chExt cx="3573375" cy="277863"/>
            </a:xfrm>
          </p:grpSpPr>
          <p:sp>
            <p:nvSpPr>
              <p:cNvPr id="56" name="Google Shape;56;p4"/>
              <p:cNvSpPr/>
              <p:nvPr/>
            </p:nvSpPr>
            <p:spPr>
              <a:xfrm>
                <a:off x="1687059" y="2012316"/>
                <a:ext cx="3516675" cy="253825"/>
              </a:xfrm>
              <a:custGeom>
                <a:avLst/>
                <a:gdLst/>
                <a:ahLst/>
                <a:cxnLst/>
                <a:rect l="l" t="t" r="r" b="b"/>
                <a:pathLst>
                  <a:path w="140667" h="10153" extrusionOk="0">
                    <a:moveTo>
                      <a:pt x="0" y="0"/>
                    </a:moveTo>
                    <a:lnTo>
                      <a:pt x="67520" y="0"/>
                    </a:lnTo>
                    <a:lnTo>
                      <a:pt x="77673" y="10153"/>
                    </a:lnTo>
                    <a:lnTo>
                      <a:pt x="140667" y="10153"/>
                    </a:lnTo>
                  </a:path>
                </a:pathLst>
              </a:custGeom>
              <a:noFill/>
              <a:ln w="9525" cap="flat" cmpd="sng">
                <a:solidFill>
                  <a:schemeClr val="dk1"/>
                </a:solidFill>
                <a:prstDash val="solid"/>
                <a:round/>
                <a:headEnd type="none" w="med" len="med"/>
                <a:tailEnd type="none" w="med" len="med"/>
              </a:ln>
            </p:spPr>
          </p:sp>
          <p:sp>
            <p:nvSpPr>
              <p:cNvPr id="57" name="Google Shape;57;p4"/>
              <p:cNvSpPr/>
              <p:nvPr/>
            </p:nvSpPr>
            <p:spPr>
              <a:xfrm>
                <a:off x="5203734" y="2233479"/>
                <a:ext cx="56700" cy="567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58" name="Google Shape;58;p4"/>
            <p:cNvGrpSpPr/>
            <p:nvPr/>
          </p:nvGrpSpPr>
          <p:grpSpPr>
            <a:xfrm flipH="1">
              <a:off x="6072799" y="847321"/>
              <a:ext cx="2430997" cy="185534"/>
              <a:chOff x="1748547" y="1392116"/>
              <a:chExt cx="5911958" cy="451312"/>
            </a:xfrm>
          </p:grpSpPr>
          <p:sp>
            <p:nvSpPr>
              <p:cNvPr id="59" name="Google Shape;59;p4"/>
              <p:cNvSpPr/>
              <p:nvPr/>
            </p:nvSpPr>
            <p:spPr>
              <a:xfrm>
                <a:off x="1748547" y="1392116"/>
                <a:ext cx="5793758" cy="395567"/>
              </a:xfrm>
              <a:custGeom>
                <a:avLst/>
                <a:gdLst/>
                <a:ahLst/>
                <a:cxnLst/>
                <a:rect l="l" t="t" r="r" b="b"/>
                <a:pathLst>
                  <a:path w="111066" h="7583" extrusionOk="0">
                    <a:moveTo>
                      <a:pt x="0" y="0"/>
                    </a:moveTo>
                    <a:lnTo>
                      <a:pt x="79263" y="0"/>
                    </a:lnTo>
                    <a:lnTo>
                      <a:pt x="86847" y="7583"/>
                    </a:lnTo>
                    <a:lnTo>
                      <a:pt x="111066" y="7583"/>
                    </a:lnTo>
                  </a:path>
                </a:pathLst>
              </a:custGeom>
              <a:noFill/>
              <a:ln w="9525" cap="flat" cmpd="sng">
                <a:solidFill>
                  <a:schemeClr val="dk1"/>
                </a:solidFill>
                <a:prstDash val="solid"/>
                <a:round/>
                <a:headEnd type="none" w="med" len="med"/>
                <a:tailEnd type="none" w="med" len="med"/>
              </a:ln>
            </p:spPr>
          </p:sp>
          <p:sp>
            <p:nvSpPr>
              <p:cNvPr id="60" name="Google Shape;60;p4"/>
              <p:cNvSpPr/>
              <p:nvPr/>
            </p:nvSpPr>
            <p:spPr>
              <a:xfrm>
                <a:off x="7542305" y="1725228"/>
                <a:ext cx="118200" cy="1182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61" name="Google Shape;61;p4"/>
            <p:cNvGrpSpPr/>
            <p:nvPr/>
          </p:nvGrpSpPr>
          <p:grpSpPr>
            <a:xfrm flipH="1">
              <a:off x="5478797" y="1255615"/>
              <a:ext cx="3010303" cy="45661"/>
              <a:chOff x="1766900" y="2869225"/>
              <a:chExt cx="3737650" cy="56700"/>
            </a:xfrm>
          </p:grpSpPr>
          <p:cxnSp>
            <p:nvCxnSpPr>
              <p:cNvPr id="62" name="Google Shape;62;p4"/>
              <p:cNvCxnSpPr/>
              <p:nvPr/>
            </p:nvCxnSpPr>
            <p:spPr>
              <a:xfrm>
                <a:off x="1766900" y="2897575"/>
                <a:ext cx="3687900" cy="0"/>
              </a:xfrm>
              <a:prstGeom prst="straightConnector1">
                <a:avLst/>
              </a:prstGeom>
              <a:noFill/>
              <a:ln w="9525" cap="flat" cmpd="sng">
                <a:solidFill>
                  <a:schemeClr val="dk1"/>
                </a:solidFill>
                <a:prstDash val="solid"/>
                <a:round/>
                <a:headEnd type="none" w="med" len="med"/>
                <a:tailEnd type="none" w="med" len="med"/>
              </a:ln>
            </p:spPr>
          </p:cxnSp>
          <p:sp>
            <p:nvSpPr>
              <p:cNvPr id="63" name="Google Shape;63;p4"/>
              <p:cNvSpPr/>
              <p:nvPr/>
            </p:nvSpPr>
            <p:spPr>
              <a:xfrm>
                <a:off x="5447850" y="2869225"/>
                <a:ext cx="56700" cy="567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grpSp>
        <p:nvGrpSpPr>
          <p:cNvPr id="64" name="Google Shape;64;p4"/>
          <p:cNvGrpSpPr/>
          <p:nvPr/>
        </p:nvGrpSpPr>
        <p:grpSpPr>
          <a:xfrm>
            <a:off x="-522276" y="-1302097"/>
            <a:ext cx="7191391" cy="7853482"/>
            <a:chOff x="-522276" y="-1302097"/>
            <a:chExt cx="7191391" cy="7853482"/>
          </a:xfrm>
        </p:grpSpPr>
        <p:sp>
          <p:nvSpPr>
            <p:cNvPr id="65" name="Google Shape;65;p4"/>
            <p:cNvSpPr/>
            <p:nvPr/>
          </p:nvSpPr>
          <p:spPr>
            <a:xfrm flipH="1">
              <a:off x="3148717" y="4709785"/>
              <a:ext cx="3520399" cy="1841600"/>
            </a:xfrm>
            <a:custGeom>
              <a:avLst/>
              <a:gdLst/>
              <a:ahLst/>
              <a:cxnLst/>
              <a:rect l="l" t="t" r="r" b="b"/>
              <a:pathLst>
                <a:path w="64958" h="33981" extrusionOk="0">
                  <a:moveTo>
                    <a:pt x="1" y="0"/>
                  </a:moveTo>
                  <a:lnTo>
                    <a:pt x="1" y="33831"/>
                  </a:lnTo>
                  <a:lnTo>
                    <a:pt x="64957" y="33980"/>
                  </a:lnTo>
                  <a:lnTo>
                    <a:pt x="64957" y="33980"/>
                  </a:lnTo>
                  <a:lnTo>
                    <a:pt x="30991" y="0"/>
                  </a:lnTo>
                  <a:close/>
                </a:path>
              </a:pathLst>
            </a:custGeom>
            <a:solidFill>
              <a:srgbClr val="000000">
                <a:alpha val="8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 name="Google Shape;66;p4"/>
            <p:cNvSpPr/>
            <p:nvPr/>
          </p:nvSpPr>
          <p:spPr>
            <a:xfrm rot="10800000" flipH="1">
              <a:off x="-522276" y="-1302097"/>
              <a:ext cx="3520399" cy="1841600"/>
            </a:xfrm>
            <a:custGeom>
              <a:avLst/>
              <a:gdLst/>
              <a:ahLst/>
              <a:cxnLst/>
              <a:rect l="l" t="t" r="r" b="b"/>
              <a:pathLst>
                <a:path w="64958" h="33981" extrusionOk="0">
                  <a:moveTo>
                    <a:pt x="1" y="0"/>
                  </a:moveTo>
                  <a:lnTo>
                    <a:pt x="1" y="33831"/>
                  </a:lnTo>
                  <a:lnTo>
                    <a:pt x="64957" y="33980"/>
                  </a:lnTo>
                  <a:lnTo>
                    <a:pt x="64957" y="33980"/>
                  </a:lnTo>
                  <a:lnTo>
                    <a:pt x="30991" y="0"/>
                  </a:lnTo>
                  <a:close/>
                </a:path>
              </a:pathLst>
            </a:custGeom>
            <a:solidFill>
              <a:srgbClr val="000000">
                <a:alpha val="8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67" name="Google Shape;67;p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600"/>
              <a:buNone/>
              <a:defRPr sz="2600"/>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68" name="Google Shape;68;p4"/>
          <p:cNvSpPr txBox="1">
            <a:spLocks noGrp="1"/>
          </p:cNvSpPr>
          <p:nvPr>
            <p:ph type="body" idx="1"/>
          </p:nvPr>
        </p:nvSpPr>
        <p:spPr>
          <a:xfrm>
            <a:off x="720000" y="1065989"/>
            <a:ext cx="7704000" cy="342000"/>
          </a:xfrm>
          <a:prstGeom prst="rect">
            <a:avLst/>
          </a:prstGeom>
        </p:spPr>
        <p:txBody>
          <a:bodyPr spcFirstLastPara="1" wrap="square" lIns="91425" tIns="91425" rIns="91425" bIns="91425" anchor="t" anchorCtr="0">
            <a:noAutofit/>
          </a:bodyPr>
          <a:lstStyle>
            <a:lvl1pPr marL="457200" lvl="0" indent="-304800" algn="ctr" rtl="0">
              <a:spcBef>
                <a:spcPts val="0"/>
              </a:spcBef>
              <a:spcAft>
                <a:spcPts val="0"/>
              </a:spcAft>
              <a:buSzPts val="1200"/>
              <a:buFont typeface="Nunito Light"/>
              <a:buChar char="●"/>
              <a:defRPr>
                <a:solidFill>
                  <a:schemeClr val="hlink"/>
                </a:solidFill>
                <a:latin typeface="Barlow"/>
                <a:ea typeface="Barlow"/>
                <a:cs typeface="Barlow"/>
                <a:sym typeface="Barlow"/>
              </a:defRPr>
            </a:lvl1pPr>
            <a:lvl2pPr marL="914400" lvl="1" indent="-304800" rtl="0">
              <a:lnSpc>
                <a:spcPct val="100000"/>
              </a:lnSpc>
              <a:spcBef>
                <a:spcPts val="0"/>
              </a:spcBef>
              <a:spcAft>
                <a:spcPts val="0"/>
              </a:spcAft>
              <a:buSzPts val="1200"/>
              <a:buChar char="○"/>
              <a:defRPr/>
            </a:lvl2pPr>
            <a:lvl3pPr marL="1371600" lvl="2" indent="-304800" rtl="0">
              <a:lnSpc>
                <a:spcPct val="100000"/>
              </a:lnSpc>
              <a:spcBef>
                <a:spcPts val="0"/>
              </a:spcBef>
              <a:spcAft>
                <a:spcPts val="0"/>
              </a:spcAft>
              <a:buSzPts val="1200"/>
              <a:buChar char="■"/>
              <a:defRPr/>
            </a:lvl3pPr>
            <a:lvl4pPr marL="1828800" lvl="3" indent="-304800" rtl="0">
              <a:lnSpc>
                <a:spcPct val="100000"/>
              </a:lnSpc>
              <a:spcBef>
                <a:spcPts val="0"/>
              </a:spcBef>
              <a:spcAft>
                <a:spcPts val="0"/>
              </a:spcAft>
              <a:buSzPts val="1200"/>
              <a:buChar char="●"/>
              <a:defRPr/>
            </a:lvl4pPr>
            <a:lvl5pPr marL="2286000" lvl="4" indent="-304800" rtl="0">
              <a:lnSpc>
                <a:spcPct val="100000"/>
              </a:lnSpc>
              <a:spcBef>
                <a:spcPts val="0"/>
              </a:spcBef>
              <a:spcAft>
                <a:spcPts val="0"/>
              </a:spcAft>
              <a:buSzPts val="1200"/>
              <a:buChar char="○"/>
              <a:defRPr/>
            </a:lvl5pPr>
            <a:lvl6pPr marL="2743200" lvl="5" indent="-304800" rtl="0">
              <a:lnSpc>
                <a:spcPct val="100000"/>
              </a:lnSpc>
              <a:spcBef>
                <a:spcPts val="0"/>
              </a:spcBef>
              <a:spcAft>
                <a:spcPts val="0"/>
              </a:spcAft>
              <a:buSzPts val="1200"/>
              <a:buChar char="■"/>
              <a:defRPr/>
            </a:lvl6pPr>
            <a:lvl7pPr marL="3200400" lvl="6" indent="-304800" rtl="0">
              <a:lnSpc>
                <a:spcPct val="100000"/>
              </a:lnSpc>
              <a:spcBef>
                <a:spcPts val="0"/>
              </a:spcBef>
              <a:spcAft>
                <a:spcPts val="0"/>
              </a:spcAft>
              <a:buSzPts val="1200"/>
              <a:buChar char="●"/>
              <a:defRPr/>
            </a:lvl7pPr>
            <a:lvl8pPr marL="3657600" lvl="7" indent="-304800" rtl="0">
              <a:lnSpc>
                <a:spcPct val="100000"/>
              </a:lnSpc>
              <a:spcBef>
                <a:spcPts val="0"/>
              </a:spcBef>
              <a:spcAft>
                <a:spcPts val="0"/>
              </a:spcAft>
              <a:buSzPts val="1200"/>
              <a:buChar char="○"/>
              <a:defRPr/>
            </a:lvl8pPr>
            <a:lvl9pPr marL="4114800" lvl="8" indent="-304800" rtl="0">
              <a:lnSpc>
                <a:spcPct val="100000"/>
              </a:lnSpc>
              <a:spcBef>
                <a:spcPts val="0"/>
              </a:spcBef>
              <a:spcAft>
                <a:spcPts val="0"/>
              </a:spcAft>
              <a:buSzPts val="1200"/>
              <a:buChar char="■"/>
              <a:defRPr/>
            </a:lvl9pPr>
          </a:lstStyle>
          <a:p>
            <a:endParaRPr/>
          </a:p>
        </p:txBody>
      </p:sp>
      <p:sp>
        <p:nvSpPr>
          <p:cNvPr id="69" name="Google Shape;69;p4"/>
          <p:cNvSpPr/>
          <p:nvPr/>
        </p:nvSpPr>
        <p:spPr>
          <a:xfrm flipH="1">
            <a:off x="6000549" y="4603999"/>
            <a:ext cx="1205478" cy="219752"/>
          </a:xfrm>
          <a:custGeom>
            <a:avLst/>
            <a:gdLst/>
            <a:ahLst/>
            <a:cxnLst/>
            <a:rect l="l" t="t" r="r" b="b"/>
            <a:pathLst>
              <a:path w="15848" h="2889" extrusionOk="0">
                <a:moveTo>
                  <a:pt x="0" y="0"/>
                </a:moveTo>
                <a:lnTo>
                  <a:pt x="2889" y="2889"/>
                </a:lnTo>
                <a:lnTo>
                  <a:pt x="15847" y="2889"/>
                </a:lnTo>
                <a:lnTo>
                  <a:pt x="1295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70" name="Google Shape;70;p4"/>
          <p:cNvGrpSpPr/>
          <p:nvPr/>
        </p:nvGrpSpPr>
        <p:grpSpPr>
          <a:xfrm>
            <a:off x="4132575" y="4716825"/>
            <a:ext cx="5724316" cy="2084515"/>
            <a:chOff x="4132575" y="4716825"/>
            <a:chExt cx="5724316" cy="2084515"/>
          </a:xfrm>
        </p:grpSpPr>
        <p:sp>
          <p:nvSpPr>
            <p:cNvPr id="71" name="Google Shape;71;p4"/>
            <p:cNvSpPr/>
            <p:nvPr/>
          </p:nvSpPr>
          <p:spPr>
            <a:xfrm flipH="1">
              <a:off x="5361875" y="4716825"/>
              <a:ext cx="4495016" cy="2084515"/>
            </a:xfrm>
            <a:custGeom>
              <a:avLst/>
              <a:gdLst/>
              <a:ahLst/>
              <a:cxnLst/>
              <a:rect l="l" t="t" r="r" b="b"/>
              <a:pathLst>
                <a:path w="101749" h="47185" extrusionOk="0">
                  <a:moveTo>
                    <a:pt x="0" y="1"/>
                  </a:moveTo>
                  <a:lnTo>
                    <a:pt x="0" y="47185"/>
                  </a:lnTo>
                  <a:lnTo>
                    <a:pt x="101748" y="47185"/>
                  </a:lnTo>
                  <a:lnTo>
                    <a:pt x="101748" y="31097"/>
                  </a:lnTo>
                  <a:lnTo>
                    <a:pt x="96897" y="31097"/>
                  </a:lnTo>
                  <a:lnTo>
                    <a:pt x="76166" y="10366"/>
                  </a:lnTo>
                  <a:lnTo>
                    <a:pt x="55269" y="10366"/>
                  </a:lnTo>
                  <a:lnTo>
                    <a:pt x="449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2" name="Google Shape;72;p4"/>
            <p:cNvSpPr/>
            <p:nvPr/>
          </p:nvSpPr>
          <p:spPr>
            <a:xfrm flipH="1">
              <a:off x="4132575" y="4716825"/>
              <a:ext cx="4495016" cy="2084515"/>
            </a:xfrm>
            <a:custGeom>
              <a:avLst/>
              <a:gdLst/>
              <a:ahLst/>
              <a:cxnLst/>
              <a:rect l="l" t="t" r="r" b="b"/>
              <a:pathLst>
                <a:path w="101749" h="47185" extrusionOk="0">
                  <a:moveTo>
                    <a:pt x="0" y="1"/>
                  </a:moveTo>
                  <a:lnTo>
                    <a:pt x="0" y="47185"/>
                  </a:lnTo>
                  <a:lnTo>
                    <a:pt x="101748" y="47185"/>
                  </a:lnTo>
                  <a:lnTo>
                    <a:pt x="101748" y="31097"/>
                  </a:lnTo>
                  <a:lnTo>
                    <a:pt x="96897" y="31097"/>
                  </a:lnTo>
                  <a:lnTo>
                    <a:pt x="76166" y="10366"/>
                  </a:lnTo>
                  <a:lnTo>
                    <a:pt x="55269" y="10366"/>
                  </a:lnTo>
                  <a:lnTo>
                    <a:pt x="449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2"/>
        </a:solidFill>
        <a:effectLst/>
      </p:bgPr>
    </p:bg>
    <p:spTree>
      <p:nvGrpSpPr>
        <p:cNvPr id="1" name="Shape 231"/>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445025"/>
            <a:ext cx="77175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2600"/>
              <a:buFont typeface="Poppins Black"/>
              <a:buNone/>
              <a:defRPr sz="2600">
                <a:solidFill>
                  <a:schemeClr val="dk1"/>
                </a:solidFill>
                <a:latin typeface="Poppins Black"/>
                <a:ea typeface="Poppins Black"/>
                <a:cs typeface="Poppins Black"/>
                <a:sym typeface="Poppins Black"/>
              </a:defRPr>
            </a:lvl1pPr>
            <a:lvl2pPr lvl="1" rtl="0">
              <a:spcBef>
                <a:spcPts val="0"/>
              </a:spcBef>
              <a:spcAft>
                <a:spcPts val="0"/>
              </a:spcAft>
              <a:buClr>
                <a:schemeClr val="dk1"/>
              </a:buClr>
              <a:buSzPts val="3500"/>
              <a:buFont typeface="Raleway"/>
              <a:buNone/>
              <a:defRPr sz="3500" b="1">
                <a:solidFill>
                  <a:schemeClr val="dk1"/>
                </a:solidFill>
                <a:latin typeface="Raleway"/>
                <a:ea typeface="Raleway"/>
                <a:cs typeface="Raleway"/>
                <a:sym typeface="Raleway"/>
              </a:defRPr>
            </a:lvl2pPr>
            <a:lvl3pPr lvl="2" rtl="0">
              <a:spcBef>
                <a:spcPts val="0"/>
              </a:spcBef>
              <a:spcAft>
                <a:spcPts val="0"/>
              </a:spcAft>
              <a:buClr>
                <a:schemeClr val="dk1"/>
              </a:buClr>
              <a:buSzPts val="3500"/>
              <a:buFont typeface="Raleway"/>
              <a:buNone/>
              <a:defRPr sz="3500" b="1">
                <a:solidFill>
                  <a:schemeClr val="dk1"/>
                </a:solidFill>
                <a:latin typeface="Raleway"/>
                <a:ea typeface="Raleway"/>
                <a:cs typeface="Raleway"/>
                <a:sym typeface="Raleway"/>
              </a:defRPr>
            </a:lvl3pPr>
            <a:lvl4pPr lvl="3" rtl="0">
              <a:spcBef>
                <a:spcPts val="0"/>
              </a:spcBef>
              <a:spcAft>
                <a:spcPts val="0"/>
              </a:spcAft>
              <a:buClr>
                <a:schemeClr val="dk1"/>
              </a:buClr>
              <a:buSzPts val="3500"/>
              <a:buFont typeface="Raleway"/>
              <a:buNone/>
              <a:defRPr sz="3500" b="1">
                <a:solidFill>
                  <a:schemeClr val="dk1"/>
                </a:solidFill>
                <a:latin typeface="Raleway"/>
                <a:ea typeface="Raleway"/>
                <a:cs typeface="Raleway"/>
                <a:sym typeface="Raleway"/>
              </a:defRPr>
            </a:lvl4pPr>
            <a:lvl5pPr lvl="4" rtl="0">
              <a:spcBef>
                <a:spcPts val="0"/>
              </a:spcBef>
              <a:spcAft>
                <a:spcPts val="0"/>
              </a:spcAft>
              <a:buClr>
                <a:schemeClr val="dk1"/>
              </a:buClr>
              <a:buSzPts val="3500"/>
              <a:buFont typeface="Raleway"/>
              <a:buNone/>
              <a:defRPr sz="3500" b="1">
                <a:solidFill>
                  <a:schemeClr val="dk1"/>
                </a:solidFill>
                <a:latin typeface="Raleway"/>
                <a:ea typeface="Raleway"/>
                <a:cs typeface="Raleway"/>
                <a:sym typeface="Raleway"/>
              </a:defRPr>
            </a:lvl5pPr>
            <a:lvl6pPr lvl="5" rtl="0">
              <a:spcBef>
                <a:spcPts val="0"/>
              </a:spcBef>
              <a:spcAft>
                <a:spcPts val="0"/>
              </a:spcAft>
              <a:buClr>
                <a:schemeClr val="dk1"/>
              </a:buClr>
              <a:buSzPts val="3500"/>
              <a:buFont typeface="Raleway"/>
              <a:buNone/>
              <a:defRPr sz="3500" b="1">
                <a:solidFill>
                  <a:schemeClr val="dk1"/>
                </a:solidFill>
                <a:latin typeface="Raleway"/>
                <a:ea typeface="Raleway"/>
                <a:cs typeface="Raleway"/>
                <a:sym typeface="Raleway"/>
              </a:defRPr>
            </a:lvl6pPr>
            <a:lvl7pPr lvl="6" rtl="0">
              <a:spcBef>
                <a:spcPts val="0"/>
              </a:spcBef>
              <a:spcAft>
                <a:spcPts val="0"/>
              </a:spcAft>
              <a:buClr>
                <a:schemeClr val="dk1"/>
              </a:buClr>
              <a:buSzPts val="3500"/>
              <a:buFont typeface="Raleway"/>
              <a:buNone/>
              <a:defRPr sz="3500" b="1">
                <a:solidFill>
                  <a:schemeClr val="dk1"/>
                </a:solidFill>
                <a:latin typeface="Raleway"/>
                <a:ea typeface="Raleway"/>
                <a:cs typeface="Raleway"/>
                <a:sym typeface="Raleway"/>
              </a:defRPr>
            </a:lvl7pPr>
            <a:lvl8pPr lvl="7" rtl="0">
              <a:spcBef>
                <a:spcPts val="0"/>
              </a:spcBef>
              <a:spcAft>
                <a:spcPts val="0"/>
              </a:spcAft>
              <a:buClr>
                <a:schemeClr val="dk1"/>
              </a:buClr>
              <a:buSzPts val="3500"/>
              <a:buFont typeface="Raleway"/>
              <a:buNone/>
              <a:defRPr sz="3500" b="1">
                <a:solidFill>
                  <a:schemeClr val="dk1"/>
                </a:solidFill>
                <a:latin typeface="Raleway"/>
                <a:ea typeface="Raleway"/>
                <a:cs typeface="Raleway"/>
                <a:sym typeface="Raleway"/>
              </a:defRPr>
            </a:lvl8pPr>
            <a:lvl9pPr lvl="8" rtl="0">
              <a:spcBef>
                <a:spcPts val="0"/>
              </a:spcBef>
              <a:spcAft>
                <a:spcPts val="0"/>
              </a:spcAft>
              <a:buClr>
                <a:schemeClr val="dk1"/>
              </a:buClr>
              <a:buSzPts val="3500"/>
              <a:buFont typeface="Raleway"/>
              <a:buNone/>
              <a:defRPr sz="3500" b="1">
                <a:solidFill>
                  <a:schemeClr val="dk1"/>
                </a:solidFill>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91425" tIns="91425" rIns="91425" bIns="91425" anchor="t" anchorCtr="0">
            <a:noAutofit/>
          </a:bodyPr>
          <a:lstStyle>
            <a:lvl1pPr marL="457200" lvl="0" indent="-304800">
              <a:lnSpc>
                <a:spcPct val="100000"/>
              </a:lnSpc>
              <a:spcBef>
                <a:spcPts val="0"/>
              </a:spcBef>
              <a:spcAft>
                <a:spcPts val="0"/>
              </a:spcAft>
              <a:buClr>
                <a:schemeClr val="dk1"/>
              </a:buClr>
              <a:buSzPts val="1200"/>
              <a:buFont typeface="Barlow"/>
              <a:buChar char="●"/>
              <a:defRPr sz="1200">
                <a:solidFill>
                  <a:schemeClr val="dk1"/>
                </a:solidFill>
                <a:latin typeface="Barlow"/>
                <a:ea typeface="Barlow"/>
                <a:cs typeface="Barlow"/>
                <a:sym typeface="Barlow"/>
              </a:defRPr>
            </a:lvl1pPr>
            <a:lvl2pPr marL="914400" lvl="1" indent="-304800">
              <a:lnSpc>
                <a:spcPct val="100000"/>
              </a:lnSpc>
              <a:spcBef>
                <a:spcPts val="0"/>
              </a:spcBef>
              <a:spcAft>
                <a:spcPts val="0"/>
              </a:spcAft>
              <a:buClr>
                <a:schemeClr val="dk1"/>
              </a:buClr>
              <a:buSzPts val="1200"/>
              <a:buFont typeface="Barlow"/>
              <a:buChar char="○"/>
              <a:defRPr sz="1200">
                <a:solidFill>
                  <a:schemeClr val="dk1"/>
                </a:solidFill>
                <a:latin typeface="Barlow"/>
                <a:ea typeface="Barlow"/>
                <a:cs typeface="Barlow"/>
                <a:sym typeface="Barlow"/>
              </a:defRPr>
            </a:lvl2pPr>
            <a:lvl3pPr marL="1371600" lvl="2" indent="-304800">
              <a:lnSpc>
                <a:spcPct val="100000"/>
              </a:lnSpc>
              <a:spcBef>
                <a:spcPts val="0"/>
              </a:spcBef>
              <a:spcAft>
                <a:spcPts val="0"/>
              </a:spcAft>
              <a:buClr>
                <a:schemeClr val="dk1"/>
              </a:buClr>
              <a:buSzPts val="1200"/>
              <a:buFont typeface="Barlow"/>
              <a:buChar char="■"/>
              <a:defRPr sz="1200">
                <a:solidFill>
                  <a:schemeClr val="dk1"/>
                </a:solidFill>
                <a:latin typeface="Barlow"/>
                <a:ea typeface="Barlow"/>
                <a:cs typeface="Barlow"/>
                <a:sym typeface="Barlow"/>
              </a:defRPr>
            </a:lvl3pPr>
            <a:lvl4pPr marL="1828800" lvl="3" indent="-304800">
              <a:lnSpc>
                <a:spcPct val="100000"/>
              </a:lnSpc>
              <a:spcBef>
                <a:spcPts val="0"/>
              </a:spcBef>
              <a:spcAft>
                <a:spcPts val="0"/>
              </a:spcAft>
              <a:buClr>
                <a:schemeClr val="dk1"/>
              </a:buClr>
              <a:buSzPts val="1200"/>
              <a:buFont typeface="Barlow"/>
              <a:buChar char="●"/>
              <a:defRPr sz="1200">
                <a:solidFill>
                  <a:schemeClr val="dk1"/>
                </a:solidFill>
                <a:latin typeface="Barlow"/>
                <a:ea typeface="Barlow"/>
                <a:cs typeface="Barlow"/>
                <a:sym typeface="Barlow"/>
              </a:defRPr>
            </a:lvl4pPr>
            <a:lvl5pPr marL="2286000" lvl="4" indent="-304800">
              <a:lnSpc>
                <a:spcPct val="100000"/>
              </a:lnSpc>
              <a:spcBef>
                <a:spcPts val="0"/>
              </a:spcBef>
              <a:spcAft>
                <a:spcPts val="0"/>
              </a:spcAft>
              <a:buClr>
                <a:schemeClr val="dk1"/>
              </a:buClr>
              <a:buSzPts val="1200"/>
              <a:buFont typeface="Barlow"/>
              <a:buChar char="○"/>
              <a:defRPr sz="1200">
                <a:solidFill>
                  <a:schemeClr val="dk1"/>
                </a:solidFill>
                <a:latin typeface="Barlow"/>
                <a:ea typeface="Barlow"/>
                <a:cs typeface="Barlow"/>
                <a:sym typeface="Barlow"/>
              </a:defRPr>
            </a:lvl5pPr>
            <a:lvl6pPr marL="2743200" lvl="5" indent="-304800">
              <a:lnSpc>
                <a:spcPct val="100000"/>
              </a:lnSpc>
              <a:spcBef>
                <a:spcPts val="0"/>
              </a:spcBef>
              <a:spcAft>
                <a:spcPts val="0"/>
              </a:spcAft>
              <a:buClr>
                <a:schemeClr val="dk1"/>
              </a:buClr>
              <a:buSzPts val="1200"/>
              <a:buFont typeface="Barlow"/>
              <a:buChar char="■"/>
              <a:defRPr sz="1200">
                <a:solidFill>
                  <a:schemeClr val="dk1"/>
                </a:solidFill>
                <a:latin typeface="Barlow"/>
                <a:ea typeface="Barlow"/>
                <a:cs typeface="Barlow"/>
                <a:sym typeface="Barlow"/>
              </a:defRPr>
            </a:lvl6pPr>
            <a:lvl7pPr marL="3200400" lvl="6" indent="-304800">
              <a:lnSpc>
                <a:spcPct val="100000"/>
              </a:lnSpc>
              <a:spcBef>
                <a:spcPts val="0"/>
              </a:spcBef>
              <a:spcAft>
                <a:spcPts val="0"/>
              </a:spcAft>
              <a:buClr>
                <a:schemeClr val="dk1"/>
              </a:buClr>
              <a:buSzPts val="1200"/>
              <a:buFont typeface="Barlow"/>
              <a:buChar char="●"/>
              <a:defRPr sz="1200">
                <a:solidFill>
                  <a:schemeClr val="dk1"/>
                </a:solidFill>
                <a:latin typeface="Barlow"/>
                <a:ea typeface="Barlow"/>
                <a:cs typeface="Barlow"/>
                <a:sym typeface="Barlow"/>
              </a:defRPr>
            </a:lvl7pPr>
            <a:lvl8pPr marL="3657600" lvl="7" indent="-304800">
              <a:lnSpc>
                <a:spcPct val="100000"/>
              </a:lnSpc>
              <a:spcBef>
                <a:spcPts val="0"/>
              </a:spcBef>
              <a:spcAft>
                <a:spcPts val="0"/>
              </a:spcAft>
              <a:buClr>
                <a:schemeClr val="dk1"/>
              </a:buClr>
              <a:buSzPts val="1200"/>
              <a:buFont typeface="Barlow"/>
              <a:buChar char="○"/>
              <a:defRPr sz="1200">
                <a:solidFill>
                  <a:schemeClr val="dk1"/>
                </a:solidFill>
                <a:latin typeface="Barlow"/>
                <a:ea typeface="Barlow"/>
                <a:cs typeface="Barlow"/>
                <a:sym typeface="Barlow"/>
              </a:defRPr>
            </a:lvl8pPr>
            <a:lvl9pPr marL="4114800" lvl="8" indent="-304800">
              <a:lnSpc>
                <a:spcPct val="100000"/>
              </a:lnSpc>
              <a:spcBef>
                <a:spcPts val="0"/>
              </a:spcBef>
              <a:spcAft>
                <a:spcPts val="0"/>
              </a:spcAft>
              <a:buClr>
                <a:schemeClr val="dk1"/>
              </a:buClr>
              <a:buSzPts val="1200"/>
              <a:buFont typeface="Barlow"/>
              <a:buChar char="■"/>
              <a:defRPr sz="1200">
                <a:solidFill>
                  <a:schemeClr val="dk1"/>
                </a:solidFill>
                <a:latin typeface="Barlow"/>
                <a:ea typeface="Barlow"/>
                <a:cs typeface="Barlow"/>
                <a:sym typeface="Barlow"/>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8" r:id="rId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57"/>
        <p:cNvGrpSpPr/>
        <p:nvPr/>
      </p:nvGrpSpPr>
      <p:grpSpPr>
        <a:xfrm>
          <a:off x="0" y="0"/>
          <a:ext cx="0" cy="0"/>
          <a:chOff x="0" y="0"/>
          <a:chExt cx="0" cy="0"/>
        </a:xfrm>
      </p:grpSpPr>
      <p:pic>
        <p:nvPicPr>
          <p:cNvPr id="3" name="Imagen 2" descr="Imagen que contiene Texto&#10;&#10;Descripción generada automáticamente">
            <a:extLst>
              <a:ext uri="{FF2B5EF4-FFF2-40B4-BE49-F238E27FC236}">
                <a16:creationId xmlns:a16="http://schemas.microsoft.com/office/drawing/2014/main" id="{F981D12E-B78B-BC3D-618D-C2A2B752E13C}"/>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3476074" y="101424"/>
            <a:ext cx="2191850" cy="2191850"/>
          </a:xfrm>
          <a:prstGeom prst="rect">
            <a:avLst/>
          </a:prstGeom>
        </p:spPr>
      </p:pic>
      <p:grpSp>
        <p:nvGrpSpPr>
          <p:cNvPr id="760" name="Google Shape;760;p36"/>
          <p:cNvGrpSpPr/>
          <p:nvPr/>
        </p:nvGrpSpPr>
        <p:grpSpPr>
          <a:xfrm rot="10800000">
            <a:off x="6662200" y="3637323"/>
            <a:ext cx="3537150" cy="626797"/>
            <a:chOff x="1199232" y="2120038"/>
            <a:chExt cx="4391793" cy="778340"/>
          </a:xfrm>
        </p:grpSpPr>
        <p:grpSp>
          <p:nvGrpSpPr>
            <p:cNvPr id="761" name="Google Shape;761;p36"/>
            <p:cNvGrpSpPr/>
            <p:nvPr/>
          </p:nvGrpSpPr>
          <p:grpSpPr>
            <a:xfrm>
              <a:off x="2227732" y="2577138"/>
              <a:ext cx="1945675" cy="56700"/>
              <a:chOff x="2227732" y="2661275"/>
              <a:chExt cx="1945675" cy="56700"/>
            </a:xfrm>
          </p:grpSpPr>
          <p:cxnSp>
            <p:nvCxnSpPr>
              <p:cNvPr id="762" name="Google Shape;762;p36"/>
              <p:cNvCxnSpPr/>
              <p:nvPr/>
            </p:nvCxnSpPr>
            <p:spPr>
              <a:xfrm>
                <a:off x="2227732" y="2689625"/>
                <a:ext cx="1896000" cy="0"/>
              </a:xfrm>
              <a:prstGeom prst="straightConnector1">
                <a:avLst/>
              </a:prstGeom>
              <a:noFill/>
              <a:ln w="9525" cap="flat" cmpd="sng">
                <a:solidFill>
                  <a:schemeClr val="dk1"/>
                </a:solidFill>
                <a:prstDash val="solid"/>
                <a:round/>
                <a:headEnd type="none" w="med" len="med"/>
                <a:tailEnd type="none" w="med" len="med"/>
              </a:ln>
            </p:spPr>
          </p:cxnSp>
          <p:sp>
            <p:nvSpPr>
              <p:cNvPr id="763" name="Google Shape;763;p36"/>
              <p:cNvSpPr/>
              <p:nvPr/>
            </p:nvSpPr>
            <p:spPr>
              <a:xfrm>
                <a:off x="4116707" y="2661275"/>
                <a:ext cx="56700" cy="567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64" name="Google Shape;764;p36"/>
            <p:cNvGrpSpPr/>
            <p:nvPr/>
          </p:nvGrpSpPr>
          <p:grpSpPr>
            <a:xfrm>
              <a:off x="1943838" y="2729277"/>
              <a:ext cx="1938597" cy="169100"/>
              <a:chOff x="2216194" y="2593212"/>
              <a:chExt cx="4728285" cy="412439"/>
            </a:xfrm>
          </p:grpSpPr>
          <p:sp>
            <p:nvSpPr>
              <p:cNvPr id="765" name="Google Shape;765;p36"/>
              <p:cNvSpPr/>
              <p:nvPr/>
            </p:nvSpPr>
            <p:spPr>
              <a:xfrm>
                <a:off x="2216194" y="2593212"/>
                <a:ext cx="4593868" cy="355100"/>
              </a:xfrm>
              <a:custGeom>
                <a:avLst/>
                <a:gdLst/>
                <a:ahLst/>
                <a:cxnLst/>
                <a:rect l="l" t="t" r="r" b="b"/>
                <a:pathLst>
                  <a:path w="77550" h="5994" extrusionOk="0">
                    <a:moveTo>
                      <a:pt x="0" y="0"/>
                    </a:moveTo>
                    <a:lnTo>
                      <a:pt x="59202" y="0"/>
                    </a:lnTo>
                    <a:lnTo>
                      <a:pt x="65196" y="5994"/>
                    </a:lnTo>
                    <a:lnTo>
                      <a:pt x="77550" y="5994"/>
                    </a:lnTo>
                  </a:path>
                </a:pathLst>
              </a:custGeom>
              <a:noFill/>
              <a:ln w="9525" cap="flat" cmpd="sng">
                <a:solidFill>
                  <a:schemeClr val="dk1"/>
                </a:solidFill>
                <a:prstDash val="solid"/>
                <a:round/>
                <a:headEnd type="none" w="med" len="med"/>
                <a:tailEnd type="none" w="med" len="med"/>
              </a:ln>
            </p:spPr>
            <p:txBody>
              <a:bodyPr/>
              <a:lstStyle/>
              <a:p>
                <a:endParaRPr lang="es-CL" dirty="0"/>
              </a:p>
            </p:txBody>
          </p:sp>
          <p:sp>
            <p:nvSpPr>
              <p:cNvPr id="766" name="Google Shape;766;p36"/>
              <p:cNvSpPr/>
              <p:nvPr/>
            </p:nvSpPr>
            <p:spPr>
              <a:xfrm>
                <a:off x="6810079" y="2871251"/>
                <a:ext cx="134400" cy="134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67" name="Google Shape;767;p36"/>
            <p:cNvGrpSpPr/>
            <p:nvPr/>
          </p:nvGrpSpPr>
          <p:grpSpPr>
            <a:xfrm>
              <a:off x="1779150" y="2289288"/>
              <a:ext cx="3811875" cy="127113"/>
              <a:chOff x="1779150" y="2604263"/>
              <a:chExt cx="3811875" cy="127113"/>
            </a:xfrm>
          </p:grpSpPr>
          <p:sp>
            <p:nvSpPr>
              <p:cNvPr id="768" name="Google Shape;768;p36"/>
              <p:cNvSpPr/>
              <p:nvPr/>
            </p:nvSpPr>
            <p:spPr>
              <a:xfrm>
                <a:off x="1779150" y="2630450"/>
                <a:ext cx="3755175" cy="100925"/>
              </a:xfrm>
              <a:custGeom>
                <a:avLst/>
                <a:gdLst/>
                <a:ahLst/>
                <a:cxnLst/>
                <a:rect l="l" t="t" r="r" b="b"/>
                <a:pathLst>
                  <a:path w="150207" h="4037" extrusionOk="0">
                    <a:moveTo>
                      <a:pt x="0" y="4037"/>
                    </a:moveTo>
                    <a:lnTo>
                      <a:pt x="83176" y="4037"/>
                    </a:lnTo>
                    <a:lnTo>
                      <a:pt x="87213" y="0"/>
                    </a:lnTo>
                    <a:lnTo>
                      <a:pt x="150207" y="0"/>
                    </a:lnTo>
                  </a:path>
                </a:pathLst>
              </a:custGeom>
              <a:noFill/>
              <a:ln w="9525" cap="flat" cmpd="sng">
                <a:solidFill>
                  <a:schemeClr val="dk1"/>
                </a:solidFill>
                <a:prstDash val="solid"/>
                <a:round/>
                <a:headEnd type="none" w="med" len="med"/>
                <a:tailEnd type="none" w="med" len="med"/>
              </a:ln>
            </p:spPr>
            <p:txBody>
              <a:bodyPr/>
              <a:lstStyle/>
              <a:p>
                <a:endParaRPr lang="es-CL" dirty="0"/>
              </a:p>
            </p:txBody>
          </p:sp>
          <p:sp>
            <p:nvSpPr>
              <p:cNvPr id="769" name="Google Shape;769;p36"/>
              <p:cNvSpPr/>
              <p:nvPr/>
            </p:nvSpPr>
            <p:spPr>
              <a:xfrm>
                <a:off x="5534325" y="2604263"/>
                <a:ext cx="56700" cy="567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70" name="Google Shape;770;p36"/>
            <p:cNvGrpSpPr/>
            <p:nvPr/>
          </p:nvGrpSpPr>
          <p:grpSpPr>
            <a:xfrm>
              <a:off x="1199232" y="2120038"/>
              <a:ext cx="3737650" cy="56700"/>
              <a:chOff x="1199232" y="2869225"/>
              <a:chExt cx="3737650" cy="56700"/>
            </a:xfrm>
          </p:grpSpPr>
          <p:cxnSp>
            <p:nvCxnSpPr>
              <p:cNvPr id="771" name="Google Shape;771;p36"/>
              <p:cNvCxnSpPr/>
              <p:nvPr/>
            </p:nvCxnSpPr>
            <p:spPr>
              <a:xfrm>
                <a:off x="1199232" y="2897575"/>
                <a:ext cx="3687900" cy="0"/>
              </a:xfrm>
              <a:prstGeom prst="straightConnector1">
                <a:avLst/>
              </a:prstGeom>
              <a:noFill/>
              <a:ln w="9525" cap="flat" cmpd="sng">
                <a:solidFill>
                  <a:schemeClr val="dk1"/>
                </a:solidFill>
                <a:prstDash val="solid"/>
                <a:round/>
                <a:headEnd type="none" w="med" len="med"/>
                <a:tailEnd type="none" w="med" len="med"/>
              </a:ln>
            </p:spPr>
          </p:cxnSp>
          <p:sp>
            <p:nvSpPr>
              <p:cNvPr id="772" name="Google Shape;772;p36"/>
              <p:cNvSpPr/>
              <p:nvPr/>
            </p:nvSpPr>
            <p:spPr>
              <a:xfrm>
                <a:off x="4880182" y="2869225"/>
                <a:ext cx="56700" cy="567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grpSp>
        <p:nvGrpSpPr>
          <p:cNvPr id="773" name="Google Shape;773;p36"/>
          <p:cNvGrpSpPr/>
          <p:nvPr/>
        </p:nvGrpSpPr>
        <p:grpSpPr>
          <a:xfrm>
            <a:off x="-1696246" y="967904"/>
            <a:ext cx="3599787" cy="1044096"/>
            <a:chOff x="-1431671" y="656504"/>
            <a:chExt cx="3599787" cy="1044096"/>
          </a:xfrm>
        </p:grpSpPr>
        <p:grpSp>
          <p:nvGrpSpPr>
            <p:cNvPr id="774" name="Google Shape;774;p36"/>
            <p:cNvGrpSpPr/>
            <p:nvPr/>
          </p:nvGrpSpPr>
          <p:grpSpPr>
            <a:xfrm>
              <a:off x="-368508" y="1432892"/>
              <a:ext cx="1567047" cy="45661"/>
              <a:chOff x="1754675" y="2661275"/>
              <a:chExt cx="1945675" cy="56700"/>
            </a:xfrm>
          </p:grpSpPr>
          <p:cxnSp>
            <p:nvCxnSpPr>
              <p:cNvPr id="775" name="Google Shape;775;p36"/>
              <p:cNvCxnSpPr/>
              <p:nvPr/>
            </p:nvCxnSpPr>
            <p:spPr>
              <a:xfrm>
                <a:off x="1754675" y="2689625"/>
                <a:ext cx="1896000" cy="0"/>
              </a:xfrm>
              <a:prstGeom prst="straightConnector1">
                <a:avLst/>
              </a:prstGeom>
              <a:noFill/>
              <a:ln w="9525" cap="flat" cmpd="sng">
                <a:solidFill>
                  <a:schemeClr val="dk1"/>
                </a:solidFill>
                <a:prstDash val="solid"/>
                <a:round/>
                <a:headEnd type="none" w="med" len="med"/>
                <a:tailEnd type="none" w="med" len="med"/>
              </a:ln>
            </p:spPr>
          </p:cxnSp>
          <p:sp>
            <p:nvSpPr>
              <p:cNvPr id="776" name="Google Shape;776;p36"/>
              <p:cNvSpPr/>
              <p:nvPr/>
            </p:nvSpPr>
            <p:spPr>
              <a:xfrm>
                <a:off x="3643650" y="2661275"/>
                <a:ext cx="56700" cy="567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77" name="Google Shape;777;p36"/>
            <p:cNvGrpSpPr/>
            <p:nvPr/>
          </p:nvGrpSpPr>
          <p:grpSpPr>
            <a:xfrm>
              <a:off x="-766480" y="1564412"/>
              <a:ext cx="1561280" cy="136187"/>
              <a:chOff x="1754675" y="2824000"/>
              <a:chExt cx="4728285" cy="412439"/>
            </a:xfrm>
          </p:grpSpPr>
          <p:sp>
            <p:nvSpPr>
              <p:cNvPr id="778" name="Google Shape;778;p36"/>
              <p:cNvSpPr/>
              <p:nvPr/>
            </p:nvSpPr>
            <p:spPr>
              <a:xfrm>
                <a:off x="1754675" y="2824000"/>
                <a:ext cx="4593868" cy="355100"/>
              </a:xfrm>
              <a:custGeom>
                <a:avLst/>
                <a:gdLst/>
                <a:ahLst/>
                <a:cxnLst/>
                <a:rect l="l" t="t" r="r" b="b"/>
                <a:pathLst>
                  <a:path w="77550" h="5994" extrusionOk="0">
                    <a:moveTo>
                      <a:pt x="0" y="0"/>
                    </a:moveTo>
                    <a:lnTo>
                      <a:pt x="59202" y="0"/>
                    </a:lnTo>
                    <a:lnTo>
                      <a:pt x="65196" y="5994"/>
                    </a:lnTo>
                    <a:lnTo>
                      <a:pt x="77550" y="5994"/>
                    </a:lnTo>
                  </a:path>
                </a:pathLst>
              </a:custGeom>
              <a:noFill/>
              <a:ln w="9525" cap="flat" cmpd="sng">
                <a:solidFill>
                  <a:schemeClr val="dk1"/>
                </a:solidFill>
                <a:prstDash val="solid"/>
                <a:round/>
                <a:headEnd type="none" w="med" len="med"/>
                <a:tailEnd type="none" w="med" len="med"/>
              </a:ln>
            </p:spPr>
            <p:txBody>
              <a:bodyPr/>
              <a:lstStyle/>
              <a:p>
                <a:endParaRPr lang="es-CL" dirty="0"/>
              </a:p>
            </p:txBody>
          </p:sp>
          <p:sp>
            <p:nvSpPr>
              <p:cNvPr id="779" name="Google Shape;779;p36"/>
              <p:cNvSpPr/>
              <p:nvPr/>
            </p:nvSpPr>
            <p:spPr>
              <a:xfrm>
                <a:off x="6348560" y="3102039"/>
                <a:ext cx="134400" cy="134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80" name="Google Shape;780;p36"/>
            <p:cNvGrpSpPr/>
            <p:nvPr/>
          </p:nvGrpSpPr>
          <p:grpSpPr>
            <a:xfrm>
              <a:off x="-1431671" y="1201087"/>
              <a:ext cx="3070084" cy="102364"/>
              <a:chOff x="1779150" y="2604263"/>
              <a:chExt cx="3811875" cy="127113"/>
            </a:xfrm>
          </p:grpSpPr>
          <p:sp>
            <p:nvSpPr>
              <p:cNvPr id="781" name="Google Shape;781;p36"/>
              <p:cNvSpPr/>
              <p:nvPr/>
            </p:nvSpPr>
            <p:spPr>
              <a:xfrm>
                <a:off x="1779150" y="2630450"/>
                <a:ext cx="3755175" cy="100925"/>
              </a:xfrm>
              <a:custGeom>
                <a:avLst/>
                <a:gdLst/>
                <a:ahLst/>
                <a:cxnLst/>
                <a:rect l="l" t="t" r="r" b="b"/>
                <a:pathLst>
                  <a:path w="150207" h="4037" extrusionOk="0">
                    <a:moveTo>
                      <a:pt x="0" y="4037"/>
                    </a:moveTo>
                    <a:lnTo>
                      <a:pt x="83176" y="4037"/>
                    </a:lnTo>
                    <a:lnTo>
                      <a:pt x="87213" y="0"/>
                    </a:lnTo>
                    <a:lnTo>
                      <a:pt x="150207" y="0"/>
                    </a:lnTo>
                  </a:path>
                </a:pathLst>
              </a:custGeom>
              <a:noFill/>
              <a:ln w="9525" cap="flat" cmpd="sng">
                <a:solidFill>
                  <a:schemeClr val="dk1"/>
                </a:solidFill>
                <a:prstDash val="solid"/>
                <a:round/>
                <a:headEnd type="none" w="med" len="med"/>
                <a:tailEnd type="none" w="med" len="med"/>
              </a:ln>
            </p:spPr>
            <p:txBody>
              <a:bodyPr/>
              <a:lstStyle/>
              <a:p>
                <a:endParaRPr lang="es-CL" dirty="0"/>
              </a:p>
            </p:txBody>
          </p:sp>
          <p:sp>
            <p:nvSpPr>
              <p:cNvPr id="782" name="Google Shape;782;p36"/>
              <p:cNvSpPr/>
              <p:nvPr/>
            </p:nvSpPr>
            <p:spPr>
              <a:xfrm>
                <a:off x="5534325" y="2604263"/>
                <a:ext cx="56700" cy="567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83" name="Google Shape;783;p36"/>
            <p:cNvGrpSpPr/>
            <p:nvPr/>
          </p:nvGrpSpPr>
          <p:grpSpPr>
            <a:xfrm>
              <a:off x="-856941" y="773805"/>
              <a:ext cx="2877996" cy="223763"/>
              <a:chOff x="1748550" y="2064750"/>
              <a:chExt cx="3573375" cy="277863"/>
            </a:xfrm>
          </p:grpSpPr>
          <p:sp>
            <p:nvSpPr>
              <p:cNvPr id="784" name="Google Shape;784;p36"/>
              <p:cNvSpPr/>
              <p:nvPr/>
            </p:nvSpPr>
            <p:spPr>
              <a:xfrm>
                <a:off x="1748550" y="2064750"/>
                <a:ext cx="3516675" cy="253825"/>
              </a:xfrm>
              <a:custGeom>
                <a:avLst/>
                <a:gdLst/>
                <a:ahLst/>
                <a:cxnLst/>
                <a:rect l="l" t="t" r="r" b="b"/>
                <a:pathLst>
                  <a:path w="140667" h="10153" extrusionOk="0">
                    <a:moveTo>
                      <a:pt x="0" y="0"/>
                    </a:moveTo>
                    <a:lnTo>
                      <a:pt x="67520" y="0"/>
                    </a:lnTo>
                    <a:lnTo>
                      <a:pt x="77673" y="10153"/>
                    </a:lnTo>
                    <a:lnTo>
                      <a:pt x="140667" y="10153"/>
                    </a:lnTo>
                  </a:path>
                </a:pathLst>
              </a:custGeom>
              <a:noFill/>
              <a:ln w="9525" cap="flat" cmpd="sng">
                <a:solidFill>
                  <a:schemeClr val="dk1"/>
                </a:solidFill>
                <a:prstDash val="solid"/>
                <a:round/>
                <a:headEnd type="none" w="med" len="med"/>
                <a:tailEnd type="none" w="med" len="med"/>
              </a:ln>
            </p:spPr>
            <p:txBody>
              <a:bodyPr/>
              <a:lstStyle/>
              <a:p>
                <a:endParaRPr lang="es-CL" dirty="0"/>
              </a:p>
            </p:txBody>
          </p:sp>
          <p:sp>
            <p:nvSpPr>
              <p:cNvPr id="785" name="Google Shape;785;p36"/>
              <p:cNvSpPr/>
              <p:nvPr/>
            </p:nvSpPr>
            <p:spPr>
              <a:xfrm>
                <a:off x="5265225" y="2285913"/>
                <a:ext cx="56700" cy="567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86" name="Google Shape;786;p36"/>
            <p:cNvGrpSpPr/>
            <p:nvPr/>
          </p:nvGrpSpPr>
          <p:grpSpPr>
            <a:xfrm>
              <a:off x="-856958" y="656504"/>
              <a:ext cx="2430741" cy="185537"/>
              <a:chOff x="1748547" y="1392116"/>
              <a:chExt cx="5911958" cy="451312"/>
            </a:xfrm>
          </p:grpSpPr>
          <p:sp>
            <p:nvSpPr>
              <p:cNvPr id="787" name="Google Shape;787;p36"/>
              <p:cNvSpPr/>
              <p:nvPr/>
            </p:nvSpPr>
            <p:spPr>
              <a:xfrm>
                <a:off x="1748547" y="1392116"/>
                <a:ext cx="5793758" cy="395567"/>
              </a:xfrm>
              <a:custGeom>
                <a:avLst/>
                <a:gdLst/>
                <a:ahLst/>
                <a:cxnLst/>
                <a:rect l="l" t="t" r="r" b="b"/>
                <a:pathLst>
                  <a:path w="111066" h="7583" extrusionOk="0">
                    <a:moveTo>
                      <a:pt x="0" y="0"/>
                    </a:moveTo>
                    <a:lnTo>
                      <a:pt x="79263" y="0"/>
                    </a:lnTo>
                    <a:lnTo>
                      <a:pt x="86847" y="7583"/>
                    </a:lnTo>
                    <a:lnTo>
                      <a:pt x="111066" y="7583"/>
                    </a:lnTo>
                  </a:path>
                </a:pathLst>
              </a:custGeom>
              <a:noFill/>
              <a:ln w="9525" cap="flat" cmpd="sng">
                <a:solidFill>
                  <a:schemeClr val="dk1"/>
                </a:solidFill>
                <a:prstDash val="solid"/>
                <a:round/>
                <a:headEnd type="none" w="med" len="med"/>
                <a:tailEnd type="none" w="med" len="med"/>
              </a:ln>
            </p:spPr>
            <p:txBody>
              <a:bodyPr/>
              <a:lstStyle/>
              <a:p>
                <a:endParaRPr lang="es-CL" dirty="0"/>
              </a:p>
            </p:txBody>
          </p:sp>
          <p:sp>
            <p:nvSpPr>
              <p:cNvPr id="788" name="Google Shape;788;p36"/>
              <p:cNvSpPr/>
              <p:nvPr/>
            </p:nvSpPr>
            <p:spPr>
              <a:xfrm>
                <a:off x="7542305" y="1725228"/>
                <a:ext cx="118200" cy="1182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89" name="Google Shape;789;p36"/>
            <p:cNvGrpSpPr/>
            <p:nvPr/>
          </p:nvGrpSpPr>
          <p:grpSpPr>
            <a:xfrm>
              <a:off x="-842187" y="1064790"/>
              <a:ext cx="3010303" cy="45661"/>
              <a:chOff x="1766900" y="2869225"/>
              <a:chExt cx="3737650" cy="56700"/>
            </a:xfrm>
          </p:grpSpPr>
          <p:cxnSp>
            <p:nvCxnSpPr>
              <p:cNvPr id="790" name="Google Shape;790;p36"/>
              <p:cNvCxnSpPr/>
              <p:nvPr/>
            </p:nvCxnSpPr>
            <p:spPr>
              <a:xfrm>
                <a:off x="1766900" y="2897575"/>
                <a:ext cx="3687900" cy="0"/>
              </a:xfrm>
              <a:prstGeom prst="straightConnector1">
                <a:avLst/>
              </a:prstGeom>
              <a:noFill/>
              <a:ln w="9525" cap="flat" cmpd="sng">
                <a:solidFill>
                  <a:schemeClr val="dk1"/>
                </a:solidFill>
                <a:prstDash val="solid"/>
                <a:round/>
                <a:headEnd type="none" w="med" len="med"/>
                <a:tailEnd type="none" w="med" len="med"/>
              </a:ln>
            </p:spPr>
          </p:cxnSp>
          <p:sp>
            <p:nvSpPr>
              <p:cNvPr id="791" name="Google Shape;791;p36"/>
              <p:cNvSpPr/>
              <p:nvPr/>
            </p:nvSpPr>
            <p:spPr>
              <a:xfrm>
                <a:off x="5447850" y="2869225"/>
                <a:ext cx="56700" cy="567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grpSp>
        <p:nvGrpSpPr>
          <p:cNvPr id="4" name="Grupo 3">
            <a:extLst>
              <a:ext uri="{FF2B5EF4-FFF2-40B4-BE49-F238E27FC236}">
                <a16:creationId xmlns:a16="http://schemas.microsoft.com/office/drawing/2014/main" id="{940E9B1F-B83B-6512-D3DB-7437054941C2}"/>
              </a:ext>
            </a:extLst>
          </p:cNvPr>
          <p:cNvGrpSpPr/>
          <p:nvPr/>
        </p:nvGrpSpPr>
        <p:grpSpPr>
          <a:xfrm>
            <a:off x="667752" y="2571750"/>
            <a:ext cx="7808495" cy="2427508"/>
            <a:chOff x="667753" y="2571751"/>
            <a:chExt cx="7808495" cy="2427508"/>
          </a:xfrm>
        </p:grpSpPr>
        <p:sp>
          <p:nvSpPr>
            <p:cNvPr id="6" name="CuadroTexto 5">
              <a:extLst>
                <a:ext uri="{FF2B5EF4-FFF2-40B4-BE49-F238E27FC236}">
                  <a16:creationId xmlns:a16="http://schemas.microsoft.com/office/drawing/2014/main" id="{58692A62-0C1F-5190-A790-D4B87018E122}"/>
                </a:ext>
              </a:extLst>
            </p:cNvPr>
            <p:cNvSpPr txBox="1"/>
            <p:nvPr/>
          </p:nvSpPr>
          <p:spPr>
            <a:xfrm>
              <a:off x="667753" y="2571751"/>
              <a:ext cx="7808495" cy="569323"/>
            </a:xfrm>
            <a:prstGeom prst="rect">
              <a:avLst/>
            </a:prstGeom>
            <a:noFill/>
          </p:spPr>
          <p:txBody>
            <a:bodyPr wrap="square">
              <a:spAutoFit/>
            </a:bodyPr>
            <a:lstStyle/>
            <a:p>
              <a:pPr algn="ctr">
                <a:lnSpc>
                  <a:spcPct val="107000"/>
                </a:lnSpc>
                <a:spcBef>
                  <a:spcPts val="900"/>
                </a:spcBef>
              </a:pPr>
              <a:r>
                <a:rPr lang="es-CL" sz="3000" b="1" dirty="0">
                  <a:solidFill>
                    <a:schemeClr val="accent4"/>
                  </a:solidFill>
                  <a:latin typeface="Aptos" panose="020B0004020202020204" pitchFamily="34" charset="0"/>
                  <a:ea typeface="Times New Roman" panose="02020603050405020304" pitchFamily="18" charset="0"/>
                  <a:cs typeface="Times New Roman" panose="02020603050405020304" pitchFamily="18" charset="0"/>
                </a:rPr>
                <a:t>Clase 16: Plano Cartesiano</a:t>
              </a:r>
            </a:p>
          </p:txBody>
        </p:sp>
        <p:sp>
          <p:nvSpPr>
            <p:cNvPr id="7" name="CuadroTexto 6">
              <a:extLst>
                <a:ext uri="{FF2B5EF4-FFF2-40B4-BE49-F238E27FC236}">
                  <a16:creationId xmlns:a16="http://schemas.microsoft.com/office/drawing/2014/main" id="{676D8914-D208-9347-BBC3-08633C02D1E9}"/>
                </a:ext>
              </a:extLst>
            </p:cNvPr>
            <p:cNvSpPr txBox="1"/>
            <p:nvPr/>
          </p:nvSpPr>
          <p:spPr>
            <a:xfrm>
              <a:off x="2287706" y="3141074"/>
              <a:ext cx="4572000" cy="577081"/>
            </a:xfrm>
            <a:prstGeom prst="rect">
              <a:avLst/>
            </a:prstGeom>
            <a:noFill/>
          </p:spPr>
          <p:txBody>
            <a:bodyPr wrap="square">
              <a:spAutoFit/>
            </a:bodyPr>
            <a:lstStyle/>
            <a:p>
              <a:pPr algn="ctr"/>
              <a:r>
                <a:rPr lang="es-CL" sz="1050" dirty="0">
                  <a:latin typeface="Aptos" panose="020B0004020202020204" pitchFamily="34" charset="0"/>
                  <a:cs typeface="Arial" panose="020B0604020202020204" pitchFamily="34" charset="0"/>
                </a:rPr>
                <a:t>Departamento de Matemáticas </a:t>
              </a:r>
            </a:p>
            <a:p>
              <a:pPr algn="ctr"/>
              <a:r>
                <a:rPr lang="es-CL" sz="1050" dirty="0">
                  <a:latin typeface="Aptos" panose="020B0004020202020204" pitchFamily="34" charset="0"/>
                  <a:cs typeface="Arial" panose="020B0604020202020204" pitchFamily="34" charset="0"/>
                </a:rPr>
                <a:t>4tos y Egresados – Programas M1 y M2</a:t>
              </a:r>
            </a:p>
            <a:p>
              <a:pPr algn="ctr"/>
              <a:r>
                <a:rPr lang="es-CL" sz="1050" dirty="0">
                  <a:latin typeface="Aptos" panose="020B0004020202020204" pitchFamily="34" charset="0"/>
                  <a:cs typeface="Arial" panose="020B0604020202020204" pitchFamily="34" charset="0"/>
                </a:rPr>
                <a:t>Eje: Álgebra y Funciones</a:t>
              </a:r>
            </a:p>
          </p:txBody>
        </p:sp>
        <p:sp>
          <p:nvSpPr>
            <p:cNvPr id="8" name="CuadroTexto 7">
              <a:extLst>
                <a:ext uri="{FF2B5EF4-FFF2-40B4-BE49-F238E27FC236}">
                  <a16:creationId xmlns:a16="http://schemas.microsoft.com/office/drawing/2014/main" id="{3D87125F-1F8C-8B9A-EC77-F15AB73324D7}"/>
                </a:ext>
              </a:extLst>
            </p:cNvPr>
            <p:cNvSpPr txBox="1"/>
            <p:nvPr/>
          </p:nvSpPr>
          <p:spPr>
            <a:xfrm>
              <a:off x="2287706" y="4691482"/>
              <a:ext cx="4570293" cy="307777"/>
            </a:xfrm>
            <a:prstGeom prst="rect">
              <a:avLst/>
            </a:prstGeom>
            <a:noFill/>
          </p:spPr>
          <p:txBody>
            <a:bodyPr wrap="square">
              <a:spAutoFit/>
            </a:bodyPr>
            <a:lstStyle/>
            <a:p>
              <a:pPr algn="ctr"/>
              <a:r>
                <a:rPr lang="es-CL" dirty="0">
                  <a:latin typeface="Aptos" panose="020B0004020202020204" pitchFamily="34" charset="0"/>
                  <a:cs typeface="Arial" panose="020B0604020202020204" pitchFamily="34" charset="0"/>
                </a:rPr>
                <a:t>Invierno, 2024</a:t>
              </a: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01046DF9-BB61-738B-C77D-80ACC9FE8774}"/>
              </a:ext>
            </a:extLst>
          </p:cNvPr>
          <p:cNvSpPr>
            <a:spLocks noGrp="1"/>
          </p:cNvSpPr>
          <p:nvPr>
            <p:ph type="title"/>
          </p:nvPr>
        </p:nvSpPr>
        <p:spPr>
          <a:xfrm>
            <a:off x="720000" y="217845"/>
            <a:ext cx="7704000" cy="572700"/>
          </a:xfrm>
        </p:spPr>
        <p:txBody>
          <a:bodyPr/>
          <a:lstStyle/>
          <a:p>
            <a:r>
              <a:rPr lang="es-CL" b="1" dirty="0">
                <a:latin typeface="Aptos" panose="020B0004020202020204" pitchFamily="34" charset="0"/>
              </a:rPr>
              <a:t>Recta</a:t>
            </a:r>
          </a:p>
        </p:txBody>
      </p:sp>
      <p:sp>
        <p:nvSpPr>
          <p:cNvPr id="15" name="Rectangle 8">
            <a:extLst>
              <a:ext uri="{FF2B5EF4-FFF2-40B4-BE49-F238E27FC236}">
                <a16:creationId xmlns:a16="http://schemas.microsoft.com/office/drawing/2014/main" id="{5F5F100A-82D0-BEC1-6189-86705AC57E55}"/>
              </a:ext>
            </a:extLst>
          </p:cNvPr>
          <p:cNvSpPr>
            <a:spLocks noChangeArrowheads="1"/>
          </p:cNvSpPr>
          <p:nvPr/>
        </p:nvSpPr>
        <p:spPr bwMode="auto">
          <a:xfrm>
            <a:off x="335280" y="3728560"/>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18" name="Rectangle 12">
            <a:extLst>
              <a:ext uri="{FF2B5EF4-FFF2-40B4-BE49-F238E27FC236}">
                <a16:creationId xmlns:a16="http://schemas.microsoft.com/office/drawing/2014/main" id="{BA90862D-817F-CF4F-AD18-81055E2759E1}"/>
              </a:ext>
            </a:extLst>
          </p:cNvPr>
          <p:cNvSpPr>
            <a:spLocks noChangeArrowheads="1"/>
          </p:cNvSpPr>
          <p:nvPr/>
        </p:nvSpPr>
        <p:spPr bwMode="auto">
          <a:xfrm>
            <a:off x="211393" y="1476049"/>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21" name="Rectangle 16">
            <a:extLst>
              <a:ext uri="{FF2B5EF4-FFF2-40B4-BE49-F238E27FC236}">
                <a16:creationId xmlns:a16="http://schemas.microsoft.com/office/drawing/2014/main" id="{659FB0F2-BEFF-A66B-0B93-52881E413DFD}"/>
              </a:ext>
            </a:extLst>
          </p:cNvPr>
          <p:cNvSpPr>
            <a:spLocks noChangeArrowheads="1"/>
          </p:cNvSpPr>
          <p:nvPr/>
        </p:nvSpPr>
        <p:spPr bwMode="auto">
          <a:xfrm>
            <a:off x="421245" y="3861543"/>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26" name="Rectangle 7">
            <a:extLst>
              <a:ext uri="{FF2B5EF4-FFF2-40B4-BE49-F238E27FC236}">
                <a16:creationId xmlns:a16="http://schemas.microsoft.com/office/drawing/2014/main" id="{E3958079-9310-68E9-1CEA-6C6A1D4049D7}"/>
              </a:ext>
            </a:extLst>
          </p:cNvPr>
          <p:cNvSpPr>
            <a:spLocks noChangeArrowheads="1"/>
          </p:cNvSpPr>
          <p:nvPr/>
        </p:nvSpPr>
        <p:spPr bwMode="auto">
          <a:xfrm>
            <a:off x="0" y="13573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dirty="0"/>
          </a:p>
        </p:txBody>
      </p:sp>
      <p:sp>
        <p:nvSpPr>
          <p:cNvPr id="6" name="Rectangle 4">
            <a:extLst>
              <a:ext uri="{FF2B5EF4-FFF2-40B4-BE49-F238E27FC236}">
                <a16:creationId xmlns:a16="http://schemas.microsoft.com/office/drawing/2014/main" id="{5A6A983D-18C8-87F3-7F82-FDD1464E4A94}"/>
              </a:ext>
            </a:extLst>
          </p:cNvPr>
          <p:cNvSpPr>
            <a:spLocks noChangeArrowheads="1"/>
          </p:cNvSpPr>
          <p:nvPr/>
        </p:nvSpPr>
        <p:spPr bwMode="auto">
          <a:xfrm>
            <a:off x="0" y="730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sp>
        <p:nvSpPr>
          <p:cNvPr id="13" name="Rectangle 3">
            <a:extLst>
              <a:ext uri="{FF2B5EF4-FFF2-40B4-BE49-F238E27FC236}">
                <a16:creationId xmlns:a16="http://schemas.microsoft.com/office/drawing/2014/main" id="{5733ECE8-0405-CB3D-BDB8-2146D78A0FD8}"/>
              </a:ext>
            </a:extLst>
          </p:cNvPr>
          <p:cNvSpPr>
            <a:spLocks noChangeArrowheads="1"/>
          </p:cNvSpPr>
          <p:nvPr/>
        </p:nvSpPr>
        <p:spPr bwMode="auto">
          <a:xfrm>
            <a:off x="0" y="17335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sp>
        <p:nvSpPr>
          <p:cNvPr id="8" name="Rectangle 6">
            <a:extLst>
              <a:ext uri="{FF2B5EF4-FFF2-40B4-BE49-F238E27FC236}">
                <a16:creationId xmlns:a16="http://schemas.microsoft.com/office/drawing/2014/main" id="{94CA5F8F-A605-9A6B-C60A-03E29F65C4CB}"/>
              </a:ext>
            </a:extLst>
          </p:cNvPr>
          <p:cNvSpPr>
            <a:spLocks noChangeArrowheads="1"/>
          </p:cNvSpPr>
          <p:nvPr/>
        </p:nvSpPr>
        <p:spPr bwMode="auto">
          <a:xfrm>
            <a:off x="0" y="25971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mc:AlternateContent xmlns:mc="http://schemas.openxmlformats.org/markup-compatibility/2006">
        <mc:Choice xmlns:a14="http://schemas.microsoft.com/office/drawing/2010/main" Requires="a14">
          <p:sp>
            <p:nvSpPr>
              <p:cNvPr id="14" name="Rectangle 8">
                <a:extLst>
                  <a:ext uri="{FF2B5EF4-FFF2-40B4-BE49-F238E27FC236}">
                    <a16:creationId xmlns:a16="http://schemas.microsoft.com/office/drawing/2014/main" id="{9C0F1D0C-7053-3EE0-801F-9FBB1E8C4136}"/>
                  </a:ext>
                </a:extLst>
              </p:cNvPr>
              <p:cNvSpPr>
                <a:spLocks noChangeArrowheads="1"/>
              </p:cNvSpPr>
              <p:nvPr/>
            </p:nvSpPr>
            <p:spPr bwMode="auto">
              <a:xfrm>
                <a:off x="81502" y="862085"/>
                <a:ext cx="4667414" cy="1241494"/>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es-CL" altLang="es-CL" sz="8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Ejemplo: </a:t>
                </a:r>
                <a:endParaRPr kumimoji="0" lang="es-CL" altLang="es-CL" sz="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Dada la recta </a:t>
                </a:r>
                <a14:m>
                  <m:oMath xmlns:m="http://schemas.openxmlformats.org/officeDocument/2006/math">
                    <m:r>
                      <a:rPr kumimoji="0" lang="es-CL" altLang="es-CL" sz="1600" b="0" i="1" u="none" strike="noStrike" cap="none" normalizeH="0" baseline="0" smtClean="0">
                        <a:ln>
                          <a:noFill/>
                        </a:ln>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𝑦</m:t>
                    </m:r>
                    <m:r>
                      <a:rPr kumimoji="0" lang="es-CL" altLang="es-CL" sz="1600" b="0" i="1" u="none" strike="noStrike" cap="none" normalizeH="0" baseline="0" smtClean="0">
                        <a:ln>
                          <a:noFill/>
                        </a:ln>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kumimoji="0" lang="es-CL" altLang="es-CL" sz="1600" b="0" i="1" u="none" strike="noStrike" cap="none" normalizeH="0" baseline="0" smtClean="0">
                            <a:ln>
                              <a:noFill/>
                            </a:ln>
                            <a:solidFill>
                              <a:srgbClr val="000000"/>
                            </a:solidFill>
                            <a:effectLst/>
                            <a:latin typeface="Cambria Math" panose="02040503050406030204" pitchFamily="18" charset="0"/>
                            <a:cs typeface="Times New Roman" panose="02020603050405020304" pitchFamily="18" charset="0"/>
                          </a:rPr>
                        </m:ctrlPr>
                      </m:fPr>
                      <m:num>
                        <m:r>
                          <a:rPr kumimoji="0" lang="es-CL" altLang="es-CL" sz="1600" b="0" i="1" u="none" strike="noStrike" cap="none" normalizeH="0" baseline="0" smtClean="0">
                            <a:ln>
                              <a:noFill/>
                            </a:ln>
                            <a:solidFill>
                              <a:srgbClr val="000000"/>
                            </a:solidFill>
                            <a:effectLst/>
                            <a:latin typeface="Cambria Math" panose="02040503050406030204" pitchFamily="18" charset="0"/>
                            <a:cs typeface="Times New Roman" panose="02020603050405020304" pitchFamily="18" charset="0"/>
                          </a:rPr>
                          <m:t>1</m:t>
                        </m:r>
                      </m:num>
                      <m:den>
                        <m:r>
                          <a:rPr kumimoji="0" lang="es-CL" altLang="es-CL" sz="1600" b="0" i="1" u="none" strike="noStrike" cap="none" normalizeH="0" baseline="0" smtClean="0">
                            <a:ln>
                              <a:noFill/>
                            </a:ln>
                            <a:solidFill>
                              <a:srgbClr val="000000"/>
                            </a:solidFill>
                            <a:effectLst/>
                            <a:latin typeface="Cambria Math" panose="02040503050406030204" pitchFamily="18" charset="0"/>
                            <a:cs typeface="Times New Roman" panose="02020603050405020304" pitchFamily="18" charset="0"/>
                          </a:rPr>
                          <m:t>3</m:t>
                        </m:r>
                      </m:den>
                    </m:f>
                    <m:r>
                      <a:rPr kumimoji="0" lang="es-CL" altLang="es-CL" sz="1600" b="0" i="1" u="none" strike="noStrike" cap="none" normalizeH="0" baseline="0" smtClean="0">
                        <a:ln>
                          <a:noFill/>
                        </a:ln>
                        <a:solidFill>
                          <a:srgbClr val="000000"/>
                        </a:solidFill>
                        <a:effectLst/>
                        <a:latin typeface="Cambria Math" panose="02040503050406030204" pitchFamily="18" charset="0"/>
                        <a:cs typeface="Times New Roman" panose="02020603050405020304" pitchFamily="18" charset="0"/>
                      </a:rPr>
                      <m:t>𝑥</m:t>
                    </m:r>
                    <m:r>
                      <a:rPr kumimoji="0" lang="es-CL" altLang="es-CL" sz="1600" b="0" i="1" u="none" strike="noStrike" cap="none" normalizeH="0" baseline="0" smtClean="0">
                        <a:ln>
                          <a:noFill/>
                        </a:ln>
                        <a:solidFill>
                          <a:srgbClr val="000000"/>
                        </a:solidFill>
                        <a:effectLst/>
                        <a:latin typeface="Cambria Math" panose="02040503050406030204" pitchFamily="18" charset="0"/>
                        <a:cs typeface="Times New Roman" panose="02020603050405020304" pitchFamily="18" charset="0"/>
                      </a:rPr>
                      <m:t> −3</m:t>
                    </m:r>
                  </m:oMath>
                </a14:m>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se tiene que:</a:t>
                </a:r>
                <a:endParaRPr kumimoji="0" lang="es-CL" altLang="es-CL" sz="8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CL" altLang="es-CL" sz="2800" b="0" i="0" u="none" strike="noStrike" cap="none" normalizeH="0" baseline="0" dirty="0">
                  <a:ln>
                    <a:noFill/>
                  </a:ln>
                  <a:solidFill>
                    <a:schemeClr val="tx1"/>
                  </a:solidFill>
                  <a:effectLst/>
                  <a:latin typeface="Arial" panose="020B0604020202020204" pitchFamily="34" charset="0"/>
                </a:endParaRPr>
              </a:p>
            </p:txBody>
          </p:sp>
        </mc:Choice>
        <mc:Fallback>
          <p:sp>
            <p:nvSpPr>
              <p:cNvPr id="14" name="Rectangle 8">
                <a:extLst>
                  <a:ext uri="{FF2B5EF4-FFF2-40B4-BE49-F238E27FC236}">
                    <a16:creationId xmlns:a16="http://schemas.microsoft.com/office/drawing/2014/main" id="{9C0F1D0C-7053-3EE0-801F-9FBB1E8C4136}"/>
                  </a:ext>
                </a:extLst>
              </p:cNvPr>
              <p:cNvSpPr>
                <a:spLocks noRot="1" noChangeAspect="1" noMove="1" noResize="1" noEditPoints="1" noAdjustHandles="1" noChangeArrowheads="1" noChangeShapeType="1" noTextEdit="1"/>
              </p:cNvSpPr>
              <p:nvPr/>
            </p:nvSpPr>
            <p:spPr bwMode="auto">
              <a:xfrm>
                <a:off x="81502" y="862085"/>
                <a:ext cx="4667414" cy="1241494"/>
              </a:xfrm>
              <a:prstGeom prst="rect">
                <a:avLst/>
              </a:prstGeom>
              <a:blipFill>
                <a:blip r:embed="rId2"/>
                <a:stretch>
                  <a:fillRect l="-653"/>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s-CL">
                    <a:noFill/>
                  </a:rPr>
                  <a:t> </a:t>
                </a:r>
              </a:p>
            </p:txBody>
          </p:sp>
        </mc:Fallback>
      </mc:AlternateContent>
      <p:sp>
        <p:nvSpPr>
          <p:cNvPr id="17" name="Rectangle 9">
            <a:extLst>
              <a:ext uri="{FF2B5EF4-FFF2-40B4-BE49-F238E27FC236}">
                <a16:creationId xmlns:a16="http://schemas.microsoft.com/office/drawing/2014/main" id="{F53F3F0D-BA43-8DD5-FBC8-F4C2C0DB3C5F}"/>
              </a:ext>
            </a:extLst>
          </p:cNvPr>
          <p:cNvSpPr>
            <a:spLocks noChangeArrowheads="1"/>
          </p:cNvSpPr>
          <p:nvPr/>
        </p:nvSpPr>
        <p:spPr bwMode="auto">
          <a:xfrm>
            <a:off x="712788" y="3400525"/>
            <a:ext cx="18473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pic>
        <p:nvPicPr>
          <p:cNvPr id="22" name="Imagen 21">
            <a:extLst>
              <a:ext uri="{FF2B5EF4-FFF2-40B4-BE49-F238E27FC236}">
                <a16:creationId xmlns:a16="http://schemas.microsoft.com/office/drawing/2014/main" id="{2F1BFCDC-C6C6-4038-D89A-3DA7D7306A92}"/>
              </a:ext>
            </a:extLst>
          </p:cNvPr>
          <p:cNvPicPr>
            <a:picLocks noChangeAspect="1"/>
          </p:cNvPicPr>
          <p:nvPr/>
        </p:nvPicPr>
        <p:blipFill rotWithShape="1">
          <a:blip r:embed="rId3"/>
          <a:srcRect r="52730" b="9149"/>
          <a:stretch/>
        </p:blipFill>
        <p:spPr>
          <a:xfrm>
            <a:off x="427645" y="1854434"/>
            <a:ext cx="3773542" cy="2819951"/>
          </a:xfrm>
          <a:prstGeom prst="rect">
            <a:avLst/>
          </a:prstGeom>
        </p:spPr>
      </p:pic>
      <p:pic>
        <p:nvPicPr>
          <p:cNvPr id="2" name="Imagen 1" descr="Gráfico, Gráfico de líneas&#10;&#10;Descripción generada automáticamente">
            <a:extLst>
              <a:ext uri="{FF2B5EF4-FFF2-40B4-BE49-F238E27FC236}">
                <a16:creationId xmlns:a16="http://schemas.microsoft.com/office/drawing/2014/main" id="{4D56D93A-205F-F93A-D33B-1D2B631C7EC5}"/>
              </a:ext>
            </a:extLst>
          </p:cNvPr>
          <p:cNvPicPr>
            <a:picLocks noChangeAspect="1"/>
          </p:cNvPicPr>
          <p:nvPr/>
        </p:nvPicPr>
        <p:blipFill rotWithShape="1">
          <a:blip r:embed="rId4">
            <a:extLst>
              <a:ext uri="{28A0092B-C50C-407E-A947-70E740481C1C}">
                <a14:useLocalDpi xmlns:a14="http://schemas.microsoft.com/office/drawing/2010/main" val="0"/>
              </a:ext>
            </a:extLst>
          </a:blip>
          <a:srcRect l="2323" t="3420" r="4242" b="8655"/>
          <a:stretch/>
        </p:blipFill>
        <p:spPr bwMode="auto">
          <a:xfrm>
            <a:off x="4446381" y="1476049"/>
            <a:ext cx="4616117" cy="3000534"/>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269656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01046DF9-BB61-738B-C77D-80ACC9FE8774}"/>
              </a:ext>
            </a:extLst>
          </p:cNvPr>
          <p:cNvSpPr>
            <a:spLocks noGrp="1"/>
          </p:cNvSpPr>
          <p:nvPr>
            <p:ph type="title"/>
          </p:nvPr>
        </p:nvSpPr>
        <p:spPr>
          <a:xfrm>
            <a:off x="720000" y="217845"/>
            <a:ext cx="7704000" cy="572700"/>
          </a:xfrm>
        </p:spPr>
        <p:txBody>
          <a:bodyPr/>
          <a:lstStyle/>
          <a:p>
            <a:r>
              <a:rPr lang="es-CL" b="1" dirty="0">
                <a:latin typeface="Aptos" panose="020B0004020202020204" pitchFamily="34" charset="0"/>
              </a:rPr>
              <a:t>Recta</a:t>
            </a:r>
          </a:p>
        </p:txBody>
      </p:sp>
      <p:sp>
        <p:nvSpPr>
          <p:cNvPr id="15" name="Rectangle 8">
            <a:extLst>
              <a:ext uri="{FF2B5EF4-FFF2-40B4-BE49-F238E27FC236}">
                <a16:creationId xmlns:a16="http://schemas.microsoft.com/office/drawing/2014/main" id="{5F5F100A-82D0-BEC1-6189-86705AC57E55}"/>
              </a:ext>
            </a:extLst>
          </p:cNvPr>
          <p:cNvSpPr>
            <a:spLocks noChangeArrowheads="1"/>
          </p:cNvSpPr>
          <p:nvPr/>
        </p:nvSpPr>
        <p:spPr bwMode="auto">
          <a:xfrm>
            <a:off x="335280" y="3728560"/>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18" name="Rectangle 12">
            <a:extLst>
              <a:ext uri="{FF2B5EF4-FFF2-40B4-BE49-F238E27FC236}">
                <a16:creationId xmlns:a16="http://schemas.microsoft.com/office/drawing/2014/main" id="{BA90862D-817F-CF4F-AD18-81055E2759E1}"/>
              </a:ext>
            </a:extLst>
          </p:cNvPr>
          <p:cNvSpPr>
            <a:spLocks noChangeArrowheads="1"/>
          </p:cNvSpPr>
          <p:nvPr/>
        </p:nvSpPr>
        <p:spPr bwMode="auto">
          <a:xfrm>
            <a:off x="211393" y="1476049"/>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21" name="Rectangle 16">
            <a:extLst>
              <a:ext uri="{FF2B5EF4-FFF2-40B4-BE49-F238E27FC236}">
                <a16:creationId xmlns:a16="http://schemas.microsoft.com/office/drawing/2014/main" id="{659FB0F2-BEFF-A66B-0B93-52881E413DFD}"/>
              </a:ext>
            </a:extLst>
          </p:cNvPr>
          <p:cNvSpPr>
            <a:spLocks noChangeArrowheads="1"/>
          </p:cNvSpPr>
          <p:nvPr/>
        </p:nvSpPr>
        <p:spPr bwMode="auto">
          <a:xfrm>
            <a:off x="421245" y="3861543"/>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26" name="Rectangle 7">
            <a:extLst>
              <a:ext uri="{FF2B5EF4-FFF2-40B4-BE49-F238E27FC236}">
                <a16:creationId xmlns:a16="http://schemas.microsoft.com/office/drawing/2014/main" id="{E3958079-9310-68E9-1CEA-6C6A1D4049D7}"/>
              </a:ext>
            </a:extLst>
          </p:cNvPr>
          <p:cNvSpPr>
            <a:spLocks noChangeArrowheads="1"/>
          </p:cNvSpPr>
          <p:nvPr/>
        </p:nvSpPr>
        <p:spPr bwMode="auto">
          <a:xfrm>
            <a:off x="0" y="13573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dirty="0"/>
          </a:p>
        </p:txBody>
      </p:sp>
      <p:sp>
        <p:nvSpPr>
          <p:cNvPr id="6" name="Rectangle 4">
            <a:extLst>
              <a:ext uri="{FF2B5EF4-FFF2-40B4-BE49-F238E27FC236}">
                <a16:creationId xmlns:a16="http://schemas.microsoft.com/office/drawing/2014/main" id="{5A6A983D-18C8-87F3-7F82-FDD1464E4A94}"/>
              </a:ext>
            </a:extLst>
          </p:cNvPr>
          <p:cNvSpPr>
            <a:spLocks noChangeArrowheads="1"/>
          </p:cNvSpPr>
          <p:nvPr/>
        </p:nvSpPr>
        <p:spPr bwMode="auto">
          <a:xfrm>
            <a:off x="0" y="730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sp>
        <p:nvSpPr>
          <p:cNvPr id="13" name="Rectangle 3">
            <a:extLst>
              <a:ext uri="{FF2B5EF4-FFF2-40B4-BE49-F238E27FC236}">
                <a16:creationId xmlns:a16="http://schemas.microsoft.com/office/drawing/2014/main" id="{5733ECE8-0405-CB3D-BDB8-2146D78A0FD8}"/>
              </a:ext>
            </a:extLst>
          </p:cNvPr>
          <p:cNvSpPr>
            <a:spLocks noChangeArrowheads="1"/>
          </p:cNvSpPr>
          <p:nvPr/>
        </p:nvSpPr>
        <p:spPr bwMode="auto">
          <a:xfrm>
            <a:off x="0" y="17335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sp>
        <p:nvSpPr>
          <p:cNvPr id="8" name="Rectangle 6">
            <a:extLst>
              <a:ext uri="{FF2B5EF4-FFF2-40B4-BE49-F238E27FC236}">
                <a16:creationId xmlns:a16="http://schemas.microsoft.com/office/drawing/2014/main" id="{94CA5F8F-A605-9A6B-C60A-03E29F65C4CB}"/>
              </a:ext>
            </a:extLst>
          </p:cNvPr>
          <p:cNvSpPr>
            <a:spLocks noChangeArrowheads="1"/>
          </p:cNvSpPr>
          <p:nvPr/>
        </p:nvSpPr>
        <p:spPr bwMode="auto">
          <a:xfrm>
            <a:off x="0" y="25971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sp>
        <p:nvSpPr>
          <p:cNvPr id="17" name="Rectangle 9">
            <a:extLst>
              <a:ext uri="{FF2B5EF4-FFF2-40B4-BE49-F238E27FC236}">
                <a16:creationId xmlns:a16="http://schemas.microsoft.com/office/drawing/2014/main" id="{F53F3F0D-BA43-8DD5-FBC8-F4C2C0DB3C5F}"/>
              </a:ext>
            </a:extLst>
          </p:cNvPr>
          <p:cNvSpPr>
            <a:spLocks noChangeArrowheads="1"/>
          </p:cNvSpPr>
          <p:nvPr/>
        </p:nvSpPr>
        <p:spPr bwMode="auto">
          <a:xfrm>
            <a:off x="712788" y="3400525"/>
            <a:ext cx="18473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sp>
        <p:nvSpPr>
          <p:cNvPr id="4" name="CuadroTexto 3">
            <a:extLst>
              <a:ext uri="{FF2B5EF4-FFF2-40B4-BE49-F238E27FC236}">
                <a16:creationId xmlns:a16="http://schemas.microsoft.com/office/drawing/2014/main" id="{CFC81BD2-7309-CB89-2C0F-D2DC5C2D0570}"/>
              </a:ext>
            </a:extLst>
          </p:cNvPr>
          <p:cNvSpPr txBox="1"/>
          <p:nvPr/>
        </p:nvSpPr>
        <p:spPr>
          <a:xfrm>
            <a:off x="335279" y="834578"/>
            <a:ext cx="8597327" cy="873124"/>
          </a:xfrm>
          <a:prstGeom prst="rect">
            <a:avLst/>
          </a:prstGeom>
          <a:noFill/>
        </p:spPr>
        <p:txBody>
          <a:bodyPr wrap="square">
            <a:spAutoFit/>
          </a:bodyPr>
          <a:lstStyle/>
          <a:p>
            <a:pPr algn="just">
              <a:lnSpc>
                <a:spcPct val="107000"/>
              </a:lnSpc>
              <a:spcAft>
                <a:spcPts val="800"/>
              </a:spcAft>
            </a:pPr>
            <a:r>
              <a:rPr lang="es-CL"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Las ecuaciones de la recta como ya revisamos se pueden escribir de diferente forma, pero existen formas abreviadas para obtenerlas según los datos que nos entregue el ejercicio, los cuales son:</a:t>
            </a: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2" name="Imagen 11">
            <a:extLst>
              <a:ext uri="{FF2B5EF4-FFF2-40B4-BE49-F238E27FC236}">
                <a16:creationId xmlns:a16="http://schemas.microsoft.com/office/drawing/2014/main" id="{FED90340-A3A5-1A3E-B8A2-6776D950B72B}"/>
              </a:ext>
            </a:extLst>
          </p:cNvPr>
          <p:cNvPicPr>
            <a:picLocks noChangeAspect="1"/>
          </p:cNvPicPr>
          <p:nvPr/>
        </p:nvPicPr>
        <p:blipFill rotWithShape="1">
          <a:blip r:embed="rId2"/>
          <a:srcRect b="41104"/>
          <a:stretch/>
        </p:blipFill>
        <p:spPr>
          <a:xfrm>
            <a:off x="211393" y="1741675"/>
            <a:ext cx="4320000" cy="3174445"/>
          </a:xfrm>
          <a:prstGeom prst="rect">
            <a:avLst/>
          </a:prstGeom>
        </p:spPr>
      </p:pic>
      <p:pic>
        <p:nvPicPr>
          <p:cNvPr id="16" name="Imagen 15">
            <a:extLst>
              <a:ext uri="{FF2B5EF4-FFF2-40B4-BE49-F238E27FC236}">
                <a16:creationId xmlns:a16="http://schemas.microsoft.com/office/drawing/2014/main" id="{0594378E-C25B-98AB-7287-7A6565415116}"/>
              </a:ext>
            </a:extLst>
          </p:cNvPr>
          <p:cNvPicPr>
            <a:picLocks noChangeAspect="1"/>
          </p:cNvPicPr>
          <p:nvPr/>
        </p:nvPicPr>
        <p:blipFill rotWithShape="1">
          <a:blip r:embed="rId2"/>
          <a:srcRect t="58895" b="284"/>
          <a:stretch/>
        </p:blipFill>
        <p:spPr>
          <a:xfrm>
            <a:off x="4612606" y="2083938"/>
            <a:ext cx="4320000" cy="2200200"/>
          </a:xfrm>
          <a:prstGeom prst="rect">
            <a:avLst/>
          </a:prstGeom>
        </p:spPr>
      </p:pic>
    </p:spTree>
    <p:extLst>
      <p:ext uri="{BB962C8B-B14F-4D97-AF65-F5344CB8AC3E}">
        <p14:creationId xmlns:p14="http://schemas.microsoft.com/office/powerpoint/2010/main" val="3261519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01046DF9-BB61-738B-C77D-80ACC9FE8774}"/>
              </a:ext>
            </a:extLst>
          </p:cNvPr>
          <p:cNvSpPr>
            <a:spLocks noGrp="1"/>
          </p:cNvSpPr>
          <p:nvPr>
            <p:ph type="title"/>
          </p:nvPr>
        </p:nvSpPr>
        <p:spPr>
          <a:xfrm>
            <a:off x="720000" y="217845"/>
            <a:ext cx="7704000" cy="572700"/>
          </a:xfrm>
        </p:spPr>
        <p:txBody>
          <a:bodyPr/>
          <a:lstStyle/>
          <a:p>
            <a:r>
              <a:rPr lang="es-CL" b="1" dirty="0">
                <a:latin typeface="Aptos" panose="020B0004020202020204" pitchFamily="34" charset="0"/>
              </a:rPr>
              <a:t>Recta</a:t>
            </a:r>
          </a:p>
        </p:txBody>
      </p:sp>
      <p:sp>
        <p:nvSpPr>
          <p:cNvPr id="15" name="Rectangle 8">
            <a:extLst>
              <a:ext uri="{FF2B5EF4-FFF2-40B4-BE49-F238E27FC236}">
                <a16:creationId xmlns:a16="http://schemas.microsoft.com/office/drawing/2014/main" id="{5F5F100A-82D0-BEC1-6189-86705AC57E55}"/>
              </a:ext>
            </a:extLst>
          </p:cNvPr>
          <p:cNvSpPr>
            <a:spLocks noChangeArrowheads="1"/>
          </p:cNvSpPr>
          <p:nvPr/>
        </p:nvSpPr>
        <p:spPr bwMode="auto">
          <a:xfrm>
            <a:off x="335280" y="3728560"/>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18" name="Rectangle 12">
            <a:extLst>
              <a:ext uri="{FF2B5EF4-FFF2-40B4-BE49-F238E27FC236}">
                <a16:creationId xmlns:a16="http://schemas.microsoft.com/office/drawing/2014/main" id="{BA90862D-817F-CF4F-AD18-81055E2759E1}"/>
              </a:ext>
            </a:extLst>
          </p:cNvPr>
          <p:cNvSpPr>
            <a:spLocks noChangeArrowheads="1"/>
          </p:cNvSpPr>
          <p:nvPr/>
        </p:nvSpPr>
        <p:spPr bwMode="auto">
          <a:xfrm>
            <a:off x="211393" y="1476049"/>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21" name="Rectangle 16">
            <a:extLst>
              <a:ext uri="{FF2B5EF4-FFF2-40B4-BE49-F238E27FC236}">
                <a16:creationId xmlns:a16="http://schemas.microsoft.com/office/drawing/2014/main" id="{659FB0F2-BEFF-A66B-0B93-52881E413DFD}"/>
              </a:ext>
            </a:extLst>
          </p:cNvPr>
          <p:cNvSpPr>
            <a:spLocks noChangeArrowheads="1"/>
          </p:cNvSpPr>
          <p:nvPr/>
        </p:nvSpPr>
        <p:spPr bwMode="auto">
          <a:xfrm>
            <a:off x="421245" y="3861543"/>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26" name="Rectangle 7">
            <a:extLst>
              <a:ext uri="{FF2B5EF4-FFF2-40B4-BE49-F238E27FC236}">
                <a16:creationId xmlns:a16="http://schemas.microsoft.com/office/drawing/2014/main" id="{E3958079-9310-68E9-1CEA-6C6A1D4049D7}"/>
              </a:ext>
            </a:extLst>
          </p:cNvPr>
          <p:cNvSpPr>
            <a:spLocks noChangeArrowheads="1"/>
          </p:cNvSpPr>
          <p:nvPr/>
        </p:nvSpPr>
        <p:spPr bwMode="auto">
          <a:xfrm>
            <a:off x="0" y="13573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dirty="0"/>
          </a:p>
        </p:txBody>
      </p:sp>
      <p:sp>
        <p:nvSpPr>
          <p:cNvPr id="6" name="Rectangle 4">
            <a:extLst>
              <a:ext uri="{FF2B5EF4-FFF2-40B4-BE49-F238E27FC236}">
                <a16:creationId xmlns:a16="http://schemas.microsoft.com/office/drawing/2014/main" id="{5A6A983D-18C8-87F3-7F82-FDD1464E4A94}"/>
              </a:ext>
            </a:extLst>
          </p:cNvPr>
          <p:cNvSpPr>
            <a:spLocks noChangeArrowheads="1"/>
          </p:cNvSpPr>
          <p:nvPr/>
        </p:nvSpPr>
        <p:spPr bwMode="auto">
          <a:xfrm>
            <a:off x="0" y="730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sp>
        <p:nvSpPr>
          <p:cNvPr id="13" name="Rectangle 3">
            <a:extLst>
              <a:ext uri="{FF2B5EF4-FFF2-40B4-BE49-F238E27FC236}">
                <a16:creationId xmlns:a16="http://schemas.microsoft.com/office/drawing/2014/main" id="{5733ECE8-0405-CB3D-BDB8-2146D78A0FD8}"/>
              </a:ext>
            </a:extLst>
          </p:cNvPr>
          <p:cNvSpPr>
            <a:spLocks noChangeArrowheads="1"/>
          </p:cNvSpPr>
          <p:nvPr/>
        </p:nvSpPr>
        <p:spPr bwMode="auto">
          <a:xfrm>
            <a:off x="0" y="17335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sp>
        <p:nvSpPr>
          <p:cNvPr id="8" name="Rectangle 6">
            <a:extLst>
              <a:ext uri="{FF2B5EF4-FFF2-40B4-BE49-F238E27FC236}">
                <a16:creationId xmlns:a16="http://schemas.microsoft.com/office/drawing/2014/main" id="{94CA5F8F-A605-9A6B-C60A-03E29F65C4CB}"/>
              </a:ext>
            </a:extLst>
          </p:cNvPr>
          <p:cNvSpPr>
            <a:spLocks noChangeArrowheads="1"/>
          </p:cNvSpPr>
          <p:nvPr/>
        </p:nvSpPr>
        <p:spPr bwMode="auto">
          <a:xfrm>
            <a:off x="0" y="25971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sp>
        <p:nvSpPr>
          <p:cNvPr id="17" name="Rectangle 9">
            <a:extLst>
              <a:ext uri="{FF2B5EF4-FFF2-40B4-BE49-F238E27FC236}">
                <a16:creationId xmlns:a16="http://schemas.microsoft.com/office/drawing/2014/main" id="{F53F3F0D-BA43-8DD5-FBC8-F4C2C0DB3C5F}"/>
              </a:ext>
            </a:extLst>
          </p:cNvPr>
          <p:cNvSpPr>
            <a:spLocks noChangeArrowheads="1"/>
          </p:cNvSpPr>
          <p:nvPr/>
        </p:nvSpPr>
        <p:spPr bwMode="auto">
          <a:xfrm>
            <a:off x="712788" y="3400525"/>
            <a:ext cx="18473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sp>
        <p:nvSpPr>
          <p:cNvPr id="4" name="CuadroTexto 3">
            <a:extLst>
              <a:ext uri="{FF2B5EF4-FFF2-40B4-BE49-F238E27FC236}">
                <a16:creationId xmlns:a16="http://schemas.microsoft.com/office/drawing/2014/main" id="{CFC81BD2-7309-CB89-2C0F-D2DC5C2D0570}"/>
              </a:ext>
            </a:extLst>
          </p:cNvPr>
          <p:cNvSpPr txBox="1"/>
          <p:nvPr/>
        </p:nvSpPr>
        <p:spPr>
          <a:xfrm>
            <a:off x="335279" y="834578"/>
            <a:ext cx="8597327" cy="873124"/>
          </a:xfrm>
          <a:prstGeom prst="rect">
            <a:avLst/>
          </a:prstGeom>
          <a:noFill/>
        </p:spPr>
        <p:txBody>
          <a:bodyPr wrap="square">
            <a:spAutoFit/>
          </a:bodyPr>
          <a:lstStyle/>
          <a:p>
            <a:pPr algn="just">
              <a:lnSpc>
                <a:spcPct val="107000"/>
              </a:lnSpc>
              <a:spcAft>
                <a:spcPts val="800"/>
              </a:spcAft>
            </a:pPr>
            <a:r>
              <a:rPr lang="es-CL"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Las ecuaciones de la recta como ya revisamos se pueden escribir de diferente forma, pero existen formas abreviadas para obtenerlas según los datos que nos entregue el ejercicio, los cuales son:</a:t>
            </a: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Imagen 2">
            <a:extLst>
              <a:ext uri="{FF2B5EF4-FFF2-40B4-BE49-F238E27FC236}">
                <a16:creationId xmlns:a16="http://schemas.microsoft.com/office/drawing/2014/main" id="{06B988F8-F23C-5FAB-C4E2-E2BFE0BFCC38}"/>
              </a:ext>
            </a:extLst>
          </p:cNvPr>
          <p:cNvPicPr>
            <a:picLocks noChangeAspect="1"/>
          </p:cNvPicPr>
          <p:nvPr/>
        </p:nvPicPr>
        <p:blipFill rotWithShape="1">
          <a:blip r:embed="rId2"/>
          <a:srcRect b="45587"/>
          <a:stretch/>
        </p:blipFill>
        <p:spPr>
          <a:xfrm>
            <a:off x="313942" y="1840451"/>
            <a:ext cx="4320000" cy="3148881"/>
          </a:xfrm>
          <a:prstGeom prst="rect">
            <a:avLst/>
          </a:prstGeom>
        </p:spPr>
      </p:pic>
      <p:pic>
        <p:nvPicPr>
          <p:cNvPr id="7" name="Imagen 6">
            <a:extLst>
              <a:ext uri="{FF2B5EF4-FFF2-40B4-BE49-F238E27FC236}">
                <a16:creationId xmlns:a16="http://schemas.microsoft.com/office/drawing/2014/main" id="{60E028E0-7764-C832-A06C-D67A0060B5E1}"/>
              </a:ext>
            </a:extLst>
          </p:cNvPr>
          <p:cNvPicPr>
            <a:picLocks noChangeAspect="1"/>
          </p:cNvPicPr>
          <p:nvPr/>
        </p:nvPicPr>
        <p:blipFill rotWithShape="1">
          <a:blip r:embed="rId2"/>
          <a:srcRect t="54413" b="-1132"/>
          <a:stretch/>
        </p:blipFill>
        <p:spPr>
          <a:xfrm>
            <a:off x="4741245" y="1991052"/>
            <a:ext cx="4320000" cy="2703598"/>
          </a:xfrm>
          <a:prstGeom prst="rect">
            <a:avLst/>
          </a:prstGeom>
        </p:spPr>
      </p:pic>
    </p:spTree>
    <p:extLst>
      <p:ext uri="{BB962C8B-B14F-4D97-AF65-F5344CB8AC3E}">
        <p14:creationId xmlns:p14="http://schemas.microsoft.com/office/powerpoint/2010/main" val="17927095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B4E702-3A4A-4942-C3E8-178227B8A14D}"/>
              </a:ext>
            </a:extLst>
          </p:cNvPr>
          <p:cNvSpPr>
            <a:spLocks noGrp="1"/>
          </p:cNvSpPr>
          <p:nvPr>
            <p:ph type="title"/>
          </p:nvPr>
        </p:nvSpPr>
        <p:spPr>
          <a:xfrm>
            <a:off x="720000" y="736253"/>
            <a:ext cx="7704000" cy="572700"/>
          </a:xfrm>
        </p:spPr>
        <p:txBody>
          <a:bodyPr/>
          <a:lstStyle/>
          <a:p>
            <a:pPr algn="l"/>
            <a:r>
              <a:rPr lang="es-CL" sz="2800" b="1" dirty="0">
                <a:latin typeface="Aptos" panose="020B0004020202020204" pitchFamily="34" charset="0"/>
              </a:rPr>
              <a:t>Hoy aprendimos a</a:t>
            </a:r>
          </a:p>
        </p:txBody>
      </p:sp>
      <p:sp>
        <p:nvSpPr>
          <p:cNvPr id="3" name="Marcador de texto 2">
            <a:extLst>
              <a:ext uri="{FF2B5EF4-FFF2-40B4-BE49-F238E27FC236}">
                <a16:creationId xmlns:a16="http://schemas.microsoft.com/office/drawing/2014/main" id="{866DB418-3601-39A8-EF66-D64570CA722F}"/>
              </a:ext>
            </a:extLst>
          </p:cNvPr>
          <p:cNvSpPr>
            <a:spLocks noGrp="1"/>
          </p:cNvSpPr>
          <p:nvPr>
            <p:ph type="body" idx="1"/>
          </p:nvPr>
        </p:nvSpPr>
        <p:spPr>
          <a:xfrm>
            <a:off x="392275" y="1441881"/>
            <a:ext cx="5492569" cy="3002104"/>
          </a:xfrm>
        </p:spPr>
        <p:txBody>
          <a:bodyPr/>
          <a:lstStyle/>
          <a:p>
            <a:pPr algn="just">
              <a:buFont typeface="Wingdings" panose="05000000000000000000" pitchFamily="2" charset="2"/>
              <a:buChar char="ü"/>
            </a:pPr>
            <a:r>
              <a:rPr lang="es-ES" sz="1800" dirty="0">
                <a:solidFill>
                  <a:schemeClr val="tx1"/>
                </a:solidFill>
                <a:latin typeface="Aptos" panose="020B0004020202020204" pitchFamily="34" charset="0"/>
              </a:rPr>
              <a:t>Definir qué es el plano cartesiano y sus componentes básicos (ejes, origen, cuadrantes).</a:t>
            </a:r>
          </a:p>
          <a:p>
            <a:pPr algn="just">
              <a:buFont typeface="Wingdings" panose="05000000000000000000" pitchFamily="2" charset="2"/>
              <a:buChar char="ü"/>
            </a:pPr>
            <a:r>
              <a:rPr lang="es-ES" sz="1800" dirty="0">
                <a:solidFill>
                  <a:schemeClr val="tx1"/>
                </a:solidFill>
                <a:latin typeface="Aptos" panose="020B0004020202020204" pitchFamily="34" charset="0"/>
              </a:rPr>
              <a:t>Ubicar puntos específicos en el plano cartesiano y determinar en qué cuadrante se encuentran.</a:t>
            </a:r>
          </a:p>
          <a:p>
            <a:pPr algn="just">
              <a:buFont typeface="Wingdings" panose="05000000000000000000" pitchFamily="2" charset="2"/>
              <a:buChar char="ü"/>
            </a:pPr>
            <a:r>
              <a:rPr lang="es-ES" sz="1800" dirty="0">
                <a:solidFill>
                  <a:schemeClr val="tx1"/>
                </a:solidFill>
                <a:latin typeface="Aptos" panose="020B0004020202020204" pitchFamily="34" charset="0"/>
              </a:rPr>
              <a:t>Explicar el concepto de pendiente y cómo se calcula a partir de dos puntos en el plano.</a:t>
            </a:r>
          </a:p>
          <a:p>
            <a:pPr algn="just">
              <a:buFont typeface="Wingdings" panose="05000000000000000000" pitchFamily="2" charset="2"/>
              <a:buChar char="ü"/>
            </a:pPr>
            <a:r>
              <a:rPr lang="es-ES" sz="1800" dirty="0">
                <a:solidFill>
                  <a:schemeClr val="tx1"/>
                </a:solidFill>
                <a:latin typeface="Aptos" panose="020B0004020202020204" pitchFamily="34" charset="0"/>
              </a:rPr>
              <a:t>Graficar una recta en el plano cartesiano utilizando su ecuación en la forma 𝑦=𝑚𝑥+𝑛.</a:t>
            </a:r>
          </a:p>
          <a:p>
            <a:pPr algn="just">
              <a:buFont typeface="Wingdings" panose="05000000000000000000" pitchFamily="2" charset="2"/>
              <a:buChar char="ü"/>
            </a:pPr>
            <a:r>
              <a:rPr lang="es-ES" sz="1800" dirty="0">
                <a:solidFill>
                  <a:schemeClr val="tx1"/>
                </a:solidFill>
                <a:latin typeface="Aptos" panose="020B0004020202020204" pitchFamily="34" charset="0"/>
              </a:rPr>
              <a:t>Determinar la ecuación de una recta a partir de un punto y una pendiente dados, dos puntos o una representación gráfica.</a:t>
            </a:r>
          </a:p>
          <a:p>
            <a:pPr marL="152400" indent="0" algn="just">
              <a:buNone/>
            </a:pPr>
            <a:endParaRPr lang="es-ES" sz="1800" dirty="0">
              <a:solidFill>
                <a:schemeClr val="tx1"/>
              </a:solidFill>
              <a:latin typeface="Aptos" panose="020B0004020202020204" pitchFamily="34" charset="0"/>
            </a:endParaRPr>
          </a:p>
        </p:txBody>
      </p:sp>
      <p:pic>
        <p:nvPicPr>
          <p:cNvPr id="8" name="Imagen 7">
            <a:extLst>
              <a:ext uri="{FF2B5EF4-FFF2-40B4-BE49-F238E27FC236}">
                <a16:creationId xmlns:a16="http://schemas.microsoft.com/office/drawing/2014/main" id="{6315D1A3-9672-D345-1AF5-5ED41174776C}"/>
              </a:ext>
            </a:extLst>
          </p:cNvPr>
          <p:cNvPicPr>
            <a:picLocks noChangeAspect="1"/>
          </p:cNvPicPr>
          <p:nvPr/>
        </p:nvPicPr>
        <p:blipFill>
          <a:blip r:embed="rId2"/>
          <a:stretch>
            <a:fillRect/>
          </a:stretch>
        </p:blipFill>
        <p:spPr>
          <a:xfrm>
            <a:off x="6270648" y="1764969"/>
            <a:ext cx="2004902" cy="2355928"/>
          </a:xfrm>
          <a:prstGeom prst="rect">
            <a:avLst/>
          </a:prstGeom>
        </p:spPr>
      </p:pic>
    </p:spTree>
    <p:extLst>
      <p:ext uri="{BB962C8B-B14F-4D97-AF65-F5344CB8AC3E}">
        <p14:creationId xmlns:p14="http://schemas.microsoft.com/office/powerpoint/2010/main" val="1715063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57"/>
        <p:cNvGrpSpPr/>
        <p:nvPr/>
      </p:nvGrpSpPr>
      <p:grpSpPr>
        <a:xfrm>
          <a:off x="0" y="0"/>
          <a:ext cx="0" cy="0"/>
          <a:chOff x="0" y="0"/>
          <a:chExt cx="0" cy="0"/>
        </a:xfrm>
      </p:grpSpPr>
      <p:pic>
        <p:nvPicPr>
          <p:cNvPr id="3" name="Imagen 2" descr="Imagen que contiene Texto&#10;&#10;Descripción generada automáticamente">
            <a:extLst>
              <a:ext uri="{FF2B5EF4-FFF2-40B4-BE49-F238E27FC236}">
                <a16:creationId xmlns:a16="http://schemas.microsoft.com/office/drawing/2014/main" id="{F981D12E-B78B-BC3D-618D-C2A2B752E13C}"/>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3476074" y="101424"/>
            <a:ext cx="2191850" cy="2191850"/>
          </a:xfrm>
          <a:prstGeom prst="rect">
            <a:avLst/>
          </a:prstGeom>
        </p:spPr>
      </p:pic>
      <p:grpSp>
        <p:nvGrpSpPr>
          <p:cNvPr id="760" name="Google Shape;760;p36"/>
          <p:cNvGrpSpPr/>
          <p:nvPr/>
        </p:nvGrpSpPr>
        <p:grpSpPr>
          <a:xfrm rot="10800000">
            <a:off x="6662200" y="3637323"/>
            <a:ext cx="3537150" cy="626797"/>
            <a:chOff x="1199232" y="2120038"/>
            <a:chExt cx="4391793" cy="778340"/>
          </a:xfrm>
        </p:grpSpPr>
        <p:grpSp>
          <p:nvGrpSpPr>
            <p:cNvPr id="761" name="Google Shape;761;p36"/>
            <p:cNvGrpSpPr/>
            <p:nvPr/>
          </p:nvGrpSpPr>
          <p:grpSpPr>
            <a:xfrm>
              <a:off x="2227732" y="2577138"/>
              <a:ext cx="1945675" cy="56700"/>
              <a:chOff x="2227732" y="2661275"/>
              <a:chExt cx="1945675" cy="56700"/>
            </a:xfrm>
          </p:grpSpPr>
          <p:cxnSp>
            <p:nvCxnSpPr>
              <p:cNvPr id="762" name="Google Shape;762;p36"/>
              <p:cNvCxnSpPr/>
              <p:nvPr/>
            </p:nvCxnSpPr>
            <p:spPr>
              <a:xfrm>
                <a:off x="2227732" y="2689625"/>
                <a:ext cx="1896000" cy="0"/>
              </a:xfrm>
              <a:prstGeom prst="straightConnector1">
                <a:avLst/>
              </a:prstGeom>
              <a:noFill/>
              <a:ln w="9525" cap="flat" cmpd="sng">
                <a:solidFill>
                  <a:schemeClr val="dk1"/>
                </a:solidFill>
                <a:prstDash val="solid"/>
                <a:round/>
                <a:headEnd type="none" w="med" len="med"/>
                <a:tailEnd type="none" w="med" len="med"/>
              </a:ln>
            </p:spPr>
          </p:cxnSp>
          <p:sp>
            <p:nvSpPr>
              <p:cNvPr id="763" name="Google Shape;763;p36"/>
              <p:cNvSpPr/>
              <p:nvPr/>
            </p:nvSpPr>
            <p:spPr>
              <a:xfrm>
                <a:off x="4116707" y="2661275"/>
                <a:ext cx="56700" cy="567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64" name="Google Shape;764;p36"/>
            <p:cNvGrpSpPr/>
            <p:nvPr/>
          </p:nvGrpSpPr>
          <p:grpSpPr>
            <a:xfrm>
              <a:off x="1943838" y="2729277"/>
              <a:ext cx="1938597" cy="169100"/>
              <a:chOff x="2216194" y="2593212"/>
              <a:chExt cx="4728285" cy="412439"/>
            </a:xfrm>
          </p:grpSpPr>
          <p:sp>
            <p:nvSpPr>
              <p:cNvPr id="765" name="Google Shape;765;p36"/>
              <p:cNvSpPr/>
              <p:nvPr/>
            </p:nvSpPr>
            <p:spPr>
              <a:xfrm>
                <a:off x="2216194" y="2593212"/>
                <a:ext cx="4593868" cy="355100"/>
              </a:xfrm>
              <a:custGeom>
                <a:avLst/>
                <a:gdLst/>
                <a:ahLst/>
                <a:cxnLst/>
                <a:rect l="l" t="t" r="r" b="b"/>
                <a:pathLst>
                  <a:path w="77550" h="5994" extrusionOk="0">
                    <a:moveTo>
                      <a:pt x="0" y="0"/>
                    </a:moveTo>
                    <a:lnTo>
                      <a:pt x="59202" y="0"/>
                    </a:lnTo>
                    <a:lnTo>
                      <a:pt x="65196" y="5994"/>
                    </a:lnTo>
                    <a:lnTo>
                      <a:pt x="77550" y="5994"/>
                    </a:lnTo>
                  </a:path>
                </a:pathLst>
              </a:custGeom>
              <a:noFill/>
              <a:ln w="9525" cap="flat" cmpd="sng">
                <a:solidFill>
                  <a:schemeClr val="dk1"/>
                </a:solidFill>
                <a:prstDash val="solid"/>
                <a:round/>
                <a:headEnd type="none" w="med" len="med"/>
                <a:tailEnd type="none" w="med" len="med"/>
              </a:ln>
            </p:spPr>
            <p:txBody>
              <a:bodyPr/>
              <a:lstStyle/>
              <a:p>
                <a:endParaRPr lang="es-CL" dirty="0"/>
              </a:p>
            </p:txBody>
          </p:sp>
          <p:sp>
            <p:nvSpPr>
              <p:cNvPr id="766" name="Google Shape;766;p36"/>
              <p:cNvSpPr/>
              <p:nvPr/>
            </p:nvSpPr>
            <p:spPr>
              <a:xfrm>
                <a:off x="6810079" y="2871251"/>
                <a:ext cx="134400" cy="134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67" name="Google Shape;767;p36"/>
            <p:cNvGrpSpPr/>
            <p:nvPr/>
          </p:nvGrpSpPr>
          <p:grpSpPr>
            <a:xfrm>
              <a:off x="1779150" y="2289288"/>
              <a:ext cx="3811875" cy="127113"/>
              <a:chOff x="1779150" y="2604263"/>
              <a:chExt cx="3811875" cy="127113"/>
            </a:xfrm>
          </p:grpSpPr>
          <p:sp>
            <p:nvSpPr>
              <p:cNvPr id="768" name="Google Shape;768;p36"/>
              <p:cNvSpPr/>
              <p:nvPr/>
            </p:nvSpPr>
            <p:spPr>
              <a:xfrm>
                <a:off x="1779150" y="2630450"/>
                <a:ext cx="3755175" cy="100925"/>
              </a:xfrm>
              <a:custGeom>
                <a:avLst/>
                <a:gdLst/>
                <a:ahLst/>
                <a:cxnLst/>
                <a:rect l="l" t="t" r="r" b="b"/>
                <a:pathLst>
                  <a:path w="150207" h="4037" extrusionOk="0">
                    <a:moveTo>
                      <a:pt x="0" y="4037"/>
                    </a:moveTo>
                    <a:lnTo>
                      <a:pt x="83176" y="4037"/>
                    </a:lnTo>
                    <a:lnTo>
                      <a:pt x="87213" y="0"/>
                    </a:lnTo>
                    <a:lnTo>
                      <a:pt x="150207" y="0"/>
                    </a:lnTo>
                  </a:path>
                </a:pathLst>
              </a:custGeom>
              <a:noFill/>
              <a:ln w="9525" cap="flat" cmpd="sng">
                <a:solidFill>
                  <a:schemeClr val="dk1"/>
                </a:solidFill>
                <a:prstDash val="solid"/>
                <a:round/>
                <a:headEnd type="none" w="med" len="med"/>
                <a:tailEnd type="none" w="med" len="med"/>
              </a:ln>
            </p:spPr>
            <p:txBody>
              <a:bodyPr/>
              <a:lstStyle/>
              <a:p>
                <a:endParaRPr lang="es-CL" dirty="0"/>
              </a:p>
            </p:txBody>
          </p:sp>
          <p:sp>
            <p:nvSpPr>
              <p:cNvPr id="769" name="Google Shape;769;p36"/>
              <p:cNvSpPr/>
              <p:nvPr/>
            </p:nvSpPr>
            <p:spPr>
              <a:xfrm>
                <a:off x="5534325" y="2604263"/>
                <a:ext cx="56700" cy="567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70" name="Google Shape;770;p36"/>
            <p:cNvGrpSpPr/>
            <p:nvPr/>
          </p:nvGrpSpPr>
          <p:grpSpPr>
            <a:xfrm>
              <a:off x="1199232" y="2120038"/>
              <a:ext cx="3737650" cy="56700"/>
              <a:chOff x="1199232" y="2869225"/>
              <a:chExt cx="3737650" cy="56700"/>
            </a:xfrm>
          </p:grpSpPr>
          <p:cxnSp>
            <p:nvCxnSpPr>
              <p:cNvPr id="771" name="Google Shape;771;p36"/>
              <p:cNvCxnSpPr/>
              <p:nvPr/>
            </p:nvCxnSpPr>
            <p:spPr>
              <a:xfrm>
                <a:off x="1199232" y="2897575"/>
                <a:ext cx="3687900" cy="0"/>
              </a:xfrm>
              <a:prstGeom prst="straightConnector1">
                <a:avLst/>
              </a:prstGeom>
              <a:noFill/>
              <a:ln w="9525" cap="flat" cmpd="sng">
                <a:solidFill>
                  <a:schemeClr val="dk1"/>
                </a:solidFill>
                <a:prstDash val="solid"/>
                <a:round/>
                <a:headEnd type="none" w="med" len="med"/>
                <a:tailEnd type="none" w="med" len="med"/>
              </a:ln>
            </p:spPr>
          </p:cxnSp>
          <p:sp>
            <p:nvSpPr>
              <p:cNvPr id="772" name="Google Shape;772;p36"/>
              <p:cNvSpPr/>
              <p:nvPr/>
            </p:nvSpPr>
            <p:spPr>
              <a:xfrm>
                <a:off x="4880182" y="2869225"/>
                <a:ext cx="56700" cy="567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grpSp>
        <p:nvGrpSpPr>
          <p:cNvPr id="773" name="Google Shape;773;p36"/>
          <p:cNvGrpSpPr/>
          <p:nvPr/>
        </p:nvGrpSpPr>
        <p:grpSpPr>
          <a:xfrm>
            <a:off x="-1696246" y="967904"/>
            <a:ext cx="3599787" cy="1044096"/>
            <a:chOff x="-1431671" y="656504"/>
            <a:chExt cx="3599787" cy="1044096"/>
          </a:xfrm>
        </p:grpSpPr>
        <p:grpSp>
          <p:nvGrpSpPr>
            <p:cNvPr id="774" name="Google Shape;774;p36"/>
            <p:cNvGrpSpPr/>
            <p:nvPr/>
          </p:nvGrpSpPr>
          <p:grpSpPr>
            <a:xfrm>
              <a:off x="-368508" y="1432892"/>
              <a:ext cx="1567047" cy="45661"/>
              <a:chOff x="1754675" y="2661275"/>
              <a:chExt cx="1945675" cy="56700"/>
            </a:xfrm>
          </p:grpSpPr>
          <p:cxnSp>
            <p:nvCxnSpPr>
              <p:cNvPr id="775" name="Google Shape;775;p36"/>
              <p:cNvCxnSpPr/>
              <p:nvPr/>
            </p:nvCxnSpPr>
            <p:spPr>
              <a:xfrm>
                <a:off x="1754675" y="2689625"/>
                <a:ext cx="1896000" cy="0"/>
              </a:xfrm>
              <a:prstGeom prst="straightConnector1">
                <a:avLst/>
              </a:prstGeom>
              <a:noFill/>
              <a:ln w="9525" cap="flat" cmpd="sng">
                <a:solidFill>
                  <a:schemeClr val="dk1"/>
                </a:solidFill>
                <a:prstDash val="solid"/>
                <a:round/>
                <a:headEnd type="none" w="med" len="med"/>
                <a:tailEnd type="none" w="med" len="med"/>
              </a:ln>
            </p:spPr>
          </p:cxnSp>
          <p:sp>
            <p:nvSpPr>
              <p:cNvPr id="776" name="Google Shape;776;p36"/>
              <p:cNvSpPr/>
              <p:nvPr/>
            </p:nvSpPr>
            <p:spPr>
              <a:xfrm>
                <a:off x="3643650" y="2661275"/>
                <a:ext cx="56700" cy="567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77" name="Google Shape;777;p36"/>
            <p:cNvGrpSpPr/>
            <p:nvPr/>
          </p:nvGrpSpPr>
          <p:grpSpPr>
            <a:xfrm>
              <a:off x="-766480" y="1564412"/>
              <a:ext cx="1561280" cy="136187"/>
              <a:chOff x="1754675" y="2824000"/>
              <a:chExt cx="4728285" cy="412439"/>
            </a:xfrm>
          </p:grpSpPr>
          <p:sp>
            <p:nvSpPr>
              <p:cNvPr id="778" name="Google Shape;778;p36"/>
              <p:cNvSpPr/>
              <p:nvPr/>
            </p:nvSpPr>
            <p:spPr>
              <a:xfrm>
                <a:off x="1754675" y="2824000"/>
                <a:ext cx="4593868" cy="355100"/>
              </a:xfrm>
              <a:custGeom>
                <a:avLst/>
                <a:gdLst/>
                <a:ahLst/>
                <a:cxnLst/>
                <a:rect l="l" t="t" r="r" b="b"/>
                <a:pathLst>
                  <a:path w="77550" h="5994" extrusionOk="0">
                    <a:moveTo>
                      <a:pt x="0" y="0"/>
                    </a:moveTo>
                    <a:lnTo>
                      <a:pt x="59202" y="0"/>
                    </a:lnTo>
                    <a:lnTo>
                      <a:pt x="65196" y="5994"/>
                    </a:lnTo>
                    <a:lnTo>
                      <a:pt x="77550" y="5994"/>
                    </a:lnTo>
                  </a:path>
                </a:pathLst>
              </a:custGeom>
              <a:noFill/>
              <a:ln w="9525" cap="flat" cmpd="sng">
                <a:solidFill>
                  <a:schemeClr val="dk1"/>
                </a:solidFill>
                <a:prstDash val="solid"/>
                <a:round/>
                <a:headEnd type="none" w="med" len="med"/>
                <a:tailEnd type="none" w="med" len="med"/>
              </a:ln>
            </p:spPr>
            <p:txBody>
              <a:bodyPr/>
              <a:lstStyle/>
              <a:p>
                <a:endParaRPr lang="es-CL" dirty="0"/>
              </a:p>
            </p:txBody>
          </p:sp>
          <p:sp>
            <p:nvSpPr>
              <p:cNvPr id="779" name="Google Shape;779;p36"/>
              <p:cNvSpPr/>
              <p:nvPr/>
            </p:nvSpPr>
            <p:spPr>
              <a:xfrm>
                <a:off x="6348560" y="3102039"/>
                <a:ext cx="134400" cy="134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80" name="Google Shape;780;p36"/>
            <p:cNvGrpSpPr/>
            <p:nvPr/>
          </p:nvGrpSpPr>
          <p:grpSpPr>
            <a:xfrm>
              <a:off x="-1431671" y="1201087"/>
              <a:ext cx="3070084" cy="102364"/>
              <a:chOff x="1779150" y="2604263"/>
              <a:chExt cx="3811875" cy="127113"/>
            </a:xfrm>
          </p:grpSpPr>
          <p:sp>
            <p:nvSpPr>
              <p:cNvPr id="781" name="Google Shape;781;p36"/>
              <p:cNvSpPr/>
              <p:nvPr/>
            </p:nvSpPr>
            <p:spPr>
              <a:xfrm>
                <a:off x="1779150" y="2630450"/>
                <a:ext cx="3755175" cy="100925"/>
              </a:xfrm>
              <a:custGeom>
                <a:avLst/>
                <a:gdLst/>
                <a:ahLst/>
                <a:cxnLst/>
                <a:rect l="l" t="t" r="r" b="b"/>
                <a:pathLst>
                  <a:path w="150207" h="4037" extrusionOk="0">
                    <a:moveTo>
                      <a:pt x="0" y="4037"/>
                    </a:moveTo>
                    <a:lnTo>
                      <a:pt x="83176" y="4037"/>
                    </a:lnTo>
                    <a:lnTo>
                      <a:pt x="87213" y="0"/>
                    </a:lnTo>
                    <a:lnTo>
                      <a:pt x="150207" y="0"/>
                    </a:lnTo>
                  </a:path>
                </a:pathLst>
              </a:custGeom>
              <a:noFill/>
              <a:ln w="9525" cap="flat" cmpd="sng">
                <a:solidFill>
                  <a:schemeClr val="dk1"/>
                </a:solidFill>
                <a:prstDash val="solid"/>
                <a:round/>
                <a:headEnd type="none" w="med" len="med"/>
                <a:tailEnd type="none" w="med" len="med"/>
              </a:ln>
            </p:spPr>
            <p:txBody>
              <a:bodyPr/>
              <a:lstStyle/>
              <a:p>
                <a:endParaRPr lang="es-CL" dirty="0"/>
              </a:p>
            </p:txBody>
          </p:sp>
          <p:sp>
            <p:nvSpPr>
              <p:cNvPr id="782" name="Google Shape;782;p36"/>
              <p:cNvSpPr/>
              <p:nvPr/>
            </p:nvSpPr>
            <p:spPr>
              <a:xfrm>
                <a:off x="5534325" y="2604263"/>
                <a:ext cx="56700" cy="567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83" name="Google Shape;783;p36"/>
            <p:cNvGrpSpPr/>
            <p:nvPr/>
          </p:nvGrpSpPr>
          <p:grpSpPr>
            <a:xfrm>
              <a:off x="-856941" y="773805"/>
              <a:ext cx="2877996" cy="223763"/>
              <a:chOff x="1748550" y="2064750"/>
              <a:chExt cx="3573375" cy="277863"/>
            </a:xfrm>
          </p:grpSpPr>
          <p:sp>
            <p:nvSpPr>
              <p:cNvPr id="784" name="Google Shape;784;p36"/>
              <p:cNvSpPr/>
              <p:nvPr/>
            </p:nvSpPr>
            <p:spPr>
              <a:xfrm>
                <a:off x="1748550" y="2064750"/>
                <a:ext cx="3516675" cy="253825"/>
              </a:xfrm>
              <a:custGeom>
                <a:avLst/>
                <a:gdLst/>
                <a:ahLst/>
                <a:cxnLst/>
                <a:rect l="l" t="t" r="r" b="b"/>
                <a:pathLst>
                  <a:path w="140667" h="10153" extrusionOk="0">
                    <a:moveTo>
                      <a:pt x="0" y="0"/>
                    </a:moveTo>
                    <a:lnTo>
                      <a:pt x="67520" y="0"/>
                    </a:lnTo>
                    <a:lnTo>
                      <a:pt x="77673" y="10153"/>
                    </a:lnTo>
                    <a:lnTo>
                      <a:pt x="140667" y="10153"/>
                    </a:lnTo>
                  </a:path>
                </a:pathLst>
              </a:custGeom>
              <a:noFill/>
              <a:ln w="9525" cap="flat" cmpd="sng">
                <a:solidFill>
                  <a:schemeClr val="dk1"/>
                </a:solidFill>
                <a:prstDash val="solid"/>
                <a:round/>
                <a:headEnd type="none" w="med" len="med"/>
                <a:tailEnd type="none" w="med" len="med"/>
              </a:ln>
            </p:spPr>
            <p:txBody>
              <a:bodyPr/>
              <a:lstStyle/>
              <a:p>
                <a:endParaRPr lang="es-CL" dirty="0"/>
              </a:p>
            </p:txBody>
          </p:sp>
          <p:sp>
            <p:nvSpPr>
              <p:cNvPr id="785" name="Google Shape;785;p36"/>
              <p:cNvSpPr/>
              <p:nvPr/>
            </p:nvSpPr>
            <p:spPr>
              <a:xfrm>
                <a:off x="5265225" y="2285913"/>
                <a:ext cx="56700" cy="567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86" name="Google Shape;786;p36"/>
            <p:cNvGrpSpPr/>
            <p:nvPr/>
          </p:nvGrpSpPr>
          <p:grpSpPr>
            <a:xfrm>
              <a:off x="-856958" y="656504"/>
              <a:ext cx="2430741" cy="185537"/>
              <a:chOff x="1748547" y="1392116"/>
              <a:chExt cx="5911958" cy="451312"/>
            </a:xfrm>
          </p:grpSpPr>
          <p:sp>
            <p:nvSpPr>
              <p:cNvPr id="787" name="Google Shape;787;p36"/>
              <p:cNvSpPr/>
              <p:nvPr/>
            </p:nvSpPr>
            <p:spPr>
              <a:xfrm>
                <a:off x="1748547" y="1392116"/>
                <a:ext cx="5793758" cy="395567"/>
              </a:xfrm>
              <a:custGeom>
                <a:avLst/>
                <a:gdLst/>
                <a:ahLst/>
                <a:cxnLst/>
                <a:rect l="l" t="t" r="r" b="b"/>
                <a:pathLst>
                  <a:path w="111066" h="7583" extrusionOk="0">
                    <a:moveTo>
                      <a:pt x="0" y="0"/>
                    </a:moveTo>
                    <a:lnTo>
                      <a:pt x="79263" y="0"/>
                    </a:lnTo>
                    <a:lnTo>
                      <a:pt x="86847" y="7583"/>
                    </a:lnTo>
                    <a:lnTo>
                      <a:pt x="111066" y="7583"/>
                    </a:lnTo>
                  </a:path>
                </a:pathLst>
              </a:custGeom>
              <a:noFill/>
              <a:ln w="9525" cap="flat" cmpd="sng">
                <a:solidFill>
                  <a:schemeClr val="dk1"/>
                </a:solidFill>
                <a:prstDash val="solid"/>
                <a:round/>
                <a:headEnd type="none" w="med" len="med"/>
                <a:tailEnd type="none" w="med" len="med"/>
              </a:ln>
            </p:spPr>
            <p:txBody>
              <a:bodyPr/>
              <a:lstStyle/>
              <a:p>
                <a:endParaRPr lang="es-CL" dirty="0"/>
              </a:p>
            </p:txBody>
          </p:sp>
          <p:sp>
            <p:nvSpPr>
              <p:cNvPr id="788" name="Google Shape;788;p36"/>
              <p:cNvSpPr/>
              <p:nvPr/>
            </p:nvSpPr>
            <p:spPr>
              <a:xfrm>
                <a:off x="7542305" y="1725228"/>
                <a:ext cx="118200" cy="1182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89" name="Google Shape;789;p36"/>
            <p:cNvGrpSpPr/>
            <p:nvPr/>
          </p:nvGrpSpPr>
          <p:grpSpPr>
            <a:xfrm>
              <a:off x="-842187" y="1064790"/>
              <a:ext cx="3010303" cy="45661"/>
              <a:chOff x="1766900" y="2869225"/>
              <a:chExt cx="3737650" cy="56700"/>
            </a:xfrm>
          </p:grpSpPr>
          <p:cxnSp>
            <p:nvCxnSpPr>
              <p:cNvPr id="790" name="Google Shape;790;p36"/>
              <p:cNvCxnSpPr/>
              <p:nvPr/>
            </p:nvCxnSpPr>
            <p:spPr>
              <a:xfrm>
                <a:off x="1766900" y="2897575"/>
                <a:ext cx="3687900" cy="0"/>
              </a:xfrm>
              <a:prstGeom prst="straightConnector1">
                <a:avLst/>
              </a:prstGeom>
              <a:noFill/>
              <a:ln w="9525" cap="flat" cmpd="sng">
                <a:solidFill>
                  <a:schemeClr val="dk1"/>
                </a:solidFill>
                <a:prstDash val="solid"/>
                <a:round/>
                <a:headEnd type="none" w="med" len="med"/>
                <a:tailEnd type="none" w="med" len="med"/>
              </a:ln>
            </p:spPr>
          </p:cxnSp>
          <p:sp>
            <p:nvSpPr>
              <p:cNvPr id="791" name="Google Shape;791;p36"/>
              <p:cNvSpPr/>
              <p:nvPr/>
            </p:nvSpPr>
            <p:spPr>
              <a:xfrm>
                <a:off x="5447850" y="2869225"/>
                <a:ext cx="56700" cy="567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grpSp>
        <p:nvGrpSpPr>
          <p:cNvPr id="4" name="Grupo 3">
            <a:extLst>
              <a:ext uri="{FF2B5EF4-FFF2-40B4-BE49-F238E27FC236}">
                <a16:creationId xmlns:a16="http://schemas.microsoft.com/office/drawing/2014/main" id="{940E9B1F-B83B-6512-D3DB-7437054941C2}"/>
              </a:ext>
            </a:extLst>
          </p:cNvPr>
          <p:cNvGrpSpPr/>
          <p:nvPr/>
        </p:nvGrpSpPr>
        <p:grpSpPr>
          <a:xfrm>
            <a:off x="667752" y="2571750"/>
            <a:ext cx="7808495" cy="2427508"/>
            <a:chOff x="667753" y="2571751"/>
            <a:chExt cx="7808495" cy="2427508"/>
          </a:xfrm>
        </p:grpSpPr>
        <p:sp>
          <p:nvSpPr>
            <p:cNvPr id="6" name="CuadroTexto 5">
              <a:extLst>
                <a:ext uri="{FF2B5EF4-FFF2-40B4-BE49-F238E27FC236}">
                  <a16:creationId xmlns:a16="http://schemas.microsoft.com/office/drawing/2014/main" id="{58692A62-0C1F-5190-A790-D4B87018E122}"/>
                </a:ext>
              </a:extLst>
            </p:cNvPr>
            <p:cNvSpPr txBox="1"/>
            <p:nvPr/>
          </p:nvSpPr>
          <p:spPr>
            <a:xfrm>
              <a:off x="667753" y="2571751"/>
              <a:ext cx="7808495" cy="569323"/>
            </a:xfrm>
            <a:prstGeom prst="rect">
              <a:avLst/>
            </a:prstGeom>
            <a:noFill/>
          </p:spPr>
          <p:txBody>
            <a:bodyPr wrap="square">
              <a:spAutoFit/>
            </a:bodyPr>
            <a:lstStyle/>
            <a:p>
              <a:pPr algn="ctr">
                <a:lnSpc>
                  <a:spcPct val="107000"/>
                </a:lnSpc>
                <a:spcBef>
                  <a:spcPts val="900"/>
                </a:spcBef>
              </a:pPr>
              <a:r>
                <a:rPr lang="es-CL" sz="3000" b="1" dirty="0">
                  <a:solidFill>
                    <a:schemeClr val="accent4"/>
                  </a:solidFill>
                  <a:latin typeface="Aptos" panose="020B0004020202020204" pitchFamily="34" charset="0"/>
                  <a:ea typeface="Times New Roman" panose="02020603050405020304" pitchFamily="18" charset="0"/>
                  <a:cs typeface="Times New Roman" panose="02020603050405020304" pitchFamily="18" charset="0"/>
                </a:rPr>
                <a:t>Clase 16: Plano Cartesiano</a:t>
              </a:r>
            </a:p>
          </p:txBody>
        </p:sp>
        <p:sp>
          <p:nvSpPr>
            <p:cNvPr id="7" name="CuadroTexto 6">
              <a:extLst>
                <a:ext uri="{FF2B5EF4-FFF2-40B4-BE49-F238E27FC236}">
                  <a16:creationId xmlns:a16="http://schemas.microsoft.com/office/drawing/2014/main" id="{676D8914-D208-9347-BBC3-08633C02D1E9}"/>
                </a:ext>
              </a:extLst>
            </p:cNvPr>
            <p:cNvSpPr txBox="1"/>
            <p:nvPr/>
          </p:nvSpPr>
          <p:spPr>
            <a:xfrm>
              <a:off x="2287706" y="3141074"/>
              <a:ext cx="4572000" cy="577081"/>
            </a:xfrm>
            <a:prstGeom prst="rect">
              <a:avLst/>
            </a:prstGeom>
            <a:noFill/>
          </p:spPr>
          <p:txBody>
            <a:bodyPr wrap="square">
              <a:spAutoFit/>
            </a:bodyPr>
            <a:lstStyle/>
            <a:p>
              <a:pPr algn="ctr"/>
              <a:r>
                <a:rPr lang="es-CL" sz="1050" dirty="0">
                  <a:latin typeface="Aptos" panose="020B0004020202020204" pitchFamily="34" charset="0"/>
                  <a:cs typeface="Arial" panose="020B0604020202020204" pitchFamily="34" charset="0"/>
                </a:rPr>
                <a:t>Departamento de Matemáticas </a:t>
              </a:r>
            </a:p>
            <a:p>
              <a:pPr algn="ctr"/>
              <a:r>
                <a:rPr lang="es-CL" sz="1050" dirty="0">
                  <a:latin typeface="Aptos" panose="020B0004020202020204" pitchFamily="34" charset="0"/>
                  <a:cs typeface="Arial" panose="020B0604020202020204" pitchFamily="34" charset="0"/>
                </a:rPr>
                <a:t>4tos y Egresados – Programas M1 y M2</a:t>
              </a:r>
            </a:p>
            <a:p>
              <a:pPr algn="ctr"/>
              <a:r>
                <a:rPr lang="es-CL" sz="1050" dirty="0">
                  <a:latin typeface="Aptos" panose="020B0004020202020204" pitchFamily="34" charset="0"/>
                  <a:cs typeface="Arial" panose="020B0604020202020204" pitchFamily="34" charset="0"/>
                </a:rPr>
                <a:t>Eje: Álgebra y Funciones</a:t>
              </a:r>
            </a:p>
          </p:txBody>
        </p:sp>
        <p:sp>
          <p:nvSpPr>
            <p:cNvPr id="8" name="CuadroTexto 7">
              <a:extLst>
                <a:ext uri="{FF2B5EF4-FFF2-40B4-BE49-F238E27FC236}">
                  <a16:creationId xmlns:a16="http://schemas.microsoft.com/office/drawing/2014/main" id="{3D87125F-1F8C-8B9A-EC77-F15AB73324D7}"/>
                </a:ext>
              </a:extLst>
            </p:cNvPr>
            <p:cNvSpPr txBox="1"/>
            <p:nvPr/>
          </p:nvSpPr>
          <p:spPr>
            <a:xfrm>
              <a:off x="2287706" y="4691482"/>
              <a:ext cx="4570293" cy="307777"/>
            </a:xfrm>
            <a:prstGeom prst="rect">
              <a:avLst/>
            </a:prstGeom>
            <a:noFill/>
          </p:spPr>
          <p:txBody>
            <a:bodyPr wrap="square">
              <a:spAutoFit/>
            </a:bodyPr>
            <a:lstStyle/>
            <a:p>
              <a:pPr algn="ctr"/>
              <a:r>
                <a:rPr lang="es-CL" dirty="0">
                  <a:latin typeface="Aptos" panose="020B0004020202020204" pitchFamily="34" charset="0"/>
                  <a:cs typeface="Arial" panose="020B0604020202020204" pitchFamily="34" charset="0"/>
                </a:rPr>
                <a:t>Invierno, 2024</a:t>
              </a:r>
            </a:p>
          </p:txBody>
        </p:sp>
      </p:grpSp>
    </p:spTree>
    <p:extLst>
      <p:ext uri="{BB962C8B-B14F-4D97-AF65-F5344CB8AC3E}">
        <p14:creationId xmlns:p14="http://schemas.microsoft.com/office/powerpoint/2010/main" val="4080338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B4E702-3A4A-4942-C3E8-178227B8A14D}"/>
              </a:ext>
            </a:extLst>
          </p:cNvPr>
          <p:cNvSpPr>
            <a:spLocks noGrp="1"/>
          </p:cNvSpPr>
          <p:nvPr>
            <p:ph type="title"/>
          </p:nvPr>
        </p:nvSpPr>
        <p:spPr>
          <a:xfrm>
            <a:off x="720000" y="736253"/>
            <a:ext cx="7704000" cy="572700"/>
          </a:xfrm>
        </p:spPr>
        <p:txBody>
          <a:bodyPr/>
          <a:lstStyle/>
          <a:p>
            <a:pPr algn="l"/>
            <a:r>
              <a:rPr lang="es-CL" sz="2800" b="1" dirty="0">
                <a:latin typeface="Aptos" panose="020B0004020202020204" pitchFamily="34" charset="0"/>
              </a:rPr>
              <a:t>Objetivos de Aprendizaje</a:t>
            </a:r>
          </a:p>
        </p:txBody>
      </p:sp>
      <p:sp>
        <p:nvSpPr>
          <p:cNvPr id="3" name="Marcador de texto 2">
            <a:extLst>
              <a:ext uri="{FF2B5EF4-FFF2-40B4-BE49-F238E27FC236}">
                <a16:creationId xmlns:a16="http://schemas.microsoft.com/office/drawing/2014/main" id="{866DB418-3601-39A8-EF66-D64570CA722F}"/>
              </a:ext>
            </a:extLst>
          </p:cNvPr>
          <p:cNvSpPr>
            <a:spLocks noGrp="1"/>
          </p:cNvSpPr>
          <p:nvPr>
            <p:ph type="body" idx="1"/>
          </p:nvPr>
        </p:nvSpPr>
        <p:spPr>
          <a:xfrm>
            <a:off x="404073" y="1541186"/>
            <a:ext cx="5492569" cy="3002104"/>
          </a:xfrm>
        </p:spPr>
        <p:txBody>
          <a:bodyPr/>
          <a:lstStyle/>
          <a:p>
            <a:pPr algn="just"/>
            <a:r>
              <a:rPr lang="es-ES" sz="1800" dirty="0">
                <a:solidFill>
                  <a:schemeClr val="tx1"/>
                </a:solidFill>
                <a:latin typeface="Aptos" panose="020B0004020202020204" pitchFamily="34" charset="0"/>
              </a:rPr>
              <a:t>Definir qué es el plano cartesiano y sus componentes básicos (ejes, origen, cuadrantes).</a:t>
            </a:r>
          </a:p>
          <a:p>
            <a:pPr algn="just"/>
            <a:r>
              <a:rPr lang="es-ES" sz="1800" dirty="0">
                <a:solidFill>
                  <a:schemeClr val="tx1"/>
                </a:solidFill>
                <a:latin typeface="Aptos" panose="020B0004020202020204" pitchFamily="34" charset="0"/>
              </a:rPr>
              <a:t>Ubicar puntos específicos en el plano cartesiano y determinar en qué cuadrante se encuentran.</a:t>
            </a:r>
          </a:p>
          <a:p>
            <a:pPr algn="just"/>
            <a:r>
              <a:rPr lang="es-ES" sz="1800" dirty="0">
                <a:solidFill>
                  <a:schemeClr val="tx1"/>
                </a:solidFill>
                <a:latin typeface="Aptos" panose="020B0004020202020204" pitchFamily="34" charset="0"/>
              </a:rPr>
              <a:t>Explicar el concepto de pendiente y cómo se calcula a partir de dos puntos en el plano.</a:t>
            </a:r>
          </a:p>
          <a:p>
            <a:pPr algn="just"/>
            <a:r>
              <a:rPr lang="es-ES" sz="1800" dirty="0">
                <a:solidFill>
                  <a:schemeClr val="tx1"/>
                </a:solidFill>
                <a:latin typeface="Aptos" panose="020B0004020202020204" pitchFamily="34" charset="0"/>
              </a:rPr>
              <a:t>Graficar una recta en el plano cartesiano utilizando su ecuación en la forma 𝑦=𝑚𝑥+𝑛.</a:t>
            </a:r>
          </a:p>
          <a:p>
            <a:pPr algn="just"/>
            <a:r>
              <a:rPr lang="es-ES" sz="1800" dirty="0">
                <a:solidFill>
                  <a:schemeClr val="tx1"/>
                </a:solidFill>
                <a:latin typeface="Aptos" panose="020B0004020202020204" pitchFamily="34" charset="0"/>
              </a:rPr>
              <a:t>Determinar la ecuación de una recta a partir de un punto y una pendiente dados, dos puntos o una representación gráfica.</a:t>
            </a:r>
          </a:p>
        </p:txBody>
      </p:sp>
      <p:pic>
        <p:nvPicPr>
          <p:cNvPr id="8" name="Imagen 7">
            <a:extLst>
              <a:ext uri="{FF2B5EF4-FFF2-40B4-BE49-F238E27FC236}">
                <a16:creationId xmlns:a16="http://schemas.microsoft.com/office/drawing/2014/main" id="{6315D1A3-9672-D345-1AF5-5ED41174776C}"/>
              </a:ext>
            </a:extLst>
          </p:cNvPr>
          <p:cNvPicPr>
            <a:picLocks noChangeAspect="1"/>
          </p:cNvPicPr>
          <p:nvPr/>
        </p:nvPicPr>
        <p:blipFill>
          <a:blip r:embed="rId2"/>
          <a:stretch>
            <a:fillRect/>
          </a:stretch>
        </p:blipFill>
        <p:spPr>
          <a:xfrm>
            <a:off x="6270648" y="1764969"/>
            <a:ext cx="2004902" cy="2355928"/>
          </a:xfrm>
          <a:prstGeom prst="rect">
            <a:avLst/>
          </a:prstGeom>
        </p:spPr>
      </p:pic>
    </p:spTree>
    <p:extLst>
      <p:ext uri="{BB962C8B-B14F-4D97-AF65-F5344CB8AC3E}">
        <p14:creationId xmlns:p14="http://schemas.microsoft.com/office/powerpoint/2010/main" val="2976212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112E52FD-2E4E-CF51-0C6D-3FE53D5C8C83}"/>
              </a:ext>
            </a:extLst>
          </p:cNvPr>
          <p:cNvPicPr>
            <a:picLocks noChangeAspect="1"/>
          </p:cNvPicPr>
          <p:nvPr/>
        </p:nvPicPr>
        <p:blipFill>
          <a:blip r:embed="rId2"/>
          <a:stretch>
            <a:fillRect/>
          </a:stretch>
        </p:blipFill>
        <p:spPr>
          <a:xfrm>
            <a:off x="396124" y="612608"/>
            <a:ext cx="4173841" cy="4189161"/>
          </a:xfrm>
          <a:prstGeom prst="rect">
            <a:avLst/>
          </a:prstGeom>
        </p:spPr>
      </p:pic>
      <p:sp>
        <p:nvSpPr>
          <p:cNvPr id="5" name="Título 4">
            <a:extLst>
              <a:ext uri="{FF2B5EF4-FFF2-40B4-BE49-F238E27FC236}">
                <a16:creationId xmlns:a16="http://schemas.microsoft.com/office/drawing/2014/main" id="{01046DF9-BB61-738B-C77D-80ACC9FE8774}"/>
              </a:ext>
            </a:extLst>
          </p:cNvPr>
          <p:cNvSpPr>
            <a:spLocks noGrp="1"/>
          </p:cNvSpPr>
          <p:nvPr>
            <p:ph type="title"/>
          </p:nvPr>
        </p:nvSpPr>
        <p:spPr>
          <a:xfrm>
            <a:off x="720000" y="217845"/>
            <a:ext cx="7704000" cy="572700"/>
          </a:xfrm>
        </p:spPr>
        <p:txBody>
          <a:bodyPr/>
          <a:lstStyle/>
          <a:p>
            <a:r>
              <a:rPr lang="es-CL" b="1" dirty="0">
                <a:latin typeface="Aptos" panose="020B0004020202020204" pitchFamily="34" charset="0"/>
              </a:rPr>
              <a:t>Plano Cartesiano</a:t>
            </a:r>
          </a:p>
        </p:txBody>
      </p:sp>
      <p:sp>
        <p:nvSpPr>
          <p:cNvPr id="15" name="Rectangle 8">
            <a:extLst>
              <a:ext uri="{FF2B5EF4-FFF2-40B4-BE49-F238E27FC236}">
                <a16:creationId xmlns:a16="http://schemas.microsoft.com/office/drawing/2014/main" id="{5F5F100A-82D0-BEC1-6189-86705AC57E55}"/>
              </a:ext>
            </a:extLst>
          </p:cNvPr>
          <p:cNvSpPr>
            <a:spLocks noChangeArrowheads="1"/>
          </p:cNvSpPr>
          <p:nvPr/>
        </p:nvSpPr>
        <p:spPr bwMode="auto">
          <a:xfrm>
            <a:off x="335280" y="3728560"/>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18" name="Rectangle 12">
            <a:extLst>
              <a:ext uri="{FF2B5EF4-FFF2-40B4-BE49-F238E27FC236}">
                <a16:creationId xmlns:a16="http://schemas.microsoft.com/office/drawing/2014/main" id="{BA90862D-817F-CF4F-AD18-81055E2759E1}"/>
              </a:ext>
            </a:extLst>
          </p:cNvPr>
          <p:cNvSpPr>
            <a:spLocks noChangeArrowheads="1"/>
          </p:cNvSpPr>
          <p:nvPr/>
        </p:nvSpPr>
        <p:spPr bwMode="auto">
          <a:xfrm>
            <a:off x="211393" y="1476049"/>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21" name="Rectangle 16">
            <a:extLst>
              <a:ext uri="{FF2B5EF4-FFF2-40B4-BE49-F238E27FC236}">
                <a16:creationId xmlns:a16="http://schemas.microsoft.com/office/drawing/2014/main" id="{659FB0F2-BEFF-A66B-0B93-52881E413DFD}"/>
              </a:ext>
            </a:extLst>
          </p:cNvPr>
          <p:cNvSpPr>
            <a:spLocks noChangeArrowheads="1"/>
          </p:cNvSpPr>
          <p:nvPr/>
        </p:nvSpPr>
        <p:spPr bwMode="auto">
          <a:xfrm>
            <a:off x="421245" y="3861543"/>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24" name="Rectangle 3">
            <a:extLst>
              <a:ext uri="{FF2B5EF4-FFF2-40B4-BE49-F238E27FC236}">
                <a16:creationId xmlns:a16="http://schemas.microsoft.com/office/drawing/2014/main" id="{118FBC58-3A31-9A95-5584-254D70BA9343}"/>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dirty="0"/>
          </a:p>
        </p:txBody>
      </p:sp>
      <p:sp>
        <p:nvSpPr>
          <p:cNvPr id="26" name="Rectangle 7">
            <a:extLst>
              <a:ext uri="{FF2B5EF4-FFF2-40B4-BE49-F238E27FC236}">
                <a16:creationId xmlns:a16="http://schemas.microsoft.com/office/drawing/2014/main" id="{E3958079-9310-68E9-1CEA-6C6A1D4049D7}"/>
              </a:ext>
            </a:extLst>
          </p:cNvPr>
          <p:cNvSpPr>
            <a:spLocks noChangeArrowheads="1"/>
          </p:cNvSpPr>
          <p:nvPr/>
        </p:nvSpPr>
        <p:spPr bwMode="auto">
          <a:xfrm>
            <a:off x="5254686" y="1425283"/>
            <a:ext cx="4009152"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s-CL" sz="1800" b="1" dirty="0">
                <a:latin typeface="Aptos" panose="020B0004020202020204" pitchFamily="34" charset="0"/>
              </a:rPr>
              <a:t>Conceptos Relevantes:</a:t>
            </a:r>
          </a:p>
          <a:p>
            <a:pPr marL="285750" indent="-285750">
              <a:buFont typeface="Arial" panose="020B0604020202020204" pitchFamily="34" charset="0"/>
              <a:buChar char="•"/>
            </a:pPr>
            <a:r>
              <a:rPr lang="es-CL" sz="1800" dirty="0">
                <a:latin typeface="Aptos" panose="020B0004020202020204" pitchFamily="34" charset="0"/>
              </a:rPr>
              <a:t>Origen</a:t>
            </a:r>
          </a:p>
          <a:p>
            <a:pPr marL="285750" indent="-285750">
              <a:buFont typeface="Arial" panose="020B0604020202020204" pitchFamily="34" charset="0"/>
              <a:buChar char="•"/>
            </a:pPr>
            <a:r>
              <a:rPr lang="es-CL" sz="1800" dirty="0">
                <a:latin typeface="Aptos" panose="020B0004020202020204" pitchFamily="34" charset="0"/>
              </a:rPr>
              <a:t>Eje de las Abscisas (Eje x)</a:t>
            </a:r>
          </a:p>
          <a:p>
            <a:pPr marL="285750" indent="-285750">
              <a:buFont typeface="Arial" panose="020B0604020202020204" pitchFamily="34" charset="0"/>
              <a:buChar char="•"/>
            </a:pPr>
            <a:r>
              <a:rPr lang="es-CL" sz="1800" dirty="0">
                <a:latin typeface="Aptos" panose="020B0004020202020204" pitchFamily="34" charset="0"/>
              </a:rPr>
              <a:t>Eje de las Ordenadas (Eje y)</a:t>
            </a:r>
          </a:p>
          <a:p>
            <a:pPr marL="285750" indent="-285750">
              <a:buFont typeface="Arial" panose="020B0604020202020204" pitchFamily="34" charset="0"/>
              <a:buChar char="•"/>
            </a:pPr>
            <a:r>
              <a:rPr lang="es-CL" sz="1800" dirty="0">
                <a:latin typeface="Aptos" panose="020B0004020202020204" pitchFamily="34" charset="0"/>
              </a:rPr>
              <a:t>Par Ordenado</a:t>
            </a:r>
          </a:p>
          <a:p>
            <a:pPr marL="285750" indent="-285750">
              <a:buFont typeface="Arial" panose="020B0604020202020204" pitchFamily="34" charset="0"/>
              <a:buChar char="•"/>
            </a:pPr>
            <a:r>
              <a:rPr lang="es-CL" sz="1800" dirty="0">
                <a:latin typeface="Aptos" panose="020B0004020202020204" pitchFamily="34" charset="0"/>
              </a:rPr>
              <a:t>Cuadrante</a:t>
            </a:r>
          </a:p>
        </p:txBody>
      </p:sp>
      <p:sp>
        <p:nvSpPr>
          <p:cNvPr id="8" name="Rectangle 4">
            <a:extLst>
              <a:ext uri="{FF2B5EF4-FFF2-40B4-BE49-F238E27FC236}">
                <a16:creationId xmlns:a16="http://schemas.microsoft.com/office/drawing/2014/main" id="{D118B5AF-BC6E-4AE7-3573-B26326D61687}"/>
              </a:ext>
            </a:extLst>
          </p:cNvPr>
          <p:cNvSpPr>
            <a:spLocks noChangeArrowheads="1"/>
          </p:cNvSpPr>
          <p:nvPr/>
        </p:nvSpPr>
        <p:spPr bwMode="auto">
          <a:xfrm>
            <a:off x="-64893" y="302958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spTree>
    <p:extLst>
      <p:ext uri="{BB962C8B-B14F-4D97-AF65-F5344CB8AC3E}">
        <p14:creationId xmlns:p14="http://schemas.microsoft.com/office/powerpoint/2010/main" val="1715986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01046DF9-BB61-738B-C77D-80ACC9FE8774}"/>
              </a:ext>
            </a:extLst>
          </p:cNvPr>
          <p:cNvSpPr>
            <a:spLocks noGrp="1"/>
          </p:cNvSpPr>
          <p:nvPr>
            <p:ph type="title"/>
          </p:nvPr>
        </p:nvSpPr>
        <p:spPr>
          <a:xfrm>
            <a:off x="720000" y="217845"/>
            <a:ext cx="7704000" cy="572700"/>
          </a:xfrm>
        </p:spPr>
        <p:txBody>
          <a:bodyPr/>
          <a:lstStyle/>
          <a:p>
            <a:r>
              <a:rPr lang="es-CL" b="1" dirty="0">
                <a:latin typeface="Aptos" panose="020B0004020202020204" pitchFamily="34" charset="0"/>
              </a:rPr>
              <a:t>Puntos en el Plano Cartesiano</a:t>
            </a:r>
          </a:p>
        </p:txBody>
      </p:sp>
      <p:sp>
        <p:nvSpPr>
          <p:cNvPr id="9" name="Rectangle 4">
            <a:extLst>
              <a:ext uri="{FF2B5EF4-FFF2-40B4-BE49-F238E27FC236}">
                <a16:creationId xmlns:a16="http://schemas.microsoft.com/office/drawing/2014/main" id="{8970CDC4-2BE6-7430-AA04-57D7EC732BBA}"/>
              </a:ext>
            </a:extLst>
          </p:cNvPr>
          <p:cNvSpPr>
            <a:spLocks noChangeArrowheads="1"/>
          </p:cNvSpPr>
          <p:nvPr/>
        </p:nvSpPr>
        <p:spPr bwMode="auto">
          <a:xfrm>
            <a:off x="0" y="9207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dirty="0"/>
          </a:p>
        </p:txBody>
      </p:sp>
      <p:sp>
        <p:nvSpPr>
          <p:cNvPr id="15" name="Rectangle 8">
            <a:extLst>
              <a:ext uri="{FF2B5EF4-FFF2-40B4-BE49-F238E27FC236}">
                <a16:creationId xmlns:a16="http://schemas.microsoft.com/office/drawing/2014/main" id="{5F5F100A-82D0-BEC1-6189-86705AC57E55}"/>
              </a:ext>
            </a:extLst>
          </p:cNvPr>
          <p:cNvSpPr>
            <a:spLocks noChangeArrowheads="1"/>
          </p:cNvSpPr>
          <p:nvPr/>
        </p:nvSpPr>
        <p:spPr bwMode="auto">
          <a:xfrm>
            <a:off x="335280" y="3728560"/>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18" name="Rectangle 12">
            <a:extLst>
              <a:ext uri="{FF2B5EF4-FFF2-40B4-BE49-F238E27FC236}">
                <a16:creationId xmlns:a16="http://schemas.microsoft.com/office/drawing/2014/main" id="{BA90862D-817F-CF4F-AD18-81055E2759E1}"/>
              </a:ext>
            </a:extLst>
          </p:cNvPr>
          <p:cNvSpPr>
            <a:spLocks noChangeArrowheads="1"/>
          </p:cNvSpPr>
          <p:nvPr/>
        </p:nvSpPr>
        <p:spPr bwMode="auto">
          <a:xfrm>
            <a:off x="211393" y="1476049"/>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21" name="Rectangle 16">
            <a:extLst>
              <a:ext uri="{FF2B5EF4-FFF2-40B4-BE49-F238E27FC236}">
                <a16:creationId xmlns:a16="http://schemas.microsoft.com/office/drawing/2014/main" id="{659FB0F2-BEFF-A66B-0B93-52881E413DFD}"/>
              </a:ext>
            </a:extLst>
          </p:cNvPr>
          <p:cNvSpPr>
            <a:spLocks noChangeArrowheads="1"/>
          </p:cNvSpPr>
          <p:nvPr/>
        </p:nvSpPr>
        <p:spPr bwMode="auto">
          <a:xfrm>
            <a:off x="421245" y="3861543"/>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24" name="Rectangle 3">
            <a:extLst>
              <a:ext uri="{FF2B5EF4-FFF2-40B4-BE49-F238E27FC236}">
                <a16:creationId xmlns:a16="http://schemas.microsoft.com/office/drawing/2014/main" id="{118FBC58-3A31-9A95-5584-254D70BA9343}"/>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dirty="0"/>
          </a:p>
        </p:txBody>
      </p:sp>
      <p:sp>
        <p:nvSpPr>
          <p:cNvPr id="26" name="Rectangle 7">
            <a:extLst>
              <a:ext uri="{FF2B5EF4-FFF2-40B4-BE49-F238E27FC236}">
                <a16:creationId xmlns:a16="http://schemas.microsoft.com/office/drawing/2014/main" id="{E3958079-9310-68E9-1CEA-6C6A1D4049D7}"/>
              </a:ext>
            </a:extLst>
          </p:cNvPr>
          <p:cNvSpPr>
            <a:spLocks noChangeArrowheads="1"/>
          </p:cNvSpPr>
          <p:nvPr/>
        </p:nvSpPr>
        <p:spPr bwMode="auto">
          <a:xfrm>
            <a:off x="0" y="13573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dirty="0"/>
          </a:p>
        </p:txBody>
      </p:sp>
      <p:sp>
        <p:nvSpPr>
          <p:cNvPr id="6" name="Rectangle 4">
            <a:extLst>
              <a:ext uri="{FF2B5EF4-FFF2-40B4-BE49-F238E27FC236}">
                <a16:creationId xmlns:a16="http://schemas.microsoft.com/office/drawing/2014/main" id="{5A6A983D-18C8-87F3-7F82-FDD1464E4A94}"/>
              </a:ext>
            </a:extLst>
          </p:cNvPr>
          <p:cNvSpPr>
            <a:spLocks noChangeArrowheads="1"/>
          </p:cNvSpPr>
          <p:nvPr/>
        </p:nvSpPr>
        <p:spPr bwMode="auto">
          <a:xfrm>
            <a:off x="0" y="730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sp>
        <p:nvSpPr>
          <p:cNvPr id="14" name="Rectangle 13">
            <a:extLst>
              <a:ext uri="{FF2B5EF4-FFF2-40B4-BE49-F238E27FC236}">
                <a16:creationId xmlns:a16="http://schemas.microsoft.com/office/drawing/2014/main" id="{D6F67E0E-2B86-C61C-A90C-8DD514F79595}"/>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cxnSp>
        <p:nvCxnSpPr>
          <p:cNvPr id="16" name="Conector recto 15">
            <a:extLst>
              <a:ext uri="{FF2B5EF4-FFF2-40B4-BE49-F238E27FC236}">
                <a16:creationId xmlns:a16="http://schemas.microsoft.com/office/drawing/2014/main" id="{E75252CB-E1ED-D6D8-EABC-81E99224699C}"/>
              </a:ext>
            </a:extLst>
          </p:cNvPr>
          <p:cNvCxnSpPr/>
          <p:nvPr/>
        </p:nvCxnSpPr>
        <p:spPr>
          <a:xfrm>
            <a:off x="4346934" y="1179297"/>
            <a:ext cx="0" cy="3650090"/>
          </a:xfrm>
          <a:prstGeom prst="line">
            <a:avLst/>
          </a:prstGeom>
        </p:spPr>
        <p:style>
          <a:lnRef idx="1">
            <a:schemeClr val="accent1"/>
          </a:lnRef>
          <a:fillRef idx="0">
            <a:schemeClr val="accent1"/>
          </a:fillRef>
          <a:effectRef idx="0">
            <a:schemeClr val="accent1"/>
          </a:effectRef>
          <a:fontRef idx="minor">
            <a:schemeClr val="tx1"/>
          </a:fontRef>
        </p:style>
      </p:cxnSp>
      <p:pic>
        <p:nvPicPr>
          <p:cNvPr id="19" name="Imagen 18">
            <a:extLst>
              <a:ext uri="{FF2B5EF4-FFF2-40B4-BE49-F238E27FC236}">
                <a16:creationId xmlns:a16="http://schemas.microsoft.com/office/drawing/2014/main" id="{E19F48DD-D35B-4CD6-2710-99A813244AE2}"/>
              </a:ext>
            </a:extLst>
          </p:cNvPr>
          <p:cNvPicPr>
            <a:picLocks noChangeAspect="1"/>
          </p:cNvPicPr>
          <p:nvPr/>
        </p:nvPicPr>
        <p:blipFill>
          <a:blip r:embed="rId2"/>
          <a:stretch>
            <a:fillRect/>
          </a:stretch>
        </p:blipFill>
        <p:spPr>
          <a:xfrm>
            <a:off x="113918" y="981044"/>
            <a:ext cx="4119099" cy="3700809"/>
          </a:xfrm>
          <a:prstGeom prst="rect">
            <a:avLst/>
          </a:prstGeom>
        </p:spPr>
      </p:pic>
      <p:pic>
        <p:nvPicPr>
          <p:cNvPr id="22" name="Imagen 21">
            <a:extLst>
              <a:ext uri="{FF2B5EF4-FFF2-40B4-BE49-F238E27FC236}">
                <a16:creationId xmlns:a16="http://schemas.microsoft.com/office/drawing/2014/main" id="{DFB33F26-7A53-BCD1-C423-6BFA06F87AF8}"/>
              </a:ext>
            </a:extLst>
          </p:cNvPr>
          <p:cNvPicPr>
            <a:picLocks noChangeAspect="1"/>
          </p:cNvPicPr>
          <p:nvPr/>
        </p:nvPicPr>
        <p:blipFill>
          <a:blip r:embed="rId3"/>
          <a:stretch>
            <a:fillRect/>
          </a:stretch>
        </p:blipFill>
        <p:spPr>
          <a:xfrm>
            <a:off x="4460852" y="979206"/>
            <a:ext cx="4569228" cy="3701459"/>
          </a:xfrm>
          <a:prstGeom prst="rect">
            <a:avLst/>
          </a:prstGeom>
        </p:spPr>
      </p:pic>
    </p:spTree>
    <p:extLst>
      <p:ext uri="{BB962C8B-B14F-4D97-AF65-F5344CB8AC3E}">
        <p14:creationId xmlns:p14="http://schemas.microsoft.com/office/powerpoint/2010/main" val="3117866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01046DF9-BB61-738B-C77D-80ACC9FE8774}"/>
              </a:ext>
            </a:extLst>
          </p:cNvPr>
          <p:cNvSpPr>
            <a:spLocks noGrp="1"/>
          </p:cNvSpPr>
          <p:nvPr>
            <p:ph type="title"/>
          </p:nvPr>
        </p:nvSpPr>
        <p:spPr>
          <a:xfrm>
            <a:off x="720000" y="217845"/>
            <a:ext cx="7704000" cy="572700"/>
          </a:xfrm>
        </p:spPr>
        <p:txBody>
          <a:bodyPr/>
          <a:lstStyle/>
          <a:p>
            <a:r>
              <a:rPr lang="es-CL" b="1" dirty="0">
                <a:latin typeface="Aptos" panose="020B0004020202020204" pitchFamily="34" charset="0"/>
              </a:rPr>
              <a:t>Puntos en el Plano Cartesiano</a:t>
            </a:r>
          </a:p>
        </p:txBody>
      </p:sp>
      <p:sp>
        <p:nvSpPr>
          <p:cNvPr id="15" name="Rectangle 8">
            <a:extLst>
              <a:ext uri="{FF2B5EF4-FFF2-40B4-BE49-F238E27FC236}">
                <a16:creationId xmlns:a16="http://schemas.microsoft.com/office/drawing/2014/main" id="{5F5F100A-82D0-BEC1-6189-86705AC57E55}"/>
              </a:ext>
            </a:extLst>
          </p:cNvPr>
          <p:cNvSpPr>
            <a:spLocks noChangeArrowheads="1"/>
          </p:cNvSpPr>
          <p:nvPr/>
        </p:nvSpPr>
        <p:spPr bwMode="auto">
          <a:xfrm>
            <a:off x="335280" y="3728560"/>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18" name="Rectangle 12">
            <a:extLst>
              <a:ext uri="{FF2B5EF4-FFF2-40B4-BE49-F238E27FC236}">
                <a16:creationId xmlns:a16="http://schemas.microsoft.com/office/drawing/2014/main" id="{BA90862D-817F-CF4F-AD18-81055E2759E1}"/>
              </a:ext>
            </a:extLst>
          </p:cNvPr>
          <p:cNvSpPr>
            <a:spLocks noChangeArrowheads="1"/>
          </p:cNvSpPr>
          <p:nvPr/>
        </p:nvSpPr>
        <p:spPr bwMode="auto">
          <a:xfrm>
            <a:off x="211393" y="1476049"/>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21" name="Rectangle 16">
            <a:extLst>
              <a:ext uri="{FF2B5EF4-FFF2-40B4-BE49-F238E27FC236}">
                <a16:creationId xmlns:a16="http://schemas.microsoft.com/office/drawing/2014/main" id="{659FB0F2-BEFF-A66B-0B93-52881E413DFD}"/>
              </a:ext>
            </a:extLst>
          </p:cNvPr>
          <p:cNvSpPr>
            <a:spLocks noChangeArrowheads="1"/>
          </p:cNvSpPr>
          <p:nvPr/>
        </p:nvSpPr>
        <p:spPr bwMode="auto">
          <a:xfrm>
            <a:off x="421245" y="3861543"/>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26" name="Rectangle 7">
            <a:extLst>
              <a:ext uri="{FF2B5EF4-FFF2-40B4-BE49-F238E27FC236}">
                <a16:creationId xmlns:a16="http://schemas.microsoft.com/office/drawing/2014/main" id="{E3958079-9310-68E9-1CEA-6C6A1D4049D7}"/>
              </a:ext>
            </a:extLst>
          </p:cNvPr>
          <p:cNvSpPr>
            <a:spLocks noChangeArrowheads="1"/>
          </p:cNvSpPr>
          <p:nvPr/>
        </p:nvSpPr>
        <p:spPr bwMode="auto">
          <a:xfrm>
            <a:off x="0" y="13573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dirty="0"/>
          </a:p>
        </p:txBody>
      </p:sp>
      <p:sp>
        <p:nvSpPr>
          <p:cNvPr id="6" name="Rectangle 4">
            <a:extLst>
              <a:ext uri="{FF2B5EF4-FFF2-40B4-BE49-F238E27FC236}">
                <a16:creationId xmlns:a16="http://schemas.microsoft.com/office/drawing/2014/main" id="{5A6A983D-18C8-87F3-7F82-FDD1464E4A94}"/>
              </a:ext>
            </a:extLst>
          </p:cNvPr>
          <p:cNvSpPr>
            <a:spLocks noChangeArrowheads="1"/>
          </p:cNvSpPr>
          <p:nvPr/>
        </p:nvSpPr>
        <p:spPr bwMode="auto">
          <a:xfrm>
            <a:off x="0" y="730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sp>
        <p:nvSpPr>
          <p:cNvPr id="4" name="CuadroTexto 12">
            <a:extLst>
              <a:ext uri="{FF2B5EF4-FFF2-40B4-BE49-F238E27FC236}">
                <a16:creationId xmlns:a16="http://schemas.microsoft.com/office/drawing/2014/main" id="{62493E35-2BA0-8BC6-B38D-94C245DBA5E6}"/>
              </a:ext>
            </a:extLst>
          </p:cNvPr>
          <p:cNvSpPr txBox="1"/>
          <p:nvPr/>
        </p:nvSpPr>
        <p:spPr>
          <a:xfrm>
            <a:off x="1216844" y="572706"/>
            <a:ext cx="6356350" cy="377860"/>
          </a:xfrm>
          <a:prstGeom prst="rect">
            <a:avLst/>
          </a:prstGeom>
          <a:noFill/>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07000"/>
              </a:lnSpc>
              <a:spcAft>
                <a:spcPts val="800"/>
              </a:spcAft>
            </a:pPr>
            <a:r>
              <a:rPr lang="es-CL" sz="1800" b="1" dirty="0">
                <a:effectLst/>
                <a:latin typeface="Aptos" panose="020B0004020202020204" pitchFamily="34" charset="0"/>
                <a:ea typeface="Calibri" panose="020F0502020204030204" pitchFamily="34" charset="0"/>
                <a:cs typeface="Times New Roman" panose="02020603050405020304" pitchFamily="18" charset="0"/>
              </a:rPr>
              <a:t>Pendiente</a:t>
            </a:r>
            <a:endParaRPr lang="es-CL" sz="1800" b="1" kern="1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6" name="Conector recto 15">
            <a:extLst>
              <a:ext uri="{FF2B5EF4-FFF2-40B4-BE49-F238E27FC236}">
                <a16:creationId xmlns:a16="http://schemas.microsoft.com/office/drawing/2014/main" id="{E75252CB-E1ED-D6D8-EABC-81E99224699C}"/>
              </a:ext>
            </a:extLst>
          </p:cNvPr>
          <p:cNvCxnSpPr/>
          <p:nvPr/>
        </p:nvCxnSpPr>
        <p:spPr>
          <a:xfrm>
            <a:off x="4346934" y="1179297"/>
            <a:ext cx="0" cy="3650090"/>
          </a:xfrm>
          <a:prstGeom prst="line">
            <a:avLst/>
          </a:prstGeom>
        </p:spPr>
        <p:style>
          <a:lnRef idx="1">
            <a:schemeClr val="accent1"/>
          </a:lnRef>
          <a:fillRef idx="0">
            <a:schemeClr val="accent1"/>
          </a:fillRef>
          <a:effectRef idx="0">
            <a:schemeClr val="accent1"/>
          </a:effectRef>
          <a:fontRef idx="minor">
            <a:schemeClr val="tx1"/>
          </a:fontRef>
        </p:style>
      </p:cxnSp>
      <p:sp>
        <p:nvSpPr>
          <p:cNvPr id="8" name="Rectangle 2">
            <a:extLst>
              <a:ext uri="{FF2B5EF4-FFF2-40B4-BE49-F238E27FC236}">
                <a16:creationId xmlns:a16="http://schemas.microsoft.com/office/drawing/2014/main" id="{02FB8A2F-41B6-839A-A296-92152778937E}"/>
              </a:ext>
            </a:extLst>
          </p:cNvPr>
          <p:cNvSpPr>
            <a:spLocks noChangeArrowheads="1"/>
          </p:cNvSpPr>
          <p:nvPr/>
        </p:nvSpPr>
        <p:spPr bwMode="auto">
          <a:xfrm>
            <a:off x="279774" y="1302950"/>
            <a:ext cx="3787386"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La pendiente corresponde a la inclinación que posee la recta con respecto al eje horizontal, se expresa con la letra “m” y ocupando un punto A(x</a:t>
            </a:r>
            <a:r>
              <a:rPr kumimoji="0" lang="es-CL" altLang="es-CL" sz="1600" b="0" i="0" u="none" strike="noStrike" cap="none" normalizeH="0" baseline="-3000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1</a:t>
            </a: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y</a:t>
            </a:r>
            <a:r>
              <a:rPr kumimoji="0" lang="es-CL" altLang="es-CL" sz="1600" b="0" i="0" u="none" strike="noStrike" cap="none" normalizeH="0" baseline="-3000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1</a:t>
            </a: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y un punto B (x</a:t>
            </a:r>
            <a:r>
              <a:rPr kumimoji="0" lang="es-CL" altLang="es-CL" sz="1600" b="0" i="0" u="none" strike="noStrike" cap="none" normalizeH="0" baseline="-3000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2</a:t>
            </a: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a:t>
            </a:r>
            <a:r>
              <a:rPr kumimoji="0" lang="es-CL" altLang="es-CL" sz="1600" b="0" i="0" u="none" strike="noStrike" cap="none" normalizeH="0" baseline="-3000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y</a:t>
            </a:r>
            <a:r>
              <a:rPr kumimoji="0" lang="es-CL" altLang="es-CL" sz="1600" b="0" i="0" u="none" strike="noStrike" cap="none" normalizeH="0" baseline="-3000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2</a:t>
            </a: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como referencia se obtiene lo siguiente:</a:t>
            </a:r>
            <a:endParaRPr kumimoji="0" lang="es-CL" altLang="es-CL" sz="1600" b="0" i="0" u="none" strike="noStrike" cap="none" normalizeH="0" baseline="0" dirty="0">
              <a:ln>
                <a:noFill/>
              </a:ln>
              <a:solidFill>
                <a:schemeClr val="tx1"/>
              </a:solidFill>
              <a:effectLst/>
              <a:latin typeface="Aptos" panose="020B00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CL" altLang="es-CL" sz="1600" b="0" i="0" u="none" strike="noStrike" cap="none" normalizeH="0" baseline="0" dirty="0">
              <a:ln>
                <a:noFill/>
              </a:ln>
              <a:solidFill>
                <a:schemeClr val="tx1"/>
              </a:solidFill>
              <a:effectLst/>
              <a:latin typeface="Aptos" panose="020B0004020202020204" pitchFamily="34" charset="0"/>
            </a:endParaRPr>
          </a:p>
        </p:txBody>
      </p:sp>
      <p:pic>
        <p:nvPicPr>
          <p:cNvPr id="1025" name="Imagen 1199" descr="Gráfico, Gráfico de líneas&#10;&#10;Descripción generada automáticamente">
            <a:extLst>
              <a:ext uri="{FF2B5EF4-FFF2-40B4-BE49-F238E27FC236}">
                <a16:creationId xmlns:a16="http://schemas.microsoft.com/office/drawing/2014/main" id="{E527FB63-0339-CC4F-EFBB-8D0BA810FA0A}"/>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4193" t="7909" r="6706" b="2824"/>
          <a:stretch>
            <a:fillRect/>
          </a:stretch>
        </p:blipFill>
        <p:spPr bwMode="auto">
          <a:xfrm>
            <a:off x="4984265" y="1416999"/>
            <a:ext cx="3738490" cy="2783098"/>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3">
            <a:extLst>
              <a:ext uri="{FF2B5EF4-FFF2-40B4-BE49-F238E27FC236}">
                <a16:creationId xmlns:a16="http://schemas.microsoft.com/office/drawing/2014/main" id="{5733ECE8-0405-CB3D-BDB8-2146D78A0FD8}"/>
              </a:ext>
            </a:extLst>
          </p:cNvPr>
          <p:cNvSpPr>
            <a:spLocks noChangeArrowheads="1"/>
          </p:cNvSpPr>
          <p:nvPr/>
        </p:nvSpPr>
        <p:spPr bwMode="auto">
          <a:xfrm>
            <a:off x="0" y="17335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pic>
        <p:nvPicPr>
          <p:cNvPr id="29" name="Imagen 28">
            <a:extLst>
              <a:ext uri="{FF2B5EF4-FFF2-40B4-BE49-F238E27FC236}">
                <a16:creationId xmlns:a16="http://schemas.microsoft.com/office/drawing/2014/main" id="{788FC5B8-D5EF-6FF8-F628-8364DBFDF782}"/>
              </a:ext>
            </a:extLst>
          </p:cNvPr>
          <p:cNvPicPr>
            <a:picLocks noChangeAspect="1"/>
          </p:cNvPicPr>
          <p:nvPr/>
        </p:nvPicPr>
        <p:blipFill rotWithShape="1">
          <a:blip r:embed="rId3"/>
          <a:srcRect l="12490" t="-5245" r="64819"/>
          <a:stretch/>
        </p:blipFill>
        <p:spPr>
          <a:xfrm>
            <a:off x="532512" y="3061091"/>
            <a:ext cx="3281910" cy="1140292"/>
          </a:xfrm>
          <a:prstGeom prst="rect">
            <a:avLst/>
          </a:prstGeom>
        </p:spPr>
      </p:pic>
    </p:spTree>
    <p:extLst>
      <p:ext uri="{BB962C8B-B14F-4D97-AF65-F5344CB8AC3E}">
        <p14:creationId xmlns:p14="http://schemas.microsoft.com/office/powerpoint/2010/main" val="417735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01046DF9-BB61-738B-C77D-80ACC9FE8774}"/>
              </a:ext>
            </a:extLst>
          </p:cNvPr>
          <p:cNvSpPr>
            <a:spLocks noGrp="1"/>
          </p:cNvSpPr>
          <p:nvPr>
            <p:ph type="title"/>
          </p:nvPr>
        </p:nvSpPr>
        <p:spPr>
          <a:xfrm>
            <a:off x="720000" y="217845"/>
            <a:ext cx="7704000" cy="572700"/>
          </a:xfrm>
        </p:spPr>
        <p:txBody>
          <a:bodyPr/>
          <a:lstStyle/>
          <a:p>
            <a:r>
              <a:rPr lang="es-CL" b="1" dirty="0">
                <a:latin typeface="Aptos" panose="020B0004020202020204" pitchFamily="34" charset="0"/>
              </a:rPr>
              <a:t>Puntos en el Plano Cartesiano</a:t>
            </a:r>
          </a:p>
        </p:txBody>
      </p:sp>
      <p:sp>
        <p:nvSpPr>
          <p:cNvPr id="15" name="Rectangle 8">
            <a:extLst>
              <a:ext uri="{FF2B5EF4-FFF2-40B4-BE49-F238E27FC236}">
                <a16:creationId xmlns:a16="http://schemas.microsoft.com/office/drawing/2014/main" id="{5F5F100A-82D0-BEC1-6189-86705AC57E55}"/>
              </a:ext>
            </a:extLst>
          </p:cNvPr>
          <p:cNvSpPr>
            <a:spLocks noChangeArrowheads="1"/>
          </p:cNvSpPr>
          <p:nvPr/>
        </p:nvSpPr>
        <p:spPr bwMode="auto">
          <a:xfrm>
            <a:off x="335280" y="3728560"/>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18" name="Rectangle 12">
            <a:extLst>
              <a:ext uri="{FF2B5EF4-FFF2-40B4-BE49-F238E27FC236}">
                <a16:creationId xmlns:a16="http://schemas.microsoft.com/office/drawing/2014/main" id="{BA90862D-817F-CF4F-AD18-81055E2759E1}"/>
              </a:ext>
            </a:extLst>
          </p:cNvPr>
          <p:cNvSpPr>
            <a:spLocks noChangeArrowheads="1"/>
          </p:cNvSpPr>
          <p:nvPr/>
        </p:nvSpPr>
        <p:spPr bwMode="auto">
          <a:xfrm>
            <a:off x="211393" y="1476049"/>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21" name="Rectangle 16">
            <a:extLst>
              <a:ext uri="{FF2B5EF4-FFF2-40B4-BE49-F238E27FC236}">
                <a16:creationId xmlns:a16="http://schemas.microsoft.com/office/drawing/2014/main" id="{659FB0F2-BEFF-A66B-0B93-52881E413DFD}"/>
              </a:ext>
            </a:extLst>
          </p:cNvPr>
          <p:cNvSpPr>
            <a:spLocks noChangeArrowheads="1"/>
          </p:cNvSpPr>
          <p:nvPr/>
        </p:nvSpPr>
        <p:spPr bwMode="auto">
          <a:xfrm>
            <a:off x="421245" y="3861543"/>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26" name="Rectangle 7">
            <a:extLst>
              <a:ext uri="{FF2B5EF4-FFF2-40B4-BE49-F238E27FC236}">
                <a16:creationId xmlns:a16="http://schemas.microsoft.com/office/drawing/2014/main" id="{E3958079-9310-68E9-1CEA-6C6A1D4049D7}"/>
              </a:ext>
            </a:extLst>
          </p:cNvPr>
          <p:cNvSpPr>
            <a:spLocks noChangeArrowheads="1"/>
          </p:cNvSpPr>
          <p:nvPr/>
        </p:nvSpPr>
        <p:spPr bwMode="auto">
          <a:xfrm>
            <a:off x="0" y="13573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dirty="0"/>
          </a:p>
        </p:txBody>
      </p:sp>
      <p:sp>
        <p:nvSpPr>
          <p:cNvPr id="6" name="Rectangle 4">
            <a:extLst>
              <a:ext uri="{FF2B5EF4-FFF2-40B4-BE49-F238E27FC236}">
                <a16:creationId xmlns:a16="http://schemas.microsoft.com/office/drawing/2014/main" id="{5A6A983D-18C8-87F3-7F82-FDD1464E4A94}"/>
              </a:ext>
            </a:extLst>
          </p:cNvPr>
          <p:cNvSpPr>
            <a:spLocks noChangeArrowheads="1"/>
          </p:cNvSpPr>
          <p:nvPr/>
        </p:nvSpPr>
        <p:spPr bwMode="auto">
          <a:xfrm>
            <a:off x="0" y="730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sp>
        <p:nvSpPr>
          <p:cNvPr id="4" name="CuadroTexto 12">
            <a:extLst>
              <a:ext uri="{FF2B5EF4-FFF2-40B4-BE49-F238E27FC236}">
                <a16:creationId xmlns:a16="http://schemas.microsoft.com/office/drawing/2014/main" id="{62493E35-2BA0-8BC6-B38D-94C245DBA5E6}"/>
              </a:ext>
            </a:extLst>
          </p:cNvPr>
          <p:cNvSpPr txBox="1"/>
          <p:nvPr/>
        </p:nvSpPr>
        <p:spPr>
          <a:xfrm>
            <a:off x="1216844" y="572706"/>
            <a:ext cx="6356350" cy="377860"/>
          </a:xfrm>
          <a:prstGeom prst="rect">
            <a:avLst/>
          </a:prstGeom>
          <a:noFill/>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07000"/>
              </a:lnSpc>
              <a:spcAft>
                <a:spcPts val="800"/>
              </a:spcAft>
            </a:pPr>
            <a:r>
              <a:rPr lang="es-CL" sz="1800" b="1" dirty="0">
                <a:effectLst/>
                <a:latin typeface="Aptos" panose="020B0004020202020204" pitchFamily="34" charset="0"/>
                <a:ea typeface="Calibri" panose="020F0502020204030204" pitchFamily="34" charset="0"/>
                <a:cs typeface="Times New Roman" panose="02020603050405020304" pitchFamily="18" charset="0"/>
              </a:rPr>
              <a:t>Pendiente</a:t>
            </a:r>
            <a:endParaRPr lang="es-CL" sz="1800" b="1" kern="1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6" name="Conector recto 15">
            <a:extLst>
              <a:ext uri="{FF2B5EF4-FFF2-40B4-BE49-F238E27FC236}">
                <a16:creationId xmlns:a16="http://schemas.microsoft.com/office/drawing/2014/main" id="{E75252CB-E1ED-D6D8-EABC-81E99224699C}"/>
              </a:ext>
            </a:extLst>
          </p:cNvPr>
          <p:cNvCxnSpPr/>
          <p:nvPr/>
        </p:nvCxnSpPr>
        <p:spPr>
          <a:xfrm>
            <a:off x="4346934" y="1179297"/>
            <a:ext cx="0" cy="3650090"/>
          </a:xfrm>
          <a:prstGeom prst="line">
            <a:avLst/>
          </a:prstGeom>
        </p:spPr>
        <p:style>
          <a:lnRef idx="1">
            <a:schemeClr val="accent1"/>
          </a:lnRef>
          <a:fillRef idx="0">
            <a:schemeClr val="accent1"/>
          </a:fillRef>
          <a:effectRef idx="0">
            <a:schemeClr val="accent1"/>
          </a:effectRef>
          <a:fontRef idx="minor">
            <a:schemeClr val="tx1"/>
          </a:fontRef>
        </p:style>
      </p:cxnSp>
      <p:sp>
        <p:nvSpPr>
          <p:cNvPr id="13" name="Rectangle 3">
            <a:extLst>
              <a:ext uri="{FF2B5EF4-FFF2-40B4-BE49-F238E27FC236}">
                <a16:creationId xmlns:a16="http://schemas.microsoft.com/office/drawing/2014/main" id="{5733ECE8-0405-CB3D-BDB8-2146D78A0FD8}"/>
              </a:ext>
            </a:extLst>
          </p:cNvPr>
          <p:cNvSpPr>
            <a:spLocks noChangeArrowheads="1"/>
          </p:cNvSpPr>
          <p:nvPr/>
        </p:nvSpPr>
        <p:spPr bwMode="auto">
          <a:xfrm>
            <a:off x="0" y="17335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pic>
        <p:nvPicPr>
          <p:cNvPr id="11" name="Imagen 10">
            <a:extLst>
              <a:ext uri="{FF2B5EF4-FFF2-40B4-BE49-F238E27FC236}">
                <a16:creationId xmlns:a16="http://schemas.microsoft.com/office/drawing/2014/main" id="{D8416941-DBE1-682D-1955-36C7F3CCF1D1}"/>
              </a:ext>
            </a:extLst>
          </p:cNvPr>
          <p:cNvPicPr>
            <a:picLocks noChangeAspect="1"/>
          </p:cNvPicPr>
          <p:nvPr/>
        </p:nvPicPr>
        <p:blipFill rotWithShape="1">
          <a:blip r:embed="rId2"/>
          <a:srcRect l="7689" r="60206"/>
          <a:stretch/>
        </p:blipFill>
        <p:spPr>
          <a:xfrm>
            <a:off x="720000" y="1242656"/>
            <a:ext cx="2791803" cy="1647512"/>
          </a:xfrm>
          <a:prstGeom prst="rect">
            <a:avLst/>
          </a:prstGeom>
        </p:spPr>
      </p:pic>
      <p:pic>
        <p:nvPicPr>
          <p:cNvPr id="19" name="Imagen 18">
            <a:extLst>
              <a:ext uri="{FF2B5EF4-FFF2-40B4-BE49-F238E27FC236}">
                <a16:creationId xmlns:a16="http://schemas.microsoft.com/office/drawing/2014/main" id="{700E55B4-8868-B4C1-2C1F-D9649CA3DE6E}"/>
              </a:ext>
            </a:extLst>
          </p:cNvPr>
          <p:cNvPicPr>
            <a:picLocks noChangeAspect="1"/>
          </p:cNvPicPr>
          <p:nvPr/>
        </p:nvPicPr>
        <p:blipFill rotWithShape="1">
          <a:blip r:embed="rId3"/>
          <a:srcRect l="6699" r="60404" b="11288"/>
          <a:stretch/>
        </p:blipFill>
        <p:spPr>
          <a:xfrm>
            <a:off x="720000" y="3135003"/>
            <a:ext cx="2777803" cy="1591377"/>
          </a:xfrm>
          <a:prstGeom prst="rect">
            <a:avLst/>
          </a:prstGeom>
        </p:spPr>
      </p:pic>
      <p:pic>
        <p:nvPicPr>
          <p:cNvPr id="25" name="Imagen 24">
            <a:extLst>
              <a:ext uri="{FF2B5EF4-FFF2-40B4-BE49-F238E27FC236}">
                <a16:creationId xmlns:a16="http://schemas.microsoft.com/office/drawing/2014/main" id="{CE278349-7DA6-0515-58C6-B1CF066BDB53}"/>
              </a:ext>
            </a:extLst>
          </p:cNvPr>
          <p:cNvPicPr>
            <a:picLocks noChangeAspect="1"/>
          </p:cNvPicPr>
          <p:nvPr/>
        </p:nvPicPr>
        <p:blipFill rotWithShape="1">
          <a:blip r:embed="rId4"/>
          <a:srcRect l="2834" r="56435"/>
          <a:stretch/>
        </p:blipFill>
        <p:spPr>
          <a:xfrm>
            <a:off x="4769311" y="1145406"/>
            <a:ext cx="3778501" cy="3452604"/>
          </a:xfrm>
          <a:prstGeom prst="rect">
            <a:avLst/>
          </a:prstGeom>
        </p:spPr>
      </p:pic>
    </p:spTree>
    <p:extLst>
      <p:ext uri="{BB962C8B-B14F-4D97-AF65-F5344CB8AC3E}">
        <p14:creationId xmlns:p14="http://schemas.microsoft.com/office/powerpoint/2010/main" val="512545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01046DF9-BB61-738B-C77D-80ACC9FE8774}"/>
              </a:ext>
            </a:extLst>
          </p:cNvPr>
          <p:cNvSpPr>
            <a:spLocks noGrp="1"/>
          </p:cNvSpPr>
          <p:nvPr>
            <p:ph type="title"/>
          </p:nvPr>
        </p:nvSpPr>
        <p:spPr>
          <a:xfrm>
            <a:off x="720000" y="118069"/>
            <a:ext cx="7704000" cy="572700"/>
          </a:xfrm>
        </p:spPr>
        <p:txBody>
          <a:bodyPr/>
          <a:lstStyle/>
          <a:p>
            <a:r>
              <a:rPr lang="es-CL" b="1" dirty="0">
                <a:latin typeface="Aptos" panose="020B0004020202020204" pitchFamily="34" charset="0"/>
              </a:rPr>
              <a:t>Recta</a:t>
            </a:r>
          </a:p>
        </p:txBody>
      </p:sp>
      <p:sp>
        <p:nvSpPr>
          <p:cNvPr id="9" name="Rectangle 4">
            <a:extLst>
              <a:ext uri="{FF2B5EF4-FFF2-40B4-BE49-F238E27FC236}">
                <a16:creationId xmlns:a16="http://schemas.microsoft.com/office/drawing/2014/main" id="{8970CDC4-2BE6-7430-AA04-57D7EC732BBA}"/>
              </a:ext>
            </a:extLst>
          </p:cNvPr>
          <p:cNvSpPr>
            <a:spLocks noChangeArrowheads="1"/>
          </p:cNvSpPr>
          <p:nvPr/>
        </p:nvSpPr>
        <p:spPr bwMode="auto">
          <a:xfrm>
            <a:off x="0" y="9207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dirty="0"/>
          </a:p>
        </p:txBody>
      </p:sp>
      <p:sp>
        <p:nvSpPr>
          <p:cNvPr id="15" name="Rectangle 8">
            <a:extLst>
              <a:ext uri="{FF2B5EF4-FFF2-40B4-BE49-F238E27FC236}">
                <a16:creationId xmlns:a16="http://schemas.microsoft.com/office/drawing/2014/main" id="{5F5F100A-82D0-BEC1-6189-86705AC57E55}"/>
              </a:ext>
            </a:extLst>
          </p:cNvPr>
          <p:cNvSpPr>
            <a:spLocks noChangeArrowheads="1"/>
          </p:cNvSpPr>
          <p:nvPr/>
        </p:nvSpPr>
        <p:spPr bwMode="auto">
          <a:xfrm>
            <a:off x="335280" y="3728560"/>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18" name="Rectangle 12">
            <a:extLst>
              <a:ext uri="{FF2B5EF4-FFF2-40B4-BE49-F238E27FC236}">
                <a16:creationId xmlns:a16="http://schemas.microsoft.com/office/drawing/2014/main" id="{BA90862D-817F-CF4F-AD18-81055E2759E1}"/>
              </a:ext>
            </a:extLst>
          </p:cNvPr>
          <p:cNvSpPr>
            <a:spLocks noChangeArrowheads="1"/>
          </p:cNvSpPr>
          <p:nvPr/>
        </p:nvSpPr>
        <p:spPr bwMode="auto">
          <a:xfrm>
            <a:off x="211393" y="1476049"/>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21" name="Rectangle 16">
            <a:extLst>
              <a:ext uri="{FF2B5EF4-FFF2-40B4-BE49-F238E27FC236}">
                <a16:creationId xmlns:a16="http://schemas.microsoft.com/office/drawing/2014/main" id="{659FB0F2-BEFF-A66B-0B93-52881E413DFD}"/>
              </a:ext>
            </a:extLst>
          </p:cNvPr>
          <p:cNvSpPr>
            <a:spLocks noChangeArrowheads="1"/>
          </p:cNvSpPr>
          <p:nvPr/>
        </p:nvSpPr>
        <p:spPr bwMode="auto">
          <a:xfrm>
            <a:off x="421245" y="3861543"/>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24" name="Rectangle 3">
            <a:extLst>
              <a:ext uri="{FF2B5EF4-FFF2-40B4-BE49-F238E27FC236}">
                <a16:creationId xmlns:a16="http://schemas.microsoft.com/office/drawing/2014/main" id="{118FBC58-3A31-9A95-5584-254D70BA9343}"/>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dirty="0"/>
          </a:p>
        </p:txBody>
      </p:sp>
      <p:sp>
        <p:nvSpPr>
          <p:cNvPr id="26" name="Rectangle 7">
            <a:extLst>
              <a:ext uri="{FF2B5EF4-FFF2-40B4-BE49-F238E27FC236}">
                <a16:creationId xmlns:a16="http://schemas.microsoft.com/office/drawing/2014/main" id="{E3958079-9310-68E9-1CEA-6C6A1D4049D7}"/>
              </a:ext>
            </a:extLst>
          </p:cNvPr>
          <p:cNvSpPr>
            <a:spLocks noChangeArrowheads="1"/>
          </p:cNvSpPr>
          <p:nvPr/>
        </p:nvSpPr>
        <p:spPr bwMode="auto">
          <a:xfrm>
            <a:off x="0" y="13573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dirty="0"/>
          </a:p>
        </p:txBody>
      </p:sp>
      <p:sp>
        <p:nvSpPr>
          <p:cNvPr id="6" name="Rectangle 4">
            <a:extLst>
              <a:ext uri="{FF2B5EF4-FFF2-40B4-BE49-F238E27FC236}">
                <a16:creationId xmlns:a16="http://schemas.microsoft.com/office/drawing/2014/main" id="{5A6A983D-18C8-87F3-7F82-FDD1464E4A94}"/>
              </a:ext>
            </a:extLst>
          </p:cNvPr>
          <p:cNvSpPr>
            <a:spLocks noChangeArrowheads="1"/>
          </p:cNvSpPr>
          <p:nvPr/>
        </p:nvSpPr>
        <p:spPr bwMode="auto">
          <a:xfrm>
            <a:off x="0" y="730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cxnSp>
        <p:nvCxnSpPr>
          <p:cNvPr id="13" name="Conector recto 12">
            <a:extLst>
              <a:ext uri="{FF2B5EF4-FFF2-40B4-BE49-F238E27FC236}">
                <a16:creationId xmlns:a16="http://schemas.microsoft.com/office/drawing/2014/main" id="{A6C2178E-9254-189B-11D8-F153C4C776EA}"/>
              </a:ext>
            </a:extLst>
          </p:cNvPr>
          <p:cNvCxnSpPr>
            <a:cxnSpLocks/>
          </p:cNvCxnSpPr>
          <p:nvPr/>
        </p:nvCxnSpPr>
        <p:spPr>
          <a:xfrm>
            <a:off x="3586315" y="730250"/>
            <a:ext cx="0" cy="41783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uadroTexto 2">
            <a:extLst>
              <a:ext uri="{FF2B5EF4-FFF2-40B4-BE49-F238E27FC236}">
                <a16:creationId xmlns:a16="http://schemas.microsoft.com/office/drawing/2014/main" id="{47154F8E-196A-823F-614B-2A08412B019C}"/>
              </a:ext>
            </a:extLst>
          </p:cNvPr>
          <p:cNvSpPr txBox="1"/>
          <p:nvPr/>
        </p:nvSpPr>
        <p:spPr>
          <a:xfrm>
            <a:off x="211393" y="736767"/>
            <a:ext cx="3129754" cy="1672253"/>
          </a:xfrm>
          <a:prstGeom prst="rect">
            <a:avLst/>
          </a:prstGeom>
          <a:noFill/>
        </p:spPr>
        <p:txBody>
          <a:bodyPr wrap="square">
            <a:spAutoFit/>
          </a:bodyPr>
          <a:lstStyle/>
          <a:p>
            <a:pPr algn="just">
              <a:lnSpc>
                <a:spcPct val="107000"/>
              </a:lnSpc>
              <a:spcAft>
                <a:spcPts val="800"/>
              </a:spcAft>
            </a:pPr>
            <a:r>
              <a:rPr lang="es-CL" sz="14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Una recta corresponda a la representación gráfica de una ecuación de la forma:</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s-CL" sz="1400" kern="100" dirty="0" err="1">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Ax</a:t>
            </a:r>
            <a:r>
              <a:rPr lang="es-CL" sz="14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 </a:t>
            </a:r>
            <a:r>
              <a:rPr lang="es-CL" sz="1400" kern="100" dirty="0" err="1">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By</a:t>
            </a:r>
            <a:r>
              <a:rPr lang="es-CL" sz="14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 C = 0</a:t>
            </a:r>
            <a:endParaRPr lang="es-CL" kern="1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L" sz="1400" kern="100" dirty="0">
                <a:effectLst/>
                <a:latin typeface="Calibri" panose="020F0502020204030204" pitchFamily="34" charset="0"/>
                <a:ea typeface="Calibri" panose="020F0502020204030204" pitchFamily="34" charset="0"/>
                <a:cs typeface="Times New Roman" panose="02020603050405020304" pitchFamily="18" charset="0"/>
              </a:rPr>
              <a:t>Donde x e y representan valores en el plano cartesiano.</a:t>
            </a:r>
            <a:endParaRPr lang="es-CL" sz="14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endParaRPr>
          </a:p>
        </p:txBody>
      </p:sp>
      <p:pic>
        <p:nvPicPr>
          <p:cNvPr id="7" name="Imagen 6">
            <a:extLst>
              <a:ext uri="{FF2B5EF4-FFF2-40B4-BE49-F238E27FC236}">
                <a16:creationId xmlns:a16="http://schemas.microsoft.com/office/drawing/2014/main" id="{2DD19743-6587-F41B-3124-1C888647E3A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6124" y="2678973"/>
            <a:ext cx="2293591" cy="2051611"/>
          </a:xfrm>
          <a:prstGeom prst="rect">
            <a:avLst/>
          </a:prstGeom>
          <a:noFill/>
          <a:ln>
            <a:noFill/>
          </a:ln>
        </p:spPr>
      </p:pic>
      <p:sp>
        <p:nvSpPr>
          <p:cNvPr id="14" name="CuadroTexto 13">
            <a:extLst>
              <a:ext uri="{FF2B5EF4-FFF2-40B4-BE49-F238E27FC236}">
                <a16:creationId xmlns:a16="http://schemas.microsoft.com/office/drawing/2014/main" id="{0D5AB354-F96B-5049-DBAB-4533353F54A2}"/>
              </a:ext>
            </a:extLst>
          </p:cNvPr>
          <p:cNvSpPr txBox="1"/>
          <p:nvPr/>
        </p:nvSpPr>
        <p:spPr>
          <a:xfrm>
            <a:off x="3691480" y="769732"/>
            <a:ext cx="5194116" cy="545534"/>
          </a:xfrm>
          <a:prstGeom prst="rect">
            <a:avLst/>
          </a:prstGeom>
          <a:noFill/>
        </p:spPr>
        <p:txBody>
          <a:bodyPr wrap="square">
            <a:spAutoFit/>
          </a:bodyPr>
          <a:lstStyle/>
          <a:p>
            <a:pPr algn="just">
              <a:lnSpc>
                <a:spcPct val="107000"/>
              </a:lnSpc>
              <a:spcAft>
                <a:spcPts val="800"/>
              </a:spcAft>
            </a:pPr>
            <a:r>
              <a:rPr lang="es-CL" kern="100" dirty="0">
                <a:solidFill>
                  <a:srgbClr val="000000"/>
                </a:solidFill>
                <a:latin typeface="Aptos" panose="020B0004020202020204" pitchFamily="34" charset="0"/>
                <a:ea typeface="Calibri" panose="020F0502020204030204" pitchFamily="34" charset="0"/>
                <a:cs typeface="Times New Roman" panose="02020603050405020304" pitchFamily="18" charset="0"/>
              </a:rPr>
              <a:t>Existen varias formas de escribirla</a:t>
            </a:r>
            <a:r>
              <a:rPr lang="es-CL" kern="100" dirty="0">
                <a:latin typeface="Aptos" panose="020B0004020202020204" pitchFamily="34" charset="0"/>
                <a:ea typeface="Calibri" panose="020F0502020204030204" pitchFamily="34" charset="0"/>
                <a:cs typeface="Times New Roman" panose="02020603050405020304" pitchFamily="18" charset="0"/>
              </a:rPr>
              <a:t>, sin embargo, nos enfocaremos en la forma principal o explicita </a:t>
            </a:r>
            <a:endParaRPr lang="es-CL"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endParaRPr>
          </a:p>
        </p:txBody>
      </p:sp>
      <p:pic>
        <p:nvPicPr>
          <p:cNvPr id="2050" name="Picture 2" descr="Ecuaciones de la recta Fórmulas ejercicios resueltos profesor10demates">
            <a:extLst>
              <a:ext uri="{FF2B5EF4-FFF2-40B4-BE49-F238E27FC236}">
                <a16:creationId xmlns:a16="http://schemas.microsoft.com/office/drawing/2014/main" id="{D93C07D3-E08A-7A30-3DD0-9E2B517DFB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91480" y="1354747"/>
            <a:ext cx="5219134" cy="31050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9051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01046DF9-BB61-738B-C77D-80ACC9FE8774}"/>
              </a:ext>
            </a:extLst>
          </p:cNvPr>
          <p:cNvSpPr>
            <a:spLocks noGrp="1"/>
          </p:cNvSpPr>
          <p:nvPr>
            <p:ph type="title"/>
          </p:nvPr>
        </p:nvSpPr>
        <p:spPr>
          <a:xfrm>
            <a:off x="720000" y="217845"/>
            <a:ext cx="7704000" cy="572700"/>
          </a:xfrm>
        </p:spPr>
        <p:txBody>
          <a:bodyPr/>
          <a:lstStyle/>
          <a:p>
            <a:r>
              <a:rPr lang="es-CL" b="1" dirty="0">
                <a:latin typeface="Aptos" panose="020B0004020202020204" pitchFamily="34" charset="0"/>
              </a:rPr>
              <a:t>Recta</a:t>
            </a:r>
          </a:p>
        </p:txBody>
      </p:sp>
      <p:sp>
        <p:nvSpPr>
          <p:cNvPr id="15" name="Rectangle 8">
            <a:extLst>
              <a:ext uri="{FF2B5EF4-FFF2-40B4-BE49-F238E27FC236}">
                <a16:creationId xmlns:a16="http://schemas.microsoft.com/office/drawing/2014/main" id="{5F5F100A-82D0-BEC1-6189-86705AC57E55}"/>
              </a:ext>
            </a:extLst>
          </p:cNvPr>
          <p:cNvSpPr>
            <a:spLocks noChangeArrowheads="1"/>
          </p:cNvSpPr>
          <p:nvPr/>
        </p:nvSpPr>
        <p:spPr bwMode="auto">
          <a:xfrm>
            <a:off x="335280" y="3728560"/>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18" name="Rectangle 12">
            <a:extLst>
              <a:ext uri="{FF2B5EF4-FFF2-40B4-BE49-F238E27FC236}">
                <a16:creationId xmlns:a16="http://schemas.microsoft.com/office/drawing/2014/main" id="{BA90862D-817F-CF4F-AD18-81055E2759E1}"/>
              </a:ext>
            </a:extLst>
          </p:cNvPr>
          <p:cNvSpPr>
            <a:spLocks noChangeArrowheads="1"/>
          </p:cNvSpPr>
          <p:nvPr/>
        </p:nvSpPr>
        <p:spPr bwMode="auto">
          <a:xfrm>
            <a:off x="211393" y="1476049"/>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21" name="Rectangle 16">
            <a:extLst>
              <a:ext uri="{FF2B5EF4-FFF2-40B4-BE49-F238E27FC236}">
                <a16:creationId xmlns:a16="http://schemas.microsoft.com/office/drawing/2014/main" id="{659FB0F2-BEFF-A66B-0B93-52881E413DFD}"/>
              </a:ext>
            </a:extLst>
          </p:cNvPr>
          <p:cNvSpPr>
            <a:spLocks noChangeArrowheads="1"/>
          </p:cNvSpPr>
          <p:nvPr/>
        </p:nvSpPr>
        <p:spPr bwMode="auto">
          <a:xfrm>
            <a:off x="421245" y="3861543"/>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26" name="Rectangle 7">
            <a:extLst>
              <a:ext uri="{FF2B5EF4-FFF2-40B4-BE49-F238E27FC236}">
                <a16:creationId xmlns:a16="http://schemas.microsoft.com/office/drawing/2014/main" id="{E3958079-9310-68E9-1CEA-6C6A1D4049D7}"/>
              </a:ext>
            </a:extLst>
          </p:cNvPr>
          <p:cNvSpPr>
            <a:spLocks noChangeArrowheads="1"/>
          </p:cNvSpPr>
          <p:nvPr/>
        </p:nvSpPr>
        <p:spPr bwMode="auto">
          <a:xfrm>
            <a:off x="0" y="13573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dirty="0"/>
          </a:p>
        </p:txBody>
      </p:sp>
      <p:sp>
        <p:nvSpPr>
          <p:cNvPr id="6" name="Rectangle 4">
            <a:extLst>
              <a:ext uri="{FF2B5EF4-FFF2-40B4-BE49-F238E27FC236}">
                <a16:creationId xmlns:a16="http://schemas.microsoft.com/office/drawing/2014/main" id="{5A6A983D-18C8-87F3-7F82-FDD1464E4A94}"/>
              </a:ext>
            </a:extLst>
          </p:cNvPr>
          <p:cNvSpPr>
            <a:spLocks noChangeArrowheads="1"/>
          </p:cNvSpPr>
          <p:nvPr/>
        </p:nvSpPr>
        <p:spPr bwMode="auto">
          <a:xfrm>
            <a:off x="0" y="730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cxnSp>
        <p:nvCxnSpPr>
          <p:cNvPr id="16" name="Conector recto 15">
            <a:extLst>
              <a:ext uri="{FF2B5EF4-FFF2-40B4-BE49-F238E27FC236}">
                <a16:creationId xmlns:a16="http://schemas.microsoft.com/office/drawing/2014/main" id="{E75252CB-E1ED-D6D8-EABC-81E99224699C}"/>
              </a:ext>
            </a:extLst>
          </p:cNvPr>
          <p:cNvCxnSpPr/>
          <p:nvPr/>
        </p:nvCxnSpPr>
        <p:spPr>
          <a:xfrm>
            <a:off x="3870684" y="1217397"/>
            <a:ext cx="0" cy="3650090"/>
          </a:xfrm>
          <a:prstGeom prst="line">
            <a:avLst/>
          </a:prstGeom>
        </p:spPr>
        <p:style>
          <a:lnRef idx="1">
            <a:schemeClr val="accent1"/>
          </a:lnRef>
          <a:fillRef idx="0">
            <a:schemeClr val="accent1"/>
          </a:fillRef>
          <a:effectRef idx="0">
            <a:schemeClr val="accent1"/>
          </a:effectRef>
          <a:fontRef idx="minor">
            <a:schemeClr val="tx1"/>
          </a:fontRef>
        </p:style>
      </p:cxnSp>
      <p:sp>
        <p:nvSpPr>
          <p:cNvPr id="13" name="Rectangle 3">
            <a:extLst>
              <a:ext uri="{FF2B5EF4-FFF2-40B4-BE49-F238E27FC236}">
                <a16:creationId xmlns:a16="http://schemas.microsoft.com/office/drawing/2014/main" id="{5733ECE8-0405-CB3D-BDB8-2146D78A0FD8}"/>
              </a:ext>
            </a:extLst>
          </p:cNvPr>
          <p:cNvSpPr>
            <a:spLocks noChangeArrowheads="1"/>
          </p:cNvSpPr>
          <p:nvPr/>
        </p:nvSpPr>
        <p:spPr bwMode="auto">
          <a:xfrm>
            <a:off x="0" y="17335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sp>
        <p:nvSpPr>
          <p:cNvPr id="2" name="Cuadro de texto 846449148">
            <a:extLst>
              <a:ext uri="{FF2B5EF4-FFF2-40B4-BE49-F238E27FC236}">
                <a16:creationId xmlns:a16="http://schemas.microsoft.com/office/drawing/2014/main" id="{CF332122-3058-DAAA-3822-F2F3F966966D}"/>
              </a:ext>
            </a:extLst>
          </p:cNvPr>
          <p:cNvSpPr>
            <a:spLocks noChangeArrowheads="1"/>
          </p:cNvSpPr>
          <p:nvPr/>
        </p:nvSpPr>
        <p:spPr bwMode="auto">
          <a:xfrm>
            <a:off x="513610" y="1641286"/>
            <a:ext cx="2971800" cy="298450"/>
          </a:xfrm>
          <a:prstGeom prst="roundRect">
            <a:avLst>
              <a:gd name="adj" fmla="val 6870"/>
            </a:avLst>
          </a:prstGeom>
          <a:solidFill>
            <a:srgbClr val="C7BEEF"/>
          </a:solidFill>
          <a:ln w="9525">
            <a:solidFill>
              <a:srgbClr val="474091"/>
            </a:solidFill>
            <a:prstDash val="dash"/>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CL" altLang="es-CL" sz="1600" b="0" i="0" u="none" strike="noStrike" cap="none" normalizeH="0" baseline="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y = mx + n</a:t>
            </a:r>
            <a:endParaRPr kumimoji="0" lang="es-CL" altLang="es-CL" sz="16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CL" altLang="es-CL" sz="1600" b="0" i="0" u="none" strike="noStrike" cap="none" normalizeH="0" baseline="0">
              <a:ln>
                <a:noFill/>
              </a:ln>
              <a:solidFill>
                <a:schemeClr val="tx1"/>
              </a:solidFill>
              <a:effectLst/>
              <a:latin typeface="Arial" panose="020B0604020202020204" pitchFamily="34" charset="0"/>
            </a:endParaRPr>
          </a:p>
        </p:txBody>
      </p:sp>
      <p:pic>
        <p:nvPicPr>
          <p:cNvPr id="3073" name="Imagen 1200206356">
            <a:extLst>
              <a:ext uri="{FF2B5EF4-FFF2-40B4-BE49-F238E27FC236}">
                <a16:creationId xmlns:a16="http://schemas.microsoft.com/office/drawing/2014/main" id="{1D38E659-C43C-9D39-44CB-2407F72793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05444" y="1417607"/>
            <a:ext cx="2432072" cy="304009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a:extLst>
              <a:ext uri="{FF2B5EF4-FFF2-40B4-BE49-F238E27FC236}">
                <a16:creationId xmlns:a16="http://schemas.microsoft.com/office/drawing/2014/main" id="{A652E0F0-F7A3-A10D-C9C7-B5187D52EA37}"/>
              </a:ext>
            </a:extLst>
          </p:cNvPr>
          <p:cNvSpPr>
            <a:spLocks noChangeArrowheads="1"/>
          </p:cNvSpPr>
          <p:nvPr/>
        </p:nvSpPr>
        <p:spPr bwMode="auto">
          <a:xfrm>
            <a:off x="169190" y="923528"/>
            <a:ext cx="273664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Es una ecuaci</a:t>
            </a:r>
            <a:r>
              <a:rPr kumimoji="0" lang="es-CL" altLang="es-CL" sz="16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ó</a:t>
            </a: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n de la forma:</a:t>
            </a:r>
            <a:endParaRPr kumimoji="0" lang="es-CL" altLang="es-CL"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CL" altLang="es-CL" sz="1600" b="0" i="0" u="none" strike="noStrike" cap="none" normalizeH="0" baseline="0" dirty="0">
              <a:ln>
                <a:noFill/>
              </a:ln>
              <a:solidFill>
                <a:schemeClr val="tx1"/>
              </a:solidFill>
              <a:effectLst/>
              <a:latin typeface="Arial" panose="020B0604020202020204" pitchFamily="34" charset="0"/>
            </a:endParaRPr>
          </a:p>
        </p:txBody>
      </p:sp>
      <p:sp>
        <p:nvSpPr>
          <p:cNvPr id="7" name="Rectangle 5">
            <a:extLst>
              <a:ext uri="{FF2B5EF4-FFF2-40B4-BE49-F238E27FC236}">
                <a16:creationId xmlns:a16="http://schemas.microsoft.com/office/drawing/2014/main" id="{6088C79E-B2FC-0FF9-65DF-18D1A5F9F6DA}"/>
              </a:ext>
            </a:extLst>
          </p:cNvPr>
          <p:cNvSpPr>
            <a:spLocks noChangeArrowheads="1"/>
          </p:cNvSpPr>
          <p:nvPr/>
        </p:nvSpPr>
        <p:spPr bwMode="auto">
          <a:xfrm>
            <a:off x="211393" y="2258476"/>
            <a:ext cx="3554156"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En donde:</a:t>
            </a:r>
            <a:endParaRPr kumimoji="0" lang="es-CL" altLang="es-CL"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m es la pendiente</a:t>
            </a:r>
            <a:endParaRPr kumimoji="0" lang="es-CL" altLang="es-CL" sz="16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n es el punto en donde la recta cruza el eje </a:t>
            </a:r>
            <a:r>
              <a:rPr kumimoji="0" lang="es-CL" altLang="es-CL" sz="16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t>
            </a: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y</a:t>
            </a:r>
            <a:r>
              <a:rPr kumimoji="0" lang="es-CL" altLang="es-CL" sz="16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t>
            </a: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(coeficiente de posici</a:t>
            </a:r>
            <a:r>
              <a:rPr kumimoji="0" lang="es-CL" altLang="es-CL" sz="16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ó</a:t>
            </a: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n).</a:t>
            </a:r>
          </a:p>
          <a:p>
            <a:pPr marL="0" marR="0" lvl="0" indent="0" algn="l" defTabSz="914400" rtl="0" eaLnBrk="0" fontAlgn="base" latinLnBrk="0" hangingPunct="0">
              <a:lnSpc>
                <a:spcPct val="100000"/>
              </a:lnSpc>
              <a:spcBef>
                <a:spcPct val="0"/>
              </a:spcBef>
              <a:spcAft>
                <a:spcPct val="0"/>
              </a:spcAft>
              <a:buClrTx/>
              <a:buSzTx/>
              <a:tabLst/>
            </a:pPr>
            <a:endParaRPr kumimoji="0" lang="es-CL" altLang="es-CL"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CL" altLang="es-CL" sz="1600" b="0" i="0" u="none" strike="noStrike" cap="none" normalizeH="0" baseline="0" dirty="0">
              <a:ln>
                <a:noFill/>
              </a:ln>
              <a:solidFill>
                <a:schemeClr val="tx1"/>
              </a:solidFill>
              <a:effectLst/>
              <a:latin typeface="Arial" panose="020B0604020202020204" pitchFamily="34" charset="0"/>
            </a:endParaRPr>
          </a:p>
        </p:txBody>
      </p:sp>
      <p:sp>
        <p:nvSpPr>
          <p:cNvPr id="8" name="Rectangle 6">
            <a:extLst>
              <a:ext uri="{FF2B5EF4-FFF2-40B4-BE49-F238E27FC236}">
                <a16:creationId xmlns:a16="http://schemas.microsoft.com/office/drawing/2014/main" id="{94CA5F8F-A605-9A6B-C60A-03E29F65C4CB}"/>
              </a:ext>
            </a:extLst>
          </p:cNvPr>
          <p:cNvSpPr>
            <a:spLocks noChangeArrowheads="1"/>
          </p:cNvSpPr>
          <p:nvPr/>
        </p:nvSpPr>
        <p:spPr bwMode="auto">
          <a:xfrm>
            <a:off x="0" y="25971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sp>
        <p:nvSpPr>
          <p:cNvPr id="10" name="CuadroTexto 9">
            <a:extLst>
              <a:ext uri="{FF2B5EF4-FFF2-40B4-BE49-F238E27FC236}">
                <a16:creationId xmlns:a16="http://schemas.microsoft.com/office/drawing/2014/main" id="{4146CC1E-AE8E-80C4-2E36-B82BAD551541}"/>
              </a:ext>
            </a:extLst>
          </p:cNvPr>
          <p:cNvSpPr txBox="1"/>
          <p:nvPr/>
        </p:nvSpPr>
        <p:spPr>
          <a:xfrm>
            <a:off x="4044833" y="889893"/>
            <a:ext cx="5724524" cy="338554"/>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Ejemplo: y = 2x </a:t>
            </a:r>
            <a:r>
              <a:rPr kumimoji="0" lang="es-CL" altLang="es-CL" sz="16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t>
            </a: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2</a:t>
            </a:r>
            <a:endParaRPr kumimoji="0" lang="es-CL" altLang="es-CL" sz="16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049765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01046DF9-BB61-738B-C77D-80ACC9FE8774}"/>
              </a:ext>
            </a:extLst>
          </p:cNvPr>
          <p:cNvSpPr>
            <a:spLocks noGrp="1"/>
          </p:cNvSpPr>
          <p:nvPr>
            <p:ph type="title"/>
          </p:nvPr>
        </p:nvSpPr>
        <p:spPr>
          <a:xfrm>
            <a:off x="720000" y="217845"/>
            <a:ext cx="7704000" cy="572700"/>
          </a:xfrm>
        </p:spPr>
        <p:txBody>
          <a:bodyPr/>
          <a:lstStyle/>
          <a:p>
            <a:r>
              <a:rPr lang="es-CL" b="1" dirty="0">
                <a:latin typeface="Aptos" panose="020B0004020202020204" pitchFamily="34" charset="0"/>
              </a:rPr>
              <a:t>Recta</a:t>
            </a:r>
          </a:p>
        </p:txBody>
      </p:sp>
      <p:sp>
        <p:nvSpPr>
          <p:cNvPr id="15" name="Rectangle 8">
            <a:extLst>
              <a:ext uri="{FF2B5EF4-FFF2-40B4-BE49-F238E27FC236}">
                <a16:creationId xmlns:a16="http://schemas.microsoft.com/office/drawing/2014/main" id="{5F5F100A-82D0-BEC1-6189-86705AC57E55}"/>
              </a:ext>
            </a:extLst>
          </p:cNvPr>
          <p:cNvSpPr>
            <a:spLocks noChangeArrowheads="1"/>
          </p:cNvSpPr>
          <p:nvPr/>
        </p:nvSpPr>
        <p:spPr bwMode="auto">
          <a:xfrm>
            <a:off x="335280" y="3728560"/>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18" name="Rectangle 12">
            <a:extLst>
              <a:ext uri="{FF2B5EF4-FFF2-40B4-BE49-F238E27FC236}">
                <a16:creationId xmlns:a16="http://schemas.microsoft.com/office/drawing/2014/main" id="{BA90862D-817F-CF4F-AD18-81055E2759E1}"/>
              </a:ext>
            </a:extLst>
          </p:cNvPr>
          <p:cNvSpPr>
            <a:spLocks noChangeArrowheads="1"/>
          </p:cNvSpPr>
          <p:nvPr/>
        </p:nvSpPr>
        <p:spPr bwMode="auto">
          <a:xfrm>
            <a:off x="211393" y="1476049"/>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21" name="Rectangle 16">
            <a:extLst>
              <a:ext uri="{FF2B5EF4-FFF2-40B4-BE49-F238E27FC236}">
                <a16:creationId xmlns:a16="http://schemas.microsoft.com/office/drawing/2014/main" id="{659FB0F2-BEFF-A66B-0B93-52881E413DFD}"/>
              </a:ext>
            </a:extLst>
          </p:cNvPr>
          <p:cNvSpPr>
            <a:spLocks noChangeArrowheads="1"/>
          </p:cNvSpPr>
          <p:nvPr/>
        </p:nvSpPr>
        <p:spPr bwMode="auto">
          <a:xfrm>
            <a:off x="421245" y="3861543"/>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sz="1600" dirty="0"/>
          </a:p>
        </p:txBody>
      </p:sp>
      <p:sp>
        <p:nvSpPr>
          <p:cNvPr id="26" name="Rectangle 7">
            <a:extLst>
              <a:ext uri="{FF2B5EF4-FFF2-40B4-BE49-F238E27FC236}">
                <a16:creationId xmlns:a16="http://schemas.microsoft.com/office/drawing/2014/main" id="{E3958079-9310-68E9-1CEA-6C6A1D4049D7}"/>
              </a:ext>
            </a:extLst>
          </p:cNvPr>
          <p:cNvSpPr>
            <a:spLocks noChangeArrowheads="1"/>
          </p:cNvSpPr>
          <p:nvPr/>
        </p:nvSpPr>
        <p:spPr bwMode="auto">
          <a:xfrm>
            <a:off x="0" y="13573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dirty="0"/>
          </a:p>
        </p:txBody>
      </p:sp>
      <p:sp>
        <p:nvSpPr>
          <p:cNvPr id="6" name="Rectangle 4">
            <a:extLst>
              <a:ext uri="{FF2B5EF4-FFF2-40B4-BE49-F238E27FC236}">
                <a16:creationId xmlns:a16="http://schemas.microsoft.com/office/drawing/2014/main" id="{5A6A983D-18C8-87F3-7F82-FDD1464E4A94}"/>
              </a:ext>
            </a:extLst>
          </p:cNvPr>
          <p:cNvSpPr>
            <a:spLocks noChangeArrowheads="1"/>
          </p:cNvSpPr>
          <p:nvPr/>
        </p:nvSpPr>
        <p:spPr bwMode="auto">
          <a:xfrm>
            <a:off x="0" y="730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sp>
        <p:nvSpPr>
          <p:cNvPr id="13" name="Rectangle 3">
            <a:extLst>
              <a:ext uri="{FF2B5EF4-FFF2-40B4-BE49-F238E27FC236}">
                <a16:creationId xmlns:a16="http://schemas.microsoft.com/office/drawing/2014/main" id="{5733ECE8-0405-CB3D-BDB8-2146D78A0FD8}"/>
              </a:ext>
            </a:extLst>
          </p:cNvPr>
          <p:cNvSpPr>
            <a:spLocks noChangeArrowheads="1"/>
          </p:cNvSpPr>
          <p:nvPr/>
        </p:nvSpPr>
        <p:spPr bwMode="auto">
          <a:xfrm>
            <a:off x="0" y="17335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sp>
        <p:nvSpPr>
          <p:cNvPr id="8" name="Rectangle 6">
            <a:extLst>
              <a:ext uri="{FF2B5EF4-FFF2-40B4-BE49-F238E27FC236}">
                <a16:creationId xmlns:a16="http://schemas.microsoft.com/office/drawing/2014/main" id="{94CA5F8F-A605-9A6B-C60A-03E29F65C4CB}"/>
              </a:ext>
            </a:extLst>
          </p:cNvPr>
          <p:cNvSpPr>
            <a:spLocks noChangeArrowheads="1"/>
          </p:cNvSpPr>
          <p:nvPr/>
        </p:nvSpPr>
        <p:spPr bwMode="auto">
          <a:xfrm>
            <a:off x="0" y="25971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mc:AlternateContent xmlns:mc="http://schemas.openxmlformats.org/markup-compatibility/2006">
        <mc:Choice xmlns:a14="http://schemas.microsoft.com/office/drawing/2010/main" Requires="a14">
          <p:sp>
            <p:nvSpPr>
              <p:cNvPr id="14" name="Rectangle 8">
                <a:extLst>
                  <a:ext uri="{FF2B5EF4-FFF2-40B4-BE49-F238E27FC236}">
                    <a16:creationId xmlns:a16="http://schemas.microsoft.com/office/drawing/2014/main" id="{9C0F1D0C-7053-3EE0-801F-9FBB1E8C4136}"/>
                  </a:ext>
                </a:extLst>
              </p:cNvPr>
              <p:cNvSpPr>
                <a:spLocks noChangeArrowheads="1"/>
              </p:cNvSpPr>
              <p:nvPr/>
            </p:nvSpPr>
            <p:spPr bwMode="auto">
              <a:xfrm>
                <a:off x="9941" y="877760"/>
                <a:ext cx="4667414" cy="444237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Una noci</a:t>
                </a:r>
                <a:r>
                  <a:rPr kumimoji="0" lang="es-CL" altLang="es-CL" sz="16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ó</a:t>
                </a: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n importante es saber c</a:t>
                </a:r>
                <a:r>
                  <a:rPr kumimoji="0" lang="es-CL" altLang="es-CL" sz="16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ó</a:t>
                </a: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mo se puede encontrar la representaci</a:t>
                </a:r>
                <a:r>
                  <a:rPr kumimoji="0" lang="es-CL" altLang="es-CL" sz="16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ó</a:t>
                </a: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n gr</a:t>
                </a:r>
                <a:r>
                  <a:rPr kumimoji="0" lang="es-CL" altLang="es-CL" sz="16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á</a:t>
                </a: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fica de una ecuaci</a:t>
                </a:r>
                <a:r>
                  <a:rPr kumimoji="0" lang="es-CL" altLang="es-CL" sz="16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ó</a:t>
                </a: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n de la recta. Para ello, en primer lugar, debemos entender que existen dos variables, una variable independiente (x) y una variable dependiente (y), esto quiere decir que, dada una ecuaci</a:t>
                </a:r>
                <a:r>
                  <a:rPr kumimoji="0" lang="es-CL" altLang="es-CL" sz="16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ó</a:t>
                </a: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n de la forma:</a:t>
                </a:r>
                <a:endParaRPr kumimoji="0" lang="es-CL" altLang="es-CL" sz="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y = </a:t>
                </a:r>
                <a:r>
                  <a:rPr kumimoji="0" lang="es-CL" altLang="es-CL" sz="1600" b="0" i="0" u="none" strike="noStrike" cap="none" normalizeH="0" baseline="0" dirty="0" err="1">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mx</a:t>
                </a: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 n</a:t>
                </a:r>
                <a:endParaRPr kumimoji="0" lang="es-CL" altLang="es-CL" sz="8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Podemos crear una tabla en los cuales le asignemos valores a la variable </a:t>
                </a:r>
                <a:r>
                  <a:rPr kumimoji="0" lang="es-CL" altLang="es-CL" sz="1600" b="0" i="1" u="none" strike="noStrike" cap="none" normalizeH="0" baseline="0" dirty="0">
                    <a:ln>
                      <a:noFill/>
                    </a:ln>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a:t>x</a:t>
                </a: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para as</a:t>
                </a:r>
                <a:r>
                  <a:rPr kumimoji="0" lang="es-CL" altLang="es-CL" sz="16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í</a:t>
                </a: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obtener el valor correspondiente a la variable </a:t>
                </a:r>
                <a:r>
                  <a:rPr kumimoji="0" lang="es-CL" altLang="es-CL" sz="1600" b="0" i="1" u="none" strike="noStrike" cap="none" normalizeH="0" baseline="0" dirty="0">
                    <a:ln>
                      <a:noFill/>
                    </a:ln>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a:t>y</a:t>
                </a: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El resultado ser</a:t>
                </a:r>
                <a:r>
                  <a:rPr kumimoji="0" lang="es-CL" altLang="es-CL" sz="16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í</a:t>
                </a: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a un punto el cu</a:t>
                </a:r>
                <a:r>
                  <a:rPr kumimoji="0" lang="es-CL" altLang="es-CL" sz="16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á</a:t>
                </a: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l graficaremos en el plano cartesiano.</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CL" altLang="es-CL" sz="8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Ejemplo: </a:t>
                </a:r>
                <a:endParaRPr kumimoji="0" lang="es-CL" altLang="es-CL" sz="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Dada la recta </a:t>
                </a:r>
                <a14:m>
                  <m:oMath xmlns:m="http://schemas.openxmlformats.org/officeDocument/2006/math">
                    <m:r>
                      <a:rPr kumimoji="0" lang="es-CL" altLang="es-CL" sz="1600" b="0" i="1" u="none" strike="noStrike" cap="none" normalizeH="0" baseline="0" smtClean="0">
                        <a:ln>
                          <a:noFill/>
                        </a:ln>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𝑦</m:t>
                    </m:r>
                    <m:r>
                      <a:rPr kumimoji="0" lang="es-CL" altLang="es-CL" sz="1600" b="0" i="1" u="none" strike="noStrike" cap="none" normalizeH="0" baseline="0" smtClean="0">
                        <a:ln>
                          <a:noFill/>
                        </a:ln>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kumimoji="0" lang="es-CL" altLang="es-CL" sz="1600" b="0" i="1" u="none" strike="noStrike" cap="none" normalizeH="0" baseline="0" smtClean="0">
                            <a:ln>
                              <a:noFill/>
                            </a:ln>
                            <a:solidFill>
                              <a:srgbClr val="000000"/>
                            </a:solidFill>
                            <a:effectLst/>
                            <a:latin typeface="Cambria Math" panose="02040503050406030204" pitchFamily="18" charset="0"/>
                            <a:cs typeface="Times New Roman" panose="02020603050405020304" pitchFamily="18" charset="0"/>
                          </a:rPr>
                        </m:ctrlPr>
                      </m:fPr>
                      <m:num>
                        <m:r>
                          <a:rPr kumimoji="0" lang="es-CL" altLang="es-CL" sz="1600" b="0" i="1" u="none" strike="noStrike" cap="none" normalizeH="0" baseline="0" smtClean="0">
                            <a:ln>
                              <a:noFill/>
                            </a:ln>
                            <a:solidFill>
                              <a:srgbClr val="000000"/>
                            </a:solidFill>
                            <a:effectLst/>
                            <a:latin typeface="Cambria Math" panose="02040503050406030204" pitchFamily="18" charset="0"/>
                            <a:cs typeface="Times New Roman" panose="02020603050405020304" pitchFamily="18" charset="0"/>
                          </a:rPr>
                          <m:t>1</m:t>
                        </m:r>
                      </m:num>
                      <m:den>
                        <m:r>
                          <a:rPr kumimoji="0" lang="es-CL" altLang="es-CL" sz="1600" b="0" i="1" u="none" strike="noStrike" cap="none" normalizeH="0" baseline="0" smtClean="0">
                            <a:ln>
                              <a:noFill/>
                            </a:ln>
                            <a:solidFill>
                              <a:srgbClr val="000000"/>
                            </a:solidFill>
                            <a:effectLst/>
                            <a:latin typeface="Cambria Math" panose="02040503050406030204" pitchFamily="18" charset="0"/>
                            <a:cs typeface="Times New Roman" panose="02020603050405020304" pitchFamily="18" charset="0"/>
                          </a:rPr>
                          <m:t>3</m:t>
                        </m:r>
                      </m:den>
                    </m:f>
                    <m:r>
                      <a:rPr kumimoji="0" lang="es-CL" altLang="es-CL" sz="1600" b="0" i="1" u="none" strike="noStrike" cap="none" normalizeH="0" baseline="0" smtClean="0">
                        <a:ln>
                          <a:noFill/>
                        </a:ln>
                        <a:solidFill>
                          <a:srgbClr val="000000"/>
                        </a:solidFill>
                        <a:effectLst/>
                        <a:latin typeface="Cambria Math" panose="02040503050406030204" pitchFamily="18" charset="0"/>
                        <a:cs typeface="Times New Roman" panose="02020603050405020304" pitchFamily="18" charset="0"/>
                      </a:rPr>
                      <m:t>𝑥</m:t>
                    </m:r>
                    <m:r>
                      <a:rPr kumimoji="0" lang="es-CL" altLang="es-CL" sz="1600" b="0" i="1" u="none" strike="noStrike" cap="none" normalizeH="0" baseline="0" smtClean="0">
                        <a:ln>
                          <a:noFill/>
                        </a:ln>
                        <a:solidFill>
                          <a:srgbClr val="000000"/>
                        </a:solidFill>
                        <a:effectLst/>
                        <a:latin typeface="Cambria Math" panose="02040503050406030204" pitchFamily="18" charset="0"/>
                        <a:cs typeface="Times New Roman" panose="02020603050405020304" pitchFamily="18" charset="0"/>
                      </a:rPr>
                      <m:t> −3</m:t>
                    </m:r>
                  </m:oMath>
                </a14:m>
                <a:r>
                  <a:rPr kumimoji="0" lang="es-CL" altLang="es-CL" sz="1600" b="0" i="0" u="none" strike="noStrike" cap="none" normalizeH="0" baseline="0" dirty="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se tiene que:</a:t>
                </a:r>
                <a:endParaRPr kumimoji="0" lang="es-CL" altLang="es-CL" sz="8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CL" altLang="es-CL" sz="2800" b="0" i="0" u="none" strike="noStrike" cap="none" normalizeH="0" baseline="0" dirty="0">
                  <a:ln>
                    <a:noFill/>
                  </a:ln>
                  <a:solidFill>
                    <a:schemeClr val="tx1"/>
                  </a:solidFill>
                  <a:effectLst/>
                  <a:latin typeface="Arial" panose="020B0604020202020204" pitchFamily="34" charset="0"/>
                </a:endParaRPr>
              </a:p>
            </p:txBody>
          </p:sp>
        </mc:Choice>
        <mc:Fallback>
          <p:sp>
            <p:nvSpPr>
              <p:cNvPr id="14" name="Rectangle 8">
                <a:extLst>
                  <a:ext uri="{FF2B5EF4-FFF2-40B4-BE49-F238E27FC236}">
                    <a16:creationId xmlns:a16="http://schemas.microsoft.com/office/drawing/2014/main" id="{9C0F1D0C-7053-3EE0-801F-9FBB1E8C4136}"/>
                  </a:ext>
                </a:extLst>
              </p:cNvPr>
              <p:cNvSpPr>
                <a:spLocks noRot="1" noChangeAspect="1" noMove="1" noResize="1" noEditPoints="1" noAdjustHandles="1" noChangeArrowheads="1" noChangeShapeType="1" noTextEdit="1"/>
              </p:cNvSpPr>
              <p:nvPr/>
            </p:nvSpPr>
            <p:spPr bwMode="auto">
              <a:xfrm>
                <a:off x="9941" y="877760"/>
                <a:ext cx="4667414" cy="4442370"/>
              </a:xfrm>
              <a:prstGeom prst="rect">
                <a:avLst/>
              </a:prstGeom>
              <a:blipFill>
                <a:blip r:embed="rId2"/>
                <a:stretch>
                  <a:fillRect l="-784" r="-654"/>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s-CL">
                    <a:noFill/>
                  </a:rPr>
                  <a:t> </a:t>
                </a:r>
              </a:p>
            </p:txBody>
          </p:sp>
        </mc:Fallback>
      </mc:AlternateContent>
      <p:sp>
        <p:nvSpPr>
          <p:cNvPr id="17" name="Rectangle 9">
            <a:extLst>
              <a:ext uri="{FF2B5EF4-FFF2-40B4-BE49-F238E27FC236}">
                <a16:creationId xmlns:a16="http://schemas.microsoft.com/office/drawing/2014/main" id="{F53F3F0D-BA43-8DD5-FBC8-F4C2C0DB3C5F}"/>
              </a:ext>
            </a:extLst>
          </p:cNvPr>
          <p:cNvSpPr>
            <a:spLocks noChangeArrowheads="1"/>
          </p:cNvSpPr>
          <p:nvPr/>
        </p:nvSpPr>
        <p:spPr bwMode="auto">
          <a:xfrm>
            <a:off x="712788" y="3400525"/>
            <a:ext cx="18473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pic>
        <p:nvPicPr>
          <p:cNvPr id="22" name="Imagen 21">
            <a:extLst>
              <a:ext uri="{FF2B5EF4-FFF2-40B4-BE49-F238E27FC236}">
                <a16:creationId xmlns:a16="http://schemas.microsoft.com/office/drawing/2014/main" id="{2F1BFCDC-C6C6-4038-D89A-3DA7D7306A92}"/>
              </a:ext>
            </a:extLst>
          </p:cNvPr>
          <p:cNvPicPr>
            <a:picLocks noChangeAspect="1"/>
          </p:cNvPicPr>
          <p:nvPr/>
        </p:nvPicPr>
        <p:blipFill rotWithShape="1">
          <a:blip r:embed="rId3"/>
          <a:srcRect r="52730" b="9149"/>
          <a:stretch/>
        </p:blipFill>
        <p:spPr>
          <a:xfrm>
            <a:off x="5159065" y="1161774"/>
            <a:ext cx="3773542" cy="2819951"/>
          </a:xfrm>
          <a:prstGeom prst="rect">
            <a:avLst/>
          </a:prstGeom>
        </p:spPr>
      </p:pic>
    </p:spTree>
    <p:extLst>
      <p:ext uri="{BB962C8B-B14F-4D97-AF65-F5344CB8AC3E}">
        <p14:creationId xmlns:p14="http://schemas.microsoft.com/office/powerpoint/2010/main" val="631434822"/>
      </p:ext>
    </p:extLst>
  </p:cSld>
  <p:clrMapOvr>
    <a:masterClrMapping/>
  </p:clrMapOvr>
</p:sld>
</file>

<file path=ppt/theme/theme1.xml><?xml version="1.0" encoding="utf-8"?>
<a:theme xmlns:a="http://schemas.openxmlformats.org/drawingml/2006/main" name="Data Analytics Strategy Toolkit by Slidesgo">
  <a:themeElements>
    <a:clrScheme name="Violeta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5880</TotalTime>
  <Words>630</Words>
  <Application>Microsoft Office PowerPoint</Application>
  <PresentationFormat>Presentación en pantalla (16:9)</PresentationFormat>
  <Paragraphs>62</Paragraphs>
  <Slides>14</Slides>
  <Notes>2</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14</vt:i4>
      </vt:variant>
    </vt:vector>
  </HeadingPairs>
  <TitlesOfParts>
    <vt:vector size="23" baseType="lpstr">
      <vt:lpstr>Poppins Black</vt:lpstr>
      <vt:lpstr>Wingdings</vt:lpstr>
      <vt:lpstr>Cambria Math</vt:lpstr>
      <vt:lpstr>Barlow</vt:lpstr>
      <vt:lpstr>Arial</vt:lpstr>
      <vt:lpstr>Calibri</vt:lpstr>
      <vt:lpstr>Nunito Light</vt:lpstr>
      <vt:lpstr>Aptos</vt:lpstr>
      <vt:lpstr>Data Analytics Strategy Toolkit by Slidesgo</vt:lpstr>
      <vt:lpstr>Presentación de PowerPoint</vt:lpstr>
      <vt:lpstr>Objetivos de Aprendizaje</vt:lpstr>
      <vt:lpstr>Plano Cartesiano</vt:lpstr>
      <vt:lpstr>Puntos en el Plano Cartesiano</vt:lpstr>
      <vt:lpstr>Puntos en el Plano Cartesiano</vt:lpstr>
      <vt:lpstr>Puntos en el Plano Cartesiano</vt:lpstr>
      <vt:lpstr>Recta</vt:lpstr>
      <vt:lpstr>Recta</vt:lpstr>
      <vt:lpstr>Recta</vt:lpstr>
      <vt:lpstr>Recta</vt:lpstr>
      <vt:lpstr>Recta</vt:lpstr>
      <vt:lpstr>Recta</vt:lpstr>
      <vt:lpstr>Hoy aprendimos a</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Lenovo</dc:creator>
  <cp:lastModifiedBy>José Humberto Del Pino Alcaíno (josedelpino)</cp:lastModifiedBy>
  <cp:revision>65</cp:revision>
  <dcterms:modified xsi:type="dcterms:W3CDTF">2024-08-05T17:23:22Z</dcterms:modified>
</cp:coreProperties>
</file>