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9"/>
  </p:notesMasterIdLst>
  <p:sldIdLst>
    <p:sldId id="256" r:id="rId2"/>
    <p:sldId id="561" r:id="rId3"/>
    <p:sldId id="484" r:id="rId4"/>
    <p:sldId id="619" r:id="rId5"/>
    <p:sldId id="621" r:id="rId6"/>
    <p:sldId id="622" r:id="rId7"/>
    <p:sldId id="623" r:id="rId8"/>
    <p:sldId id="625" r:id="rId9"/>
    <p:sldId id="624" r:id="rId10"/>
    <p:sldId id="626" r:id="rId11"/>
    <p:sldId id="627" r:id="rId12"/>
    <p:sldId id="629" r:id="rId13"/>
    <p:sldId id="630" r:id="rId14"/>
    <p:sldId id="631" r:id="rId15"/>
    <p:sldId id="632" r:id="rId16"/>
    <p:sldId id="633" r:id="rId17"/>
    <p:sldId id="634" r:id="rId18"/>
    <p:sldId id="636" r:id="rId19"/>
    <p:sldId id="637" r:id="rId20"/>
    <p:sldId id="639" r:id="rId21"/>
    <p:sldId id="640" r:id="rId22"/>
    <p:sldId id="641" r:id="rId23"/>
    <p:sldId id="638" r:id="rId24"/>
    <p:sldId id="564" r:id="rId25"/>
    <p:sldId id="612" r:id="rId26"/>
    <p:sldId id="566" r:id="rId27"/>
    <p:sldId id="567" r:id="rId28"/>
    <p:sldId id="642" r:id="rId29"/>
    <p:sldId id="570" r:id="rId30"/>
    <p:sldId id="571" r:id="rId31"/>
    <p:sldId id="616" r:id="rId32"/>
    <p:sldId id="573" r:id="rId33"/>
    <p:sldId id="574" r:id="rId34"/>
    <p:sldId id="618" r:id="rId35"/>
    <p:sldId id="576" r:id="rId36"/>
    <p:sldId id="614" r:id="rId37"/>
    <p:sldId id="615" r:id="rId38"/>
  </p:sldIdLst>
  <p:sldSz cx="9144000" cy="5143500" type="screen16x9"/>
  <p:notesSz cx="6858000" cy="9144000"/>
  <p:embeddedFontLst>
    <p:embeddedFont>
      <p:font typeface="Barlow" panose="00000500000000000000" pitchFamily="2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Nunito Light" pitchFamily="2" charset="0"/>
      <p:regular r:id="rId45"/>
      <p:italic r:id="rId46"/>
    </p:embeddedFont>
    <p:embeddedFont>
      <p:font typeface="Poppins Black" panose="00000A00000000000000" pitchFamily="2" charset="0"/>
      <p:bold r:id="rId47"/>
      <p:boldItalic r:id="rId48"/>
    </p:embeddedFont>
    <p:embeddedFont>
      <p:font typeface="Varela Round" panose="00000500000000000000" pitchFamily="2" charset="-79"/>
      <p:regular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0EFC87-1464-4D3B-B894-A8A0B769C7A6}">
  <a:tblStyle styleId="{D00EFC87-1464-4D3B-B894-A8A0B769C7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7F693B3-FAA5-4539-B8A6-C26D81C3982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8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2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7852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782" y="-1232671"/>
            <a:ext cx="9807905" cy="7974474"/>
            <a:chOff x="-6782" y="-1232671"/>
            <a:chExt cx="9807905" cy="7974474"/>
          </a:xfrm>
        </p:grpSpPr>
        <p:sp>
          <p:nvSpPr>
            <p:cNvPr id="10" name="Google Shape;10;p2"/>
            <p:cNvSpPr/>
            <p:nvPr/>
          </p:nvSpPr>
          <p:spPr>
            <a:xfrm rot="-5400000">
              <a:off x="7120124" y="4060803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" y="4104678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-6782" y="-1232671"/>
              <a:ext cx="9150782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-885529" y="302485"/>
            <a:ext cx="10998540" cy="4878740"/>
            <a:chOff x="-885529" y="302485"/>
            <a:chExt cx="10998540" cy="4878740"/>
          </a:xfrm>
        </p:grpSpPr>
        <p:sp>
          <p:nvSpPr>
            <p:cNvPr id="14" name="Google Shape;14;p2"/>
            <p:cNvSpPr/>
            <p:nvPr/>
          </p:nvSpPr>
          <p:spPr>
            <a:xfrm>
              <a:off x="2581296" y="4914218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7266974" y="4937849"/>
              <a:ext cx="1205478" cy="219752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293550" y="4455724"/>
              <a:ext cx="1006784" cy="183531"/>
            </a:xfrm>
            <a:custGeom>
              <a:avLst/>
              <a:gdLst/>
              <a:ahLst/>
              <a:cxnLst/>
              <a:rect l="l" t="t" r="r" b="b"/>
              <a:pathLst>
                <a:path w="15848" h="2889" extrusionOk="0">
                  <a:moveTo>
                    <a:pt x="0" y="0"/>
                  </a:moveTo>
                  <a:lnTo>
                    <a:pt x="2889" y="2889"/>
                  </a:lnTo>
                  <a:lnTo>
                    <a:pt x="15847" y="2889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10800000" flipH="1">
              <a:off x="8291042" y="569492"/>
              <a:ext cx="1821969" cy="184293"/>
            </a:xfrm>
            <a:custGeom>
              <a:avLst/>
              <a:gdLst/>
              <a:ahLst/>
              <a:cxnLst/>
              <a:rect l="l" t="t" r="r" b="b"/>
              <a:pathLst>
                <a:path w="28680" h="2901" extrusionOk="0">
                  <a:moveTo>
                    <a:pt x="28679" y="1"/>
                  </a:moveTo>
                  <a:lnTo>
                    <a:pt x="2737" y="162"/>
                  </a:lnTo>
                  <a:lnTo>
                    <a:pt x="1" y="2900"/>
                  </a:lnTo>
                  <a:lnTo>
                    <a:pt x="28679" y="2751"/>
                  </a:lnTo>
                  <a:lnTo>
                    <a:pt x="2867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-885529" y="302485"/>
              <a:ext cx="1418251" cy="267006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19;p2"/>
          <p:cNvGrpSpPr/>
          <p:nvPr/>
        </p:nvGrpSpPr>
        <p:grpSpPr>
          <a:xfrm>
            <a:off x="-689412" y="-2417039"/>
            <a:ext cx="11168660" cy="9105554"/>
            <a:chOff x="-689412" y="-2417039"/>
            <a:chExt cx="11168660" cy="9105554"/>
          </a:xfrm>
        </p:grpSpPr>
        <p:grpSp>
          <p:nvGrpSpPr>
            <p:cNvPr id="20" name="Google Shape;20;p2"/>
            <p:cNvGrpSpPr/>
            <p:nvPr/>
          </p:nvGrpSpPr>
          <p:grpSpPr>
            <a:xfrm>
              <a:off x="6699625" y="4455725"/>
              <a:ext cx="3779622" cy="1782883"/>
              <a:chOff x="5782225" y="4455725"/>
              <a:chExt cx="3779622" cy="1782883"/>
            </a:xfrm>
          </p:grpSpPr>
          <p:sp>
            <p:nvSpPr>
              <p:cNvPr id="21" name="Google Shape;21;p2"/>
              <p:cNvSpPr/>
              <p:nvPr/>
            </p:nvSpPr>
            <p:spPr>
              <a:xfrm>
                <a:off x="6756575" y="4455725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5782225" y="4701200"/>
                <a:ext cx="2805272" cy="1537408"/>
              </a:xfrm>
              <a:custGeom>
                <a:avLst/>
                <a:gdLst/>
                <a:ahLst/>
                <a:cxnLst/>
                <a:rect l="l" t="t" r="r" b="b"/>
                <a:pathLst>
                  <a:path w="87610" h="48014" extrusionOk="0">
                    <a:moveTo>
                      <a:pt x="41297" y="0"/>
                    </a:moveTo>
                    <a:lnTo>
                      <a:pt x="9329" y="31926"/>
                    </a:lnTo>
                    <a:lnTo>
                      <a:pt x="0" y="31926"/>
                    </a:lnTo>
                    <a:lnTo>
                      <a:pt x="0" y="48014"/>
                    </a:lnTo>
                    <a:lnTo>
                      <a:pt x="87610" y="48014"/>
                    </a:lnTo>
                    <a:lnTo>
                      <a:pt x="8761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-48925" y="4604000"/>
              <a:ext cx="5424616" cy="2084515"/>
              <a:chOff x="0" y="4604000"/>
              <a:chExt cx="5424616" cy="2084515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29600" y="4604000"/>
                <a:ext cx="4495016" cy="2084515"/>
              </a:xfrm>
              <a:custGeom>
                <a:avLst/>
                <a:gdLst/>
                <a:ahLst/>
                <a:cxnLst/>
                <a:rect l="l" t="t" r="r" b="b"/>
                <a:pathLst>
                  <a:path w="101749" h="47185" extrusionOk="0">
                    <a:moveTo>
                      <a:pt x="0" y="1"/>
                    </a:moveTo>
                    <a:lnTo>
                      <a:pt x="0" y="47185"/>
                    </a:lnTo>
                    <a:lnTo>
                      <a:pt x="101748" y="47185"/>
                    </a:lnTo>
                    <a:lnTo>
                      <a:pt x="101748" y="31097"/>
                    </a:lnTo>
                    <a:lnTo>
                      <a:pt x="96897" y="31097"/>
                    </a:lnTo>
                    <a:lnTo>
                      <a:pt x="76166" y="10366"/>
                    </a:lnTo>
                    <a:lnTo>
                      <a:pt x="55269" y="10366"/>
                    </a:lnTo>
                    <a:lnTo>
                      <a:pt x="449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" name="Google Shape;26;p2"/>
            <p:cNvSpPr/>
            <p:nvPr/>
          </p:nvSpPr>
          <p:spPr>
            <a:xfrm rot="10800000">
              <a:off x="-689412" y="-1173475"/>
              <a:ext cx="2805272" cy="1537408"/>
            </a:xfrm>
            <a:custGeom>
              <a:avLst/>
              <a:gdLst/>
              <a:ahLst/>
              <a:cxnLst/>
              <a:rect l="l" t="t" r="r" b="b"/>
              <a:pathLst>
                <a:path w="87610" h="48014" extrusionOk="0">
                  <a:moveTo>
                    <a:pt x="41297" y="0"/>
                  </a:moveTo>
                  <a:lnTo>
                    <a:pt x="9329" y="31926"/>
                  </a:lnTo>
                  <a:lnTo>
                    <a:pt x="0" y="31926"/>
                  </a:lnTo>
                  <a:lnTo>
                    <a:pt x="0" y="48014"/>
                  </a:lnTo>
                  <a:lnTo>
                    <a:pt x="87610" y="48014"/>
                  </a:lnTo>
                  <a:lnTo>
                    <a:pt x="87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10800000">
              <a:off x="4880516" y="-2417039"/>
              <a:ext cx="5115407" cy="3017539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394250" y="1432275"/>
            <a:ext cx="6355500" cy="1610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3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ubTitle" idx="1"/>
          </p:nvPr>
        </p:nvSpPr>
        <p:spPr>
          <a:xfrm>
            <a:off x="1394250" y="3058425"/>
            <a:ext cx="6355500" cy="38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5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4"/>
          <p:cNvGrpSpPr/>
          <p:nvPr/>
        </p:nvGrpSpPr>
        <p:grpSpPr>
          <a:xfrm>
            <a:off x="7852085" y="4186321"/>
            <a:ext cx="3074607" cy="453954"/>
            <a:chOff x="5478797" y="847321"/>
            <a:chExt cx="3074607" cy="453954"/>
          </a:xfrm>
        </p:grpSpPr>
        <p:grpSp>
          <p:nvGrpSpPr>
            <p:cNvPr id="55" name="Google Shape;55;p4"/>
            <p:cNvGrpSpPr/>
            <p:nvPr/>
          </p:nvGrpSpPr>
          <p:grpSpPr>
            <a:xfrm flipH="1">
              <a:off x="5675409" y="922405"/>
              <a:ext cx="2877996" cy="223763"/>
              <a:chOff x="1687059" y="2012316"/>
              <a:chExt cx="3573375" cy="277863"/>
            </a:xfrm>
          </p:grpSpPr>
          <p:sp>
            <p:nvSpPr>
              <p:cNvPr id="56" name="Google Shape;56;p4"/>
              <p:cNvSpPr/>
              <p:nvPr/>
            </p:nvSpPr>
            <p:spPr>
              <a:xfrm>
                <a:off x="1687059" y="2012316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57" name="Google Shape;57;p4"/>
              <p:cNvSpPr/>
              <p:nvPr/>
            </p:nvSpPr>
            <p:spPr>
              <a:xfrm>
                <a:off x="5203734" y="2233479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4"/>
            <p:cNvGrpSpPr/>
            <p:nvPr/>
          </p:nvGrpSpPr>
          <p:grpSpPr>
            <a:xfrm flipH="1">
              <a:off x="6072799" y="847321"/>
              <a:ext cx="2430997" cy="185534"/>
              <a:chOff x="1748547" y="1392116"/>
              <a:chExt cx="5911958" cy="451312"/>
            </a:xfrm>
          </p:grpSpPr>
          <p:sp>
            <p:nvSpPr>
              <p:cNvPr id="59" name="Google Shape;59;p4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60" name="Google Shape;60;p4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61;p4"/>
            <p:cNvGrpSpPr/>
            <p:nvPr/>
          </p:nvGrpSpPr>
          <p:grpSpPr>
            <a:xfrm flipH="1">
              <a:off x="5478797" y="1255615"/>
              <a:ext cx="3010303" cy="45661"/>
              <a:chOff x="1766900" y="2869225"/>
              <a:chExt cx="3737650" cy="56700"/>
            </a:xfrm>
          </p:grpSpPr>
          <p:cxnSp>
            <p:nvCxnSpPr>
              <p:cNvPr id="62" name="Google Shape;62;p4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63" name="Google Shape;63;p4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" name="Google Shape;64;p4"/>
          <p:cNvGrpSpPr/>
          <p:nvPr/>
        </p:nvGrpSpPr>
        <p:grpSpPr>
          <a:xfrm>
            <a:off x="-522276" y="-1302097"/>
            <a:ext cx="7191391" cy="7853482"/>
            <a:chOff x="-522276" y="-1302097"/>
            <a:chExt cx="7191391" cy="7853482"/>
          </a:xfrm>
        </p:grpSpPr>
        <p:sp>
          <p:nvSpPr>
            <p:cNvPr id="65" name="Google Shape;65;p4"/>
            <p:cNvSpPr/>
            <p:nvPr/>
          </p:nvSpPr>
          <p:spPr>
            <a:xfrm flipH="1">
              <a:off x="3148717" y="4709785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 rot="10800000" flipH="1">
              <a:off x="-522276" y="-1302097"/>
              <a:ext cx="3520399" cy="1841600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"/>
          <p:cNvSpPr txBox="1">
            <a:spLocks noGrp="1"/>
          </p:cNvSpPr>
          <p:nvPr>
            <p:ph type="body" idx="1"/>
          </p:nvPr>
        </p:nvSpPr>
        <p:spPr>
          <a:xfrm>
            <a:off x="720000" y="1065989"/>
            <a:ext cx="7704000" cy="3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4"/>
          <p:cNvSpPr/>
          <p:nvPr/>
        </p:nvSpPr>
        <p:spPr>
          <a:xfrm flipH="1">
            <a:off x="6000549" y="4603999"/>
            <a:ext cx="1205478" cy="219752"/>
          </a:xfrm>
          <a:custGeom>
            <a:avLst/>
            <a:gdLst/>
            <a:ahLst/>
            <a:cxnLst/>
            <a:rect l="l" t="t" r="r" b="b"/>
            <a:pathLst>
              <a:path w="15848" h="2889" extrusionOk="0">
                <a:moveTo>
                  <a:pt x="0" y="0"/>
                </a:moveTo>
                <a:lnTo>
                  <a:pt x="2889" y="2889"/>
                </a:lnTo>
                <a:lnTo>
                  <a:pt x="15847" y="2889"/>
                </a:lnTo>
                <a:lnTo>
                  <a:pt x="129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4"/>
          <p:cNvGrpSpPr/>
          <p:nvPr/>
        </p:nvGrpSpPr>
        <p:grpSpPr>
          <a:xfrm>
            <a:off x="4132575" y="4716825"/>
            <a:ext cx="5724316" cy="2084515"/>
            <a:chOff x="4132575" y="4716825"/>
            <a:chExt cx="5724316" cy="2084515"/>
          </a:xfrm>
        </p:grpSpPr>
        <p:sp>
          <p:nvSpPr>
            <p:cNvPr id="71" name="Google Shape;71;p4"/>
            <p:cNvSpPr/>
            <p:nvPr/>
          </p:nvSpPr>
          <p:spPr>
            <a:xfrm flipH="1">
              <a:off x="53618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 flipH="1">
              <a:off x="4132575" y="4716825"/>
              <a:ext cx="4495016" cy="2084515"/>
            </a:xfrm>
            <a:custGeom>
              <a:avLst/>
              <a:gdLst/>
              <a:ahLst/>
              <a:cxnLst/>
              <a:rect l="l" t="t" r="r" b="b"/>
              <a:pathLst>
                <a:path w="101749" h="47185" extrusionOk="0">
                  <a:moveTo>
                    <a:pt x="0" y="1"/>
                  </a:moveTo>
                  <a:lnTo>
                    <a:pt x="0" y="47185"/>
                  </a:lnTo>
                  <a:lnTo>
                    <a:pt x="101748" y="47185"/>
                  </a:lnTo>
                  <a:lnTo>
                    <a:pt x="101748" y="31097"/>
                  </a:lnTo>
                  <a:lnTo>
                    <a:pt x="96897" y="31097"/>
                  </a:lnTo>
                  <a:lnTo>
                    <a:pt x="76166" y="10366"/>
                  </a:lnTo>
                  <a:lnTo>
                    <a:pt x="55269" y="10366"/>
                  </a:lnTo>
                  <a:lnTo>
                    <a:pt x="449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1" name="Google Shape;711;p31"/>
          <p:cNvGrpSpPr/>
          <p:nvPr/>
        </p:nvGrpSpPr>
        <p:grpSpPr>
          <a:xfrm rot="10800000">
            <a:off x="-1889528" y="158865"/>
            <a:ext cx="3010303" cy="380635"/>
            <a:chOff x="5446772" y="1743190"/>
            <a:chExt cx="3010303" cy="380635"/>
          </a:xfrm>
        </p:grpSpPr>
        <p:grpSp>
          <p:nvGrpSpPr>
            <p:cNvPr id="712" name="Google Shape;712;p31"/>
            <p:cNvGrpSpPr/>
            <p:nvPr/>
          </p:nvGrpSpPr>
          <p:grpSpPr>
            <a:xfrm flipH="1">
              <a:off x="5898325" y="1865405"/>
              <a:ext cx="1567047" cy="45661"/>
              <a:chOff x="1754675" y="2661275"/>
              <a:chExt cx="1945675" cy="56700"/>
            </a:xfrm>
          </p:grpSpPr>
          <p:cxnSp>
            <p:nvCxnSpPr>
              <p:cNvPr id="713" name="Google Shape;713;p31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4" name="Google Shape;714;p31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5" name="Google Shape;715;p31"/>
            <p:cNvGrpSpPr/>
            <p:nvPr/>
          </p:nvGrpSpPr>
          <p:grpSpPr>
            <a:xfrm flipH="1">
              <a:off x="5477439" y="1987637"/>
              <a:ext cx="1561280" cy="136187"/>
              <a:chOff x="1754675" y="2824000"/>
              <a:chExt cx="4728285" cy="412439"/>
            </a:xfrm>
          </p:grpSpPr>
          <p:sp>
            <p:nvSpPr>
              <p:cNvPr id="716" name="Google Shape;716;p31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17" name="Google Shape;717;p31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8" name="Google Shape;718;p31"/>
            <p:cNvGrpSpPr/>
            <p:nvPr/>
          </p:nvGrpSpPr>
          <p:grpSpPr>
            <a:xfrm flipH="1">
              <a:off x="5446772" y="1743190"/>
              <a:ext cx="3010303" cy="45661"/>
              <a:chOff x="1766900" y="2869225"/>
              <a:chExt cx="3737650" cy="56700"/>
            </a:xfrm>
          </p:grpSpPr>
          <p:cxnSp>
            <p:nvCxnSpPr>
              <p:cNvPr id="719" name="Google Shape;719;p31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20" name="Google Shape;720;p31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1" name="Google Shape;721;p31"/>
          <p:cNvGrpSpPr/>
          <p:nvPr/>
        </p:nvGrpSpPr>
        <p:grpSpPr>
          <a:xfrm flipH="1">
            <a:off x="1347409" y="-265593"/>
            <a:ext cx="9294978" cy="6913322"/>
            <a:chOff x="-201828" y="-265593"/>
            <a:chExt cx="9294978" cy="6913322"/>
          </a:xfrm>
        </p:grpSpPr>
        <p:sp>
          <p:nvSpPr>
            <p:cNvPr id="722" name="Google Shape;722;p31"/>
            <p:cNvSpPr/>
            <p:nvPr/>
          </p:nvSpPr>
          <p:spPr>
            <a:xfrm>
              <a:off x="-201828" y="4736333"/>
              <a:ext cx="9294978" cy="1911396"/>
            </a:xfrm>
            <a:custGeom>
              <a:avLst/>
              <a:gdLst/>
              <a:ahLst/>
              <a:cxnLst/>
              <a:rect l="l" t="t" r="r" b="b"/>
              <a:pathLst>
                <a:path w="130200" h="26774" extrusionOk="0">
                  <a:moveTo>
                    <a:pt x="102561" y="0"/>
                  </a:moveTo>
                  <a:lnTo>
                    <a:pt x="88194" y="14370"/>
                  </a:lnTo>
                  <a:lnTo>
                    <a:pt x="66817" y="14370"/>
                  </a:lnTo>
                  <a:lnTo>
                    <a:pt x="52542" y="95"/>
                  </a:lnTo>
                  <a:lnTo>
                    <a:pt x="1" y="95"/>
                  </a:lnTo>
                  <a:lnTo>
                    <a:pt x="1" y="26774"/>
                  </a:lnTo>
                  <a:lnTo>
                    <a:pt x="130200" y="26774"/>
                  </a:lnTo>
                  <a:lnTo>
                    <a:pt x="130200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 rot="10800000" flipH="1">
              <a:off x="1175807" y="-265593"/>
              <a:ext cx="1539180" cy="805095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4" name="Google Shape;724;p31"/>
          <p:cNvSpPr/>
          <p:nvPr/>
        </p:nvSpPr>
        <p:spPr>
          <a:xfrm rot="10800000">
            <a:off x="794659" y="4876484"/>
            <a:ext cx="1418251" cy="267006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31"/>
          <p:cNvSpPr/>
          <p:nvPr/>
        </p:nvSpPr>
        <p:spPr>
          <a:xfrm flipH="1">
            <a:off x="-561113" y="4230050"/>
            <a:ext cx="2805272" cy="1537408"/>
          </a:xfrm>
          <a:custGeom>
            <a:avLst/>
            <a:gdLst/>
            <a:ahLst/>
            <a:cxnLst/>
            <a:rect l="l" t="t" r="r" b="b"/>
            <a:pathLst>
              <a:path w="87610" h="48014" extrusionOk="0">
                <a:moveTo>
                  <a:pt x="41297" y="0"/>
                </a:moveTo>
                <a:lnTo>
                  <a:pt x="9329" y="31926"/>
                </a:lnTo>
                <a:lnTo>
                  <a:pt x="0" y="31926"/>
                </a:lnTo>
                <a:lnTo>
                  <a:pt x="0" y="48014"/>
                </a:lnTo>
                <a:lnTo>
                  <a:pt x="87610" y="48014"/>
                </a:lnTo>
                <a:lnTo>
                  <a:pt x="876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" name="Google Shape;727;p32"/>
          <p:cNvGrpSpPr/>
          <p:nvPr/>
        </p:nvGrpSpPr>
        <p:grpSpPr>
          <a:xfrm flipH="1">
            <a:off x="-2028096" y="-1770656"/>
            <a:ext cx="4007050" cy="2363739"/>
            <a:chOff x="6549401" y="-1824231"/>
            <a:chExt cx="4007050" cy="2363739"/>
          </a:xfrm>
        </p:grpSpPr>
        <p:sp>
          <p:nvSpPr>
            <p:cNvPr id="728" name="Google Shape;728;p32"/>
            <p:cNvSpPr/>
            <p:nvPr/>
          </p:nvSpPr>
          <p:spPr>
            <a:xfrm>
              <a:off x="7695191" y="307513"/>
              <a:ext cx="1232340" cy="231995"/>
            </a:xfrm>
            <a:custGeom>
              <a:avLst/>
              <a:gdLst/>
              <a:ahLst/>
              <a:cxnLst/>
              <a:rect l="l" t="t" r="r" b="b"/>
              <a:pathLst>
                <a:path w="22325" h="4203" extrusionOk="0">
                  <a:moveTo>
                    <a:pt x="0" y="0"/>
                  </a:moveTo>
                  <a:lnTo>
                    <a:pt x="4191" y="4191"/>
                  </a:lnTo>
                  <a:lnTo>
                    <a:pt x="22325" y="4202"/>
                  </a:lnTo>
                  <a:lnTo>
                    <a:pt x="181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 rot="10800000">
              <a:off x="6549401" y="-1824231"/>
              <a:ext cx="4007050" cy="2363728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32"/>
          <p:cNvGrpSpPr/>
          <p:nvPr/>
        </p:nvGrpSpPr>
        <p:grpSpPr>
          <a:xfrm flipH="1">
            <a:off x="7391104" y="241540"/>
            <a:ext cx="3296400" cy="703085"/>
            <a:chOff x="-12" y="3628590"/>
            <a:chExt cx="3296400" cy="703085"/>
          </a:xfrm>
        </p:grpSpPr>
        <p:grpSp>
          <p:nvGrpSpPr>
            <p:cNvPr id="731" name="Google Shape;731;p32"/>
            <p:cNvGrpSpPr/>
            <p:nvPr/>
          </p:nvGrpSpPr>
          <p:grpSpPr>
            <a:xfrm>
              <a:off x="854867" y="3996692"/>
              <a:ext cx="1567047" cy="45661"/>
              <a:chOff x="1754675" y="2661275"/>
              <a:chExt cx="1945675" cy="56700"/>
            </a:xfrm>
          </p:grpSpPr>
          <p:cxnSp>
            <p:nvCxnSpPr>
              <p:cNvPr id="732" name="Google Shape;732;p32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33" name="Google Shape;733;p32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32"/>
            <p:cNvGrpSpPr/>
            <p:nvPr/>
          </p:nvGrpSpPr>
          <p:grpSpPr>
            <a:xfrm>
              <a:off x="518420" y="4195487"/>
              <a:ext cx="1561280" cy="136187"/>
              <a:chOff x="1754675" y="2824000"/>
              <a:chExt cx="4728285" cy="412439"/>
            </a:xfrm>
          </p:grpSpPr>
          <p:sp>
            <p:nvSpPr>
              <p:cNvPr id="735" name="Google Shape;735;p32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6" name="Google Shape;736;p32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7" name="Google Shape;737;p32"/>
            <p:cNvGrpSpPr/>
            <p:nvPr/>
          </p:nvGrpSpPr>
          <p:grpSpPr>
            <a:xfrm>
              <a:off x="226304" y="3764887"/>
              <a:ext cx="3070084" cy="102364"/>
              <a:chOff x="1779150" y="2604263"/>
              <a:chExt cx="3811875" cy="127113"/>
            </a:xfrm>
          </p:grpSpPr>
          <p:sp>
            <p:nvSpPr>
              <p:cNvPr id="738" name="Google Shape;738;p32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739" name="Google Shape;739;p32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0" name="Google Shape;740;p32"/>
            <p:cNvGrpSpPr/>
            <p:nvPr/>
          </p:nvGrpSpPr>
          <p:grpSpPr>
            <a:xfrm>
              <a:off x="-12" y="3628590"/>
              <a:ext cx="3010303" cy="45661"/>
              <a:chOff x="1766900" y="2869225"/>
              <a:chExt cx="3737650" cy="56700"/>
            </a:xfrm>
          </p:grpSpPr>
          <p:cxnSp>
            <p:nvCxnSpPr>
              <p:cNvPr id="741" name="Google Shape;741;p32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42" name="Google Shape;742;p32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43" name="Google Shape;743;p32"/>
          <p:cNvGrpSpPr/>
          <p:nvPr/>
        </p:nvGrpSpPr>
        <p:grpSpPr>
          <a:xfrm flipH="1">
            <a:off x="-1341650" y="-685669"/>
            <a:ext cx="10751988" cy="7671703"/>
            <a:chOff x="-881984" y="-739244"/>
            <a:chExt cx="10751988" cy="7671703"/>
          </a:xfrm>
        </p:grpSpPr>
        <p:sp>
          <p:nvSpPr>
            <p:cNvPr id="744" name="Google Shape;744;p32"/>
            <p:cNvSpPr/>
            <p:nvPr/>
          </p:nvSpPr>
          <p:spPr>
            <a:xfrm flipH="1">
              <a:off x="5675437" y="4457952"/>
              <a:ext cx="4194567" cy="2474507"/>
            </a:xfrm>
            <a:custGeom>
              <a:avLst/>
              <a:gdLst/>
              <a:ahLst/>
              <a:cxnLst/>
              <a:rect l="l" t="t" r="r" b="b"/>
              <a:pathLst>
                <a:path w="111617" h="65842" extrusionOk="0">
                  <a:moveTo>
                    <a:pt x="0" y="0"/>
                  </a:moveTo>
                  <a:lnTo>
                    <a:pt x="0" y="65842"/>
                  </a:lnTo>
                  <a:lnTo>
                    <a:pt x="111616" y="65842"/>
                  </a:lnTo>
                  <a:lnTo>
                    <a:pt x="111616" y="17621"/>
                  </a:lnTo>
                  <a:lnTo>
                    <a:pt x="97436" y="17621"/>
                  </a:lnTo>
                  <a:lnTo>
                    <a:pt x="85702" y="6053"/>
                  </a:lnTo>
                  <a:lnTo>
                    <a:pt x="52864" y="6053"/>
                  </a:lnTo>
                  <a:lnTo>
                    <a:pt x="4681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 rot="10800000" flipH="1">
              <a:off x="-881984" y="-739244"/>
              <a:ext cx="1959133" cy="1024867"/>
            </a:xfrm>
            <a:custGeom>
              <a:avLst/>
              <a:gdLst/>
              <a:ahLst/>
              <a:cxnLst/>
              <a:rect l="l" t="t" r="r" b="b"/>
              <a:pathLst>
                <a:path w="64958" h="33981" extrusionOk="0">
                  <a:moveTo>
                    <a:pt x="1" y="0"/>
                  </a:moveTo>
                  <a:lnTo>
                    <a:pt x="1" y="33831"/>
                  </a:lnTo>
                  <a:lnTo>
                    <a:pt x="64957" y="33980"/>
                  </a:lnTo>
                  <a:lnTo>
                    <a:pt x="64957" y="33980"/>
                  </a:lnTo>
                  <a:lnTo>
                    <a:pt x="30991" y="0"/>
                  </a:lnTo>
                  <a:close/>
                </a:path>
              </a:pathLst>
            </a:custGeom>
            <a:solidFill>
              <a:srgbClr val="000000">
                <a:alpha val="87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flipH="1">
            <a:off x="-417877" y="511088"/>
            <a:ext cx="1232340" cy="231995"/>
          </a:xfrm>
          <a:custGeom>
            <a:avLst/>
            <a:gdLst/>
            <a:ahLst/>
            <a:cxnLst/>
            <a:rect l="l" t="t" r="r" b="b"/>
            <a:pathLst>
              <a:path w="22325" h="4203" extrusionOk="0">
                <a:moveTo>
                  <a:pt x="0" y="0"/>
                </a:moveTo>
                <a:lnTo>
                  <a:pt x="4191" y="4191"/>
                </a:lnTo>
                <a:lnTo>
                  <a:pt x="22325" y="4202"/>
                </a:lnTo>
                <a:lnTo>
                  <a:pt x="1813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32"/>
          <p:cNvSpPr/>
          <p:nvPr/>
        </p:nvSpPr>
        <p:spPr>
          <a:xfrm rot="10800000" flipH="1">
            <a:off x="-621671" y="-1770656"/>
            <a:ext cx="4007050" cy="2363728"/>
          </a:xfrm>
          <a:custGeom>
            <a:avLst/>
            <a:gdLst/>
            <a:ahLst/>
            <a:cxnLst/>
            <a:rect l="l" t="t" r="r" b="b"/>
            <a:pathLst>
              <a:path w="111617" h="65842" extrusionOk="0">
                <a:moveTo>
                  <a:pt x="0" y="0"/>
                </a:moveTo>
                <a:lnTo>
                  <a:pt x="0" y="65842"/>
                </a:lnTo>
                <a:lnTo>
                  <a:pt x="111616" y="65842"/>
                </a:lnTo>
                <a:lnTo>
                  <a:pt x="111616" y="17621"/>
                </a:lnTo>
                <a:lnTo>
                  <a:pt x="97436" y="17621"/>
                </a:lnTo>
                <a:lnTo>
                  <a:pt x="85702" y="6053"/>
                </a:lnTo>
                <a:lnTo>
                  <a:pt x="52864" y="6053"/>
                </a:lnTo>
                <a:lnTo>
                  <a:pt x="4681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Poppins Black"/>
              <a:buNone/>
              <a:defRPr sz="2600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leway"/>
              <a:buNone/>
              <a:defRPr sz="35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●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○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Barlow"/>
              <a:buChar char="■"/>
              <a:defRPr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77" r:id="rId4"/>
    <p:sldLayoutId id="2147483678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3: Enteros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Programas M1 y M2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Números y Proporcionalidad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Otoño, 2024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Potencias con base entera y exponente no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 de texto 1624347617">
                <a:extLst>
                  <a:ext uri="{FF2B5EF4-FFF2-40B4-BE49-F238E27FC236}">
                    <a16:creationId xmlns:a16="http://schemas.microsoft.com/office/drawing/2014/main" id="{EA0F9A97-2C30-1659-817D-0A132FFD1773}"/>
                  </a:ext>
                </a:extLst>
              </p:cNvPr>
              <p:cNvSpPr txBox="1"/>
              <p:nvPr/>
            </p:nvSpPr>
            <p:spPr>
              <a:xfrm>
                <a:off x="2452531" y="2000942"/>
                <a:ext cx="4238938" cy="2183497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Algunas consideraciones importantes: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  <m:r>
                      <m:rPr>
                        <m:nor/>
                      </m:rPr>
                      <a:rPr lang="es-CL" sz="1600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con a≠0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CL" sz="1600" i="1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s-C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  <m:sup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nor/>
                      </m:rPr>
                      <a:rPr lang="es-CL" sz="1600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sSup>
                      <m:sSupPr>
                        <m:ctrlPr>
                          <a:rPr lang="es-C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s-CL" sz="1600" i="1" kern="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s-CL" sz="1600" i="1" kern="100">
                                <a:effectLst/>
                                <a:latin typeface="Aptos" panose="020B000402020202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m:rPr>
                                <m:nor/>
                              </m:rPr>
                              <a:rPr lang="es-CL" sz="1600" kern="100">
                                <a:effectLst/>
                                <a:latin typeface="Aptos" panose="020B0004020202020204" pitchFamily="34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</m:d>
                      </m:e>
                      <m:sup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</m:oMath>
                </a14:m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nor/>
                      </m:rPr>
                      <a:rPr lang="es-CL" sz="1600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con n≠0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s-CL" sz="16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m:rPr>
                            <m:nor/>
                          </m:rPr>
                          <a:rPr lang="es-CL" sz="1600" kern="100">
                            <a:effectLst/>
                            <a:latin typeface="Aptos" panose="020B00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</m:sSup>
                    <m:r>
                      <m:rPr>
                        <m:nor/>
                      </m:rPr>
                      <a:rPr lang="es-CL" sz="1600" kern="10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 de texto 1624347617">
                <a:extLst>
                  <a:ext uri="{FF2B5EF4-FFF2-40B4-BE49-F238E27FC236}">
                    <a16:creationId xmlns:a16="http://schemas.microsoft.com/office/drawing/2014/main" id="{EA0F9A97-2C30-1659-817D-0A132FFD1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531" y="2000942"/>
                <a:ext cx="4238938" cy="2183497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113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Operatoria  de potencias con base entera y exponente no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 de texto 1902691773">
                <a:extLst>
                  <a:ext uri="{FF2B5EF4-FFF2-40B4-BE49-F238E27FC236}">
                    <a16:creationId xmlns:a16="http://schemas.microsoft.com/office/drawing/2014/main" id="{12293B84-2686-EA7F-49DB-AD89CB1CF788}"/>
                  </a:ext>
                </a:extLst>
              </p:cNvPr>
              <p:cNvSpPr txBox="1"/>
              <p:nvPr/>
            </p:nvSpPr>
            <p:spPr>
              <a:xfrm>
                <a:off x="1489685" y="1783030"/>
                <a:ext cx="6164630" cy="3072891"/>
              </a:xfrm>
              <a:prstGeom prst="roundRect">
                <a:avLst>
                  <a:gd name="adj" fmla="val 6870"/>
                </a:avLst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¡IMPORTANTE</a:t>
                </a: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la adición y sustracción no existe una fórmula, se debe encontrar el valor de la potencia y luego realizar la suma o resta respectiva.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1: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=125+32=157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i="1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=8</m:t>
                      </m:r>
                      <m:r>
                        <m:rPr>
                          <m:nor/>
                        </m:rPr>
                        <a:rPr lang="es-CL" sz="1600" i="1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27=</m:t>
                      </m:r>
                      <m:r>
                        <m:rPr>
                          <m:nor/>
                        </m:rPr>
                        <a:rPr lang="es-CL" sz="1600" i="1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19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 de texto 1902691773">
                <a:extLst>
                  <a:ext uri="{FF2B5EF4-FFF2-40B4-BE49-F238E27FC236}">
                    <a16:creationId xmlns:a16="http://schemas.microsoft.com/office/drawing/2014/main" id="{12293B84-2686-EA7F-49DB-AD89CB1CF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685" y="1783030"/>
                <a:ext cx="6164630" cy="3072891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53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Multiplicación de Potencias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A53445-EA89-E451-A1EF-DE22C17988D8}"/>
              </a:ext>
            </a:extLst>
          </p:cNvPr>
          <p:cNvCxnSpPr>
            <a:cxnSpLocks/>
          </p:cNvCxnSpPr>
          <p:nvPr/>
        </p:nvCxnSpPr>
        <p:spPr>
          <a:xfrm>
            <a:off x="4408498" y="1813218"/>
            <a:ext cx="0" cy="249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803486F-7393-4C65-AE2A-98ED80CABD9E}"/>
              </a:ext>
            </a:extLst>
          </p:cNvPr>
          <p:cNvSpPr txBox="1"/>
          <p:nvPr/>
        </p:nvSpPr>
        <p:spPr>
          <a:xfrm>
            <a:off x="658541" y="1202105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Base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76D27-0E50-E59B-1789-DC09B4F3FA1D}"/>
              </a:ext>
            </a:extLst>
          </p:cNvPr>
          <p:cNvSpPr txBox="1"/>
          <p:nvPr/>
        </p:nvSpPr>
        <p:spPr>
          <a:xfrm>
            <a:off x="5242675" y="1202104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exponente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A8B2D9-2279-9C68-AD00-0E28B10B7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878"/>
          <a:stretch/>
        </p:blipFill>
        <p:spPr>
          <a:xfrm>
            <a:off x="270982" y="2192530"/>
            <a:ext cx="3960358" cy="174840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D5813041-E7A5-5BF0-2815-85D207218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213"/>
          <a:stretch/>
        </p:blipFill>
        <p:spPr>
          <a:xfrm>
            <a:off x="4735503" y="2192530"/>
            <a:ext cx="3850531" cy="17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8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División de Potencias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A53445-EA89-E451-A1EF-DE22C17988D8}"/>
              </a:ext>
            </a:extLst>
          </p:cNvPr>
          <p:cNvCxnSpPr>
            <a:cxnSpLocks/>
          </p:cNvCxnSpPr>
          <p:nvPr/>
        </p:nvCxnSpPr>
        <p:spPr>
          <a:xfrm>
            <a:off x="4408498" y="1813218"/>
            <a:ext cx="0" cy="249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A803486F-7393-4C65-AE2A-98ED80CABD9E}"/>
              </a:ext>
            </a:extLst>
          </p:cNvPr>
          <p:cNvSpPr txBox="1"/>
          <p:nvPr/>
        </p:nvSpPr>
        <p:spPr>
          <a:xfrm>
            <a:off x="658541" y="1202105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Base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76D27-0E50-E59B-1789-DC09B4F3FA1D}"/>
              </a:ext>
            </a:extLst>
          </p:cNvPr>
          <p:cNvSpPr txBox="1"/>
          <p:nvPr/>
        </p:nvSpPr>
        <p:spPr>
          <a:xfrm>
            <a:off x="5242675" y="1202104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exponente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0AEF74F-3AE6-3D9E-FFDC-0450F6428A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307"/>
          <a:stretch/>
        </p:blipFill>
        <p:spPr>
          <a:xfrm>
            <a:off x="353934" y="1963896"/>
            <a:ext cx="3852000" cy="234771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EC89F64-C401-95DE-9213-19AA307FA6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51"/>
          <a:stretch/>
        </p:blipFill>
        <p:spPr>
          <a:xfrm>
            <a:off x="4938066" y="2124176"/>
            <a:ext cx="3852000" cy="20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1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Operatoria  de potencias con base entera y exponente no negativo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 de texto 406714517">
                <a:extLst>
                  <a:ext uri="{FF2B5EF4-FFF2-40B4-BE49-F238E27FC236}">
                    <a16:creationId xmlns:a16="http://schemas.microsoft.com/office/drawing/2014/main" id="{019194B3-0AE4-AD3E-D970-F73A256B8981}"/>
                  </a:ext>
                </a:extLst>
              </p:cNvPr>
              <p:cNvSpPr txBox="1"/>
              <p:nvPr/>
            </p:nvSpPr>
            <p:spPr>
              <a:xfrm>
                <a:off x="1377655" y="1475666"/>
                <a:ext cx="6388689" cy="3126612"/>
              </a:xfrm>
              <a:prstGeom prst="roundRect">
                <a:avLst>
                  <a:gd name="adj" fmla="val 6870"/>
                </a:avLst>
              </a:prstGeom>
              <a:solidFill>
                <a:schemeClr val="accent2"/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¡MUY IMPORTANTE</a:t>
                </a: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La multiplicación o división en </a:t>
                </a:r>
                <a:r>
                  <a:rPr lang="es-CL" sz="1600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potencias con diferente base y exponente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no tiene fórmula y se deben desarrollar las potencias para encontrar el resultado.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=125∙16=2000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C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C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8</m:t>
                          </m:r>
                        </m:den>
                      </m:f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=3,125</m:t>
                      </m:r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 de texto 406714517">
                <a:extLst>
                  <a:ext uri="{FF2B5EF4-FFF2-40B4-BE49-F238E27FC236}">
                    <a16:creationId xmlns:a16="http://schemas.microsoft.com/office/drawing/2014/main" id="{019194B3-0AE4-AD3E-D970-F73A256B8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655" y="1475666"/>
                <a:ext cx="6388689" cy="3126612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3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Operatoria  de potencias con base entera y exponente no negativo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35D3618-A34E-7467-A926-77258A2A53E6}"/>
              </a:ext>
            </a:extLst>
          </p:cNvPr>
          <p:cNvCxnSpPr>
            <a:cxnSpLocks/>
          </p:cNvCxnSpPr>
          <p:nvPr/>
        </p:nvCxnSpPr>
        <p:spPr>
          <a:xfrm>
            <a:off x="4408498" y="1813218"/>
            <a:ext cx="0" cy="249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D021EF3-F94C-0843-AF79-E4763CD137AF}"/>
              </a:ext>
            </a:extLst>
          </p:cNvPr>
          <p:cNvSpPr txBox="1"/>
          <p:nvPr/>
        </p:nvSpPr>
        <p:spPr>
          <a:xfrm>
            <a:off x="597080" y="1467033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 de una Potencia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85627BA-DECE-9BD5-EE37-64761973595E}"/>
              </a:ext>
            </a:extLst>
          </p:cNvPr>
          <p:cNvSpPr txBox="1"/>
          <p:nvPr/>
        </p:nvSpPr>
        <p:spPr>
          <a:xfrm>
            <a:off x="5181214" y="1467032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 elevada a una potencia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C7E70E1-3AA1-F097-D76F-EF3AF3BF99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51"/>
          <a:stretch/>
        </p:blipFill>
        <p:spPr>
          <a:xfrm>
            <a:off x="429167" y="2262526"/>
            <a:ext cx="3852000" cy="2030371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AE94D7B-A4A6-4909-C2C8-5F3811EB56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551"/>
          <a:stretch/>
        </p:blipFill>
        <p:spPr>
          <a:xfrm>
            <a:off x="4876607" y="2248046"/>
            <a:ext cx="3852000" cy="205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2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Signo de una potencia de base negativa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18725D-A3F2-85FB-C283-D5A02741E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9" y="1445343"/>
            <a:ext cx="4656778" cy="127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la base de una potencia es negativa: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positiva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el exponente es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negativa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 el exponente es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Cuadro de texto 1526872440">
            <a:extLst>
              <a:ext uri="{FF2B5EF4-FFF2-40B4-BE49-F238E27FC236}">
                <a16:creationId xmlns:a16="http://schemas.microsoft.com/office/drawing/2014/main" id="{5D77959F-F2C9-0012-B31C-27FD4457D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26" y="2756944"/>
            <a:ext cx="3746953" cy="1644101"/>
          </a:xfrm>
          <a:prstGeom prst="roundRect">
            <a:avLst>
              <a:gd name="adj" fmla="val 6870"/>
            </a:avLst>
          </a:prstGeom>
          <a:solidFill>
            <a:srgbClr val="C7BEEF"/>
          </a:solidFill>
          <a:ln w="9525">
            <a:solidFill>
              <a:srgbClr val="463F9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(-2)</a:t>
            </a:r>
            <a:r>
              <a:rPr kumimoji="0" lang="es-CL" altLang="es-CL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(-2)(-2)(-2) = (-8)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(-3)</a:t>
            </a:r>
            <a:r>
              <a:rPr kumimoji="0" lang="es-CL" altLang="es-CL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(-3)(-3)(-3)(-3) = (81)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0036EC9-EC75-C482-1DF5-90885D2B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513" y="301150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E766D857-91F4-F9DE-94FA-AF06FAE177E3}"/>
              </a:ext>
            </a:extLst>
          </p:cNvPr>
          <p:cNvCxnSpPr>
            <a:cxnSpLocks/>
          </p:cNvCxnSpPr>
          <p:nvPr/>
        </p:nvCxnSpPr>
        <p:spPr>
          <a:xfrm>
            <a:off x="4408498" y="1235348"/>
            <a:ext cx="0" cy="3076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 de texto 936487473">
                <a:extLst>
                  <a:ext uri="{FF2B5EF4-FFF2-40B4-BE49-F238E27FC236}">
                    <a16:creationId xmlns:a16="http://schemas.microsoft.com/office/drawing/2014/main" id="{F53CCEAB-C840-99C4-0FE2-358B1ED4D806}"/>
                  </a:ext>
                </a:extLst>
              </p:cNvPr>
              <p:cNvSpPr txBox="1"/>
              <p:nvPr/>
            </p:nvSpPr>
            <p:spPr>
              <a:xfrm>
                <a:off x="4823307" y="1783625"/>
                <a:ext cx="4014878" cy="2167389"/>
              </a:xfrm>
              <a:prstGeom prst="roundRect">
                <a:avLst>
                  <a:gd name="adj" fmla="val 6870"/>
                </a:avLst>
              </a:prstGeom>
              <a:solidFill>
                <a:schemeClr val="accent2"/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¡MUY IMPORTANTE</a:t>
                </a:r>
                <a:r>
                  <a:rPr lang="es-ES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!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Para que se cumpla lo visto, es </a:t>
                </a:r>
                <a:r>
                  <a:rPr lang="es-CL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imperativo 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uso correcto de paréntesis.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(-2)</a:t>
                </a:r>
                <a:r>
                  <a:rPr lang="es-CL" sz="1600" kern="100" baseline="300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C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s-CL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-2</a:t>
                </a:r>
                <a:r>
                  <a:rPr lang="es-CL" sz="1600" kern="100" baseline="300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(-2)(-2)(-2)(-2) </a:t>
                </a:r>
                <a14:m>
                  <m:oMath xmlns:m="http://schemas.openxmlformats.org/officeDocument/2006/math">
                    <m:r>
                      <a:rPr lang="es-C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s-CL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(-2)(2)(2)(2)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(16) </a:t>
                </a:r>
                <a14:m>
                  <m:oMath xmlns:m="http://schemas.openxmlformats.org/officeDocument/2006/math">
                    <m:r>
                      <a:rPr lang="es-C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s-CL" sz="1600" kern="100" dirty="0">
                    <a:effectLst/>
                    <a:latin typeface="Aptos" panose="020B00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(-16)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 de texto 936487473">
                <a:extLst>
                  <a:ext uri="{FF2B5EF4-FFF2-40B4-BE49-F238E27FC236}">
                    <a16:creationId xmlns:a16="http://schemas.microsoft.com/office/drawing/2014/main" id="{F53CCEAB-C840-99C4-0FE2-358B1ED4D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3307" y="1783625"/>
                <a:ext cx="4014878" cy="2167389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 b="-280"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271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Teorema Fundamental de la Aritmética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31-56DD-EEC4-8467-10EA5972E426}"/>
              </a:ext>
            </a:extLst>
          </p:cNvPr>
          <p:cNvSpPr txBox="1"/>
          <p:nvPr/>
        </p:nvSpPr>
        <p:spPr>
          <a:xfrm>
            <a:off x="373935" y="1084077"/>
            <a:ext cx="8396130" cy="77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teorema nos dice que</a:t>
            </a:r>
            <a:r>
              <a:rPr lang="es-CL" sz="14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“Todo número natural compuesto mayor que 2, se puede escribir como un producto entre números primos</a:t>
            </a:r>
            <a:r>
              <a:rPr lang="es-CL" sz="14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”. Si una vez obtenidos todos los factores primos, alguno de ellos se repite, este se deja expresado en forma de potencia. Veremos 2 formas de descomponer un número:</a:t>
            </a:r>
            <a:endParaRPr lang="es-CL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9FB81F-D7CE-50FE-789D-C7512AE5A71D}"/>
              </a:ext>
            </a:extLst>
          </p:cNvPr>
          <p:cNvCxnSpPr>
            <a:cxnSpLocks/>
          </p:cNvCxnSpPr>
          <p:nvPr/>
        </p:nvCxnSpPr>
        <p:spPr>
          <a:xfrm>
            <a:off x="4408498" y="2071025"/>
            <a:ext cx="0" cy="287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>
            <a:extLst>
              <a:ext uri="{FF2B5EF4-FFF2-40B4-BE49-F238E27FC236}">
                <a16:creationId xmlns:a16="http://schemas.microsoft.com/office/drawing/2014/main" id="{7F0CBD74-DCBE-19A6-41DC-D198B8D122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136" y="2170799"/>
            <a:ext cx="394372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de Descomposici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Para descomponer seg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la tabla de descomposici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se debe colocar el entero a descomponer y luego dividir desde el menor 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 primo.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Imagen 14168" descr="Histograma&#10;&#10;Descripción generada automáticamente con confianza media">
            <a:extLst>
              <a:ext uri="{FF2B5EF4-FFF2-40B4-BE49-F238E27FC236}">
                <a16:creationId xmlns:a16="http://schemas.microsoft.com/office/drawing/2014/main" id="{29958FFA-57B7-A9E2-EE76-E0F0DF87A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2" t="8015" r="12370" b="5188"/>
          <a:stretch>
            <a:fillRect/>
          </a:stretch>
        </p:blipFill>
        <p:spPr bwMode="auto">
          <a:xfrm>
            <a:off x="1522994" y="3224622"/>
            <a:ext cx="1526013" cy="180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D12C1EA0-CF62-6ED4-F504-E7A40A7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3" y="4046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8158FA8A-892F-194B-877C-14D2EDE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141734"/>
            <a:ext cx="4305551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Diagrama de 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rbol: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descomponer seg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el diagrama de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rbol, se debe dividir el 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 en dos de sus factores, y estos dividirlos hasta obtener solo 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meros primos.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8" name="Imagen 14169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A678AE72-AD7D-1F46-DB49-593FEBE41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" t="5688" r="6610" b="9450"/>
          <a:stretch>
            <a:fillRect/>
          </a:stretch>
        </p:blipFill>
        <p:spPr bwMode="auto">
          <a:xfrm>
            <a:off x="5710458" y="3140702"/>
            <a:ext cx="1863845" cy="141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1916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Teorema Fundamental de la Aritmética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12C1EA0-CF62-6ED4-F504-E7A40A7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3" y="4046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 de texto 1009010211">
                <a:extLst>
                  <a:ext uri="{FF2B5EF4-FFF2-40B4-BE49-F238E27FC236}">
                    <a16:creationId xmlns:a16="http://schemas.microsoft.com/office/drawing/2014/main" id="{B9CDA709-3A8F-CB4E-3333-20D9713D87FC}"/>
                  </a:ext>
                </a:extLst>
              </p:cNvPr>
              <p:cNvSpPr txBox="1"/>
              <p:nvPr/>
            </p:nvSpPr>
            <p:spPr>
              <a:xfrm>
                <a:off x="2602786" y="1846204"/>
                <a:ext cx="4265434" cy="2352145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1: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2∙3∙3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2∙</m:t>
                      </m:r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2: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60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2∙2∙3∙5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∙3∙5</m:t>
                      </m:r>
                    </m:oMath>
                  </m:oMathPara>
                </a14:m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 3: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105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3∙5∙7</m:t>
                      </m:r>
                    </m:oMath>
                  </m:oMathPara>
                </a14:m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uadro de texto 1009010211">
                <a:extLst>
                  <a:ext uri="{FF2B5EF4-FFF2-40B4-BE49-F238E27FC236}">
                    <a16:creationId xmlns:a16="http://schemas.microsoft.com/office/drawing/2014/main" id="{B9CDA709-3A8F-CB4E-3333-20D9713D87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86" y="1846204"/>
                <a:ext cx="4265434" cy="2352145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225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Mínimo Común Múltiplo (M.C.M)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31-56DD-EEC4-8467-10EA5972E426}"/>
              </a:ext>
            </a:extLst>
          </p:cNvPr>
          <p:cNvSpPr txBox="1"/>
          <p:nvPr/>
        </p:nvSpPr>
        <p:spPr>
          <a:xfrm>
            <a:off x="373935" y="1084077"/>
            <a:ext cx="8396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El M.C.M corresponde al </a:t>
            </a:r>
            <a:r>
              <a:rPr lang="es-CL" b="1" dirty="0"/>
              <a:t>menor número natural que es múltiplo común entre dos o más números naturales. </a:t>
            </a:r>
            <a:r>
              <a:rPr lang="es-CL" dirty="0"/>
              <a:t>Algunas formas de calcularlo son: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9FB81F-D7CE-50FE-789D-C7512AE5A71D}"/>
              </a:ext>
            </a:extLst>
          </p:cNvPr>
          <p:cNvCxnSpPr>
            <a:cxnSpLocks/>
          </p:cNvCxnSpPr>
          <p:nvPr/>
        </p:nvCxnSpPr>
        <p:spPr>
          <a:xfrm>
            <a:off x="4408498" y="2071025"/>
            <a:ext cx="0" cy="287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3">
            <a:extLst>
              <a:ext uri="{FF2B5EF4-FFF2-40B4-BE49-F238E27FC236}">
                <a16:creationId xmlns:a16="http://schemas.microsoft.com/office/drawing/2014/main" id="{D12C1EA0-CF62-6ED4-F504-E7A40A7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3" y="4046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260C9-496E-2116-9864-C220CF57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54" y="2137032"/>
            <a:ext cx="4244994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M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ltiplos: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Esta t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cnica es recomendable para 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meros peque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ñ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debido a que sus m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ltiplos son f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ciles de calcular. No se recomienda para n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meros grandes.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 de texto 289581214">
            <a:extLst>
              <a:ext uri="{FF2B5EF4-FFF2-40B4-BE49-F238E27FC236}">
                <a16:creationId xmlns:a16="http://schemas.microsoft.com/office/drawing/2014/main" id="{FF7036D2-D348-FEFA-D91A-2047953D40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60" y="3304335"/>
            <a:ext cx="4075435" cy="1473556"/>
          </a:xfrm>
          <a:prstGeom prst="roundRect">
            <a:avLst>
              <a:gd name="adj" fmla="val 6870"/>
            </a:avLst>
          </a:prstGeom>
          <a:solidFill>
            <a:srgbClr val="C7BEEF"/>
          </a:solidFill>
          <a:ln w="9525">
            <a:solidFill>
              <a:srgbClr val="463F9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MCM(5, 6)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ltiplos de 5=5, 10, 15, 20, 25, </a:t>
            </a:r>
            <a:r>
              <a: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35, 40,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ltiplos de 6=6, 12, 18, 24, </a:t>
            </a:r>
            <a:r>
              <a: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36, 42, 48,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MCM(5, 6) = 30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68E13E-79FD-F511-4170-7EC269A2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229B45-6BF1-947E-C8CA-BB90EB6C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05" y="2064683"/>
            <a:ext cx="4282617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Descomponer en n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meros Primos: 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al producto entre </a:t>
            </a:r>
            <a:r>
              <a: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factores primos, y en caso de existir factores comunes se ocupar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de </a:t>
            </a:r>
            <a:r>
              <a:rPr kumimoji="0" lang="es-CL" altLang="es-CL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MAYOR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exponente.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09A3DEF-5E66-0E8E-4BDD-09AE3DC1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85" y="4060288"/>
            <a:ext cx="108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 de texto 773093758">
                <a:extLst>
                  <a:ext uri="{FF2B5EF4-FFF2-40B4-BE49-F238E27FC236}">
                    <a16:creationId xmlns:a16="http://schemas.microsoft.com/office/drawing/2014/main" id="{8A03B4FB-3A9F-2FDB-15C1-F92154267A27}"/>
                  </a:ext>
                </a:extLst>
              </p:cNvPr>
              <p:cNvSpPr txBox="1"/>
              <p:nvPr/>
            </p:nvSpPr>
            <p:spPr>
              <a:xfrm>
                <a:off x="5208597" y="3362983"/>
                <a:ext cx="2971800" cy="1356260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MCM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12, 18</m:t>
                          </m:r>
                        </m:e>
                      </m:d>
                    </m:oMath>
                  </m:oMathPara>
                </a14:m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12=</m:t>
                          </m:r>
                          <m:sSup>
                            <m:sSupPr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18=2∙</m:t>
                          </m:r>
                          <m:sSup>
                            <m:sSupPr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MCM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12, 18</m:t>
                          </m:r>
                        </m:e>
                      </m:d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</m:t>
                      </m:r>
                    </m:oMath>
                  </m:oMathPara>
                </a14:m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Cuadro de texto 773093758">
                <a:extLst>
                  <a:ext uri="{FF2B5EF4-FFF2-40B4-BE49-F238E27FC236}">
                    <a16:creationId xmlns:a16="http://schemas.microsoft.com/office/drawing/2014/main" id="{8A03B4FB-3A9F-2FDB-15C1-F92154267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7" y="3362983"/>
                <a:ext cx="2971800" cy="1356260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7419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77" y="1594280"/>
            <a:ext cx="5492569" cy="3002104"/>
          </a:xfrm>
        </p:spPr>
        <p:txBody>
          <a:bodyPr/>
          <a:lstStyle/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Definir subconjuntos importantes en los números enteros.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Identificar propiedades de potencias con base entera y exponente entero no negativo.</a:t>
            </a:r>
          </a:p>
          <a:p>
            <a:pPr algn="just"/>
            <a:r>
              <a:rPr lang="es-CL" sz="1800" dirty="0">
                <a:solidFill>
                  <a:schemeClr val="tx1"/>
                </a:solidFill>
                <a:latin typeface="Aptos" panose="020B0004020202020204" pitchFamily="34" charset="0"/>
              </a:rPr>
              <a:t>Comprender el teorema fundamental de la aritmética y sus diversos usos.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1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Mínimo Común Múltiplo (M.C.M)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12C1EA0-CF62-6ED4-F504-E7A40A7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3" y="4046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68E13E-79FD-F511-4170-7EC269A2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09A3DEF-5E66-0E8E-4BDD-09AE3DC1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85" y="4060288"/>
            <a:ext cx="108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196" name="Picture 4" descr="Qué opina Julio Iglesias sobre el furor de sus memes? ¡Enterate!">
            <a:extLst>
              <a:ext uri="{FF2B5EF4-FFF2-40B4-BE49-F238E27FC236}">
                <a16:creationId xmlns:a16="http://schemas.microsoft.com/office/drawing/2014/main" id="{21765DA1-014B-8A2F-D88B-3243DA82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3" y="961212"/>
            <a:ext cx="2063710" cy="11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F714EB-5C99-D595-0456-6458431B7308}"/>
              </a:ext>
            </a:extLst>
          </p:cNvPr>
          <p:cNvSpPr txBox="1"/>
          <p:nvPr/>
        </p:nvSpPr>
        <p:spPr>
          <a:xfrm>
            <a:off x="2311267" y="719158"/>
            <a:ext cx="2340246" cy="1644610"/>
          </a:xfrm>
          <a:prstGeom prst="wedgeEllipseCallout">
            <a:avLst>
              <a:gd name="adj1" fmla="val -89999"/>
              <a:gd name="adj2" fmla="val 1029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¡Y ahora su profe les va a explicar el que creemos es el mejor método, la famosa tablita!</a:t>
            </a:r>
            <a:endParaRPr lang="es-CL" dirty="0">
              <a:latin typeface="Aptos" panose="020B00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E1C4AD8-A0F7-4A30-5383-9928C4717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495991"/>
              </p:ext>
            </p:extLst>
          </p:nvPr>
        </p:nvGraphicFramePr>
        <p:xfrm>
          <a:off x="1195358" y="2116817"/>
          <a:ext cx="3331941" cy="2858360"/>
        </p:xfrm>
        <a:graphic>
          <a:graphicData uri="http://schemas.openxmlformats.org/drawingml/2006/table">
            <a:tbl>
              <a:tblPr firstRow="1" bandRow="1">
                <a:tableStyleId>{D00EFC87-1464-4D3B-B894-A8A0B769C7A6}</a:tableStyleId>
              </a:tblPr>
              <a:tblGrid>
                <a:gridCol w="1110647">
                  <a:extLst>
                    <a:ext uri="{9D8B030D-6E8A-4147-A177-3AD203B41FA5}">
                      <a16:colId xmlns:a16="http://schemas.microsoft.com/office/drawing/2014/main" val="3624129235"/>
                    </a:ext>
                  </a:extLst>
                </a:gridCol>
                <a:gridCol w="1110647">
                  <a:extLst>
                    <a:ext uri="{9D8B030D-6E8A-4147-A177-3AD203B41FA5}">
                      <a16:colId xmlns:a16="http://schemas.microsoft.com/office/drawing/2014/main" val="3003856639"/>
                    </a:ext>
                  </a:extLst>
                </a:gridCol>
                <a:gridCol w="1110647">
                  <a:extLst>
                    <a:ext uri="{9D8B030D-6E8A-4147-A177-3AD203B41FA5}">
                      <a16:colId xmlns:a16="http://schemas.microsoft.com/office/drawing/2014/main" val="342410567"/>
                    </a:ext>
                  </a:extLst>
                </a:gridCol>
              </a:tblGrid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2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649471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2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16298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3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758414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3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21215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038692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F43C064-97BA-1E61-E285-DD8E482FA5DF}"/>
              </a:ext>
            </a:extLst>
          </p:cNvPr>
          <p:cNvSpPr txBox="1"/>
          <p:nvPr/>
        </p:nvSpPr>
        <p:spPr>
          <a:xfrm>
            <a:off x="5318363" y="3361331"/>
            <a:ext cx="34848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latin typeface="Aptos" panose="020B0004020202020204" pitchFamily="34" charset="0"/>
              </a:rPr>
              <a:t>MCM (12, 18)= 2 * 2 * 3 * 3 = 36</a:t>
            </a:r>
          </a:p>
        </p:txBody>
      </p:sp>
    </p:spTree>
    <p:extLst>
      <p:ext uri="{BB962C8B-B14F-4D97-AF65-F5344CB8AC3E}">
        <p14:creationId xmlns:p14="http://schemas.microsoft.com/office/powerpoint/2010/main" val="208943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Máximo Común Divisor (M.C.D)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EF10931-56DD-EEC4-8467-10EA5972E426}"/>
              </a:ext>
            </a:extLst>
          </p:cNvPr>
          <p:cNvSpPr txBox="1"/>
          <p:nvPr/>
        </p:nvSpPr>
        <p:spPr>
          <a:xfrm>
            <a:off x="373935" y="1084077"/>
            <a:ext cx="83961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dirty="0"/>
              <a:t>El M.C.D corresponde al </a:t>
            </a:r>
            <a:r>
              <a:rPr lang="es-CL" b="1" dirty="0"/>
              <a:t>mayor número natural que es divisor común entre dos o más números naturales</a:t>
            </a:r>
            <a:r>
              <a:rPr lang="es-CL" dirty="0"/>
              <a:t>. Algunas formas de calcularlo son: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39FB81F-D7CE-50FE-789D-C7512AE5A71D}"/>
              </a:ext>
            </a:extLst>
          </p:cNvPr>
          <p:cNvCxnSpPr>
            <a:cxnSpLocks/>
          </p:cNvCxnSpPr>
          <p:nvPr/>
        </p:nvCxnSpPr>
        <p:spPr>
          <a:xfrm>
            <a:off x="4408498" y="2071025"/>
            <a:ext cx="0" cy="28764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9260C9-496E-2116-9864-C220CF573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98" y="2146517"/>
            <a:ext cx="4244994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Comparar M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ltiplos:</a:t>
            </a:r>
            <a:r>
              <a:rPr kumimoji="0" lang="es-CL" altLang="es-CL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CL" dirty="0">
                <a:solidFill>
                  <a:schemeClr val="tx1"/>
                </a:solidFill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 técnica es recomendable para números pequeños debido tienen pocos divisores. No se recomienda para números grandes.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68E13E-79FD-F511-4170-7EC269A2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2E229B45-6BF1-947E-C8CA-BB90EB6C9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4605" y="2066883"/>
            <a:ext cx="42826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es-CL" altLang="es-CL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Descomponer en números Primos: </a:t>
            </a:r>
            <a:r>
              <a:rPr lang="es-CL" dirty="0">
                <a:latin typeface="Aptos" panose="020B0004020202020204" pitchFamily="34" charset="0"/>
              </a:rPr>
              <a:t>Corresponde al producto solo entre los factores </a:t>
            </a:r>
            <a:r>
              <a:rPr lang="es-CL" b="1" dirty="0">
                <a:latin typeface="Aptos" panose="020B0004020202020204" pitchFamily="34" charset="0"/>
              </a:rPr>
              <a:t>COMUNES</a:t>
            </a:r>
            <a:r>
              <a:rPr lang="es-CL" dirty="0">
                <a:latin typeface="Aptos" panose="020B0004020202020204" pitchFamily="34" charset="0"/>
              </a:rPr>
              <a:t>, ocupando en este caso el factor con el </a:t>
            </a:r>
            <a:r>
              <a:rPr lang="es-CL" b="1" dirty="0">
                <a:latin typeface="Aptos" panose="020B0004020202020204" pitchFamily="34" charset="0"/>
              </a:rPr>
              <a:t>MENOR</a:t>
            </a:r>
            <a:r>
              <a:rPr lang="es-CL" dirty="0">
                <a:latin typeface="Aptos" panose="020B0004020202020204" pitchFamily="34" charset="0"/>
              </a:rPr>
              <a:t> exponente.</a:t>
            </a:r>
            <a:endParaRPr kumimoji="0" lang="es-CL" altLang="es-CL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09A3DEF-5E66-0E8E-4BDD-09AE3DC1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85" y="4060288"/>
            <a:ext cx="108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 de texto 1001298578">
                <a:extLst>
                  <a:ext uri="{FF2B5EF4-FFF2-40B4-BE49-F238E27FC236}">
                    <a16:creationId xmlns:a16="http://schemas.microsoft.com/office/drawing/2014/main" id="{D31F3692-5A1F-A63C-D84B-51A37D6F0A82}"/>
                  </a:ext>
                </a:extLst>
              </p:cNvPr>
              <p:cNvSpPr txBox="1"/>
              <p:nvPr/>
            </p:nvSpPr>
            <p:spPr>
              <a:xfrm>
                <a:off x="636600" y="3345678"/>
                <a:ext cx="2971800" cy="127004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MCD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20, 32</m:t>
                          </m:r>
                        </m:e>
                      </m:d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Divisores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20=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20, 10, 5, </m:t>
                              </m:r>
                              <m:r>
                                <m:rPr>
                                  <m:nor/>
                                </m:rPr>
                                <a:rPr lang="es-CL" b="1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2, 1</m:t>
                              </m:r>
                            </m:e>
                          </m:d>
                        </m:num>
                        <m:den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Divisores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de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32=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32, 16, 8, </m:t>
                              </m:r>
                              <m:r>
                                <m:rPr>
                                  <m:nor/>
                                </m:rPr>
                                <a:rPr lang="es-CL" b="1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4</m:t>
                              </m:r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, 2, 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MCD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20, 32</m:t>
                          </m:r>
                        </m:e>
                      </m:d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</m:t>
                      </m:r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Cuadro de texto 1001298578">
                <a:extLst>
                  <a:ext uri="{FF2B5EF4-FFF2-40B4-BE49-F238E27FC236}">
                    <a16:creationId xmlns:a16="http://schemas.microsoft.com/office/drawing/2014/main" id="{D31F3692-5A1F-A63C-D84B-51A37D6F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00" y="3345678"/>
                <a:ext cx="2971800" cy="1270044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 de texto 1835312167">
                <a:extLst>
                  <a:ext uri="{FF2B5EF4-FFF2-40B4-BE49-F238E27FC236}">
                    <a16:creationId xmlns:a16="http://schemas.microsoft.com/office/drawing/2014/main" id="{D6FBBA91-198D-4B18-07ED-DFA3EE826B3F}"/>
                  </a:ext>
                </a:extLst>
              </p:cNvPr>
              <p:cNvSpPr txBox="1"/>
              <p:nvPr/>
            </p:nvSpPr>
            <p:spPr>
              <a:xfrm>
                <a:off x="5208597" y="3345678"/>
                <a:ext cx="2971800" cy="1270044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MCD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12, 18</m:t>
                          </m:r>
                        </m:e>
                      </m:d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noBar"/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12=</m:t>
                          </m:r>
                          <m:sSup>
                            <m:sSupPr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18=2∙</m:t>
                          </m:r>
                          <m:sSup>
                            <m:sSupPr>
                              <m:ctrlPr>
                                <a:rPr lang="es-CL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s-CL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MCD</m:t>
                      </m:r>
                      <m:d>
                        <m:dPr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12, 18</m:t>
                          </m:r>
                        </m:e>
                      </m:d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=2∙3=6</m:t>
                      </m:r>
                    </m:oMath>
                  </m:oMathPara>
                </a14:m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kern="1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Cuadro de texto 1835312167">
                <a:extLst>
                  <a:ext uri="{FF2B5EF4-FFF2-40B4-BE49-F238E27FC236}">
                    <a16:creationId xmlns:a16="http://schemas.microsoft.com/office/drawing/2014/main" id="{D6FBBA91-198D-4B18-07ED-DFA3EE826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597" y="3345678"/>
                <a:ext cx="2971800" cy="1270044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290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28378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Máximo Común Divisor (M.C.D)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12C1EA0-CF62-6ED4-F504-E7A40A70A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503" y="404696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26A48F6A-A4F2-28C4-F27B-3A10C03C5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0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468E13E-79FD-F511-4170-7EC269A28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41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309A3DEF-5E66-0E8E-4BDD-09AE3DC11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5385" y="4060288"/>
            <a:ext cx="1086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8196" name="Picture 4" descr="Qué opina Julio Iglesias sobre el furor de sus memes? ¡Enterate!">
            <a:extLst>
              <a:ext uri="{FF2B5EF4-FFF2-40B4-BE49-F238E27FC236}">
                <a16:creationId xmlns:a16="http://schemas.microsoft.com/office/drawing/2014/main" id="{21765DA1-014B-8A2F-D88B-3243DA82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03" y="961212"/>
            <a:ext cx="2063710" cy="116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5F714EB-5C99-D595-0456-6458431B7308}"/>
              </a:ext>
            </a:extLst>
          </p:cNvPr>
          <p:cNvSpPr txBox="1"/>
          <p:nvPr/>
        </p:nvSpPr>
        <p:spPr>
          <a:xfrm>
            <a:off x="2311267" y="719158"/>
            <a:ext cx="2340246" cy="1644610"/>
          </a:xfrm>
          <a:prstGeom prst="wedgeEllipseCallout">
            <a:avLst>
              <a:gd name="adj1" fmla="val -89999"/>
              <a:gd name="adj2" fmla="val 1029"/>
            </a:avLst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>
                <a:latin typeface="Aptos" panose="020B0004020202020204" pitchFamily="34" charset="0"/>
              </a:rPr>
              <a:t>¡Y ahora su profe les va a explicar el que creemos es el mejor método, la famosa tablita!</a:t>
            </a:r>
            <a:endParaRPr lang="es-CL" dirty="0">
              <a:latin typeface="Aptos" panose="020B0004020202020204" pitchFamily="34" charset="0"/>
            </a:endParaRP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FE1C4AD8-A0F7-4A30-5383-9928C4717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873072"/>
              </p:ext>
            </p:extLst>
          </p:nvPr>
        </p:nvGraphicFramePr>
        <p:xfrm>
          <a:off x="1195358" y="2116817"/>
          <a:ext cx="3331941" cy="2858360"/>
        </p:xfrm>
        <a:graphic>
          <a:graphicData uri="http://schemas.openxmlformats.org/drawingml/2006/table">
            <a:tbl>
              <a:tblPr firstRow="1" bandRow="1">
                <a:tableStyleId>{D00EFC87-1464-4D3B-B894-A8A0B769C7A6}</a:tableStyleId>
              </a:tblPr>
              <a:tblGrid>
                <a:gridCol w="1110647">
                  <a:extLst>
                    <a:ext uri="{9D8B030D-6E8A-4147-A177-3AD203B41FA5}">
                      <a16:colId xmlns:a16="http://schemas.microsoft.com/office/drawing/2014/main" val="3624129235"/>
                    </a:ext>
                  </a:extLst>
                </a:gridCol>
                <a:gridCol w="1110647">
                  <a:extLst>
                    <a:ext uri="{9D8B030D-6E8A-4147-A177-3AD203B41FA5}">
                      <a16:colId xmlns:a16="http://schemas.microsoft.com/office/drawing/2014/main" val="3003856639"/>
                    </a:ext>
                  </a:extLst>
                </a:gridCol>
                <a:gridCol w="1110647">
                  <a:extLst>
                    <a:ext uri="{9D8B030D-6E8A-4147-A177-3AD203B41FA5}">
                      <a16:colId xmlns:a16="http://schemas.microsoft.com/office/drawing/2014/main" val="342410567"/>
                    </a:ext>
                  </a:extLst>
                </a:gridCol>
              </a:tblGrid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Aptos" panose="020B0004020202020204" pitchFamily="34" charset="0"/>
                        </a:rPr>
                        <a:t>12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dirty="0">
                          <a:latin typeface="Aptos" panose="020B0004020202020204" pitchFamily="34" charset="0"/>
                        </a:rPr>
                        <a:t>18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2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649471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L" sz="1600" dirty="0">
                          <a:latin typeface="Aptos" panose="020B0004020202020204" pitchFamily="34" charset="0"/>
                        </a:rPr>
                        <a:t>: 3</a:t>
                      </a: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316298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1600" dirty="0"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758414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1521215"/>
                  </a:ext>
                </a:extLst>
              </a:tr>
              <a:tr h="571672"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1600" dirty="0">
                        <a:latin typeface="Aptos" panose="020B0004020202020204" pitchFamily="34" charset="0"/>
                      </a:endParaRPr>
                    </a:p>
                  </a:txBody>
                  <a:tcPr anchor="b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0386923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1F43C064-97BA-1E61-E285-DD8E482FA5DF}"/>
              </a:ext>
            </a:extLst>
          </p:cNvPr>
          <p:cNvSpPr txBox="1"/>
          <p:nvPr/>
        </p:nvSpPr>
        <p:spPr>
          <a:xfrm>
            <a:off x="5318363" y="3361331"/>
            <a:ext cx="34848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800" dirty="0">
                <a:latin typeface="Aptos" panose="020B0004020202020204" pitchFamily="34" charset="0"/>
              </a:rPr>
              <a:t>MCD (12, 18)= 2 * 3 = 12</a:t>
            </a:r>
          </a:p>
        </p:txBody>
      </p:sp>
    </p:spTree>
    <p:extLst>
      <p:ext uri="{BB962C8B-B14F-4D97-AF65-F5344CB8AC3E}">
        <p14:creationId xmlns:p14="http://schemas.microsoft.com/office/powerpoint/2010/main" val="25879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eme &quot;Qué resuelva&quot;: qué significa tener un novio así y origen de &quot;resolver&quot;  | MARCA México">
            <a:extLst>
              <a:ext uri="{FF2B5EF4-FFF2-40B4-BE49-F238E27FC236}">
                <a16:creationId xmlns:a16="http://schemas.microsoft.com/office/drawing/2014/main" id="{F3683619-25C9-0BAB-4BF3-9884C121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81" y="654071"/>
            <a:ext cx="5753037" cy="383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33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E2FF743-E310-00B4-D2E3-0CC308407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905"/>
            <a:ext cx="7139588" cy="270515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13F0015-198F-3E8A-8D29-02A728027287}"/>
              </a:ext>
            </a:extLst>
          </p:cNvPr>
          <p:cNvSpPr txBox="1"/>
          <p:nvPr/>
        </p:nvSpPr>
        <p:spPr>
          <a:xfrm>
            <a:off x="3018430" y="3881658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20684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584133"/>
              </p:ext>
            </p:extLst>
          </p:nvPr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Potencias y raíces enésimas 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Propiedades de las potencias de base racional</a:t>
                      </a:r>
                    </a:p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y exponente racional.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A556309C-BF9F-3322-5131-CBCDD7CD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67026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Multiplicación de Potencias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F0C4AD-8730-A39D-162D-02F12951FE83}"/>
              </a:ext>
            </a:extLst>
          </p:cNvPr>
          <p:cNvSpPr txBox="1"/>
          <p:nvPr/>
        </p:nvSpPr>
        <p:spPr>
          <a:xfrm>
            <a:off x="2913228" y="2536078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exponente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276E02-A1D6-56C5-78CB-EC63FECF5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13"/>
          <a:stretch/>
        </p:blipFill>
        <p:spPr>
          <a:xfrm>
            <a:off x="2646734" y="2964941"/>
            <a:ext cx="3850531" cy="17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0A3BEA8-A250-9D2A-D16E-37E839A89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8905"/>
            <a:ext cx="7139588" cy="270515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6018994" y="2878065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125" y="3546207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719C93C-923E-011D-D4E2-A72BF9C95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0944"/>
            <a:ext cx="7407000" cy="2849945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125" y="-51111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4303198-8018-6D55-F735-C27B58294467}"/>
              </a:ext>
            </a:extLst>
          </p:cNvPr>
          <p:cNvSpPr txBox="1"/>
          <p:nvPr/>
        </p:nvSpPr>
        <p:spPr>
          <a:xfrm>
            <a:off x="1994168" y="4069339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M2 Matemáticas Regular Admisión 2024</a:t>
            </a:r>
          </a:p>
        </p:txBody>
      </p:sp>
    </p:spTree>
    <p:extLst>
      <p:ext uri="{BB962C8B-B14F-4D97-AF65-F5344CB8AC3E}">
        <p14:creationId xmlns:p14="http://schemas.microsoft.com/office/powerpoint/2010/main" val="256756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A556309C-BF9F-3322-5131-CBCDD7CD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467026"/>
            <a:ext cx="7704000" cy="572700"/>
          </a:xfrm>
        </p:spPr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Multiplicación de Potencias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3F0C4AD-8730-A39D-162D-02F12951FE83}"/>
              </a:ext>
            </a:extLst>
          </p:cNvPr>
          <p:cNvSpPr txBox="1"/>
          <p:nvPr/>
        </p:nvSpPr>
        <p:spPr>
          <a:xfrm>
            <a:off x="5462569" y="2571750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exponente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6276E02-A1D6-56C5-78CB-EC63FECF5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213"/>
          <a:stretch/>
        </p:blipFill>
        <p:spPr>
          <a:xfrm>
            <a:off x="5158697" y="3028018"/>
            <a:ext cx="3850531" cy="17484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D1D3983-31FD-E28D-C103-1E6505B9B104}"/>
              </a:ext>
            </a:extLst>
          </p:cNvPr>
          <p:cNvSpPr txBox="1"/>
          <p:nvPr/>
        </p:nvSpPr>
        <p:spPr>
          <a:xfrm>
            <a:off x="623712" y="2571749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Igual Base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5547D-19B8-61BE-5E96-E49625FAAB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878"/>
          <a:stretch/>
        </p:blipFill>
        <p:spPr>
          <a:xfrm>
            <a:off x="264926" y="3030151"/>
            <a:ext cx="3960358" cy="1748403"/>
          </a:xfrm>
          <a:prstGeom prst="rect">
            <a:avLst/>
          </a:prstGeom>
        </p:spPr>
      </p:pic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04BDAA3B-96CE-7EF8-0BDC-DA234DA31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872249"/>
              </p:ext>
            </p:extLst>
          </p:nvPr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Potencias y raíces enésimas 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Propiedades de las potencias de base racional</a:t>
                      </a:r>
                    </a:p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y exponente racional.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34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8EBF44-6305-28F2-D938-53A7ABD7A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724" y="1468389"/>
            <a:ext cx="7407000" cy="2849945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310486" y="3104984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A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065" y="350987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7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Antecesor y Sucesor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12F05C9-F41C-B128-79D3-C34A7C7BC64E}"/>
              </a:ext>
            </a:extLst>
          </p:cNvPr>
          <p:cNvCxnSpPr>
            <a:cxnSpLocks/>
          </p:cNvCxnSpPr>
          <p:nvPr/>
        </p:nvCxnSpPr>
        <p:spPr>
          <a:xfrm>
            <a:off x="4396387" y="1375198"/>
            <a:ext cx="0" cy="312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72F248F-D106-9A51-56E0-51B700F14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" y="1692275"/>
            <a:ext cx="43334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antecesor de un número es aquel número que se encuentra inmediatamente a la izquierda en la recta numérica de un número dado. Matemáticamente el antecesor de un número se expresa como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– 1.</a:t>
            </a:r>
            <a:endParaRPr kumimoji="0" lang="es-CL" altLang="es-CL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8" name="Cuadro de texto 635018945">
            <a:extLst>
              <a:ext uri="{FF2B5EF4-FFF2-40B4-BE49-F238E27FC236}">
                <a16:creationId xmlns:a16="http://schemas.microsoft.com/office/drawing/2014/main" id="{6CE457A7-D291-A33D-4898-85F82F9FB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497" y="3261935"/>
            <a:ext cx="4157394" cy="1235075"/>
          </a:xfrm>
          <a:prstGeom prst="roundRect">
            <a:avLst>
              <a:gd name="adj" fmla="val 6870"/>
            </a:avLst>
          </a:prstGeom>
          <a:solidFill>
            <a:srgbClr val="C7BEEF"/>
          </a:solidFill>
          <a:ln w="9525">
            <a:solidFill>
              <a:srgbClr val="463F9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  <a:endParaRPr kumimoji="0" lang="es-CL" altLang="es-C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antecesor de -4 es -5, ya que (-4) </a:t>
            </a: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= -5</a:t>
            </a:r>
            <a:endParaRPr kumimoji="0" lang="es-CL" altLang="es-C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  <a:endParaRPr kumimoji="0" lang="es-CL" altLang="es-C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antecesor de 24 es 23, ya que 24 </a:t>
            </a: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s-CL" altLang="es-CL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(1) = 23</a:t>
            </a:r>
            <a:endParaRPr kumimoji="0" lang="es-CL" altLang="es-C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BB3D2D-69CF-DBDB-DE24-67DC53BF61E4}"/>
              </a:ext>
            </a:extLst>
          </p:cNvPr>
          <p:cNvSpPr txBox="1"/>
          <p:nvPr/>
        </p:nvSpPr>
        <p:spPr>
          <a:xfrm>
            <a:off x="658541" y="1202105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ntecesor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AB9597-66DC-D326-71CD-873F5E4F71B5}"/>
              </a:ext>
            </a:extLst>
          </p:cNvPr>
          <p:cNvSpPr txBox="1"/>
          <p:nvPr/>
        </p:nvSpPr>
        <p:spPr>
          <a:xfrm>
            <a:off x="5242675" y="1202104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Sucesor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2B00DF9-FC4F-7987-CD4E-3A8CCF91E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204" y="1692274"/>
            <a:ext cx="433345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sucesor de un número es aquel número que se encuentra inmediatamente a la derecha en la recta numérica de un número dado. Matemáticamente el antecesor de un número se expresa como </a:t>
            </a:r>
            <a:r>
              <a:rPr kumimoji="0" lang="es-CL" altLang="es-C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+ 1</a:t>
            </a: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6" name="Cuadro de texto 1437975172">
            <a:extLst>
              <a:ext uri="{FF2B5EF4-FFF2-40B4-BE49-F238E27FC236}">
                <a16:creationId xmlns:a16="http://schemas.microsoft.com/office/drawing/2014/main" id="{89A01C49-77FB-CBBE-2ED4-1B5BFA315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999" y="3261934"/>
            <a:ext cx="4219871" cy="1235075"/>
          </a:xfrm>
          <a:prstGeom prst="roundRect">
            <a:avLst>
              <a:gd name="adj" fmla="val 6870"/>
            </a:avLst>
          </a:prstGeom>
          <a:solidFill>
            <a:srgbClr val="C7BEEF"/>
          </a:solidFill>
          <a:ln w="9525">
            <a:solidFill>
              <a:srgbClr val="463F9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sucesor de -4 es -3, ya que (-4) + (1) = -3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sucesor de 24 es 25, ya que 24 + (1) = 25</a:t>
            </a: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B09A20B-00A0-0E50-9509-1ACF814A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884" y="360284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>
              <a:latin typeface="Aptos" panose="020B0004020202020204" pitchFamily="34" charset="0"/>
            </a:endParaRPr>
          </a:p>
        </p:txBody>
      </p:sp>
      <p:pic>
        <p:nvPicPr>
          <p:cNvPr id="1038" name="Picture 14" descr="Homero intelecual | Homer simpson, Simpson, The simpsons">
            <a:extLst>
              <a:ext uri="{FF2B5EF4-FFF2-40B4-BE49-F238E27FC236}">
                <a16:creationId xmlns:a16="http://schemas.microsoft.com/office/drawing/2014/main" id="{5DABED8B-38DD-6F2C-8359-BD35A346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" y="586425"/>
            <a:ext cx="970172" cy="11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15A2F868-90D1-669E-2D4A-8DD3EE0C25F7}"/>
              </a:ext>
            </a:extLst>
          </p:cNvPr>
          <p:cNvSpPr txBox="1"/>
          <p:nvPr/>
        </p:nvSpPr>
        <p:spPr>
          <a:xfrm>
            <a:off x="932567" y="80183"/>
            <a:ext cx="6558246" cy="908864"/>
          </a:xfrm>
          <a:prstGeom prst="wedgeEllipseCallout">
            <a:avLst>
              <a:gd name="adj1" fmla="val -47703"/>
              <a:gd name="adj2" fmla="val 69163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CL" sz="1200" dirty="0">
                <a:latin typeface="Aptos" panose="020B0004020202020204" pitchFamily="34" charset="0"/>
              </a:rPr>
              <a:t>Si bien los estamos viendo asociados a los subconjuntos de los enteros, es muy importante mencionar que antecesor y sucesor no son en ningún caso subconjuntos.</a:t>
            </a:r>
          </a:p>
        </p:txBody>
      </p:sp>
    </p:spTree>
    <p:extLst>
      <p:ext uri="{BB962C8B-B14F-4D97-AF65-F5344CB8AC3E}">
        <p14:creationId xmlns:p14="http://schemas.microsoft.com/office/powerpoint/2010/main" val="719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3" grpId="0"/>
      <p:bldP spid="15" grpId="0"/>
      <p:bldP spid="16" grpId="0" animBg="1"/>
      <p:bldP spid="18" grpId="0" animBg="1"/>
      <p:bldP spid="18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42B7EDE-D746-2987-A429-E93734E2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2"/>
            <a:ext cx="5695144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570" y="-35509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97" y="-90401"/>
            <a:ext cx="7407000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5DC0279-0581-78E4-5E67-41867090AC98}"/>
              </a:ext>
            </a:extLst>
          </p:cNvPr>
          <p:cNvSpPr txBox="1"/>
          <p:nvPr/>
        </p:nvSpPr>
        <p:spPr>
          <a:xfrm>
            <a:off x="4949315" y="4234040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Admisión 2023</a:t>
            </a:r>
          </a:p>
        </p:txBody>
      </p:sp>
    </p:spTree>
    <p:extLst>
      <p:ext uri="{BB962C8B-B14F-4D97-AF65-F5344CB8AC3E}">
        <p14:creationId xmlns:p14="http://schemas.microsoft.com/office/powerpoint/2010/main" val="8799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9C8E241-F26B-8C9E-6F2B-22FDA51510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10326"/>
              </p:ext>
            </p:extLst>
          </p:nvPr>
        </p:nvGraphicFramePr>
        <p:xfrm>
          <a:off x="2913228" y="367079"/>
          <a:ext cx="6096000" cy="96520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Potencias y raíces enésimas 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potencias y raíces</a:t>
                      </a:r>
                    </a:p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enésimas en los números reales en diversos</a:t>
                      </a:r>
                    </a:p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contextos.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B49035C6-17D6-067E-F5FB-2935C8C4E8E3}"/>
              </a:ext>
            </a:extLst>
          </p:cNvPr>
          <p:cNvSpPr txBox="1"/>
          <p:nvPr/>
        </p:nvSpPr>
        <p:spPr>
          <a:xfrm>
            <a:off x="2886108" y="1776257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Potencia de una Potencia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122465-EBF0-8EBE-0893-769ABB9AF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551"/>
          <a:stretch/>
        </p:blipFill>
        <p:spPr>
          <a:xfrm>
            <a:off x="2718195" y="2571750"/>
            <a:ext cx="3852000" cy="20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D5F5784-2581-5100-584C-13FF15EF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22"/>
            <a:ext cx="5695144" cy="5143500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84" y="0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343" y="284433"/>
            <a:ext cx="7407000" cy="1063500"/>
          </a:xfrm>
        </p:spPr>
        <p:txBody>
          <a:bodyPr/>
          <a:lstStyle/>
          <a:p>
            <a:r>
              <a:rPr lang="es-CL" dirty="0"/>
              <a:t>Pregunta N°3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597564" y="3250099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C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843" y="364359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64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3F4946-3BB4-8F6F-0C4F-48BF1265ED47}"/>
              </a:ext>
            </a:extLst>
          </p:cNvPr>
          <p:cNvSpPr txBox="1"/>
          <p:nvPr/>
        </p:nvSpPr>
        <p:spPr>
          <a:xfrm>
            <a:off x="6094102" y="907634"/>
            <a:ext cx="3169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¿Qué debemos conocer?</a:t>
            </a:r>
          </a:p>
        </p:txBody>
      </p:sp>
      <p:pic>
        <p:nvPicPr>
          <p:cNvPr id="1030" name="Picture 6" descr="🤔 Cara Pensativa Emoji">
            <a:extLst>
              <a:ext uri="{FF2B5EF4-FFF2-40B4-BE49-F238E27FC236}">
                <a16:creationId xmlns:a16="http://schemas.microsoft.com/office/drawing/2014/main" id="{E6E5491D-2493-CD4E-6B98-7D08BD820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5189" y="909460"/>
            <a:ext cx="372237" cy="37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2DC1F83-089F-79F4-3919-BFE8A41D37E5}"/>
              </a:ext>
            </a:extLst>
          </p:cNvPr>
          <p:cNvSpPr txBox="1"/>
          <p:nvPr/>
        </p:nvSpPr>
        <p:spPr>
          <a:xfrm>
            <a:off x="2050210" y="4663614"/>
            <a:ext cx="47900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dirty="0">
                <a:latin typeface="Aptos" panose="020B0004020202020204" pitchFamily="34" charset="0"/>
              </a:rPr>
              <a:t>DEMRE: PAES M1 Matemáticas Invierno Admisión 2024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3D175CD-0A24-036E-5AFB-745EA6BBDE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112" y="1504801"/>
            <a:ext cx="7249537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F23F940-9F8B-8D74-599C-51B225A0F0E4}"/>
              </a:ext>
            </a:extLst>
          </p:cNvPr>
          <p:cNvGraphicFramePr>
            <a:graphicFrameLocks noGrp="1"/>
          </p:cNvGraphicFramePr>
          <p:nvPr/>
        </p:nvGraphicFramePr>
        <p:xfrm>
          <a:off x="2913228" y="367079"/>
          <a:ext cx="6096000" cy="797560"/>
        </p:xfrm>
        <a:graphic>
          <a:graphicData uri="http://schemas.openxmlformats.org/drawingml/2006/table">
            <a:tbl>
              <a:tblPr firstRow="1" bandRow="1"/>
              <a:tblGrid>
                <a:gridCol w="3048000">
                  <a:extLst>
                    <a:ext uri="{9D8B030D-6E8A-4147-A177-3AD203B41FA5}">
                      <a16:colId xmlns:a16="http://schemas.microsoft.com/office/drawing/2014/main" val="88822458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18173452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Contenido PAES M1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Conjunto de los enteros y los racionales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17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100" dirty="0">
                          <a:latin typeface="Aptos" panose="020B0004020202020204" pitchFamily="34" charset="0"/>
                          <a:cs typeface="Varela Round" panose="00000500000000000000" pitchFamily="2" charset="-79"/>
                        </a:rPr>
                        <a:t>Problemas que involucren el conjunto de los números enteros y racionales.</a:t>
                      </a:r>
                      <a:endParaRPr lang="es-CL" sz="1100" dirty="0">
                        <a:latin typeface="Aptos" panose="020B0004020202020204" pitchFamily="34" charset="0"/>
                        <a:cs typeface="Varela Round" panose="00000500000000000000" pitchFamily="2" charset="-79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384939"/>
                  </a:ext>
                </a:extLst>
              </a:tr>
            </a:tbl>
          </a:graphicData>
        </a:graphic>
      </p:graphicFrame>
      <p:sp>
        <p:nvSpPr>
          <p:cNvPr id="6" name="Título 1">
            <a:extLst>
              <a:ext uri="{FF2B5EF4-FFF2-40B4-BE49-F238E27FC236}">
                <a16:creationId xmlns:a16="http://schemas.microsoft.com/office/drawing/2014/main" id="{B94E7718-24A3-A02B-7540-4E45A033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496" y="1560224"/>
            <a:ext cx="3815666" cy="572700"/>
          </a:xfrm>
        </p:spPr>
        <p:txBody>
          <a:bodyPr/>
          <a:lstStyle/>
          <a:p>
            <a:r>
              <a:rPr lang="es-CL" sz="1400" b="1" dirty="0">
                <a:latin typeface="Aptos" panose="020B0004020202020204" pitchFamily="34" charset="0"/>
              </a:rPr>
              <a:t>Múltiplos de un número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9873CA4-C88C-C16D-F3EA-4312A3B10D0A}"/>
                  </a:ext>
                </a:extLst>
              </p:cNvPr>
              <p:cNvSpPr txBox="1"/>
              <p:nvPr/>
            </p:nvSpPr>
            <p:spPr>
              <a:xfrm>
                <a:off x="375139" y="2091947"/>
                <a:ext cx="3742379" cy="7755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Los múltiplos de un número entero </a:t>
                </a:r>
                <a14:m>
                  <m:oMath xmlns:m="http://schemas.openxmlformats.org/officeDocument/2006/math">
                    <m:r>
                      <a:rPr lang="es-CL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 todos aquellos </a:t>
                </a:r>
                <a:r>
                  <a:rPr lang="es-CL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números enteros</a:t>
                </a:r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 se obtienen al multiplicar </a:t>
                </a:r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9873CA4-C88C-C16D-F3EA-4312A3B10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139" y="2091947"/>
                <a:ext cx="3742379" cy="775533"/>
              </a:xfrm>
              <a:prstGeom prst="rect">
                <a:avLst/>
              </a:prstGeom>
              <a:blipFill>
                <a:blip r:embed="rId2"/>
                <a:stretch>
                  <a:fillRect t="-787" b="-787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 de texto 1033871579">
                <a:extLst>
                  <a:ext uri="{FF2B5EF4-FFF2-40B4-BE49-F238E27FC236}">
                    <a16:creationId xmlns:a16="http://schemas.microsoft.com/office/drawing/2014/main" id="{F8CF68CD-146D-4F41-3CF9-CC630014A1B3}"/>
                  </a:ext>
                </a:extLst>
              </p:cNvPr>
              <p:cNvSpPr txBox="1"/>
              <p:nvPr/>
            </p:nvSpPr>
            <p:spPr>
              <a:xfrm>
                <a:off x="96890" y="3100989"/>
                <a:ext cx="4057272" cy="435391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ltiplos</m:t>
                      </m:r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s-CL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3 = </m:t>
                      </m:r>
                      <m:d>
                        <m:dPr>
                          <m:begChr m:val="{"/>
                          <m:endChr m:val="}"/>
                          <m:ctrlPr>
                            <a:rPr lang="es-CL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…, </m:t>
                          </m:r>
                          <m:r>
                            <m:rPr>
                              <m:nor/>
                            </m:rPr>
                            <a:rPr lang="es-CL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9, </m:t>
                          </m:r>
                          <m:r>
                            <m:rPr>
                              <m:nor/>
                            </m:rPr>
                            <a:rPr lang="es-CL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6, </m:t>
                          </m:r>
                          <m:r>
                            <m:rPr>
                              <m:nor/>
                            </m:rPr>
                            <a:rPr lang="es-CL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 0, 3, 6, 9,…</m:t>
                          </m:r>
                        </m:e>
                      </m:d>
                    </m:oMath>
                  </m:oMathPara>
                </a14:m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 de texto 1033871579">
                <a:extLst>
                  <a:ext uri="{FF2B5EF4-FFF2-40B4-BE49-F238E27FC236}">
                    <a16:creationId xmlns:a16="http://schemas.microsoft.com/office/drawing/2014/main" id="{F8CF68CD-146D-4F41-3CF9-CC630014A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90" y="3100989"/>
                <a:ext cx="4057272" cy="435391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 de texto 1417958651">
            <a:extLst>
              <a:ext uri="{FF2B5EF4-FFF2-40B4-BE49-F238E27FC236}">
                <a16:creationId xmlns:a16="http://schemas.microsoft.com/office/drawing/2014/main" id="{F2D45B4B-8789-01C3-7A0E-23EB96A5251A}"/>
              </a:ext>
            </a:extLst>
          </p:cNvPr>
          <p:cNvSpPr txBox="1"/>
          <p:nvPr/>
        </p:nvSpPr>
        <p:spPr>
          <a:xfrm>
            <a:off x="639626" y="3674154"/>
            <a:ext cx="2971800" cy="1269826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b="1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0 es múltiplo de todos los números en el conjunto de los enteros.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588905-7E9E-3B15-3F98-19BE27DAE4A2}"/>
              </a:ext>
            </a:extLst>
          </p:cNvPr>
          <p:cNvCxnSpPr>
            <a:cxnSpLocks/>
          </p:cNvCxnSpPr>
          <p:nvPr/>
        </p:nvCxnSpPr>
        <p:spPr>
          <a:xfrm>
            <a:off x="4408568" y="1733318"/>
            <a:ext cx="0" cy="312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7E67F46-EB13-82E3-4F9A-78AC0DB6EEEB}"/>
              </a:ext>
            </a:extLst>
          </p:cNvPr>
          <p:cNvSpPr txBox="1"/>
          <p:nvPr/>
        </p:nvSpPr>
        <p:spPr>
          <a:xfrm>
            <a:off x="5254856" y="1560224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Impares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FD45A0A-4E0A-D9DF-BBB5-63DFBA54F5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05" b="24490"/>
          <a:stretch/>
        </p:blipFill>
        <p:spPr>
          <a:xfrm>
            <a:off x="4572000" y="2051459"/>
            <a:ext cx="4062873" cy="50090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D79F9BC3-5249-7AEE-D392-2387B18C0C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118" b="23397"/>
          <a:stretch/>
        </p:blipFill>
        <p:spPr>
          <a:xfrm>
            <a:off x="4735433" y="2699575"/>
            <a:ext cx="4012066" cy="448881"/>
          </a:xfrm>
          <a:prstGeom prst="rect">
            <a:avLst/>
          </a:prstGeom>
        </p:spPr>
      </p:pic>
      <p:sp>
        <p:nvSpPr>
          <p:cNvPr id="18" name="Cuadro de texto 1022847973">
            <a:extLst>
              <a:ext uri="{FF2B5EF4-FFF2-40B4-BE49-F238E27FC236}">
                <a16:creationId xmlns:a16="http://schemas.microsoft.com/office/drawing/2014/main" id="{B1C7AF2B-6D09-97DB-8130-529EB8D85808}"/>
              </a:ext>
            </a:extLst>
          </p:cNvPr>
          <p:cNvSpPr txBox="1"/>
          <p:nvPr/>
        </p:nvSpPr>
        <p:spPr>
          <a:xfrm>
            <a:off x="4572000" y="3503877"/>
            <a:ext cx="4481163" cy="1179515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 2n-1 es importante, ya que en el conjunto de los naturales nos permite tener al número 1 como impar, dado que no existe el 0 en dicho conjunto, con la forma 2n + 1 el menor impar posible es 3.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87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B2DD41-5781-C27D-04DF-7F519E6C6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2" y="1504801"/>
            <a:ext cx="7249537" cy="2133898"/>
          </a:xfrm>
          <a:prstGeom prst="rect">
            <a:avLst/>
          </a:prstGeom>
        </p:spPr>
      </p:pic>
      <p:pic>
        <p:nvPicPr>
          <p:cNvPr id="9" name="Picture 2" descr="Resultado de imagen para pregunta">
            <a:extLst>
              <a:ext uri="{FF2B5EF4-FFF2-40B4-BE49-F238E27FC236}">
                <a16:creationId xmlns:a16="http://schemas.microsoft.com/office/drawing/2014/main" id="{387CED49-6ABE-4017-F1FA-A9A7E92C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432" y="26822"/>
            <a:ext cx="1009856" cy="1009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DDAD342-3D36-6893-25BC-2E648BE2F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70" y="0"/>
            <a:ext cx="7407000" cy="1063500"/>
          </a:xfrm>
        </p:spPr>
        <p:txBody>
          <a:bodyPr/>
          <a:lstStyle/>
          <a:p>
            <a:r>
              <a:rPr lang="es-CL" dirty="0"/>
              <a:t>Pregunta N°4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D8FA848-7565-7885-5413-131C3ABC047E}"/>
              </a:ext>
            </a:extLst>
          </p:cNvPr>
          <p:cNvSpPr txBox="1"/>
          <p:nvPr/>
        </p:nvSpPr>
        <p:spPr>
          <a:xfrm>
            <a:off x="5413432" y="2904928"/>
            <a:ext cx="1780032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1600" b="1" u="sng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Respuesta Correcta </a:t>
            </a:r>
          </a:p>
          <a:p>
            <a:pPr algn="ctr"/>
            <a:r>
              <a:rPr lang="es-CL" sz="3200" b="1" dirty="0">
                <a:solidFill>
                  <a:schemeClr val="accent6">
                    <a:lumMod val="50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B  </a:t>
            </a:r>
          </a:p>
        </p:txBody>
      </p:sp>
      <p:pic>
        <p:nvPicPr>
          <p:cNvPr id="2054" name="Picture 6" descr="Pulgar arriba emoji - símbolo, significado logotipo, historia, PNG">
            <a:extLst>
              <a:ext uri="{FF2B5EF4-FFF2-40B4-BE49-F238E27FC236}">
                <a16:creationId xmlns:a16="http://schemas.microsoft.com/office/drawing/2014/main" id="{E6F765FD-0239-3AB3-971C-DE8BA79DB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730" y="3509873"/>
            <a:ext cx="1677733" cy="94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4E702-3A4A-4942-C3E8-178227B8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36253"/>
            <a:ext cx="7704000" cy="572700"/>
          </a:xfrm>
        </p:spPr>
        <p:txBody>
          <a:bodyPr/>
          <a:lstStyle/>
          <a:p>
            <a:pPr algn="l"/>
            <a:r>
              <a:rPr lang="es-CL" sz="2800" b="1" dirty="0">
                <a:latin typeface="Aptos" panose="020B0004020202020204" pitchFamily="34" charset="0"/>
              </a:rPr>
              <a:t>Hoy aprendimos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DB418-3601-39A8-EF66-D64570CA7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677" y="1594280"/>
            <a:ext cx="5492569" cy="300210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Subconjuntos importantes en los números enteros.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Propiedades de potencias con </a:t>
            </a:r>
            <a:r>
              <a:rPr lang="es-ES" sz="1800">
                <a:solidFill>
                  <a:schemeClr val="tx1"/>
                </a:solidFill>
                <a:latin typeface="Aptos" panose="020B0004020202020204" pitchFamily="34" charset="0"/>
              </a:rPr>
              <a:t>base entera </a:t>
            </a: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y exponente entero no negativo.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1"/>
                </a:solidFill>
                <a:latin typeface="Aptos" panose="020B0004020202020204" pitchFamily="34" charset="0"/>
              </a:rPr>
              <a:t>Teorema fundamental de la aritmética y sus diversos usos.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315D1A3-9672-D345-1AF5-5ED411747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648" y="1764969"/>
            <a:ext cx="2004902" cy="235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F981D12E-B78B-BC3D-618D-C2A2B752E1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6074" y="101424"/>
            <a:ext cx="2191850" cy="2191850"/>
          </a:xfrm>
          <a:prstGeom prst="rect">
            <a:avLst/>
          </a:prstGeom>
        </p:spPr>
      </p:pic>
      <p:grpSp>
        <p:nvGrpSpPr>
          <p:cNvPr id="760" name="Google Shape;760;p36"/>
          <p:cNvGrpSpPr/>
          <p:nvPr/>
        </p:nvGrpSpPr>
        <p:grpSpPr>
          <a:xfrm rot="10800000">
            <a:off x="6662200" y="3637323"/>
            <a:ext cx="3537150" cy="626797"/>
            <a:chOff x="1199232" y="2120038"/>
            <a:chExt cx="4391793" cy="778340"/>
          </a:xfrm>
        </p:grpSpPr>
        <p:grpSp>
          <p:nvGrpSpPr>
            <p:cNvPr id="761" name="Google Shape;761;p36"/>
            <p:cNvGrpSpPr/>
            <p:nvPr/>
          </p:nvGrpSpPr>
          <p:grpSpPr>
            <a:xfrm>
              <a:off x="2227732" y="2577138"/>
              <a:ext cx="1945675" cy="56700"/>
              <a:chOff x="2227732" y="2661275"/>
              <a:chExt cx="1945675" cy="56700"/>
            </a:xfrm>
          </p:grpSpPr>
          <p:cxnSp>
            <p:nvCxnSpPr>
              <p:cNvPr id="762" name="Google Shape;762;p36"/>
              <p:cNvCxnSpPr/>
              <p:nvPr/>
            </p:nvCxnSpPr>
            <p:spPr>
              <a:xfrm>
                <a:off x="2227732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63" name="Google Shape;763;p36"/>
              <p:cNvSpPr/>
              <p:nvPr/>
            </p:nvSpPr>
            <p:spPr>
              <a:xfrm>
                <a:off x="4116707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36"/>
            <p:cNvGrpSpPr/>
            <p:nvPr/>
          </p:nvGrpSpPr>
          <p:grpSpPr>
            <a:xfrm>
              <a:off x="1943838" y="2729277"/>
              <a:ext cx="1938597" cy="169100"/>
              <a:chOff x="2216194" y="2593212"/>
              <a:chExt cx="4728285" cy="412439"/>
            </a:xfrm>
          </p:grpSpPr>
          <p:sp>
            <p:nvSpPr>
              <p:cNvPr id="765" name="Google Shape;765;p36"/>
              <p:cNvSpPr/>
              <p:nvPr/>
            </p:nvSpPr>
            <p:spPr>
              <a:xfrm>
                <a:off x="2216194" y="2593212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6" name="Google Shape;766;p36"/>
              <p:cNvSpPr/>
              <p:nvPr/>
            </p:nvSpPr>
            <p:spPr>
              <a:xfrm>
                <a:off x="6810079" y="2871251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36"/>
            <p:cNvGrpSpPr/>
            <p:nvPr/>
          </p:nvGrpSpPr>
          <p:grpSpPr>
            <a:xfrm>
              <a:off x="1779150" y="2289288"/>
              <a:ext cx="3811875" cy="127113"/>
              <a:chOff x="1779150" y="2604263"/>
              <a:chExt cx="3811875" cy="127113"/>
            </a:xfrm>
          </p:grpSpPr>
          <p:sp>
            <p:nvSpPr>
              <p:cNvPr id="768" name="Google Shape;768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69" name="Google Shape;769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36"/>
            <p:cNvGrpSpPr/>
            <p:nvPr/>
          </p:nvGrpSpPr>
          <p:grpSpPr>
            <a:xfrm>
              <a:off x="1199232" y="2120038"/>
              <a:ext cx="3737650" cy="56700"/>
              <a:chOff x="1199232" y="2869225"/>
              <a:chExt cx="3737650" cy="56700"/>
            </a:xfrm>
          </p:grpSpPr>
          <p:cxnSp>
            <p:nvCxnSpPr>
              <p:cNvPr id="771" name="Google Shape;771;p36"/>
              <p:cNvCxnSpPr/>
              <p:nvPr/>
            </p:nvCxnSpPr>
            <p:spPr>
              <a:xfrm>
                <a:off x="1199232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2" name="Google Shape;772;p36"/>
              <p:cNvSpPr/>
              <p:nvPr/>
            </p:nvSpPr>
            <p:spPr>
              <a:xfrm>
                <a:off x="4880182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3" name="Google Shape;773;p36"/>
          <p:cNvGrpSpPr/>
          <p:nvPr/>
        </p:nvGrpSpPr>
        <p:grpSpPr>
          <a:xfrm>
            <a:off x="-1696246" y="967904"/>
            <a:ext cx="3599787" cy="1044096"/>
            <a:chOff x="-1431671" y="656504"/>
            <a:chExt cx="3599787" cy="1044096"/>
          </a:xfrm>
        </p:grpSpPr>
        <p:grpSp>
          <p:nvGrpSpPr>
            <p:cNvPr id="774" name="Google Shape;774;p36"/>
            <p:cNvGrpSpPr/>
            <p:nvPr/>
          </p:nvGrpSpPr>
          <p:grpSpPr>
            <a:xfrm>
              <a:off x="-368508" y="1432892"/>
              <a:ext cx="1567047" cy="45661"/>
              <a:chOff x="1754675" y="2661275"/>
              <a:chExt cx="1945675" cy="56700"/>
            </a:xfrm>
          </p:grpSpPr>
          <p:cxnSp>
            <p:nvCxnSpPr>
              <p:cNvPr id="775" name="Google Shape;775;p36"/>
              <p:cNvCxnSpPr/>
              <p:nvPr/>
            </p:nvCxnSpPr>
            <p:spPr>
              <a:xfrm>
                <a:off x="1754675" y="2689625"/>
                <a:ext cx="1896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76" name="Google Shape;776;p36"/>
              <p:cNvSpPr/>
              <p:nvPr/>
            </p:nvSpPr>
            <p:spPr>
              <a:xfrm>
                <a:off x="3643650" y="266127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7" name="Google Shape;777;p36"/>
            <p:cNvGrpSpPr/>
            <p:nvPr/>
          </p:nvGrpSpPr>
          <p:grpSpPr>
            <a:xfrm>
              <a:off x="-766480" y="1564412"/>
              <a:ext cx="1561280" cy="136187"/>
              <a:chOff x="1754675" y="2824000"/>
              <a:chExt cx="4728285" cy="412439"/>
            </a:xfrm>
          </p:grpSpPr>
          <p:sp>
            <p:nvSpPr>
              <p:cNvPr id="778" name="Google Shape;778;p36"/>
              <p:cNvSpPr/>
              <p:nvPr/>
            </p:nvSpPr>
            <p:spPr>
              <a:xfrm>
                <a:off x="1754675" y="2824000"/>
                <a:ext cx="4593868" cy="355100"/>
              </a:xfrm>
              <a:custGeom>
                <a:avLst/>
                <a:gdLst/>
                <a:ahLst/>
                <a:cxnLst/>
                <a:rect l="l" t="t" r="r" b="b"/>
                <a:pathLst>
                  <a:path w="77550" h="5994" extrusionOk="0">
                    <a:moveTo>
                      <a:pt x="0" y="0"/>
                    </a:moveTo>
                    <a:lnTo>
                      <a:pt x="59202" y="0"/>
                    </a:lnTo>
                    <a:lnTo>
                      <a:pt x="65196" y="5994"/>
                    </a:lnTo>
                    <a:lnTo>
                      <a:pt x="77550" y="5994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79" name="Google Shape;779;p36"/>
              <p:cNvSpPr/>
              <p:nvPr/>
            </p:nvSpPr>
            <p:spPr>
              <a:xfrm>
                <a:off x="6348560" y="3102039"/>
                <a:ext cx="134400" cy="1344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0" name="Google Shape;780;p36"/>
            <p:cNvGrpSpPr/>
            <p:nvPr/>
          </p:nvGrpSpPr>
          <p:grpSpPr>
            <a:xfrm>
              <a:off x="-1431671" y="1201087"/>
              <a:ext cx="3070084" cy="102364"/>
              <a:chOff x="1779150" y="2604263"/>
              <a:chExt cx="3811875" cy="127113"/>
            </a:xfrm>
          </p:grpSpPr>
          <p:sp>
            <p:nvSpPr>
              <p:cNvPr id="781" name="Google Shape;781;p36"/>
              <p:cNvSpPr/>
              <p:nvPr/>
            </p:nvSpPr>
            <p:spPr>
              <a:xfrm>
                <a:off x="1779150" y="2630450"/>
                <a:ext cx="3755175" cy="100925"/>
              </a:xfrm>
              <a:custGeom>
                <a:avLst/>
                <a:gdLst/>
                <a:ahLst/>
                <a:cxnLst/>
                <a:rect l="l" t="t" r="r" b="b"/>
                <a:pathLst>
                  <a:path w="150207" h="4037" extrusionOk="0">
                    <a:moveTo>
                      <a:pt x="0" y="4037"/>
                    </a:moveTo>
                    <a:lnTo>
                      <a:pt x="83176" y="4037"/>
                    </a:lnTo>
                    <a:lnTo>
                      <a:pt x="87213" y="0"/>
                    </a:lnTo>
                    <a:lnTo>
                      <a:pt x="150207" y="0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2" name="Google Shape;782;p36"/>
              <p:cNvSpPr/>
              <p:nvPr/>
            </p:nvSpPr>
            <p:spPr>
              <a:xfrm>
                <a:off x="5534325" y="260426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36"/>
            <p:cNvGrpSpPr/>
            <p:nvPr/>
          </p:nvGrpSpPr>
          <p:grpSpPr>
            <a:xfrm>
              <a:off x="-856941" y="773805"/>
              <a:ext cx="2877996" cy="223763"/>
              <a:chOff x="1748550" y="2064750"/>
              <a:chExt cx="3573375" cy="277863"/>
            </a:xfrm>
          </p:grpSpPr>
          <p:sp>
            <p:nvSpPr>
              <p:cNvPr id="784" name="Google Shape;784;p36"/>
              <p:cNvSpPr/>
              <p:nvPr/>
            </p:nvSpPr>
            <p:spPr>
              <a:xfrm>
                <a:off x="1748550" y="2064750"/>
                <a:ext cx="3516675" cy="253825"/>
              </a:xfrm>
              <a:custGeom>
                <a:avLst/>
                <a:gdLst/>
                <a:ahLst/>
                <a:cxnLst/>
                <a:rect l="l" t="t" r="r" b="b"/>
                <a:pathLst>
                  <a:path w="140667" h="10153" extrusionOk="0">
                    <a:moveTo>
                      <a:pt x="0" y="0"/>
                    </a:moveTo>
                    <a:lnTo>
                      <a:pt x="67520" y="0"/>
                    </a:lnTo>
                    <a:lnTo>
                      <a:pt x="77673" y="10153"/>
                    </a:lnTo>
                    <a:lnTo>
                      <a:pt x="140667" y="1015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5" name="Google Shape;785;p36"/>
              <p:cNvSpPr/>
              <p:nvPr/>
            </p:nvSpPr>
            <p:spPr>
              <a:xfrm>
                <a:off x="5265225" y="2285913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6" name="Google Shape;786;p36"/>
            <p:cNvGrpSpPr/>
            <p:nvPr/>
          </p:nvGrpSpPr>
          <p:grpSpPr>
            <a:xfrm>
              <a:off x="-856958" y="656504"/>
              <a:ext cx="2430741" cy="185537"/>
              <a:chOff x="1748547" y="1392116"/>
              <a:chExt cx="5911958" cy="451312"/>
            </a:xfrm>
          </p:grpSpPr>
          <p:sp>
            <p:nvSpPr>
              <p:cNvPr id="787" name="Google Shape;787;p36"/>
              <p:cNvSpPr/>
              <p:nvPr/>
            </p:nvSpPr>
            <p:spPr>
              <a:xfrm>
                <a:off x="1748547" y="1392116"/>
                <a:ext cx="5793758" cy="395567"/>
              </a:xfrm>
              <a:custGeom>
                <a:avLst/>
                <a:gdLst/>
                <a:ahLst/>
                <a:cxnLst/>
                <a:rect l="l" t="t" r="r" b="b"/>
                <a:pathLst>
                  <a:path w="111066" h="7583" extrusionOk="0">
                    <a:moveTo>
                      <a:pt x="0" y="0"/>
                    </a:moveTo>
                    <a:lnTo>
                      <a:pt x="79263" y="0"/>
                    </a:lnTo>
                    <a:lnTo>
                      <a:pt x="86847" y="7583"/>
                    </a:lnTo>
                    <a:lnTo>
                      <a:pt x="111066" y="7583"/>
                    </a:lnTo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788" name="Google Shape;788;p36"/>
              <p:cNvSpPr/>
              <p:nvPr/>
            </p:nvSpPr>
            <p:spPr>
              <a:xfrm>
                <a:off x="7542305" y="1725228"/>
                <a:ext cx="118200" cy="118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9" name="Google Shape;789;p36"/>
            <p:cNvGrpSpPr/>
            <p:nvPr/>
          </p:nvGrpSpPr>
          <p:grpSpPr>
            <a:xfrm>
              <a:off x="-842187" y="1064790"/>
              <a:ext cx="3010303" cy="45661"/>
              <a:chOff x="1766900" y="2869225"/>
              <a:chExt cx="3737650" cy="56700"/>
            </a:xfrm>
          </p:grpSpPr>
          <p:cxnSp>
            <p:nvCxnSpPr>
              <p:cNvPr id="790" name="Google Shape;790;p36"/>
              <p:cNvCxnSpPr/>
              <p:nvPr/>
            </p:nvCxnSpPr>
            <p:spPr>
              <a:xfrm>
                <a:off x="1766900" y="2897575"/>
                <a:ext cx="36879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91" name="Google Shape;791;p36"/>
              <p:cNvSpPr/>
              <p:nvPr/>
            </p:nvSpPr>
            <p:spPr>
              <a:xfrm>
                <a:off x="5447850" y="2869225"/>
                <a:ext cx="56700" cy="5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40E9B1F-B83B-6512-D3DB-7437054941C2}"/>
              </a:ext>
            </a:extLst>
          </p:cNvPr>
          <p:cNvGrpSpPr/>
          <p:nvPr/>
        </p:nvGrpSpPr>
        <p:grpSpPr>
          <a:xfrm>
            <a:off x="667752" y="2571750"/>
            <a:ext cx="7808495" cy="2427508"/>
            <a:chOff x="667753" y="2571751"/>
            <a:chExt cx="7808495" cy="2427508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8692A62-0C1F-5190-A790-D4B87018E122}"/>
                </a:ext>
              </a:extLst>
            </p:cNvPr>
            <p:cNvSpPr txBox="1"/>
            <p:nvPr/>
          </p:nvSpPr>
          <p:spPr>
            <a:xfrm>
              <a:off x="667753" y="2571751"/>
              <a:ext cx="7808495" cy="5693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07000"/>
                </a:lnSpc>
                <a:spcBef>
                  <a:spcPts val="900"/>
                </a:spcBef>
              </a:pPr>
              <a:r>
                <a:rPr lang="es-CL" sz="3000" b="1" dirty="0">
                  <a:solidFill>
                    <a:schemeClr val="accent4"/>
                  </a:solidFill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Clase 3: Enteros II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6D8914-D208-9347-BBC3-08633C02D1E9}"/>
                </a:ext>
              </a:extLst>
            </p:cNvPr>
            <p:cNvSpPr txBox="1"/>
            <p:nvPr/>
          </p:nvSpPr>
          <p:spPr>
            <a:xfrm>
              <a:off x="2287706" y="3141074"/>
              <a:ext cx="4572000" cy="5770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Departamento de Matemáticas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4tos y Egresados – Programas M1 y M2 </a:t>
              </a:r>
            </a:p>
            <a:p>
              <a:pPr algn="ctr"/>
              <a:r>
                <a:rPr lang="es-CL" sz="1050" dirty="0">
                  <a:latin typeface="Aptos" panose="020B0004020202020204" pitchFamily="34" charset="0"/>
                  <a:cs typeface="Arial" panose="020B0604020202020204" pitchFamily="34" charset="0"/>
                </a:rPr>
                <a:t>Eje: Números y Proporcionalidad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3D87125F-1F8C-8B9A-EC77-F15AB73324D7}"/>
                </a:ext>
              </a:extLst>
            </p:cNvPr>
            <p:cNvSpPr txBox="1"/>
            <p:nvPr/>
          </p:nvSpPr>
          <p:spPr>
            <a:xfrm>
              <a:off x="2287706" y="4691482"/>
              <a:ext cx="457029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s-CL" dirty="0">
                  <a:latin typeface="Aptos" panose="020B0004020202020204" pitchFamily="34" charset="0"/>
                  <a:cs typeface="Arial" panose="020B0604020202020204" pitchFamily="34" charset="0"/>
                </a:rPr>
                <a:t>Otoño,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08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1046DF9-BB61-738B-C77D-80ACC9FE8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Pares e Impares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312F05C9-F41C-B128-79D3-C34A7C7BC64E}"/>
              </a:ext>
            </a:extLst>
          </p:cNvPr>
          <p:cNvCxnSpPr>
            <a:cxnSpLocks/>
          </p:cNvCxnSpPr>
          <p:nvPr/>
        </p:nvCxnSpPr>
        <p:spPr>
          <a:xfrm>
            <a:off x="4396387" y="1375198"/>
            <a:ext cx="0" cy="31218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BB3D2D-69CF-DBDB-DE24-67DC53BF61E4}"/>
              </a:ext>
            </a:extLst>
          </p:cNvPr>
          <p:cNvSpPr txBox="1"/>
          <p:nvPr/>
        </p:nvSpPr>
        <p:spPr>
          <a:xfrm>
            <a:off x="658541" y="1202105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Pares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AB9597-66DC-D326-71CD-873F5E4F71B5}"/>
              </a:ext>
            </a:extLst>
          </p:cNvPr>
          <p:cNvSpPr txBox="1"/>
          <p:nvPr/>
        </p:nvSpPr>
        <p:spPr>
          <a:xfrm>
            <a:off x="5242675" y="1202104"/>
            <a:ext cx="3242786" cy="346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Impares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CB09A20B-00A0-0E50-9509-1ACF814A7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5884" y="3602842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 sz="1600"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C5792DB-2773-67AB-7302-BB730F6D9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46869" b="19751"/>
          <a:stretch/>
        </p:blipFill>
        <p:spPr>
          <a:xfrm>
            <a:off x="224962" y="2847825"/>
            <a:ext cx="3836217" cy="45600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517341D-EB1A-3228-F826-54211348C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605" b="24490"/>
          <a:stretch/>
        </p:blipFill>
        <p:spPr>
          <a:xfrm>
            <a:off x="4603695" y="1951624"/>
            <a:ext cx="4062873" cy="5009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E770795-018D-180D-5D1B-3B435216A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605" b="27116"/>
          <a:stretch/>
        </p:blipFill>
        <p:spPr>
          <a:xfrm>
            <a:off x="289107" y="2003648"/>
            <a:ext cx="3772081" cy="44888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470C602B-8568-5DB3-B1A2-901A825235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6118" b="23397"/>
          <a:stretch/>
        </p:blipFill>
        <p:spPr>
          <a:xfrm>
            <a:off x="4700615" y="2840202"/>
            <a:ext cx="4012066" cy="448881"/>
          </a:xfrm>
          <a:prstGeom prst="rect">
            <a:avLst/>
          </a:prstGeom>
        </p:spPr>
      </p:pic>
      <p:sp>
        <p:nvSpPr>
          <p:cNvPr id="22" name="Cuadro de texto 1022847973">
            <a:extLst>
              <a:ext uri="{FF2B5EF4-FFF2-40B4-BE49-F238E27FC236}">
                <a16:creationId xmlns:a16="http://schemas.microsoft.com/office/drawing/2014/main" id="{C675D4C9-8BB5-75AB-0665-1CDAD9B00B69}"/>
              </a:ext>
            </a:extLst>
          </p:cNvPr>
          <p:cNvSpPr txBox="1"/>
          <p:nvPr/>
        </p:nvSpPr>
        <p:spPr>
          <a:xfrm>
            <a:off x="4515884" y="3386429"/>
            <a:ext cx="4481163" cy="1179515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forma 2n-1 es importante, ya que en el conjunto de los naturales nos permite tener al número 1 como impar, dado que no existe el 0 en dicho conjunto, con la forma 2n + 1 el menor impar posible es 3.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97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 de texto 1417958651">
            <a:extLst>
              <a:ext uri="{FF2B5EF4-FFF2-40B4-BE49-F238E27FC236}">
                <a16:creationId xmlns:a16="http://schemas.microsoft.com/office/drawing/2014/main" id="{98FC6EAA-76E4-874B-0310-BEA03D7EB512}"/>
              </a:ext>
            </a:extLst>
          </p:cNvPr>
          <p:cNvSpPr txBox="1"/>
          <p:nvPr/>
        </p:nvSpPr>
        <p:spPr>
          <a:xfrm>
            <a:off x="4417774" y="3267696"/>
            <a:ext cx="4226495" cy="1269826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veces al preguntarnos por los múltiplos de un número, lo hacen en referencia a los múltiplos positivos de este.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0FAF46C-C420-38CC-736F-2C713AF0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Múltiplos de un número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850A96E-F0DD-A870-65F7-7249E70B55ED}"/>
                  </a:ext>
                </a:extLst>
              </p:cNvPr>
              <p:cNvSpPr txBox="1"/>
              <p:nvPr/>
            </p:nvSpPr>
            <p:spPr>
              <a:xfrm>
                <a:off x="169557" y="1386732"/>
                <a:ext cx="8804885" cy="6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Los múltiplos de un número entero </a:t>
                </a:r>
                <a14:m>
                  <m:oMath xmlns:m="http://schemas.openxmlformats.org/officeDocument/2006/math">
                    <m:r>
                      <a:rPr lang="es-CL" sz="16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 todos aquellos </a:t>
                </a:r>
                <a:r>
                  <a:rPr lang="es-CL" sz="1600" b="1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números enteros</a:t>
                </a: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que se obtienen al multiplicar 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850A96E-F0DD-A870-65F7-7249E70B5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57" y="1386732"/>
                <a:ext cx="8804885" cy="609654"/>
              </a:xfrm>
              <a:prstGeom prst="rect">
                <a:avLst/>
              </a:prstGeom>
              <a:blipFill>
                <a:blip r:embed="rId2"/>
                <a:stretch>
                  <a:fillRect t="-2000" b="-12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/>
              <p:nvPr/>
            </p:nvSpPr>
            <p:spPr>
              <a:xfrm>
                <a:off x="2543363" y="2354054"/>
                <a:ext cx="4057272" cy="435391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ú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ltiplos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de</m:t>
                      </m:r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3 = </m:t>
                      </m:r>
                      <m:d>
                        <m:dPr>
                          <m:begChr m:val="{"/>
                          <m:endChr m:val="}"/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…, 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9, 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6, </m:t>
                          </m:r>
                          <m:r>
                            <m:rPr>
                              <m:nor/>
                            </m:rPr>
                            <a:rPr lang="es-CL" sz="1600" i="1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3, 0, 3, 6, 9,…</m:t>
                          </m:r>
                        </m:e>
                      </m:d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3" y="2354054"/>
                <a:ext cx="4057272" cy="435391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 de texto 1417958651">
            <a:extLst>
              <a:ext uri="{FF2B5EF4-FFF2-40B4-BE49-F238E27FC236}">
                <a16:creationId xmlns:a16="http://schemas.microsoft.com/office/drawing/2014/main" id="{A541E269-C53C-7440-9564-BC6EDA3209FE}"/>
              </a:ext>
            </a:extLst>
          </p:cNvPr>
          <p:cNvSpPr txBox="1"/>
          <p:nvPr/>
        </p:nvSpPr>
        <p:spPr>
          <a:xfrm>
            <a:off x="720000" y="3265840"/>
            <a:ext cx="2971800" cy="1269826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600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0 es múltiplo de todos los números en el conjunto de los enteros.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7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AF46C-C420-38CC-736F-2C713AF0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Divisores de un número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850A96E-F0DD-A870-65F7-7249E70B55ED}"/>
                  </a:ext>
                </a:extLst>
              </p:cNvPr>
              <p:cNvSpPr txBox="1"/>
              <p:nvPr/>
            </p:nvSpPr>
            <p:spPr>
              <a:xfrm>
                <a:off x="169557" y="1386732"/>
                <a:ext cx="8804885" cy="609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ES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Los divisores de un número entero </a:t>
                </a:r>
                <a14:m>
                  <m:oMath xmlns:m="http://schemas.openxmlformats.org/officeDocument/2006/math">
                    <m:r>
                      <a:rPr lang="es-C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ES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son todos aquellos números enteros que cuando dividen a </a:t>
                </a:r>
                <a14:m>
                  <m:oMath xmlns:m="http://schemas.openxmlformats.org/officeDocument/2006/math">
                    <m:r>
                      <a:rPr lang="es-CL" sz="1600" i="1" kern="1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s-ES" sz="1600" kern="100" dirty="0"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se obtiene un número entero.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9850A96E-F0DD-A870-65F7-7249E70B55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57" y="1386732"/>
                <a:ext cx="8804885" cy="609654"/>
              </a:xfrm>
              <a:prstGeom prst="rect">
                <a:avLst/>
              </a:prstGeom>
              <a:blipFill>
                <a:blip r:embed="rId2"/>
                <a:stretch>
                  <a:fillRect t="-2000" b="-1200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/>
              <p:nvPr/>
            </p:nvSpPr>
            <p:spPr>
              <a:xfrm>
                <a:off x="2543363" y="2354055"/>
                <a:ext cx="4057272" cy="328590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/>
                        <m:t>Divisores</m:t>
                      </m:r>
                      <m:r>
                        <m:rPr>
                          <m:nor/>
                        </m:rPr>
                        <a:rPr lang="es-CL"/>
                        <m:t> </m:t>
                      </m:r>
                      <m:r>
                        <m:rPr>
                          <m:nor/>
                        </m:rPr>
                        <a:rPr lang="es-CL"/>
                        <m:t>de</m:t>
                      </m:r>
                      <m:r>
                        <m:rPr>
                          <m:nor/>
                        </m:rPr>
                        <a:rPr lang="es-CL"/>
                        <m:t> 6=</m:t>
                      </m:r>
                      <m:d>
                        <m:dPr>
                          <m:begChr m:val="{"/>
                          <m:endChr m:val="}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 i="1"/>
                            <m:t>−</m:t>
                          </m:r>
                          <m:r>
                            <m:rPr>
                              <m:nor/>
                            </m:rPr>
                            <a:rPr lang="es-CL"/>
                            <m:t>6, </m:t>
                          </m:r>
                          <m:r>
                            <m:rPr>
                              <m:nor/>
                            </m:rPr>
                            <a:rPr lang="es-CL" i="1"/>
                            <m:t>−</m:t>
                          </m:r>
                          <m:r>
                            <m:rPr>
                              <m:nor/>
                            </m:rPr>
                            <a:rPr lang="es-CL"/>
                            <m:t>3, </m:t>
                          </m:r>
                          <m:r>
                            <m:rPr>
                              <m:nor/>
                            </m:rPr>
                            <a:rPr lang="es-CL" i="1"/>
                            <m:t>−</m:t>
                          </m:r>
                          <m:r>
                            <m:rPr>
                              <m:nor/>
                            </m:rPr>
                            <a:rPr lang="es-CL"/>
                            <m:t>2, </m:t>
                          </m:r>
                          <m:r>
                            <m:rPr>
                              <m:nor/>
                            </m:rPr>
                            <a:rPr lang="es-CL" i="1"/>
                            <m:t>−</m:t>
                          </m:r>
                          <m:r>
                            <m:rPr>
                              <m:nor/>
                            </m:rPr>
                            <a:rPr lang="es-CL"/>
                            <m:t>1, 1, 3, 6</m:t>
                          </m:r>
                        </m:e>
                      </m:d>
                    </m:oMath>
                  </m:oMathPara>
                </a14:m>
                <a:endParaRPr lang="es-CL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3" y="2354055"/>
                <a:ext cx="4057272" cy="328590"/>
              </a:xfrm>
              <a:prstGeom prst="roundRect">
                <a:avLst>
                  <a:gd name="adj" fmla="val 6870"/>
                </a:avLst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 de texto 1372667572">
            <a:extLst>
              <a:ext uri="{FF2B5EF4-FFF2-40B4-BE49-F238E27FC236}">
                <a16:creationId xmlns:a16="http://schemas.microsoft.com/office/drawing/2014/main" id="{134771FE-58B5-CCAE-BCC5-46E6614A9170}"/>
              </a:ext>
            </a:extLst>
          </p:cNvPr>
          <p:cNvSpPr txBox="1"/>
          <p:nvPr/>
        </p:nvSpPr>
        <p:spPr>
          <a:xfrm>
            <a:off x="2157695" y="3242271"/>
            <a:ext cx="4828609" cy="1378173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veces el DEMRE solo pregunta por los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Divisores positivos</a:t>
            </a:r>
            <a:endParaRPr lang="es-CL" sz="1600" kern="10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0 no es divisor de ningún número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4990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AF46C-C420-38CC-736F-2C713AF0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Números Primos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50A96E-F0DD-A870-65F7-7249E70B55ED}"/>
              </a:ext>
            </a:extLst>
          </p:cNvPr>
          <p:cNvSpPr txBox="1"/>
          <p:nvPr/>
        </p:nvSpPr>
        <p:spPr>
          <a:xfrm>
            <a:off x="169556" y="1231166"/>
            <a:ext cx="8804885" cy="609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600" kern="10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 todos los números naturales m que tienen solo dos divisores diferentes, que son 1 y m; es decir son divisibles por 1 y por sí mismos.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/>
              <p:nvPr/>
            </p:nvSpPr>
            <p:spPr>
              <a:xfrm>
                <a:off x="2543363" y="2354055"/>
                <a:ext cx="4057272" cy="328590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CL"/>
                        <m:t>Primos</m:t>
                      </m:r>
                      <m:r>
                        <m:rPr>
                          <m:nor/>
                        </m:rPr>
                        <a:rPr lang="es-CL"/>
                        <m:t> = </m:t>
                      </m:r>
                      <m:d>
                        <m:dPr>
                          <m:begChr m:val="{"/>
                          <m:endChr m:val="}"/>
                          <m:ctrlPr>
                            <a:rPr lang="es-CL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CL"/>
                            <m:t>2, 3, 5, 7, 11, 13, 17, 19, 23, 29, …</m:t>
                          </m:r>
                        </m:e>
                      </m:d>
                    </m:oMath>
                  </m:oMathPara>
                </a14:m>
                <a:endParaRPr lang="es-CL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3" y="2354055"/>
                <a:ext cx="4057272" cy="328590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 de texto 1665731169">
            <a:extLst>
              <a:ext uri="{FF2B5EF4-FFF2-40B4-BE49-F238E27FC236}">
                <a16:creationId xmlns:a16="http://schemas.microsoft.com/office/drawing/2014/main" id="{9B0DCD30-D54A-FD3E-46F5-263FC898F7AE}"/>
              </a:ext>
            </a:extLst>
          </p:cNvPr>
          <p:cNvSpPr txBox="1"/>
          <p:nvPr/>
        </p:nvSpPr>
        <p:spPr>
          <a:xfrm>
            <a:off x="2004410" y="3078909"/>
            <a:ext cx="5135175" cy="1511258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números primos solo existen en los naturales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 excepción del (-1)), ya que todo número negativo será divisible además por la versión en negativo de cada uno de sus divisores.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0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AF46C-C420-38CC-736F-2C713AF03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Números Compuestos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850A96E-F0DD-A870-65F7-7249E70B55ED}"/>
              </a:ext>
            </a:extLst>
          </p:cNvPr>
          <p:cNvSpPr txBox="1"/>
          <p:nvPr/>
        </p:nvSpPr>
        <p:spPr>
          <a:xfrm>
            <a:off x="169556" y="1231166"/>
            <a:ext cx="8804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L" dirty="0"/>
              <a:t>Son todos los </a:t>
            </a:r>
            <a:r>
              <a:rPr lang="es-CL" b="1" dirty="0"/>
              <a:t>números </a:t>
            </a:r>
            <a:r>
              <a:rPr lang="es-CL" dirty="0"/>
              <a:t>que tienen más de dos divisores diferentes.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/>
              <p:nvPr/>
            </p:nvSpPr>
            <p:spPr>
              <a:xfrm>
                <a:off x="2543361" y="1980336"/>
                <a:ext cx="4057272" cy="328590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s-CL" dirty="0"/>
                  <a:t>Compuestos =</a:t>
                </a:r>
                <a14:m>
                  <m:oMath xmlns:m="http://schemas.openxmlformats.org/officeDocument/2006/math">
                    <m:r>
                      <a:rPr lang="es-CL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s-CL"/>
                          <m:t>4,6,8,9,10,12,14,15,16, … ,</m:t>
                        </m:r>
                      </m:e>
                    </m:d>
                  </m:oMath>
                </a14:m>
                <a:endParaRPr lang="es-CL" dirty="0"/>
              </a:p>
              <a:p>
                <a:pPr algn="ctr"/>
                <a:endParaRPr lang="es-CL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 de texto 1033871579">
                <a:extLst>
                  <a:ext uri="{FF2B5EF4-FFF2-40B4-BE49-F238E27FC236}">
                    <a16:creationId xmlns:a16="http://schemas.microsoft.com/office/drawing/2014/main" id="{734CF1DD-F3C5-44F2-4329-237FE159F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361" y="1980336"/>
                <a:ext cx="4057272" cy="328590"/>
              </a:xfrm>
              <a:prstGeom prst="roundRect">
                <a:avLst>
                  <a:gd name="adj" fmla="val 6870"/>
                </a:avLst>
              </a:prstGeom>
              <a:blipFill>
                <a:blip r:embed="rId2"/>
                <a:stretch>
                  <a:fillRect b="-10714"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 de texto 1665731169">
            <a:extLst>
              <a:ext uri="{FF2B5EF4-FFF2-40B4-BE49-F238E27FC236}">
                <a16:creationId xmlns:a16="http://schemas.microsoft.com/office/drawing/2014/main" id="{9B0DCD30-D54A-FD3E-46F5-263FC898F7AE}"/>
              </a:ext>
            </a:extLst>
          </p:cNvPr>
          <p:cNvSpPr txBox="1"/>
          <p:nvPr/>
        </p:nvSpPr>
        <p:spPr>
          <a:xfrm>
            <a:off x="308834" y="3073918"/>
            <a:ext cx="3790827" cy="949099"/>
          </a:xfrm>
          <a:prstGeom prst="roundRect">
            <a:avLst>
              <a:gd name="adj" fmla="val 6870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¡IMPORTANTE</a:t>
            </a:r>
            <a:r>
              <a:rPr lang="es-ES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CL" dirty="0"/>
              <a:t>En los enteros el 0 y todos los negativos (a excepción del -1), son números compuestos.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uadro de texto 2069105015">
            <a:extLst>
              <a:ext uri="{FF2B5EF4-FFF2-40B4-BE49-F238E27FC236}">
                <a16:creationId xmlns:a16="http://schemas.microsoft.com/office/drawing/2014/main" id="{2679E63C-A2A5-1B1C-957C-B170D98D2FF8}"/>
              </a:ext>
            </a:extLst>
          </p:cNvPr>
          <p:cNvSpPr txBox="1"/>
          <p:nvPr/>
        </p:nvSpPr>
        <p:spPr>
          <a:xfrm>
            <a:off x="4658668" y="3073917"/>
            <a:ext cx="3883929" cy="949099"/>
          </a:xfrm>
          <a:prstGeom prst="roundRect">
            <a:avLst>
              <a:gd name="adj" fmla="val 6870"/>
            </a:avLst>
          </a:prstGeom>
          <a:solidFill>
            <a:schemeClr val="accent2"/>
          </a:solidFill>
          <a:ln w="952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b="1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¡MUY IMPORTANTE</a:t>
            </a:r>
            <a:r>
              <a:rPr lang="es-ES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1 no es ni primo ni compuesto.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1600" kern="100" dirty="0">
                <a:effectLst/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L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4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1B74EF-4CBB-A7D8-ED8A-B31A2DC4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atin typeface="Aptos" panose="020B0004020202020204" pitchFamily="34" charset="0"/>
              </a:rPr>
              <a:t>Potencias con base entera y exponente no negativo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45823E3-2410-19DD-2093-C126EE65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t="-3850" r="64836" b="-3285"/>
          <a:stretch/>
        </p:blipFill>
        <p:spPr>
          <a:xfrm>
            <a:off x="829001" y="1813218"/>
            <a:ext cx="2827826" cy="833091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69A53445-EA89-E451-A1EF-DE22C17988D8}"/>
              </a:ext>
            </a:extLst>
          </p:cNvPr>
          <p:cNvCxnSpPr>
            <a:cxnSpLocks/>
          </p:cNvCxnSpPr>
          <p:nvPr/>
        </p:nvCxnSpPr>
        <p:spPr>
          <a:xfrm>
            <a:off x="4408498" y="1813218"/>
            <a:ext cx="0" cy="2498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 descr="Texto&#10;&#10;Descripción generada automáticamente con confianza baja">
            <a:extLst>
              <a:ext uri="{FF2B5EF4-FFF2-40B4-BE49-F238E27FC236}">
                <a16:creationId xmlns:a16="http://schemas.microsoft.com/office/drawing/2014/main" id="{4D98DC40-945F-B213-081A-68C335EE8B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2" t="12014" r="8655" b="15195"/>
          <a:stretch/>
        </p:blipFill>
        <p:spPr bwMode="auto">
          <a:xfrm>
            <a:off x="573014" y="3023696"/>
            <a:ext cx="3514535" cy="1287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 de texto 150949843">
                <a:extLst>
                  <a:ext uri="{FF2B5EF4-FFF2-40B4-BE49-F238E27FC236}">
                    <a16:creationId xmlns:a16="http://schemas.microsoft.com/office/drawing/2014/main" id="{F404F940-EC10-234C-5B8F-9ADFCCA29549}"/>
                  </a:ext>
                </a:extLst>
              </p:cNvPr>
              <p:cNvSpPr txBox="1"/>
              <p:nvPr/>
            </p:nvSpPr>
            <p:spPr>
              <a:xfrm>
                <a:off x="4839220" y="2356506"/>
                <a:ext cx="3802931" cy="1046757"/>
              </a:xfrm>
              <a:prstGeom prst="roundRect">
                <a:avLst>
                  <a:gd name="adj" fmla="val 68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Ejemplo: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  <m:r>
                        <m:rPr>
                          <m:nor/>
                        </m:rPr>
                        <a:rPr lang="es-CL" sz="1600" kern="100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s-CL" sz="16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s-CL" sz="16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nor/>
                                </m:rPr>
                                <a:rPr lang="es-CL" sz="1600" kern="100">
                                  <a:effectLst/>
                                  <a:latin typeface="Aptos" panose="020B0004020202020204" pitchFamily="34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5∙5∙5∙5</m:t>
                              </m:r>
                            </m:e>
                          </m:groupCh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=625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s-CL" sz="1600" kern="100">
                              <a:effectLst/>
                              <a:latin typeface="Aptos" panose="020B0004020202020204" pitchFamily="34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veces</m:t>
                          </m:r>
                        </m:lim>
                      </m:limLow>
                    </m:oMath>
                  </m:oMathPara>
                </a14:m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CL" sz="1600" kern="100" dirty="0">
                    <a:effectLst/>
                    <a:latin typeface="Aptos" panose="020B00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CL" sz="16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 de texto 150949843">
                <a:extLst>
                  <a:ext uri="{FF2B5EF4-FFF2-40B4-BE49-F238E27FC236}">
                    <a16:creationId xmlns:a16="http://schemas.microsoft.com/office/drawing/2014/main" id="{F404F940-EC10-234C-5B8F-9ADFCCA29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20" y="2356506"/>
                <a:ext cx="3802931" cy="1046757"/>
              </a:xfrm>
              <a:prstGeom prst="roundRect">
                <a:avLst>
                  <a:gd name="adj" fmla="val 6870"/>
                </a:avLst>
              </a:prstGeom>
              <a:blipFill>
                <a:blip r:embed="rId4"/>
                <a:stretch>
                  <a:fillRect l="-160"/>
                </a:stretch>
              </a:blipFill>
              <a:ln w="9525">
                <a:solidFill>
                  <a:schemeClr val="accent4">
                    <a:lumMod val="75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658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Data Analytics Strategy Toolkit by Slidesgo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1791</Words>
  <Application>Microsoft Office PowerPoint</Application>
  <PresentationFormat>Presentación en pantalla (16:9)</PresentationFormat>
  <Paragraphs>260</Paragraphs>
  <Slides>37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7" baseType="lpstr">
      <vt:lpstr>Poppins Black</vt:lpstr>
      <vt:lpstr>Calibri</vt:lpstr>
      <vt:lpstr>Varela Round</vt:lpstr>
      <vt:lpstr>Arial</vt:lpstr>
      <vt:lpstr>Aptos</vt:lpstr>
      <vt:lpstr>Nunito Light</vt:lpstr>
      <vt:lpstr>Barlow</vt:lpstr>
      <vt:lpstr>Wingdings</vt:lpstr>
      <vt:lpstr>Cambria Math</vt:lpstr>
      <vt:lpstr>Data Analytics Strategy Toolkit by Slidesgo</vt:lpstr>
      <vt:lpstr>Presentación de PowerPoint</vt:lpstr>
      <vt:lpstr>Objetivos de Aprendizaje</vt:lpstr>
      <vt:lpstr>Antecesor y Sucesor</vt:lpstr>
      <vt:lpstr>Pares e Impares</vt:lpstr>
      <vt:lpstr>Múltiplos de un número</vt:lpstr>
      <vt:lpstr>Divisores de un número</vt:lpstr>
      <vt:lpstr>Números Primos</vt:lpstr>
      <vt:lpstr>Números Compuestos</vt:lpstr>
      <vt:lpstr>Potencias con base entera y exponente no negativo</vt:lpstr>
      <vt:lpstr>Potencias con base entera y exponente no negativo</vt:lpstr>
      <vt:lpstr>Operatoria  de potencias con base entera y exponente no negativo</vt:lpstr>
      <vt:lpstr>Multiplicación de Potencias</vt:lpstr>
      <vt:lpstr>División de Potencias</vt:lpstr>
      <vt:lpstr>Operatoria  de potencias con base entera y exponente no negativo</vt:lpstr>
      <vt:lpstr>Operatoria  de potencias con base entera y exponente no negativo</vt:lpstr>
      <vt:lpstr>Signo de una potencia de base negativa</vt:lpstr>
      <vt:lpstr>Teorema Fundamental de la Aritmética</vt:lpstr>
      <vt:lpstr>Teorema Fundamental de la Aritmética</vt:lpstr>
      <vt:lpstr>Mínimo Común Múltiplo (M.C.M)</vt:lpstr>
      <vt:lpstr>Mínimo Común Múltiplo (M.C.M)</vt:lpstr>
      <vt:lpstr>Máximo Común Divisor (M.C.D)</vt:lpstr>
      <vt:lpstr>Máximo Común Divisor (M.C.D)</vt:lpstr>
      <vt:lpstr>Presentación de PowerPoint</vt:lpstr>
      <vt:lpstr>Pregunta N°1</vt:lpstr>
      <vt:lpstr>Multiplicación de Potencias</vt:lpstr>
      <vt:lpstr>Pregunta N°1</vt:lpstr>
      <vt:lpstr>Pregunta N°2</vt:lpstr>
      <vt:lpstr>Multiplicación de Potencias</vt:lpstr>
      <vt:lpstr>Pregunta N°2</vt:lpstr>
      <vt:lpstr>Pregunta N°3</vt:lpstr>
      <vt:lpstr>Presentación de PowerPoint</vt:lpstr>
      <vt:lpstr>Pregunta N°3</vt:lpstr>
      <vt:lpstr>Pregunta N°4</vt:lpstr>
      <vt:lpstr>Múltiplos de un número</vt:lpstr>
      <vt:lpstr>Pregunta N°4</vt:lpstr>
      <vt:lpstr>Hoy aprendimos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José Humberto Del Pino Alcaíno (josedelpino)</cp:lastModifiedBy>
  <cp:revision>16</cp:revision>
  <dcterms:modified xsi:type="dcterms:W3CDTF">2024-04-13T13:11:48Z</dcterms:modified>
</cp:coreProperties>
</file>