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2"/>
  </p:notesMasterIdLst>
  <p:sldIdLst>
    <p:sldId id="256" r:id="rId2"/>
    <p:sldId id="561" r:id="rId3"/>
    <p:sldId id="484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562" r:id="rId15"/>
    <p:sldId id="609" r:id="rId16"/>
    <p:sldId id="610" r:id="rId17"/>
    <p:sldId id="564" r:id="rId18"/>
    <p:sldId id="612" r:id="rId19"/>
    <p:sldId id="566" r:id="rId20"/>
    <p:sldId id="567" r:id="rId21"/>
    <p:sldId id="617" r:id="rId22"/>
    <p:sldId id="570" r:id="rId23"/>
    <p:sldId id="571" r:id="rId24"/>
    <p:sldId id="616" r:id="rId25"/>
    <p:sldId id="573" r:id="rId26"/>
    <p:sldId id="574" r:id="rId27"/>
    <p:sldId id="618" r:id="rId28"/>
    <p:sldId id="576" r:id="rId29"/>
    <p:sldId id="614" r:id="rId30"/>
    <p:sldId id="615" r:id="rId3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Nunito Light" pitchFamily="2" charset="0"/>
      <p:regular r:id="rId38"/>
      <p:italic r:id="rId39"/>
    </p:embeddedFont>
    <p:embeddedFont>
      <p:font typeface="Poppins Black" panose="00000A00000000000000" pitchFamily="2" charset="0"/>
      <p:bold r:id="rId40"/>
      <p:boldItalic r:id="rId41"/>
    </p:embeddedFont>
    <p:embeddedFont>
      <p:font typeface="Varela Round" panose="00000500000000000000" pitchFamily="2" charset="-79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8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31"/>
          <p:cNvGrpSpPr/>
          <p:nvPr/>
        </p:nvGrpSpPr>
        <p:grpSpPr>
          <a:xfrm rot="10800000">
            <a:off x="-1889528" y="158865"/>
            <a:ext cx="3010303" cy="380635"/>
            <a:chOff x="5446772" y="1743190"/>
            <a:chExt cx="3010303" cy="380635"/>
          </a:xfrm>
        </p:grpSpPr>
        <p:grpSp>
          <p:nvGrpSpPr>
            <p:cNvPr id="712" name="Google Shape;712;p31"/>
            <p:cNvGrpSpPr/>
            <p:nvPr/>
          </p:nvGrpSpPr>
          <p:grpSpPr>
            <a:xfrm flipH="1">
              <a:off x="5898325" y="1865405"/>
              <a:ext cx="1567047" cy="45661"/>
              <a:chOff x="1754675" y="2661275"/>
              <a:chExt cx="1945675" cy="56700"/>
            </a:xfrm>
          </p:grpSpPr>
          <p:cxnSp>
            <p:nvCxnSpPr>
              <p:cNvPr id="713" name="Google Shape;713;p31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4" name="Google Shape;714;p31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1"/>
            <p:cNvGrpSpPr/>
            <p:nvPr/>
          </p:nvGrpSpPr>
          <p:grpSpPr>
            <a:xfrm flipH="1">
              <a:off x="5477439" y="1987637"/>
              <a:ext cx="1561280" cy="136187"/>
              <a:chOff x="1754675" y="2824000"/>
              <a:chExt cx="4728285" cy="412439"/>
            </a:xfrm>
          </p:grpSpPr>
          <p:sp>
            <p:nvSpPr>
              <p:cNvPr id="716" name="Google Shape;716;p31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7" name="Google Shape;717;p31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flipH="1">
              <a:off x="5446772" y="1743190"/>
              <a:ext cx="3010303" cy="45661"/>
              <a:chOff x="1766900" y="2869225"/>
              <a:chExt cx="3737650" cy="56700"/>
            </a:xfrm>
          </p:grpSpPr>
          <p:cxnSp>
            <p:nvCxnSpPr>
              <p:cNvPr id="719" name="Google Shape;719;p31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0" name="Google Shape;720;p31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1" name="Google Shape;721;p31"/>
          <p:cNvGrpSpPr/>
          <p:nvPr/>
        </p:nvGrpSpPr>
        <p:grpSpPr>
          <a:xfrm flipH="1">
            <a:off x="1347409" y="-265593"/>
            <a:ext cx="9294978" cy="6913322"/>
            <a:chOff x="-201828" y="-265593"/>
            <a:chExt cx="9294978" cy="6913322"/>
          </a:xfrm>
        </p:grpSpPr>
        <p:sp>
          <p:nvSpPr>
            <p:cNvPr id="722" name="Google Shape;722;p31"/>
            <p:cNvSpPr/>
            <p:nvPr/>
          </p:nvSpPr>
          <p:spPr>
            <a:xfrm>
              <a:off x="-201828" y="4736333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 rot="10800000" flipH="1">
              <a:off x="1175807" y="-265593"/>
              <a:ext cx="1539180" cy="805095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31"/>
          <p:cNvSpPr/>
          <p:nvPr/>
        </p:nvSpPr>
        <p:spPr>
          <a:xfrm rot="10800000">
            <a:off x="794659" y="4876484"/>
            <a:ext cx="1418251" cy="267006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flipH="1">
            <a:off x="-561113" y="4230050"/>
            <a:ext cx="2805272" cy="1537408"/>
          </a:xfrm>
          <a:custGeom>
            <a:avLst/>
            <a:gdLst/>
            <a:ahLst/>
            <a:cxnLst/>
            <a:rect l="l" t="t" r="r" b="b"/>
            <a:pathLst>
              <a:path w="87610" h="48014" extrusionOk="0">
                <a:moveTo>
                  <a:pt x="41297" y="0"/>
                </a:moveTo>
                <a:lnTo>
                  <a:pt x="9329" y="31926"/>
                </a:lnTo>
                <a:lnTo>
                  <a:pt x="0" y="31926"/>
                </a:lnTo>
                <a:lnTo>
                  <a:pt x="0" y="48014"/>
                </a:lnTo>
                <a:lnTo>
                  <a:pt x="87610" y="48014"/>
                </a:lnTo>
                <a:lnTo>
                  <a:pt x="876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2"/>
          <p:cNvGrpSpPr/>
          <p:nvPr/>
        </p:nvGrpSpPr>
        <p:grpSpPr>
          <a:xfrm flipH="1">
            <a:off x="-2028096" y="-1770656"/>
            <a:ext cx="4007050" cy="2363739"/>
            <a:chOff x="6549401" y="-1824231"/>
            <a:chExt cx="4007050" cy="2363739"/>
          </a:xfrm>
        </p:grpSpPr>
        <p:sp>
          <p:nvSpPr>
            <p:cNvPr id="728" name="Google Shape;728;p32"/>
            <p:cNvSpPr/>
            <p:nvPr/>
          </p:nvSpPr>
          <p:spPr>
            <a:xfrm>
              <a:off x="7695191" y="307513"/>
              <a:ext cx="1232340" cy="231995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10800000">
              <a:off x="6549401" y="-1824231"/>
              <a:ext cx="4007050" cy="2363728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2"/>
          <p:cNvGrpSpPr/>
          <p:nvPr/>
        </p:nvGrpSpPr>
        <p:grpSpPr>
          <a:xfrm flipH="1">
            <a:off x="7391104" y="241540"/>
            <a:ext cx="3296400" cy="703085"/>
            <a:chOff x="-12" y="3628590"/>
            <a:chExt cx="3296400" cy="703085"/>
          </a:xfrm>
        </p:grpSpPr>
        <p:grpSp>
          <p:nvGrpSpPr>
            <p:cNvPr id="731" name="Google Shape;731;p32"/>
            <p:cNvGrpSpPr/>
            <p:nvPr/>
          </p:nvGrpSpPr>
          <p:grpSpPr>
            <a:xfrm>
              <a:off x="854867" y="3996692"/>
              <a:ext cx="1567047" cy="45661"/>
              <a:chOff x="1754675" y="2661275"/>
              <a:chExt cx="1945675" cy="56700"/>
            </a:xfrm>
          </p:grpSpPr>
          <p:cxnSp>
            <p:nvCxnSpPr>
              <p:cNvPr id="732" name="Google Shape;732;p32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33" name="Google Shape;733;p32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32"/>
            <p:cNvGrpSpPr/>
            <p:nvPr/>
          </p:nvGrpSpPr>
          <p:grpSpPr>
            <a:xfrm>
              <a:off x="518420" y="4195487"/>
              <a:ext cx="1561280" cy="136187"/>
              <a:chOff x="1754675" y="2824000"/>
              <a:chExt cx="4728285" cy="412439"/>
            </a:xfrm>
          </p:grpSpPr>
          <p:sp>
            <p:nvSpPr>
              <p:cNvPr id="735" name="Google Shape;735;p32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6" name="Google Shape;736;p32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32"/>
            <p:cNvGrpSpPr/>
            <p:nvPr/>
          </p:nvGrpSpPr>
          <p:grpSpPr>
            <a:xfrm>
              <a:off x="226304" y="3764887"/>
              <a:ext cx="3070084" cy="102364"/>
              <a:chOff x="1779150" y="2604263"/>
              <a:chExt cx="3811875" cy="127113"/>
            </a:xfrm>
          </p:grpSpPr>
          <p:sp>
            <p:nvSpPr>
              <p:cNvPr id="738" name="Google Shape;738;p32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9" name="Google Shape;739;p32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0" name="Google Shape;740;p32"/>
            <p:cNvGrpSpPr/>
            <p:nvPr/>
          </p:nvGrpSpPr>
          <p:grpSpPr>
            <a:xfrm>
              <a:off x="-12" y="3628590"/>
              <a:ext cx="3010303" cy="45661"/>
              <a:chOff x="1766900" y="2869225"/>
              <a:chExt cx="3737650" cy="56700"/>
            </a:xfrm>
          </p:grpSpPr>
          <p:cxnSp>
            <p:nvCxnSpPr>
              <p:cNvPr id="741" name="Google Shape;741;p32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2" name="Google Shape;742;p32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" name="Google Shape;743;p32"/>
          <p:cNvGrpSpPr/>
          <p:nvPr/>
        </p:nvGrpSpPr>
        <p:grpSpPr>
          <a:xfrm flipH="1">
            <a:off x="-1341650" y="-685669"/>
            <a:ext cx="10751988" cy="7671703"/>
            <a:chOff x="-881984" y="-739244"/>
            <a:chExt cx="10751988" cy="7671703"/>
          </a:xfrm>
        </p:grpSpPr>
        <p:sp>
          <p:nvSpPr>
            <p:cNvPr id="744" name="Google Shape;744;p32"/>
            <p:cNvSpPr/>
            <p:nvPr/>
          </p:nvSpPr>
          <p:spPr>
            <a:xfrm flipH="1">
              <a:off x="5675437" y="4457952"/>
              <a:ext cx="4194567" cy="247450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10800000" flipH="1">
              <a:off x="-881984" y="-739244"/>
              <a:ext cx="1959133" cy="1024867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flipH="1">
            <a:off x="-417877" y="511088"/>
            <a:ext cx="1232340" cy="231995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2"/>
          <p:cNvSpPr/>
          <p:nvPr/>
        </p:nvSpPr>
        <p:spPr>
          <a:xfrm rot="10800000" flipH="1">
            <a:off x="-621671" y="-1770656"/>
            <a:ext cx="4007050" cy="2363728"/>
          </a:xfrm>
          <a:custGeom>
            <a:avLst/>
            <a:gdLst/>
            <a:ahLst/>
            <a:cxnLst/>
            <a:rect l="l" t="t" r="r" b="b"/>
            <a:pathLst>
              <a:path w="111617" h="65842" extrusionOk="0">
                <a:moveTo>
                  <a:pt x="0" y="0"/>
                </a:moveTo>
                <a:lnTo>
                  <a:pt x="0" y="65842"/>
                </a:lnTo>
                <a:lnTo>
                  <a:pt x="111616" y="65842"/>
                </a:lnTo>
                <a:lnTo>
                  <a:pt x="111616" y="17621"/>
                </a:lnTo>
                <a:lnTo>
                  <a:pt x="97436" y="17621"/>
                </a:lnTo>
                <a:lnTo>
                  <a:pt x="85702" y="6053"/>
                </a:lnTo>
                <a:lnTo>
                  <a:pt x="52864" y="6053"/>
                </a:lnTo>
                <a:lnTo>
                  <a:pt x="468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7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2: Enteros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Números y Proporcionalidad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Otoño,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20000" y="70954"/>
                <a:ext cx="7704000" cy="572700"/>
              </a:xfrm>
            </p:spPr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Enteros (</a:t>
                </a:r>
                <a14:m>
                  <m:oMath xmlns:m="http://schemas.openxmlformats.org/officeDocument/2006/math">
                    <m:r>
                      <a:rPr lang="es-CL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70954"/>
                <a:ext cx="7704000" cy="572700"/>
              </a:xfrm>
              <a:blipFill>
                <a:blip r:embed="rId2"/>
                <a:stretch>
                  <a:fillRect b="-244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84339" y="750576"/>
            <a:ext cx="7975321" cy="97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conjunto incluye a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cardinales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 agregan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negativos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Está compuesto por los enteros negativos, el 0 y los enteros positivos.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1AEDBB-CC34-4EB9-60B3-5DEE09D0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2" r="68237" b="34293"/>
          <a:stretch/>
        </p:blipFill>
        <p:spPr>
          <a:xfrm>
            <a:off x="3506208" y="1546808"/>
            <a:ext cx="2131582" cy="3487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9C3748-D4E3-A03F-E6E3-0CC1C6708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1" r="62379" b="32146"/>
          <a:stretch/>
        </p:blipFill>
        <p:spPr>
          <a:xfrm>
            <a:off x="2927331" y="1941762"/>
            <a:ext cx="3289336" cy="348709"/>
          </a:xfrm>
          <a:prstGeom prst="rect">
            <a:avLst/>
          </a:prstGeom>
        </p:spPr>
      </p:pic>
      <p:pic>
        <p:nvPicPr>
          <p:cNvPr id="14" name="Imagen 13" descr="Imagen que contiene objeto, reloj, cerca&#10;&#10;Descripción generada automáticamente">
            <a:extLst>
              <a:ext uri="{FF2B5EF4-FFF2-40B4-BE49-F238E27FC236}">
                <a16:creationId xmlns:a16="http://schemas.microsoft.com/office/drawing/2014/main" id="{452720E9-F772-5A1D-7F17-934586A5B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503" y="2394480"/>
            <a:ext cx="4160991" cy="805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085C0A06-DDD3-0C30-913E-75C7EECE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114833"/>
                  </p:ext>
                </p:extLst>
              </p:nvPr>
            </p:nvGraphicFramePr>
            <p:xfrm>
              <a:off x="1221093" y="3496171"/>
              <a:ext cx="6785112" cy="103632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2261704">
                      <a:extLst>
                        <a:ext uri="{9D8B030D-6E8A-4147-A177-3AD203B41FA5}">
                          <a16:colId xmlns:a16="http://schemas.microsoft.com/office/drawing/2014/main" val="3555022288"/>
                        </a:ext>
                      </a:extLst>
                    </a:gridCol>
                    <a:gridCol w="2261704">
                      <a:extLst>
                        <a:ext uri="{9D8B030D-6E8A-4147-A177-3AD203B41FA5}">
                          <a16:colId xmlns:a16="http://schemas.microsoft.com/office/drawing/2014/main" val="909418571"/>
                        </a:ext>
                      </a:extLst>
                    </a:gridCol>
                    <a:gridCol w="2261704">
                      <a:extLst>
                        <a:ext uri="{9D8B030D-6E8A-4147-A177-3AD203B41FA5}">
                          <a16:colId xmlns:a16="http://schemas.microsoft.com/office/drawing/2014/main" val="2428123149"/>
                        </a:ext>
                      </a:extLst>
                    </a:gridCol>
                  </a:tblGrid>
                  <a:tr h="44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No poseen primer elemento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Es un conjunto infinito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Es un conjunto ordenado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888539670"/>
                      </a:ext>
                    </a:extLst>
                  </a:tr>
                  <a:tr h="44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Enteros positivos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14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:</a:t>
                          </a:r>
                        </a:p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{1, 2, 3, 4, 5, …}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El cero: {0}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Enteros negativos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14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s-CL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s-CL" dirty="0">
                            <a:latin typeface="Aptos" panose="020B0004020202020204" pitchFamily="34" charset="0"/>
                          </a:endParaRPr>
                        </a:p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{…, -4, -3, -2, -1}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585403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085C0A06-DDD3-0C30-913E-75C7EECE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114833"/>
                  </p:ext>
                </p:extLst>
              </p:nvPr>
            </p:nvGraphicFramePr>
            <p:xfrm>
              <a:off x="1221093" y="3496171"/>
              <a:ext cx="6785112" cy="103632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2261704">
                      <a:extLst>
                        <a:ext uri="{9D8B030D-6E8A-4147-A177-3AD203B41FA5}">
                          <a16:colId xmlns:a16="http://schemas.microsoft.com/office/drawing/2014/main" val="3555022288"/>
                        </a:ext>
                      </a:extLst>
                    </a:gridCol>
                    <a:gridCol w="2261704">
                      <a:extLst>
                        <a:ext uri="{9D8B030D-6E8A-4147-A177-3AD203B41FA5}">
                          <a16:colId xmlns:a16="http://schemas.microsoft.com/office/drawing/2014/main" val="909418571"/>
                        </a:ext>
                      </a:extLst>
                    </a:gridCol>
                    <a:gridCol w="2261704">
                      <a:extLst>
                        <a:ext uri="{9D8B030D-6E8A-4147-A177-3AD203B41FA5}">
                          <a16:colId xmlns:a16="http://schemas.microsoft.com/office/drawing/2014/main" val="242812314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No poseen primer elemento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Es un conjunto infinito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Es un conjunto ordenado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8885396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45720" marR="45720" anchor="ctr">
                        <a:blipFill>
                          <a:blip r:embed="rId6"/>
                          <a:stretch>
                            <a:fillRect l="-270" t="-102353" r="-200809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Aptos" panose="020B0004020202020204" pitchFamily="34" charset="0"/>
                            </a:rPr>
                            <a:t>El cero: {0}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45720" marR="45720" anchor="ctr">
                        <a:blipFill>
                          <a:blip r:embed="rId6"/>
                          <a:stretch>
                            <a:fillRect l="-200539" t="-102353" r="-539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403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11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Valor Absoluto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467468" y="1561879"/>
            <a:ext cx="3852000" cy="185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valor absoluto corresponde por definición a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distancia que existe entre un número y el cero”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igual manera, se ha utilizado para denotar la cantidad que representa un número, así nos queda: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B9EA81A-5DC4-359D-A720-4DB55DD14E23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antena, objeto, reloj&#10;&#10;Descripción generada automáticamente">
            <a:extLst>
              <a:ext uri="{FF2B5EF4-FFF2-40B4-BE49-F238E27FC236}">
                <a16:creationId xmlns:a16="http://schemas.microsoft.com/office/drawing/2014/main" id="{7D1B5528-8A97-3E0F-6BF3-95F53456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9" y="3548599"/>
            <a:ext cx="3159438" cy="1149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 de texto 91789659">
                <a:extLst>
                  <a:ext uri="{FF2B5EF4-FFF2-40B4-BE49-F238E27FC236}">
                    <a16:creationId xmlns:a16="http://schemas.microsoft.com/office/drawing/2014/main" id="{33B461D4-CBE9-47E3-FDEF-CB34F747438B}"/>
                  </a:ext>
                </a:extLst>
              </p:cNvPr>
              <p:cNvSpPr txBox="1"/>
              <p:nvPr/>
            </p:nvSpPr>
            <p:spPr>
              <a:xfrm>
                <a:off x="5029957" y="1656506"/>
                <a:ext cx="3394031" cy="728596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C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, 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s-CL" sz="1600" i="1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, 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</m:eqArr>
                          <m: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uadro de texto 91789659">
                <a:extLst>
                  <a:ext uri="{FF2B5EF4-FFF2-40B4-BE49-F238E27FC236}">
                    <a16:creationId xmlns:a16="http://schemas.microsoft.com/office/drawing/2014/main" id="{33B461D4-CBE9-47E3-FDEF-CB34F7474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957" y="1656506"/>
                <a:ext cx="3394031" cy="728596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 de texto 1845759113">
            <a:extLst>
              <a:ext uri="{FF2B5EF4-FFF2-40B4-BE49-F238E27FC236}">
                <a16:creationId xmlns:a16="http://schemas.microsoft.com/office/drawing/2014/main" id="{13BE0F10-53B1-A03A-528C-4BAE066E288E}"/>
              </a:ext>
            </a:extLst>
          </p:cNvPr>
          <p:cNvSpPr txBox="1"/>
          <p:nvPr/>
        </p:nvSpPr>
        <p:spPr>
          <a:xfrm>
            <a:off x="5029957" y="2571445"/>
            <a:ext cx="3441868" cy="1558494"/>
          </a:xfrm>
          <a:prstGeom prst="roundRect">
            <a:avLst>
              <a:gd name="adj" fmla="val 687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Propiedades: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|a - b| = |b - a|	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 ≥ b, entonces: |a - b| = a - b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 ≤ b, entonces: |a - b| = b - a 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Adición de Enteros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B9EA81A-5DC4-359D-A720-4DB55DD14E23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B25960A-BB6C-EE2A-AA6B-DA1CF0A45424}"/>
              </a:ext>
            </a:extLst>
          </p:cNvPr>
          <p:cNvSpPr txBox="1"/>
          <p:nvPr/>
        </p:nvSpPr>
        <p:spPr>
          <a:xfrm>
            <a:off x="681259" y="1483413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igual signo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D7C91F-645E-36D5-4014-18BE496271A4}"/>
              </a:ext>
            </a:extLst>
          </p:cNvPr>
          <p:cNvSpPr txBox="1"/>
          <p:nvPr/>
        </p:nvSpPr>
        <p:spPr>
          <a:xfrm>
            <a:off x="245253" y="1936761"/>
            <a:ext cx="4114798" cy="609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suman ambos valores absolutos y se conserva el signo.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684189757">
            <a:extLst>
              <a:ext uri="{FF2B5EF4-FFF2-40B4-BE49-F238E27FC236}">
                <a16:creationId xmlns:a16="http://schemas.microsoft.com/office/drawing/2014/main" id="{491AA5E9-3F5F-BBD4-A782-CC402D80A52B}"/>
              </a:ext>
            </a:extLst>
          </p:cNvPr>
          <p:cNvSpPr txBox="1"/>
          <p:nvPr/>
        </p:nvSpPr>
        <p:spPr>
          <a:xfrm>
            <a:off x="603291" y="2653578"/>
            <a:ext cx="3629579" cy="1791254"/>
          </a:xfrm>
          <a:prstGeom prst="roundRect">
            <a:avLst>
              <a:gd name="adj" fmla="val 687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(-4) + (-2) = - (|4| + |2|) = - 6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 + (12) = |6| + |12| = 18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463327-30BB-CF0E-DA6A-7449F2887923}"/>
              </a:ext>
            </a:extLst>
          </p:cNvPr>
          <p:cNvSpPr txBox="1"/>
          <p:nvPr/>
        </p:nvSpPr>
        <p:spPr>
          <a:xfrm>
            <a:off x="5213915" y="1483412"/>
            <a:ext cx="350014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</a:t>
            </a: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1891714230">
            <a:extLst>
              <a:ext uri="{FF2B5EF4-FFF2-40B4-BE49-F238E27FC236}">
                <a16:creationId xmlns:a16="http://schemas.microsoft.com/office/drawing/2014/main" id="{78B30F45-D94C-F9AA-B365-90A7E108CB09}"/>
              </a:ext>
            </a:extLst>
          </p:cNvPr>
          <p:cNvSpPr txBox="1"/>
          <p:nvPr/>
        </p:nvSpPr>
        <p:spPr>
          <a:xfrm>
            <a:off x="5213915" y="2817080"/>
            <a:ext cx="3730249" cy="1791254"/>
          </a:xfrm>
          <a:prstGeom prst="roundRect">
            <a:avLst>
              <a:gd name="adj" fmla="val 687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(-5) + 2 = - (|5| - |2|) = -(3)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(-36) + 52 = |52| - |36| = 16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643D024-4F27-AA77-1C86-AFA3915C7110}"/>
              </a:ext>
            </a:extLst>
          </p:cNvPr>
          <p:cNvSpPr txBox="1"/>
          <p:nvPr/>
        </p:nvSpPr>
        <p:spPr>
          <a:xfrm>
            <a:off x="4906593" y="1943956"/>
            <a:ext cx="4114789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restan ambos valores absolutos y se conserva el signo del que tiene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valor absoluto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2" grpId="0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Multiplicación y División de Enteros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B9EA81A-5DC4-359D-A720-4DB55DD14E23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B25960A-BB6C-EE2A-AA6B-DA1CF0A45424}"/>
              </a:ext>
            </a:extLst>
          </p:cNvPr>
          <p:cNvSpPr txBox="1"/>
          <p:nvPr/>
        </p:nvSpPr>
        <p:spPr>
          <a:xfrm>
            <a:off x="681259" y="1483413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igual signo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D7C91F-645E-36D5-4014-18BE496271A4}"/>
              </a:ext>
            </a:extLst>
          </p:cNvPr>
          <p:cNvSpPr txBox="1"/>
          <p:nvPr/>
        </p:nvSpPr>
        <p:spPr>
          <a:xfrm>
            <a:off x="245253" y="1936761"/>
            <a:ext cx="4114798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</a:t>
            </a: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será siempre positivo.</a:t>
            </a:r>
            <a:endParaRPr lang="es-CL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 de texto 684189757">
                <a:extLst>
                  <a:ext uri="{FF2B5EF4-FFF2-40B4-BE49-F238E27FC236}">
                    <a16:creationId xmlns:a16="http://schemas.microsoft.com/office/drawing/2014/main" id="{491AA5E9-3F5F-BBD4-A782-CC402D80A52B}"/>
                  </a:ext>
                </a:extLst>
              </p:cNvPr>
              <p:cNvSpPr txBox="1"/>
              <p:nvPr/>
            </p:nvSpPr>
            <p:spPr>
              <a:xfrm>
                <a:off x="487862" y="2917048"/>
                <a:ext cx="3629579" cy="179125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u="sng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1: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s-C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∙ </m:t>
                    </m:r>
                  </m:oMath>
                </a14:m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= 8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u="sng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2: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(-9) : (-3) = 3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uadro de texto 684189757">
                <a:extLst>
                  <a:ext uri="{FF2B5EF4-FFF2-40B4-BE49-F238E27FC236}">
                    <a16:creationId xmlns:a16="http://schemas.microsoft.com/office/drawing/2014/main" id="{491AA5E9-3F5F-BBD4-A782-CC402D80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2" y="2917048"/>
                <a:ext cx="3629579" cy="1791254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F6463327-30BB-CF0E-DA6A-7449F2887923}"/>
              </a:ext>
            </a:extLst>
          </p:cNvPr>
          <p:cNvSpPr txBox="1"/>
          <p:nvPr/>
        </p:nvSpPr>
        <p:spPr>
          <a:xfrm>
            <a:off x="5213915" y="1483412"/>
            <a:ext cx="350014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</a:t>
            </a: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 de texto 1891714230">
                <a:extLst>
                  <a:ext uri="{FF2B5EF4-FFF2-40B4-BE49-F238E27FC236}">
                    <a16:creationId xmlns:a16="http://schemas.microsoft.com/office/drawing/2014/main" id="{78B30F45-D94C-F9AA-B365-90A7E108CB09}"/>
                  </a:ext>
                </a:extLst>
              </p:cNvPr>
              <p:cNvSpPr txBox="1"/>
              <p:nvPr/>
            </p:nvSpPr>
            <p:spPr>
              <a:xfrm>
                <a:off x="5213915" y="2917048"/>
                <a:ext cx="3730249" cy="179125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u="sng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1: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(-7)</a:t>
                </a:r>
                <a14:m>
                  <m:oMath xmlns:m="http://schemas.openxmlformats.org/officeDocument/2006/math">
                    <m:r>
                      <a:rPr lang="es-C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∙</m:t>
                    </m:r>
                  </m:oMath>
                </a14:m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= - 35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u="sng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2: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 : (-4) = - 12</a:t>
                </a:r>
                <a:endParaRPr lang="es-C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 de texto 1891714230">
                <a:extLst>
                  <a:ext uri="{FF2B5EF4-FFF2-40B4-BE49-F238E27FC236}">
                    <a16:creationId xmlns:a16="http://schemas.microsoft.com/office/drawing/2014/main" id="{78B30F45-D94C-F9AA-B365-90A7E108C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15" y="2917048"/>
                <a:ext cx="3730249" cy="1791254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2643D024-4F27-AA77-1C86-AFA3915C7110}"/>
              </a:ext>
            </a:extLst>
          </p:cNvPr>
          <p:cNvSpPr txBox="1"/>
          <p:nvPr/>
        </p:nvSpPr>
        <p:spPr>
          <a:xfrm>
            <a:off x="4906593" y="1943956"/>
            <a:ext cx="4114789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resultado será </a:t>
            </a: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negativo.</a:t>
            </a:r>
            <a:endParaRPr lang="es-CL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2" grpId="0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migos y enemigos..ley de signos divertido | Signos matematicos, Regla de  los signos, Calculo de angulos">
            <a:extLst>
              <a:ext uri="{FF2B5EF4-FFF2-40B4-BE49-F238E27FC236}">
                <a16:creationId xmlns:a16="http://schemas.microsoft.com/office/drawing/2014/main" id="{A0DE1845-9403-4399-FB6D-FEADEF2D5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12951" r="1171"/>
          <a:stretch/>
        </p:blipFill>
        <p:spPr bwMode="auto">
          <a:xfrm>
            <a:off x="173765" y="1095170"/>
            <a:ext cx="4635229" cy="31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073BDB0-7DA6-8B5E-3649-47E2A453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19" y="379897"/>
            <a:ext cx="3556502" cy="37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612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Prioridad de Operaciones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8A34EFD1-2E9F-FEAB-03A9-8522AD4F8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96" y="2099777"/>
            <a:ext cx="4316555" cy="928037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D37988-F8A5-8F5D-48AE-78DDB94D145D}"/>
              </a:ext>
            </a:extLst>
          </p:cNvPr>
          <p:cNvSpPr txBox="1"/>
          <p:nvPr/>
        </p:nvSpPr>
        <p:spPr>
          <a:xfrm>
            <a:off x="51472" y="1073292"/>
            <a:ext cx="4175356" cy="381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Paréntesis,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resuelven todas las operatorias que estén incluidas en un paréntesis, en caso de existir paréntesis dentro de otro paréntesis se resuelve primero aquel que se encuentre más hacia el interior.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Luego, se resuelven todas las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potencias o similares como raíces y logaritmos.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Luego, se resuelven las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multiplicaciones y divisiones de izquierda a derecha.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Finalmente, se realizan las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adiciones y sustracciones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estas no tienen preferencia de inicio, pero se recomienda iniciar de izquierda a derecha.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5DA684-DEFE-F54D-BAB4-F9AF2228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58" y="1371432"/>
            <a:ext cx="6868484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BE0430-2732-20AC-38D2-814C62FA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0" y="1520934"/>
            <a:ext cx="5096586" cy="18957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2004412" y="3372985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B873026-9664-30BC-16C5-D77CA2FA8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" y="1669334"/>
            <a:ext cx="4197386" cy="902416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F693C97-2132-40A6-F8A8-A8C0A772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34" y="3285402"/>
            <a:ext cx="1352252" cy="14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D3B868-4805-8EC2-09F3-8E5F98C4B5B2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/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Conjunto de los enteros y los racionales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el conjunto de los números enteros y racionales.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5EFDDB-584C-EA94-8FC4-6A02AFA6D5D9}"/>
              </a:ext>
            </a:extLst>
          </p:cNvPr>
          <p:cNvSpPr txBox="1"/>
          <p:nvPr/>
        </p:nvSpPr>
        <p:spPr>
          <a:xfrm>
            <a:off x="5338451" y="1669334"/>
            <a:ext cx="324278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igual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8D96D3-98FB-966A-5233-5AD16A29D4BB}"/>
              </a:ext>
            </a:extLst>
          </p:cNvPr>
          <p:cNvSpPr txBox="1"/>
          <p:nvPr/>
        </p:nvSpPr>
        <p:spPr>
          <a:xfrm>
            <a:off x="4894430" y="2010853"/>
            <a:ext cx="4114798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suman ambos valores absolutos y se conserva el signo.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A35535-2ADC-B9C1-F6A2-459F76BBF8C5}"/>
              </a:ext>
            </a:extLst>
          </p:cNvPr>
          <p:cNvSpPr txBox="1"/>
          <p:nvPr/>
        </p:nvSpPr>
        <p:spPr>
          <a:xfrm>
            <a:off x="5182107" y="2800469"/>
            <a:ext cx="350014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46F9F-35A2-43A2-2620-B08761B4C1CB}"/>
              </a:ext>
            </a:extLst>
          </p:cNvPr>
          <p:cNvSpPr txBox="1"/>
          <p:nvPr/>
        </p:nvSpPr>
        <p:spPr>
          <a:xfrm>
            <a:off x="4874785" y="3197178"/>
            <a:ext cx="4114789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resultado será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negativo.</a:t>
            </a:r>
            <a:endParaRPr lang="es-CL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712390-2CBD-B123-7EF1-4B25F067F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0" y="1520934"/>
            <a:ext cx="5096586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77" y="1594280"/>
            <a:ext cx="5492569" cy="3002104"/>
          </a:xfrm>
        </p:spPr>
        <p:txBody>
          <a:bodyPr/>
          <a:lstStyle/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Conocer generalidades de conjuntos numéricos.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conjunto de los números enteros.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Realizar operatoria en los números enteros.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09B454-0563-5171-3D99-D82892CF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5" y="958745"/>
            <a:ext cx="6201280" cy="344971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25" y="-51111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303198-8018-6D55-F735-C27B58294467}"/>
              </a:ext>
            </a:extLst>
          </p:cNvPr>
          <p:cNvSpPr txBox="1"/>
          <p:nvPr/>
        </p:nvSpPr>
        <p:spPr>
          <a:xfrm>
            <a:off x="1994168" y="406933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25675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B873026-9664-30BC-16C5-D77CA2FA8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" y="1669334"/>
            <a:ext cx="4197386" cy="902416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F693C97-2132-40A6-F8A8-A8C0A772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34" y="3285402"/>
            <a:ext cx="1352252" cy="14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D3B868-4805-8EC2-09F3-8E5F98C4B5B2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/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Conjunto de los enteros y los racionales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el conjunto de los números enteros y racionales.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5EFDDB-584C-EA94-8FC4-6A02AFA6D5D9}"/>
              </a:ext>
            </a:extLst>
          </p:cNvPr>
          <p:cNvSpPr txBox="1"/>
          <p:nvPr/>
        </p:nvSpPr>
        <p:spPr>
          <a:xfrm>
            <a:off x="5338451" y="1669334"/>
            <a:ext cx="324278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igual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8D96D3-98FB-966A-5233-5AD16A29D4BB}"/>
              </a:ext>
            </a:extLst>
          </p:cNvPr>
          <p:cNvSpPr txBox="1"/>
          <p:nvPr/>
        </p:nvSpPr>
        <p:spPr>
          <a:xfrm>
            <a:off x="4894430" y="2010853"/>
            <a:ext cx="4114798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suman ambos valores absolutos y se conserva el signo.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A35535-2ADC-B9C1-F6A2-459F76BBF8C5}"/>
              </a:ext>
            </a:extLst>
          </p:cNvPr>
          <p:cNvSpPr txBox="1"/>
          <p:nvPr/>
        </p:nvSpPr>
        <p:spPr>
          <a:xfrm>
            <a:off x="5182107" y="2800469"/>
            <a:ext cx="350014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46F9F-35A2-43A2-2620-B08761B4C1CB}"/>
              </a:ext>
            </a:extLst>
          </p:cNvPr>
          <p:cNvSpPr txBox="1"/>
          <p:nvPr/>
        </p:nvSpPr>
        <p:spPr>
          <a:xfrm>
            <a:off x="4874785" y="3197178"/>
            <a:ext cx="4114789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resultado será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negativo.</a:t>
            </a:r>
            <a:endParaRPr lang="es-CL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929E62-A122-2BB5-D69D-EB565E4F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5" y="958745"/>
            <a:ext cx="6201280" cy="344971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310486" y="3104984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65" y="350987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7EE5FE-EB08-EBDB-4764-7E27C453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" y="970448"/>
            <a:ext cx="5579634" cy="375357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DC0279-0581-78E4-5E67-41867090AC98}"/>
              </a:ext>
            </a:extLst>
          </p:cNvPr>
          <p:cNvSpPr txBox="1"/>
          <p:nvPr/>
        </p:nvSpPr>
        <p:spPr>
          <a:xfrm>
            <a:off x="1994168" y="4493187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879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B873026-9664-30BC-16C5-D77CA2FA8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" y="1669334"/>
            <a:ext cx="4197386" cy="902416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F693C97-2132-40A6-F8A8-A8C0A772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34" y="3285402"/>
            <a:ext cx="1352252" cy="14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D3B868-4805-8EC2-09F3-8E5F98C4B5B2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/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Conjunto de los enteros y los racionales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el conjunto de los números enteros y racionales.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5EFDDB-584C-EA94-8FC4-6A02AFA6D5D9}"/>
              </a:ext>
            </a:extLst>
          </p:cNvPr>
          <p:cNvSpPr txBox="1"/>
          <p:nvPr/>
        </p:nvSpPr>
        <p:spPr>
          <a:xfrm>
            <a:off x="5338451" y="1669334"/>
            <a:ext cx="324278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igual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8D96D3-98FB-966A-5233-5AD16A29D4BB}"/>
              </a:ext>
            </a:extLst>
          </p:cNvPr>
          <p:cNvSpPr txBox="1"/>
          <p:nvPr/>
        </p:nvSpPr>
        <p:spPr>
          <a:xfrm>
            <a:off x="4894430" y="2010853"/>
            <a:ext cx="4114798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suman ambos valores absolutos y se conserva el signo.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A35535-2ADC-B9C1-F6A2-459F76BBF8C5}"/>
              </a:ext>
            </a:extLst>
          </p:cNvPr>
          <p:cNvSpPr txBox="1"/>
          <p:nvPr/>
        </p:nvSpPr>
        <p:spPr>
          <a:xfrm>
            <a:off x="5182107" y="2800469"/>
            <a:ext cx="350014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46F9F-35A2-43A2-2620-B08761B4C1CB}"/>
              </a:ext>
            </a:extLst>
          </p:cNvPr>
          <p:cNvSpPr txBox="1"/>
          <p:nvPr/>
        </p:nvSpPr>
        <p:spPr>
          <a:xfrm>
            <a:off x="4874785" y="3197178"/>
            <a:ext cx="4114789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resultado será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negativo.</a:t>
            </a:r>
            <a:endParaRPr lang="es-CL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AD1605-738F-352D-A267-9A04CAF60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" y="970448"/>
            <a:ext cx="5579634" cy="375357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597564" y="32500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43" y="364359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7DE3D2-BEE6-7F0C-6726-E7975FE6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2" y="681540"/>
            <a:ext cx="4758816" cy="431056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DC1F83-089F-79F4-3919-BFE8A41D37E5}"/>
              </a:ext>
            </a:extLst>
          </p:cNvPr>
          <p:cNvSpPr txBox="1"/>
          <p:nvPr/>
        </p:nvSpPr>
        <p:spPr>
          <a:xfrm>
            <a:off x="2050210" y="4663614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2418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B873026-9664-30BC-16C5-D77CA2FA8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" y="1669334"/>
            <a:ext cx="4197386" cy="902416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F693C97-2132-40A6-F8A8-A8C0A772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34" y="3285402"/>
            <a:ext cx="1352252" cy="14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D3B868-4805-8EC2-09F3-8E5F98C4B5B2}"/>
              </a:ext>
            </a:extLst>
          </p:cNvPr>
          <p:cNvCxnSpPr>
            <a:cxnSpLocks/>
          </p:cNvCxnSpPr>
          <p:nvPr/>
        </p:nvCxnSpPr>
        <p:spPr>
          <a:xfrm>
            <a:off x="4723392" y="1656506"/>
            <a:ext cx="0" cy="304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/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Conjunto de los enteros y los racionales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el conjunto de los números enteros y racionales.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5EFDDB-584C-EA94-8FC4-6A02AFA6D5D9}"/>
              </a:ext>
            </a:extLst>
          </p:cNvPr>
          <p:cNvSpPr txBox="1"/>
          <p:nvPr/>
        </p:nvSpPr>
        <p:spPr>
          <a:xfrm>
            <a:off x="5338451" y="1669334"/>
            <a:ext cx="324278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 de enteros de igual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8D96D3-98FB-966A-5233-5AD16A29D4BB}"/>
              </a:ext>
            </a:extLst>
          </p:cNvPr>
          <p:cNvSpPr txBox="1"/>
          <p:nvPr/>
        </p:nvSpPr>
        <p:spPr>
          <a:xfrm>
            <a:off x="4894430" y="2010853"/>
            <a:ext cx="4114798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suman ambos valores absolutos y se conserva el signo.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A35535-2ADC-B9C1-F6A2-459F76BBF8C5}"/>
              </a:ext>
            </a:extLst>
          </p:cNvPr>
          <p:cNvSpPr txBox="1"/>
          <p:nvPr/>
        </p:nvSpPr>
        <p:spPr>
          <a:xfrm>
            <a:off x="5182107" y="2800469"/>
            <a:ext cx="3500146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nteros de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CL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46F9F-35A2-43A2-2620-B08761B4C1CB}"/>
              </a:ext>
            </a:extLst>
          </p:cNvPr>
          <p:cNvSpPr txBox="1"/>
          <p:nvPr/>
        </p:nvSpPr>
        <p:spPr>
          <a:xfrm>
            <a:off x="4874785" y="3197178"/>
            <a:ext cx="4114789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o dividen los números sin preocuparnos por los signos y el resultado será </a:t>
            </a:r>
            <a:r>
              <a:rPr lang="es-CL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negativo.</a:t>
            </a:r>
            <a:endParaRPr lang="es-CL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413432" y="29049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30" y="350987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A45FFD-EAFB-0803-B961-E16996478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2" y="681540"/>
            <a:ext cx="4758816" cy="43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77" y="1594280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Generalidades de conjuntos numéricos.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Conjunto de los números enteros.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Operatoria en los números enteros.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Conjuntos Numéricos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4528CF-73FC-4385-350D-E5575607FD51}"/>
              </a:ext>
            </a:extLst>
          </p:cNvPr>
          <p:cNvSpPr txBox="1"/>
          <p:nvPr/>
        </p:nvSpPr>
        <p:spPr>
          <a:xfrm>
            <a:off x="216197" y="1417588"/>
            <a:ext cx="40040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L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distintos </a:t>
            </a:r>
            <a:r>
              <a:rPr lang="es-CL" sz="16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conjuntos numéricos</a:t>
            </a:r>
            <a:r>
              <a:rPr lang="es-CL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pueden entender como una forma de clasificación en función de características comunes o en función de la operatoria que se puedan realizar con </a:t>
            </a:r>
            <a:r>
              <a:rPr lang="es-CL" sz="1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números perteneciente a dichos conjuntos</a:t>
            </a:r>
            <a:r>
              <a:rPr lang="es-CL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Así, los conjuntos numéricos que estudiaremos con objetivo de prepararnos para la prueba son los siguientes: </a:t>
            </a:r>
            <a:endParaRPr lang="es-CL" sz="2000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12F05C9-F41C-B128-79D3-C34A7C7BC64E}"/>
              </a:ext>
            </a:extLst>
          </p:cNvPr>
          <p:cNvCxnSpPr/>
          <p:nvPr/>
        </p:nvCxnSpPr>
        <p:spPr>
          <a:xfrm>
            <a:off x="4396387" y="1375198"/>
            <a:ext cx="0" cy="266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3A31F2C-C9BC-C6A3-D2B5-072CC155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14" y="1375198"/>
            <a:ext cx="4026767" cy="2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2: Enteros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Números y Proporcionalidad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Otoño,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8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Naturales (</a:t>
                </a:r>
                <a14:m>
                  <m:oMath xmlns:m="http://schemas.openxmlformats.org/officeDocument/2006/math">
                    <m:r>
                      <a:rPr lang="es-C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28" b="-202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09859" y="2086456"/>
            <a:ext cx="3852000" cy="97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conjunto de los elementos que no tienen parte decimal, no son negativos y son distintos de cero.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BA3B5ED-8305-52C0-777C-1690C4BE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08" y="3773277"/>
            <a:ext cx="3085101" cy="704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F75A65-B05E-DDCB-28EE-95BE935E4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05" y="2386939"/>
            <a:ext cx="13017316" cy="572700"/>
          </a:xfrm>
          <a:prstGeom prst="rect">
            <a:avLst/>
          </a:prstGeom>
        </p:spPr>
      </p:pic>
      <p:pic>
        <p:nvPicPr>
          <p:cNvPr id="1026" name="Picture 2" descr="Meme Stoner Stanley - Cuando el profe te dice que los numeros naturales son  aquellos que se pueden contar Pero tu que sepas, todos se pueden contar -  29759686">
            <a:extLst>
              <a:ext uri="{FF2B5EF4-FFF2-40B4-BE49-F238E27FC236}">
                <a16:creationId xmlns:a16="http://schemas.microsoft.com/office/drawing/2014/main" id="{45036056-7813-1023-61A4-2C646099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96" y="1"/>
            <a:ext cx="2243404" cy="22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DA43382-E8D9-744D-85C0-51F0080B22A6}"/>
              </a:ext>
            </a:extLst>
          </p:cNvPr>
          <p:cNvCxnSpPr>
            <a:cxnSpLocks/>
          </p:cNvCxnSpPr>
          <p:nvPr/>
        </p:nvCxnSpPr>
        <p:spPr>
          <a:xfrm>
            <a:off x="4584112" y="2086456"/>
            <a:ext cx="0" cy="97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Cardinales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28" b="-202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09859" y="2086456"/>
            <a:ext cx="3852000" cy="67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 a la unión de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naturales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C5E342-825E-6729-9605-A77FBB2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2" t="-436" r="59827" b="29998"/>
          <a:stretch/>
        </p:blipFill>
        <p:spPr>
          <a:xfrm>
            <a:off x="4782143" y="2223732"/>
            <a:ext cx="4296204" cy="399672"/>
          </a:xfrm>
          <a:prstGeom prst="rect">
            <a:avLst/>
          </a:prstGeom>
        </p:spPr>
      </p:pic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0FAF333-5991-3A2B-68BB-7550BA9D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859" y="3241456"/>
            <a:ext cx="3848568" cy="112249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A09D7F-9C9E-68CB-BD79-B6CB451057B1}"/>
              </a:ext>
            </a:extLst>
          </p:cNvPr>
          <p:cNvCxnSpPr>
            <a:cxnSpLocks/>
          </p:cNvCxnSpPr>
          <p:nvPr/>
        </p:nvCxnSpPr>
        <p:spPr>
          <a:xfrm>
            <a:off x="4572000" y="2223732"/>
            <a:ext cx="0" cy="58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Enteros (</a:t>
                </a:r>
                <a14:m>
                  <m:oMath xmlns:m="http://schemas.openxmlformats.org/officeDocument/2006/math">
                    <m:r>
                      <a:rPr lang="es-CL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44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09857" y="2044480"/>
            <a:ext cx="3852000" cy="156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conjunto incluye a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cardinales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 agregan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negativos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Está compuesto por los enteros negativos, el 0 y los enteros positivos.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1AEDBB-CC34-4EB9-60B3-5DEE09D0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2" r="68237" b="34293"/>
          <a:stretch/>
        </p:blipFill>
        <p:spPr>
          <a:xfrm>
            <a:off x="5892128" y="2143008"/>
            <a:ext cx="2131582" cy="3487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9C3748-D4E3-A03F-E6E3-0CC1C6708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1" r="62379" b="32146"/>
          <a:stretch/>
        </p:blipFill>
        <p:spPr>
          <a:xfrm>
            <a:off x="5313251" y="2651784"/>
            <a:ext cx="3289336" cy="348709"/>
          </a:xfrm>
          <a:prstGeom prst="rect">
            <a:avLst/>
          </a:prstGeom>
        </p:spPr>
      </p:pic>
      <p:pic>
        <p:nvPicPr>
          <p:cNvPr id="14" name="Imagen 13" descr="Imagen que contiene objeto, reloj, cerca&#10;&#10;Descripción generada automáticamente">
            <a:extLst>
              <a:ext uri="{FF2B5EF4-FFF2-40B4-BE49-F238E27FC236}">
                <a16:creationId xmlns:a16="http://schemas.microsoft.com/office/drawing/2014/main" id="{452720E9-F772-5A1D-7F17-934586A5B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362" y="3723115"/>
            <a:ext cx="4160991" cy="805322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B9EA81A-5DC4-359D-A720-4DB55DD14E23}"/>
              </a:ext>
            </a:extLst>
          </p:cNvPr>
          <p:cNvCxnSpPr>
            <a:cxnSpLocks/>
          </p:cNvCxnSpPr>
          <p:nvPr/>
        </p:nvCxnSpPr>
        <p:spPr>
          <a:xfrm>
            <a:off x="4717336" y="2086456"/>
            <a:ext cx="0" cy="152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Racionales (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28" b="-202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09857" y="2044480"/>
            <a:ext cx="3852000" cy="12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a los números enteros y además a todos los números que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pueden escribir en forma de cociente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2 números enteros.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6213ED-9661-3ADC-F4E4-6393B94B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3" r="65592" b="17309"/>
          <a:stretch/>
        </p:blipFill>
        <p:spPr>
          <a:xfrm>
            <a:off x="5347253" y="2148318"/>
            <a:ext cx="2034428" cy="499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23C766-5A04-A4F9-28FF-2FF99FEE5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4" t="-1330" r="63553" b="16194"/>
          <a:stretch/>
        </p:blipFill>
        <p:spPr>
          <a:xfrm>
            <a:off x="5204644" y="2607975"/>
            <a:ext cx="2319645" cy="499557"/>
          </a:xfrm>
          <a:prstGeom prst="rect">
            <a:avLst/>
          </a:prstGeom>
        </p:spPr>
      </p:pic>
      <p:pic>
        <p:nvPicPr>
          <p:cNvPr id="8" name="Imagen 7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33EFBD1D-05DB-C2B9-2655-4CA81365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462" y="3567190"/>
            <a:ext cx="3813076" cy="982942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67FF3C-E253-384E-6B92-913B2D508A74}"/>
              </a:ext>
            </a:extLst>
          </p:cNvPr>
          <p:cNvCxnSpPr>
            <a:cxnSpLocks/>
          </p:cNvCxnSpPr>
          <p:nvPr/>
        </p:nvCxnSpPr>
        <p:spPr>
          <a:xfrm>
            <a:off x="4765781" y="2086456"/>
            <a:ext cx="0" cy="122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Irracionales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s-CL" sz="28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44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509857" y="2044480"/>
            <a:ext cx="3852000" cy="97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todos aquellos números que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pueden expresarse en forma de cociente entre 2 números enteros.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67FF3C-E253-384E-6B92-913B2D508A74}"/>
              </a:ext>
            </a:extLst>
          </p:cNvPr>
          <p:cNvCxnSpPr>
            <a:cxnSpLocks/>
          </p:cNvCxnSpPr>
          <p:nvPr/>
        </p:nvCxnSpPr>
        <p:spPr>
          <a:xfrm>
            <a:off x="4632557" y="2106410"/>
            <a:ext cx="0" cy="9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99872038-A971-D306-A512-BBC74DD01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2" t="3834" r="57276" b="30178"/>
          <a:stretch/>
        </p:blipFill>
        <p:spPr>
          <a:xfrm>
            <a:off x="4735503" y="2416655"/>
            <a:ext cx="3996716" cy="294294"/>
          </a:xfrm>
          <a:prstGeom prst="rect">
            <a:avLst/>
          </a:prstGeom>
        </p:spPr>
      </p:pic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ED2E8D4-8378-BAF6-8701-A54EDDC3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26" y="3443410"/>
            <a:ext cx="3244948" cy="9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b="1" dirty="0">
                    <a:latin typeface="Aptos" panose="020B0004020202020204" pitchFamily="34" charset="0"/>
                  </a:rPr>
                  <a:t>Números Reales (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s-CL" b="1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ítulo 4">
                <a:extLst>
                  <a:ext uri="{FF2B5EF4-FFF2-40B4-BE49-F238E27FC236}">
                    <a16:creationId xmlns:a16="http://schemas.microsoft.com/office/drawing/2014/main" id="{01046DF9-BB61-738B-C77D-80ACC9FE8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28" b="-202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6A04ABD-5957-2401-C0AD-EF17FAAE53DF}"/>
              </a:ext>
            </a:extLst>
          </p:cNvPr>
          <p:cNvSpPr txBox="1"/>
          <p:nvPr/>
        </p:nvSpPr>
        <p:spPr>
          <a:xfrm>
            <a:off x="419022" y="1259980"/>
            <a:ext cx="3852000" cy="97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conjunto incluye a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racionales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 los </a:t>
            </a:r>
            <a:r>
              <a:rPr lang="es-CL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irracionales</a:t>
            </a:r>
            <a:r>
              <a:rPr lang="es-CL" sz="1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67FF3C-E253-384E-6B92-913B2D508A74}"/>
              </a:ext>
            </a:extLst>
          </p:cNvPr>
          <p:cNvCxnSpPr>
            <a:cxnSpLocks/>
          </p:cNvCxnSpPr>
          <p:nvPr/>
        </p:nvCxnSpPr>
        <p:spPr>
          <a:xfrm>
            <a:off x="4578056" y="1379735"/>
            <a:ext cx="0" cy="9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F1295D6-794B-23C5-CE88-AF2E34FE2B42}"/>
                  </a:ext>
                </a:extLst>
              </p:cNvPr>
              <p:cNvSpPr txBox="1"/>
              <p:nvPr/>
            </p:nvSpPr>
            <p:spPr>
              <a:xfrm>
                <a:off x="5262342" y="1560607"/>
                <a:ext cx="14139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800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CL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800" i="0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s-CL" sz="1800" i="0"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s-CL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800" i="0">
                              <a:latin typeface="Cambria Math" panose="02040503050406030204" pitchFamily="18" charset="0"/>
                            </a:rPr>
                            <m:t>ℚ</m:t>
                          </m:r>
                        </m:e>
                        <m:sup>
                          <m:r>
                            <a:rPr lang="es-CL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F1295D6-794B-23C5-CE88-AF2E34FE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42" y="1560607"/>
                <a:ext cx="1413987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 descr="Imagen que contiene objeto, antena, reloj&#10;&#10;Descripción generada automáticamente">
            <a:extLst>
              <a:ext uri="{FF2B5EF4-FFF2-40B4-BE49-F238E27FC236}">
                <a16:creationId xmlns:a16="http://schemas.microsoft.com/office/drawing/2014/main" id="{4B977850-73A8-D272-2742-66B07844A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00" y="2439067"/>
            <a:ext cx="3017800" cy="8320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1EC1B2-746F-E929-E25B-D1261EA11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1" t="3525" r="2669" b="2514"/>
          <a:stretch/>
        </p:blipFill>
        <p:spPr>
          <a:xfrm>
            <a:off x="2680727" y="2367297"/>
            <a:ext cx="3589446" cy="22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1129</Words>
  <Application>Microsoft Office PowerPoint</Application>
  <PresentationFormat>Presentación en pantalla (16:9)</PresentationFormat>
  <Paragraphs>144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Wingdings</vt:lpstr>
      <vt:lpstr>Cambria Math</vt:lpstr>
      <vt:lpstr>Poppins Black</vt:lpstr>
      <vt:lpstr>Barlow</vt:lpstr>
      <vt:lpstr>Calibri</vt:lpstr>
      <vt:lpstr>Varela Round</vt:lpstr>
      <vt:lpstr>Arial</vt:lpstr>
      <vt:lpstr>Aptos</vt:lpstr>
      <vt:lpstr>Nunito Light</vt:lpstr>
      <vt:lpstr>Data Analytics Strategy Toolkit by Slidesgo</vt:lpstr>
      <vt:lpstr>Presentación de PowerPoint</vt:lpstr>
      <vt:lpstr>Objetivos de Aprendizaje</vt:lpstr>
      <vt:lpstr>Conjuntos Numéricos</vt:lpstr>
      <vt:lpstr>Números Naturales (N)</vt:lpstr>
      <vt:lpstr>Números Cardinales (N_0)</vt:lpstr>
      <vt:lpstr>Números Enteros (Z)</vt:lpstr>
      <vt:lpstr>Números Racionales (Q)</vt:lpstr>
      <vt:lpstr>Números Irracionales (Q^∗)</vt:lpstr>
      <vt:lpstr>Números Reales (R)</vt:lpstr>
      <vt:lpstr>Números Enteros (Z)</vt:lpstr>
      <vt:lpstr>Valor Absoluto</vt:lpstr>
      <vt:lpstr>Adición de Enteros</vt:lpstr>
      <vt:lpstr>Multiplicación y División de Enteros</vt:lpstr>
      <vt:lpstr>Presentación de PowerPoint</vt:lpstr>
      <vt:lpstr>Prioridad de Operaciones</vt:lpstr>
      <vt:lpstr>Presentación de PowerPoint</vt:lpstr>
      <vt:lpstr>Pregunta N°1</vt:lpstr>
      <vt:lpstr>Presentación de PowerPoint</vt:lpstr>
      <vt:lpstr>Pregunta N°1</vt:lpstr>
      <vt:lpstr>Pregunta N°2</vt:lpstr>
      <vt:lpstr>Presentación de PowerPoint</vt:lpstr>
      <vt:lpstr>Pregunta N°2</vt:lpstr>
      <vt:lpstr>Pregunta N°3</vt:lpstr>
      <vt:lpstr>Presentación de PowerPoint</vt:lpstr>
      <vt:lpstr>Pregunta N°3</vt:lpstr>
      <vt:lpstr>Pregunta N°4</vt:lpstr>
      <vt:lpstr>Presentación de PowerPoint</vt:lpstr>
      <vt:lpstr>Pregunta N°4</vt:lpstr>
      <vt:lpstr>Hoy aprendimos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</cp:revision>
  <dcterms:modified xsi:type="dcterms:W3CDTF">2024-04-09T15:05:37Z</dcterms:modified>
</cp:coreProperties>
</file>