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9"/>
  </p:notesMasterIdLst>
  <p:sldIdLst>
    <p:sldId id="256" r:id="rId2"/>
    <p:sldId id="561" r:id="rId3"/>
    <p:sldId id="602" r:id="rId4"/>
    <p:sldId id="623" r:id="rId5"/>
    <p:sldId id="624" r:id="rId6"/>
    <p:sldId id="644" r:id="rId7"/>
    <p:sldId id="646" r:id="rId8"/>
    <p:sldId id="648" r:id="rId9"/>
    <p:sldId id="649" r:id="rId10"/>
    <p:sldId id="650" r:id="rId11"/>
    <p:sldId id="647" r:id="rId12"/>
    <p:sldId id="651" r:id="rId13"/>
    <p:sldId id="652" r:id="rId14"/>
    <p:sldId id="653" r:id="rId15"/>
    <p:sldId id="654" r:id="rId16"/>
    <p:sldId id="645" r:id="rId17"/>
    <p:sldId id="655" r:id="rId18"/>
    <p:sldId id="656" r:id="rId19"/>
    <p:sldId id="657" r:id="rId20"/>
    <p:sldId id="658" r:id="rId21"/>
    <p:sldId id="638" r:id="rId22"/>
    <p:sldId id="564" r:id="rId23"/>
    <p:sldId id="570" r:id="rId24"/>
    <p:sldId id="573" r:id="rId25"/>
    <p:sldId id="576" r:id="rId26"/>
    <p:sldId id="614" r:id="rId27"/>
    <p:sldId id="643" r:id="rId28"/>
  </p:sldIdLst>
  <p:sldSz cx="9144000" cy="5143500" type="screen16x9"/>
  <p:notesSz cx="6858000" cy="9144000"/>
  <p:embeddedFontLst>
    <p:embeddedFont>
      <p:font typeface="Barlow" panose="00000500000000000000" pitchFamily="2" charset="0"/>
      <p:regular r:id="rId30"/>
      <p:bold r:id="rId31"/>
      <p:italic r:id="rId32"/>
      <p:boldItalic r:id="rId33"/>
    </p:embeddedFont>
    <p:embeddedFont>
      <p:font typeface="Cambria Math" panose="02040503050406030204" pitchFamily="18" charset="0"/>
      <p:regular r:id="rId34"/>
    </p:embeddedFont>
    <p:embeddedFont>
      <p:font typeface="Nunito Light" pitchFamily="2" charset="0"/>
      <p:regular r:id="rId35"/>
      <p:italic r:id="rId36"/>
    </p:embeddedFont>
    <p:embeddedFont>
      <p:font typeface="Poppins Black" panose="00000A00000000000000" pitchFamily="2" charset="0"/>
      <p:bold r:id="rId37"/>
      <p:boldItalic r:id="rId38"/>
    </p:embeddedFont>
    <p:embeddedFont>
      <p:font typeface="Varela Round" panose="00000500000000000000" pitchFamily="2" charset="-79"/>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0EFC87-1464-4D3B-B894-A8A0B769C7A6}">
  <a:tblStyle styleId="{D00EFC87-1464-4D3B-B894-A8A0B769C7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7F693B3-FAA5-4539-B8A6-C26D81C3982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8" autoAdjust="0"/>
    <p:restoredTop sz="94660"/>
  </p:normalViewPr>
  <p:slideViewPr>
    <p:cSldViewPr snapToGrid="0">
      <p:cViewPr varScale="1">
        <p:scale>
          <a:sx n="105" d="100"/>
          <a:sy n="105" d="100"/>
        </p:scale>
        <p:origin x="76" y="18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561032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4027104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862550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30103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64545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8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782" y="-1232671"/>
            <a:ext cx="9807905" cy="7974474"/>
            <a:chOff x="-6782" y="-1232671"/>
            <a:chExt cx="9807905" cy="7974474"/>
          </a:xfrm>
        </p:grpSpPr>
        <p:sp>
          <p:nvSpPr>
            <p:cNvPr id="10" name="Google Shape;10;p2"/>
            <p:cNvSpPr/>
            <p:nvPr/>
          </p:nvSpPr>
          <p:spPr>
            <a:xfrm rot="-5400000">
              <a:off x="7120124" y="4060803"/>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 y="4104678"/>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6782" y="-1232671"/>
              <a:ext cx="9150782"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885529" y="302485"/>
            <a:ext cx="10998540" cy="4878740"/>
            <a:chOff x="-885529" y="302485"/>
            <a:chExt cx="10998540" cy="4878740"/>
          </a:xfrm>
        </p:grpSpPr>
        <p:sp>
          <p:nvSpPr>
            <p:cNvPr id="14" name="Google Shape;14;p2"/>
            <p:cNvSpPr/>
            <p:nvPr/>
          </p:nvSpPr>
          <p:spPr>
            <a:xfrm>
              <a:off x="2581296" y="4914218"/>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7266974" y="4937849"/>
              <a:ext cx="1205478" cy="219752"/>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93550" y="4455724"/>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8291042" y="569492"/>
              <a:ext cx="1821969" cy="184293"/>
            </a:xfrm>
            <a:custGeom>
              <a:avLst/>
              <a:gdLst/>
              <a:ahLst/>
              <a:cxnLst/>
              <a:rect l="l" t="t" r="r" b="b"/>
              <a:pathLst>
                <a:path w="28680" h="2901" extrusionOk="0">
                  <a:moveTo>
                    <a:pt x="28679" y="1"/>
                  </a:moveTo>
                  <a:lnTo>
                    <a:pt x="2737" y="162"/>
                  </a:lnTo>
                  <a:lnTo>
                    <a:pt x="1" y="2900"/>
                  </a:lnTo>
                  <a:lnTo>
                    <a:pt x="28679" y="2751"/>
                  </a:lnTo>
                  <a:lnTo>
                    <a:pt x="28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885529" y="302485"/>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689412" y="-2417039"/>
            <a:ext cx="11168660" cy="9105554"/>
            <a:chOff x="-689412" y="-2417039"/>
            <a:chExt cx="11168660" cy="9105554"/>
          </a:xfrm>
        </p:grpSpPr>
        <p:grpSp>
          <p:nvGrpSpPr>
            <p:cNvPr id="20" name="Google Shape;20;p2"/>
            <p:cNvGrpSpPr/>
            <p:nvPr/>
          </p:nvGrpSpPr>
          <p:grpSpPr>
            <a:xfrm>
              <a:off x="6699625" y="4455725"/>
              <a:ext cx="3779622" cy="1782883"/>
              <a:chOff x="5782225" y="4455725"/>
              <a:chExt cx="3779622" cy="1782883"/>
            </a:xfrm>
          </p:grpSpPr>
          <p:sp>
            <p:nvSpPr>
              <p:cNvPr id="21" name="Google Shape;21;p2"/>
              <p:cNvSpPr/>
              <p:nvPr/>
            </p:nvSpPr>
            <p:spPr>
              <a:xfrm>
                <a:off x="6756575" y="445572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782225" y="470120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48925" y="4604000"/>
              <a:ext cx="5424616" cy="2084515"/>
              <a:chOff x="0" y="4604000"/>
              <a:chExt cx="5424616" cy="2084515"/>
            </a:xfrm>
          </p:grpSpPr>
          <p:sp>
            <p:nvSpPr>
              <p:cNvPr id="24" name="Google Shape;24;p2"/>
              <p:cNvSpPr/>
              <p:nvPr/>
            </p:nvSpPr>
            <p:spPr>
              <a:xfrm>
                <a:off x="0" y="4604000"/>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29600" y="4604000"/>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rot="10800000">
              <a:off x="-689412" y="-117347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800000">
              <a:off x="4880516" y="-2417039"/>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txBox="1">
            <a:spLocks noGrp="1"/>
          </p:cNvSpPr>
          <p:nvPr>
            <p:ph type="ctrTitle"/>
          </p:nvPr>
        </p:nvSpPr>
        <p:spPr>
          <a:xfrm>
            <a:off x="1394250" y="1432275"/>
            <a:ext cx="6355500" cy="1610100"/>
          </a:xfrm>
          <a:prstGeom prst="rect">
            <a:avLst/>
          </a:prstGeom>
          <a:noFill/>
        </p:spPr>
        <p:txBody>
          <a:bodyPr spcFirstLastPara="1" wrap="square" lIns="91425" tIns="91425" rIns="91425" bIns="91425" anchor="b" anchorCtr="0">
            <a:noAutofit/>
          </a:bodyPr>
          <a:lstStyle>
            <a:lvl1pPr lvl="0" algn="ctr">
              <a:spcBef>
                <a:spcPts val="0"/>
              </a:spcBef>
              <a:spcAft>
                <a:spcPts val="0"/>
              </a:spcAft>
              <a:buSzPts val="4300"/>
              <a:buNone/>
              <a:defRPr sz="4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9" name="Google Shape;29;p2"/>
          <p:cNvSpPr txBox="1">
            <a:spLocks noGrp="1"/>
          </p:cNvSpPr>
          <p:nvPr>
            <p:ph type="subTitle" idx="1"/>
          </p:nvPr>
        </p:nvSpPr>
        <p:spPr>
          <a:xfrm>
            <a:off x="1394250" y="3058425"/>
            <a:ext cx="6355500" cy="38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300"/>
              <a:buNone/>
              <a:defRPr sz="15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grpSp>
        <p:nvGrpSpPr>
          <p:cNvPr id="54" name="Google Shape;54;p4"/>
          <p:cNvGrpSpPr/>
          <p:nvPr/>
        </p:nvGrpSpPr>
        <p:grpSpPr>
          <a:xfrm>
            <a:off x="7852085" y="4186321"/>
            <a:ext cx="3074607" cy="453954"/>
            <a:chOff x="5478797" y="847321"/>
            <a:chExt cx="3074607" cy="453954"/>
          </a:xfrm>
        </p:grpSpPr>
        <p:grpSp>
          <p:nvGrpSpPr>
            <p:cNvPr id="55" name="Google Shape;55;p4"/>
            <p:cNvGrpSpPr/>
            <p:nvPr/>
          </p:nvGrpSpPr>
          <p:grpSpPr>
            <a:xfrm flipH="1">
              <a:off x="5675409" y="922405"/>
              <a:ext cx="2877996" cy="223763"/>
              <a:chOff x="1687059" y="2012316"/>
              <a:chExt cx="3573375" cy="277863"/>
            </a:xfrm>
          </p:grpSpPr>
          <p:sp>
            <p:nvSpPr>
              <p:cNvPr id="56" name="Google Shape;56;p4"/>
              <p:cNvSpPr/>
              <p:nvPr/>
            </p:nvSpPr>
            <p:spPr>
              <a:xfrm>
                <a:off x="1687059" y="2012316"/>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57" name="Google Shape;57;p4"/>
              <p:cNvSpPr/>
              <p:nvPr/>
            </p:nvSpPr>
            <p:spPr>
              <a:xfrm>
                <a:off x="5203734" y="2233479"/>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4"/>
            <p:cNvGrpSpPr/>
            <p:nvPr/>
          </p:nvGrpSpPr>
          <p:grpSpPr>
            <a:xfrm flipH="1">
              <a:off x="6072799" y="847321"/>
              <a:ext cx="2430997" cy="185534"/>
              <a:chOff x="1748547" y="1392116"/>
              <a:chExt cx="5911958" cy="451312"/>
            </a:xfrm>
          </p:grpSpPr>
          <p:sp>
            <p:nvSpPr>
              <p:cNvPr id="59" name="Google Shape;59;p4"/>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60" name="Google Shape;60;p4"/>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flipH="1">
              <a:off x="5478797" y="1255615"/>
              <a:ext cx="3010303" cy="45661"/>
              <a:chOff x="1766900" y="2869225"/>
              <a:chExt cx="3737650" cy="56700"/>
            </a:xfrm>
          </p:grpSpPr>
          <p:cxnSp>
            <p:nvCxnSpPr>
              <p:cNvPr id="62" name="Google Shape;62;p4"/>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63" name="Google Shape;63;p4"/>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 name="Google Shape;64;p4"/>
          <p:cNvGrpSpPr/>
          <p:nvPr/>
        </p:nvGrpSpPr>
        <p:grpSpPr>
          <a:xfrm>
            <a:off x="-522276" y="-1302097"/>
            <a:ext cx="7191391" cy="7853482"/>
            <a:chOff x="-522276" y="-1302097"/>
            <a:chExt cx="7191391" cy="7853482"/>
          </a:xfrm>
        </p:grpSpPr>
        <p:sp>
          <p:nvSpPr>
            <p:cNvPr id="65" name="Google Shape;65;p4"/>
            <p:cNvSpPr/>
            <p:nvPr/>
          </p:nvSpPr>
          <p:spPr>
            <a:xfrm flipH="1">
              <a:off x="3148717" y="4709785"/>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rot="10800000" flipH="1">
              <a:off x="-522276" y="-1302097"/>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4"/>
          <p:cNvSpPr txBox="1">
            <a:spLocks noGrp="1"/>
          </p:cNvSpPr>
          <p:nvPr>
            <p:ph type="body" idx="1"/>
          </p:nvPr>
        </p:nvSpPr>
        <p:spPr>
          <a:xfrm>
            <a:off x="720000" y="1065989"/>
            <a:ext cx="7704000" cy="3420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Font typeface="Nunito Light"/>
              <a:buChar char="●"/>
              <a:defRPr>
                <a:solidFill>
                  <a:schemeClr val="hlink"/>
                </a:solidFill>
                <a:latin typeface="Barlow"/>
                <a:ea typeface="Barlow"/>
                <a:cs typeface="Barlow"/>
                <a:sym typeface="Barlow"/>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sp>
        <p:nvSpPr>
          <p:cNvPr id="69" name="Google Shape;69;p4"/>
          <p:cNvSpPr/>
          <p:nvPr/>
        </p:nvSpPr>
        <p:spPr>
          <a:xfrm flipH="1">
            <a:off x="6000549" y="4603999"/>
            <a:ext cx="1205478" cy="219752"/>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4"/>
          <p:cNvGrpSpPr/>
          <p:nvPr/>
        </p:nvGrpSpPr>
        <p:grpSpPr>
          <a:xfrm>
            <a:off x="4132575" y="4716825"/>
            <a:ext cx="5724316" cy="2084515"/>
            <a:chOff x="4132575" y="4716825"/>
            <a:chExt cx="5724316" cy="2084515"/>
          </a:xfrm>
        </p:grpSpPr>
        <p:sp>
          <p:nvSpPr>
            <p:cNvPr id="71" name="Google Shape;71;p4"/>
            <p:cNvSpPr/>
            <p:nvPr/>
          </p:nvSpPr>
          <p:spPr>
            <a:xfrm flipH="1">
              <a:off x="5361875" y="47168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flipH="1">
              <a:off x="4132575" y="47168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23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10"/>
        <p:cNvGrpSpPr/>
        <p:nvPr/>
      </p:nvGrpSpPr>
      <p:grpSpPr>
        <a:xfrm>
          <a:off x="0" y="0"/>
          <a:ext cx="0" cy="0"/>
          <a:chOff x="0" y="0"/>
          <a:chExt cx="0" cy="0"/>
        </a:xfrm>
      </p:grpSpPr>
      <p:grpSp>
        <p:nvGrpSpPr>
          <p:cNvPr id="711" name="Google Shape;711;p31"/>
          <p:cNvGrpSpPr/>
          <p:nvPr/>
        </p:nvGrpSpPr>
        <p:grpSpPr>
          <a:xfrm rot="10800000">
            <a:off x="-1889528" y="158865"/>
            <a:ext cx="3010303" cy="380635"/>
            <a:chOff x="5446772" y="1743190"/>
            <a:chExt cx="3010303" cy="380635"/>
          </a:xfrm>
        </p:grpSpPr>
        <p:grpSp>
          <p:nvGrpSpPr>
            <p:cNvPr id="712" name="Google Shape;712;p31"/>
            <p:cNvGrpSpPr/>
            <p:nvPr/>
          </p:nvGrpSpPr>
          <p:grpSpPr>
            <a:xfrm flipH="1">
              <a:off x="5898325" y="1865405"/>
              <a:ext cx="1567047" cy="45661"/>
              <a:chOff x="1754675" y="2661275"/>
              <a:chExt cx="1945675" cy="56700"/>
            </a:xfrm>
          </p:grpSpPr>
          <p:cxnSp>
            <p:nvCxnSpPr>
              <p:cNvPr id="713" name="Google Shape;713;p31"/>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14" name="Google Shape;714;p31"/>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31"/>
            <p:cNvGrpSpPr/>
            <p:nvPr/>
          </p:nvGrpSpPr>
          <p:grpSpPr>
            <a:xfrm flipH="1">
              <a:off x="5477439" y="1987637"/>
              <a:ext cx="1561280" cy="136187"/>
              <a:chOff x="1754675" y="2824000"/>
              <a:chExt cx="4728285" cy="412439"/>
            </a:xfrm>
          </p:grpSpPr>
          <p:sp>
            <p:nvSpPr>
              <p:cNvPr id="716" name="Google Shape;716;p31"/>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717" name="Google Shape;717;p31"/>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31"/>
            <p:cNvGrpSpPr/>
            <p:nvPr/>
          </p:nvGrpSpPr>
          <p:grpSpPr>
            <a:xfrm flipH="1">
              <a:off x="5446772" y="1743190"/>
              <a:ext cx="3010303" cy="45661"/>
              <a:chOff x="1766900" y="2869225"/>
              <a:chExt cx="3737650" cy="56700"/>
            </a:xfrm>
          </p:grpSpPr>
          <p:cxnSp>
            <p:nvCxnSpPr>
              <p:cNvPr id="719" name="Google Shape;719;p31"/>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20" name="Google Shape;720;p31"/>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1" name="Google Shape;721;p31"/>
          <p:cNvGrpSpPr/>
          <p:nvPr/>
        </p:nvGrpSpPr>
        <p:grpSpPr>
          <a:xfrm flipH="1">
            <a:off x="1347409" y="-265593"/>
            <a:ext cx="9294978" cy="6913322"/>
            <a:chOff x="-201828" y="-265593"/>
            <a:chExt cx="9294978" cy="6913322"/>
          </a:xfrm>
        </p:grpSpPr>
        <p:sp>
          <p:nvSpPr>
            <p:cNvPr id="722" name="Google Shape;722;p31"/>
            <p:cNvSpPr/>
            <p:nvPr/>
          </p:nvSpPr>
          <p:spPr>
            <a:xfrm>
              <a:off x="-201828" y="4736333"/>
              <a:ext cx="9294978"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rot="10800000" flipH="1">
              <a:off x="1175807" y="-265593"/>
              <a:ext cx="1539180" cy="805095"/>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4" name="Google Shape;724;p31"/>
          <p:cNvSpPr/>
          <p:nvPr/>
        </p:nvSpPr>
        <p:spPr>
          <a:xfrm rot="10800000">
            <a:off x="794659" y="4876484"/>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flipH="1">
            <a:off x="-561113" y="423005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726"/>
        <p:cNvGrpSpPr/>
        <p:nvPr/>
      </p:nvGrpSpPr>
      <p:grpSpPr>
        <a:xfrm>
          <a:off x="0" y="0"/>
          <a:ext cx="0" cy="0"/>
          <a:chOff x="0" y="0"/>
          <a:chExt cx="0" cy="0"/>
        </a:xfrm>
      </p:grpSpPr>
      <p:grpSp>
        <p:nvGrpSpPr>
          <p:cNvPr id="727" name="Google Shape;727;p32"/>
          <p:cNvGrpSpPr/>
          <p:nvPr/>
        </p:nvGrpSpPr>
        <p:grpSpPr>
          <a:xfrm flipH="1">
            <a:off x="-2028096" y="-1770656"/>
            <a:ext cx="4007050" cy="2363739"/>
            <a:chOff x="6549401" y="-1824231"/>
            <a:chExt cx="4007050" cy="2363739"/>
          </a:xfrm>
        </p:grpSpPr>
        <p:sp>
          <p:nvSpPr>
            <p:cNvPr id="728" name="Google Shape;728;p32"/>
            <p:cNvSpPr/>
            <p:nvPr/>
          </p:nvSpPr>
          <p:spPr>
            <a:xfrm>
              <a:off x="7695191" y="307513"/>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rot="10800000">
              <a:off x="6549401" y="-1824231"/>
              <a:ext cx="4007050" cy="2363728"/>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2"/>
          <p:cNvGrpSpPr/>
          <p:nvPr/>
        </p:nvGrpSpPr>
        <p:grpSpPr>
          <a:xfrm flipH="1">
            <a:off x="7391104" y="241540"/>
            <a:ext cx="3296400" cy="703085"/>
            <a:chOff x="-12" y="3628590"/>
            <a:chExt cx="3296400" cy="703085"/>
          </a:xfrm>
        </p:grpSpPr>
        <p:grpSp>
          <p:nvGrpSpPr>
            <p:cNvPr id="731" name="Google Shape;731;p32"/>
            <p:cNvGrpSpPr/>
            <p:nvPr/>
          </p:nvGrpSpPr>
          <p:grpSpPr>
            <a:xfrm>
              <a:off x="854867" y="3996692"/>
              <a:ext cx="1567047" cy="45661"/>
              <a:chOff x="1754675" y="2661275"/>
              <a:chExt cx="1945675" cy="56700"/>
            </a:xfrm>
          </p:grpSpPr>
          <p:cxnSp>
            <p:nvCxnSpPr>
              <p:cNvPr id="732" name="Google Shape;732;p32"/>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33" name="Google Shape;733;p32"/>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2"/>
            <p:cNvGrpSpPr/>
            <p:nvPr/>
          </p:nvGrpSpPr>
          <p:grpSpPr>
            <a:xfrm>
              <a:off x="518420" y="4195487"/>
              <a:ext cx="1561280" cy="136187"/>
              <a:chOff x="1754675" y="2824000"/>
              <a:chExt cx="4728285" cy="412439"/>
            </a:xfrm>
          </p:grpSpPr>
          <p:sp>
            <p:nvSpPr>
              <p:cNvPr id="735" name="Google Shape;735;p32"/>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736" name="Google Shape;736;p32"/>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2"/>
            <p:cNvGrpSpPr/>
            <p:nvPr/>
          </p:nvGrpSpPr>
          <p:grpSpPr>
            <a:xfrm>
              <a:off x="226304" y="3764887"/>
              <a:ext cx="3070084" cy="102364"/>
              <a:chOff x="1779150" y="2604263"/>
              <a:chExt cx="3811875" cy="127113"/>
            </a:xfrm>
          </p:grpSpPr>
          <p:sp>
            <p:nvSpPr>
              <p:cNvPr id="738" name="Google Shape;738;p32"/>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739" name="Google Shape;739;p32"/>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2"/>
            <p:cNvGrpSpPr/>
            <p:nvPr/>
          </p:nvGrpSpPr>
          <p:grpSpPr>
            <a:xfrm>
              <a:off x="-12" y="3628590"/>
              <a:ext cx="3010303" cy="45661"/>
              <a:chOff x="1766900" y="2869225"/>
              <a:chExt cx="3737650" cy="56700"/>
            </a:xfrm>
          </p:grpSpPr>
          <p:cxnSp>
            <p:nvCxnSpPr>
              <p:cNvPr id="741" name="Google Shape;741;p32"/>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42" name="Google Shape;742;p32"/>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3" name="Google Shape;743;p32"/>
          <p:cNvGrpSpPr/>
          <p:nvPr/>
        </p:nvGrpSpPr>
        <p:grpSpPr>
          <a:xfrm flipH="1">
            <a:off x="-1341650" y="-685669"/>
            <a:ext cx="10751988" cy="7671703"/>
            <a:chOff x="-881984" y="-739244"/>
            <a:chExt cx="10751988" cy="7671703"/>
          </a:xfrm>
        </p:grpSpPr>
        <p:sp>
          <p:nvSpPr>
            <p:cNvPr id="744" name="Google Shape;744;p32"/>
            <p:cNvSpPr/>
            <p:nvPr/>
          </p:nvSpPr>
          <p:spPr>
            <a:xfrm flipH="1">
              <a:off x="5675437" y="4457952"/>
              <a:ext cx="4194567" cy="2474507"/>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2"/>
            <p:cNvSpPr/>
            <p:nvPr/>
          </p:nvSpPr>
          <p:spPr>
            <a:xfrm rot="10800000" flipH="1">
              <a:off x="-881984" y="-739244"/>
              <a:ext cx="1959133" cy="1024867"/>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746;p32"/>
          <p:cNvSpPr/>
          <p:nvPr/>
        </p:nvSpPr>
        <p:spPr>
          <a:xfrm flipH="1">
            <a:off x="-417877" y="511088"/>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2"/>
          <p:cNvSpPr/>
          <p:nvPr/>
        </p:nvSpPr>
        <p:spPr>
          <a:xfrm rot="10800000" flipH="1">
            <a:off x="-621671" y="-1770656"/>
            <a:ext cx="4007050" cy="2363728"/>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Poppins Black"/>
              <a:buNone/>
              <a:defRPr sz="2600">
                <a:solidFill>
                  <a:schemeClr val="dk1"/>
                </a:solidFill>
                <a:latin typeface="Poppins Black"/>
                <a:ea typeface="Poppins Black"/>
                <a:cs typeface="Poppins Black"/>
                <a:sym typeface="Poppins Black"/>
              </a:defRPr>
            </a:lvl1pPr>
            <a:lvl2pPr lvl="1"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2pPr>
            <a:lvl3pPr lvl="2"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3pPr>
            <a:lvl4pPr lvl="3"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4pPr>
            <a:lvl5pPr lvl="4"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5pPr>
            <a:lvl6pPr lvl="5"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6pPr>
            <a:lvl7pPr lvl="6"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7pPr>
            <a:lvl8pPr lvl="7"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8pPr>
            <a:lvl9pPr lvl="8"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1pPr>
            <a:lvl2pPr marL="914400" lvl="1"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2pPr>
            <a:lvl3pPr marL="1371600" lvl="2"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3pPr>
            <a:lvl4pPr marL="1828800" lvl="3"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4pPr>
            <a:lvl5pPr marL="2286000" lvl="4"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5pPr>
            <a:lvl6pPr marL="2743200" lvl="5"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6pPr>
            <a:lvl7pPr marL="3200400" lvl="6"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7pPr>
            <a:lvl8pPr marL="3657600" lvl="7"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8pPr>
            <a:lvl9pPr marL="4114800" lvl="8"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77" r:id="rId4"/>
    <p:sldLayoutId id="2147483678"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7.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4.emf"/><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F981D12E-B78B-BC3D-618D-C2A2B752E1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76074" y="101424"/>
            <a:ext cx="2191850" cy="2191850"/>
          </a:xfrm>
          <a:prstGeom prst="rect">
            <a:avLst/>
          </a:prstGeom>
        </p:spPr>
      </p:pic>
      <p:grpSp>
        <p:nvGrpSpPr>
          <p:cNvPr id="760" name="Google Shape;760;p36"/>
          <p:cNvGrpSpPr/>
          <p:nvPr/>
        </p:nvGrpSpPr>
        <p:grpSpPr>
          <a:xfrm rot="10800000">
            <a:off x="6662200" y="3637323"/>
            <a:ext cx="3537150" cy="626797"/>
            <a:chOff x="1199232" y="2120038"/>
            <a:chExt cx="4391793" cy="778340"/>
          </a:xfrm>
        </p:grpSpPr>
        <p:grpSp>
          <p:nvGrpSpPr>
            <p:cNvPr id="761" name="Google Shape;761;p36"/>
            <p:cNvGrpSpPr/>
            <p:nvPr/>
          </p:nvGrpSpPr>
          <p:grpSpPr>
            <a:xfrm>
              <a:off x="2227732" y="2577138"/>
              <a:ext cx="1945675" cy="56700"/>
              <a:chOff x="2227732" y="2661275"/>
              <a:chExt cx="1945675" cy="56700"/>
            </a:xfrm>
          </p:grpSpPr>
          <p:cxnSp>
            <p:nvCxnSpPr>
              <p:cNvPr id="762" name="Google Shape;762;p36"/>
              <p:cNvCxnSpPr/>
              <p:nvPr/>
            </p:nvCxnSpPr>
            <p:spPr>
              <a:xfrm>
                <a:off x="2227732"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63" name="Google Shape;763;p36"/>
              <p:cNvSpPr/>
              <p:nvPr/>
            </p:nvSpPr>
            <p:spPr>
              <a:xfrm>
                <a:off x="4116707"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6"/>
            <p:cNvGrpSpPr/>
            <p:nvPr/>
          </p:nvGrpSpPr>
          <p:grpSpPr>
            <a:xfrm>
              <a:off x="1943838" y="2729277"/>
              <a:ext cx="1938597" cy="169100"/>
              <a:chOff x="2216194" y="2593212"/>
              <a:chExt cx="4728285" cy="412439"/>
            </a:xfrm>
          </p:grpSpPr>
          <p:sp>
            <p:nvSpPr>
              <p:cNvPr id="765" name="Google Shape;765;p36"/>
              <p:cNvSpPr/>
              <p:nvPr/>
            </p:nvSpPr>
            <p:spPr>
              <a:xfrm>
                <a:off x="2216194" y="2593212"/>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6" name="Google Shape;766;p36"/>
              <p:cNvSpPr/>
              <p:nvPr/>
            </p:nvSpPr>
            <p:spPr>
              <a:xfrm>
                <a:off x="6810079" y="2871251"/>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6"/>
            <p:cNvGrpSpPr/>
            <p:nvPr/>
          </p:nvGrpSpPr>
          <p:grpSpPr>
            <a:xfrm>
              <a:off x="1779150" y="2289288"/>
              <a:ext cx="3811875" cy="127113"/>
              <a:chOff x="1779150" y="2604263"/>
              <a:chExt cx="3811875" cy="127113"/>
            </a:xfrm>
          </p:grpSpPr>
          <p:sp>
            <p:nvSpPr>
              <p:cNvPr id="768" name="Google Shape;768;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9" name="Google Shape;769;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36"/>
            <p:cNvGrpSpPr/>
            <p:nvPr/>
          </p:nvGrpSpPr>
          <p:grpSpPr>
            <a:xfrm>
              <a:off x="1199232" y="2120038"/>
              <a:ext cx="3737650" cy="56700"/>
              <a:chOff x="1199232" y="2869225"/>
              <a:chExt cx="3737650" cy="56700"/>
            </a:xfrm>
          </p:grpSpPr>
          <p:cxnSp>
            <p:nvCxnSpPr>
              <p:cNvPr id="771" name="Google Shape;771;p36"/>
              <p:cNvCxnSpPr/>
              <p:nvPr/>
            </p:nvCxnSpPr>
            <p:spPr>
              <a:xfrm>
                <a:off x="1199232"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72" name="Google Shape;772;p36"/>
              <p:cNvSpPr/>
              <p:nvPr/>
            </p:nvSpPr>
            <p:spPr>
              <a:xfrm>
                <a:off x="4880182"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3" name="Google Shape;773;p36"/>
          <p:cNvGrpSpPr/>
          <p:nvPr/>
        </p:nvGrpSpPr>
        <p:grpSpPr>
          <a:xfrm>
            <a:off x="-1696246" y="967904"/>
            <a:ext cx="3599787" cy="1044096"/>
            <a:chOff x="-1431671" y="656504"/>
            <a:chExt cx="3599787" cy="1044096"/>
          </a:xfrm>
        </p:grpSpPr>
        <p:grpSp>
          <p:nvGrpSpPr>
            <p:cNvPr id="774" name="Google Shape;774;p36"/>
            <p:cNvGrpSpPr/>
            <p:nvPr/>
          </p:nvGrpSpPr>
          <p:grpSpPr>
            <a:xfrm>
              <a:off x="-368508" y="1432892"/>
              <a:ext cx="1567047" cy="45661"/>
              <a:chOff x="1754675" y="2661275"/>
              <a:chExt cx="1945675" cy="56700"/>
            </a:xfrm>
          </p:grpSpPr>
          <p:cxnSp>
            <p:nvCxnSpPr>
              <p:cNvPr id="775" name="Google Shape;775;p36"/>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76" name="Google Shape;776;p36"/>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36"/>
            <p:cNvGrpSpPr/>
            <p:nvPr/>
          </p:nvGrpSpPr>
          <p:grpSpPr>
            <a:xfrm>
              <a:off x="-766480" y="1564412"/>
              <a:ext cx="1561280" cy="136187"/>
              <a:chOff x="1754675" y="2824000"/>
              <a:chExt cx="4728285" cy="412439"/>
            </a:xfrm>
          </p:grpSpPr>
          <p:sp>
            <p:nvSpPr>
              <p:cNvPr id="778" name="Google Shape;778;p36"/>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79" name="Google Shape;779;p36"/>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36"/>
            <p:cNvGrpSpPr/>
            <p:nvPr/>
          </p:nvGrpSpPr>
          <p:grpSpPr>
            <a:xfrm>
              <a:off x="-1431671" y="1201087"/>
              <a:ext cx="3070084" cy="102364"/>
              <a:chOff x="1779150" y="2604263"/>
              <a:chExt cx="3811875" cy="127113"/>
            </a:xfrm>
          </p:grpSpPr>
          <p:sp>
            <p:nvSpPr>
              <p:cNvPr id="781" name="Google Shape;781;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2" name="Google Shape;782;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6"/>
            <p:cNvGrpSpPr/>
            <p:nvPr/>
          </p:nvGrpSpPr>
          <p:grpSpPr>
            <a:xfrm>
              <a:off x="-856941" y="773805"/>
              <a:ext cx="2877996" cy="223763"/>
              <a:chOff x="1748550" y="2064750"/>
              <a:chExt cx="3573375" cy="277863"/>
            </a:xfrm>
          </p:grpSpPr>
          <p:sp>
            <p:nvSpPr>
              <p:cNvPr id="784" name="Google Shape;784;p36"/>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5" name="Google Shape;785;p36"/>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6"/>
            <p:cNvGrpSpPr/>
            <p:nvPr/>
          </p:nvGrpSpPr>
          <p:grpSpPr>
            <a:xfrm>
              <a:off x="-856958" y="656504"/>
              <a:ext cx="2430741" cy="185537"/>
              <a:chOff x="1748547" y="1392116"/>
              <a:chExt cx="5911958" cy="451312"/>
            </a:xfrm>
          </p:grpSpPr>
          <p:sp>
            <p:nvSpPr>
              <p:cNvPr id="787" name="Google Shape;787;p36"/>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8" name="Google Shape;788;p36"/>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36"/>
            <p:cNvGrpSpPr/>
            <p:nvPr/>
          </p:nvGrpSpPr>
          <p:grpSpPr>
            <a:xfrm>
              <a:off x="-842187" y="1064790"/>
              <a:ext cx="3010303" cy="45661"/>
              <a:chOff x="1766900" y="2869225"/>
              <a:chExt cx="3737650" cy="56700"/>
            </a:xfrm>
          </p:grpSpPr>
          <p:cxnSp>
            <p:nvCxnSpPr>
              <p:cNvPr id="790" name="Google Shape;790;p36"/>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91" name="Google Shape;791;p36"/>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rupo 3">
            <a:extLst>
              <a:ext uri="{FF2B5EF4-FFF2-40B4-BE49-F238E27FC236}">
                <a16:creationId xmlns:a16="http://schemas.microsoft.com/office/drawing/2014/main" id="{940E9B1F-B83B-6512-D3DB-7437054941C2}"/>
              </a:ext>
            </a:extLst>
          </p:cNvPr>
          <p:cNvGrpSpPr/>
          <p:nvPr/>
        </p:nvGrpSpPr>
        <p:grpSpPr>
          <a:xfrm>
            <a:off x="667752" y="2571750"/>
            <a:ext cx="7808495" cy="2427508"/>
            <a:chOff x="667753" y="2571751"/>
            <a:chExt cx="7808495" cy="2427508"/>
          </a:xfrm>
        </p:grpSpPr>
        <p:sp>
          <p:nvSpPr>
            <p:cNvPr id="6" name="CuadroTexto 5">
              <a:extLst>
                <a:ext uri="{FF2B5EF4-FFF2-40B4-BE49-F238E27FC236}">
                  <a16:creationId xmlns:a16="http://schemas.microsoft.com/office/drawing/2014/main" id="{58692A62-0C1F-5190-A790-D4B87018E122}"/>
                </a:ext>
              </a:extLst>
            </p:cNvPr>
            <p:cNvSpPr txBox="1"/>
            <p:nvPr/>
          </p:nvSpPr>
          <p:spPr>
            <a:xfrm>
              <a:off x="667753" y="2571751"/>
              <a:ext cx="7808495" cy="569323"/>
            </a:xfrm>
            <a:prstGeom prst="rect">
              <a:avLst/>
            </a:prstGeom>
            <a:noFill/>
          </p:spPr>
          <p:txBody>
            <a:bodyPr wrap="square">
              <a:spAutoFit/>
            </a:bodyPr>
            <a:lstStyle/>
            <a:p>
              <a:pPr algn="ctr">
                <a:lnSpc>
                  <a:spcPct val="107000"/>
                </a:lnSpc>
                <a:spcBef>
                  <a:spcPts val="900"/>
                </a:spcBef>
              </a:pPr>
              <a:r>
                <a:rPr lang="es-CL" sz="3000" b="1" dirty="0">
                  <a:solidFill>
                    <a:schemeClr val="accent4"/>
                  </a:solidFill>
                  <a:latin typeface="Aptos" panose="020B0004020202020204" pitchFamily="34" charset="0"/>
                  <a:ea typeface="Times New Roman" panose="02020603050405020304" pitchFamily="18" charset="0"/>
                  <a:cs typeface="Times New Roman" panose="02020603050405020304" pitchFamily="18" charset="0"/>
                </a:rPr>
                <a:t>Clase 4: Racionales I</a:t>
              </a:r>
            </a:p>
          </p:txBody>
        </p:sp>
        <p:sp>
          <p:nvSpPr>
            <p:cNvPr id="7" name="CuadroTexto 6">
              <a:extLst>
                <a:ext uri="{FF2B5EF4-FFF2-40B4-BE49-F238E27FC236}">
                  <a16:creationId xmlns:a16="http://schemas.microsoft.com/office/drawing/2014/main" id="{676D8914-D208-9347-BBC3-08633C02D1E9}"/>
                </a:ext>
              </a:extLst>
            </p:cNvPr>
            <p:cNvSpPr txBox="1"/>
            <p:nvPr/>
          </p:nvSpPr>
          <p:spPr>
            <a:xfrm>
              <a:off x="2287706" y="3141074"/>
              <a:ext cx="4572000" cy="577081"/>
            </a:xfrm>
            <a:prstGeom prst="rect">
              <a:avLst/>
            </a:prstGeom>
            <a:noFill/>
          </p:spPr>
          <p:txBody>
            <a:bodyPr wrap="square">
              <a:spAutoFit/>
            </a:bodyPr>
            <a:lstStyle/>
            <a:p>
              <a:pPr algn="ctr"/>
              <a:r>
                <a:rPr lang="es-CL" sz="1050" dirty="0">
                  <a:latin typeface="Aptos" panose="020B0004020202020204" pitchFamily="34" charset="0"/>
                  <a:cs typeface="Arial" panose="020B0604020202020204" pitchFamily="34" charset="0"/>
                </a:rPr>
                <a:t>Departamento de Matemáticas </a:t>
              </a:r>
            </a:p>
            <a:p>
              <a:pPr algn="ctr"/>
              <a:r>
                <a:rPr lang="es-CL" sz="1050" dirty="0">
                  <a:latin typeface="Aptos" panose="020B0004020202020204" pitchFamily="34" charset="0"/>
                  <a:cs typeface="Arial" panose="020B0604020202020204" pitchFamily="34" charset="0"/>
                </a:rPr>
                <a:t>4tos y Egresados – Programas M1 y M2</a:t>
              </a:r>
            </a:p>
            <a:p>
              <a:pPr algn="ctr"/>
              <a:r>
                <a:rPr lang="es-CL" sz="1050" dirty="0">
                  <a:latin typeface="Aptos" panose="020B0004020202020204" pitchFamily="34" charset="0"/>
                  <a:cs typeface="Arial" panose="020B0604020202020204" pitchFamily="34" charset="0"/>
                </a:rPr>
                <a:t>Eje: Números y Proporcionalidad</a:t>
              </a:r>
            </a:p>
          </p:txBody>
        </p:sp>
        <p:sp>
          <p:nvSpPr>
            <p:cNvPr id="8" name="CuadroTexto 7">
              <a:extLst>
                <a:ext uri="{FF2B5EF4-FFF2-40B4-BE49-F238E27FC236}">
                  <a16:creationId xmlns:a16="http://schemas.microsoft.com/office/drawing/2014/main" id="{3D87125F-1F8C-8B9A-EC77-F15AB73324D7}"/>
                </a:ext>
              </a:extLst>
            </p:cNvPr>
            <p:cNvSpPr txBox="1"/>
            <p:nvPr/>
          </p:nvSpPr>
          <p:spPr>
            <a:xfrm>
              <a:off x="2287706" y="4691482"/>
              <a:ext cx="4570293" cy="307777"/>
            </a:xfrm>
            <a:prstGeom prst="rect">
              <a:avLst/>
            </a:prstGeom>
            <a:noFill/>
          </p:spPr>
          <p:txBody>
            <a:bodyPr wrap="square">
              <a:spAutoFit/>
            </a:bodyPr>
            <a:lstStyle/>
            <a:p>
              <a:pPr algn="ctr"/>
              <a:r>
                <a:rPr lang="es-CL" dirty="0">
                  <a:latin typeface="Aptos" panose="020B0004020202020204" pitchFamily="34" charset="0"/>
                  <a:cs typeface="Arial" panose="020B0604020202020204" pitchFamily="34" charset="0"/>
                </a:rPr>
                <a:t>Otoño, 2024</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CuadroTexto 4">
                <a:extLst>
                  <a:ext uri="{FF2B5EF4-FFF2-40B4-BE49-F238E27FC236}">
                    <a16:creationId xmlns:a16="http://schemas.microsoft.com/office/drawing/2014/main" id="{E28A693C-C41F-14E3-F610-10B702611D14}"/>
                  </a:ext>
                </a:extLst>
              </p:cNvPr>
              <p:cNvSpPr txBox="1"/>
              <p:nvPr/>
            </p:nvSpPr>
            <p:spPr>
              <a:xfrm>
                <a:off x="0" y="940366"/>
                <a:ext cx="9144000" cy="4281750"/>
              </a:xfrm>
              <a:prstGeom prst="rect">
                <a:avLst/>
              </a:prstGeom>
              <a:noFill/>
            </p:spPr>
            <p:txBody>
              <a:bodyPr wrap="square">
                <a:spAutoFit/>
              </a:bodyPr>
              <a:lstStyle/>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Si bien el método anterior es útil cuando hay 2 fracciones interviniendo y sus denominadores son primos relativos, este es poco útil cuando hay más fracciones implicadas en este caso.</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Para esos casos recomendamos el método del ejemplo que se muestra a continuación</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6</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4</m:t>
                          </m:r>
                        </m:den>
                      </m:f>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1. </a:t>
                </a: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Se debe calcular el MCM entre los denominadores</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 que en este caso sería MCM (2,4,3) por el método que se desee, en este caso el valor es 12.</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2. Una vez calculado el MCM, </a:t>
                </a: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se debe amplificar cada fracción de manera tal en que todos los denominadores sean el valor del MCM.</a:t>
                </a: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br>
                  <a:rPr lang="es-CL" sz="1600" i="1" kern="100" dirty="0">
                    <a:effectLst/>
                    <a:latin typeface="Aptos" panose="020B0004020202020204" pitchFamily="34" charset="0"/>
                    <a:ea typeface="Calibri" panose="020F0502020204030204" pitchFamily="34"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r>
                            <m:rPr>
                              <m:nor/>
                            </m:rPr>
                            <a:rPr lang="es-CL" sz="1800" b="1" kern="100">
                              <a:effectLst/>
                              <a:latin typeface="Aptos" panose="020B0004020202020204" pitchFamily="34" charset="0"/>
                              <a:ea typeface="Calibri" panose="020F0502020204030204" pitchFamily="34" charset="0"/>
                              <a:cs typeface="Times New Roman" panose="02020603050405020304" pitchFamily="18" charset="0"/>
                            </a:rPr>
                            <m:t>∙6</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r>
                            <m:rPr>
                              <m:nor/>
                            </m:rPr>
                            <a:rPr lang="es-CL" sz="1800" b="1" kern="100">
                              <a:effectLst/>
                              <a:latin typeface="Aptos" panose="020B0004020202020204" pitchFamily="34" charset="0"/>
                              <a:ea typeface="Calibri" panose="020F0502020204030204" pitchFamily="34" charset="0"/>
                              <a:cs typeface="Times New Roman" panose="02020603050405020304" pitchFamily="18" charset="0"/>
                            </a:rPr>
                            <m:t>6</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6∙</m:t>
                          </m:r>
                          <m:r>
                            <m:rPr>
                              <m:nor/>
                            </m:rPr>
                            <a:rPr lang="es-CL" sz="1800" b="1" kern="100">
                              <a:effectLst/>
                              <a:latin typeface="Aptos" panose="020B0004020202020204" pitchFamily="34" charset="0"/>
                              <a:ea typeface="Calibri" panose="020F0502020204030204" pitchFamily="34" charset="0"/>
                              <a:cs typeface="Times New Roman" panose="02020603050405020304" pitchFamily="18" charset="0"/>
                            </a:rPr>
                            <m:t>3</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4∙</m:t>
                          </m:r>
                          <m:r>
                            <m:rPr>
                              <m:nor/>
                            </m:rPr>
                            <a:rPr lang="es-CL" sz="1800" b="1" kern="100">
                              <a:effectLst/>
                              <a:latin typeface="Aptos" panose="020B0004020202020204" pitchFamily="34" charset="0"/>
                              <a:ea typeface="Calibri" panose="020F0502020204030204" pitchFamily="34" charset="0"/>
                              <a:cs typeface="Times New Roman" panose="02020603050405020304" pitchFamily="18" charset="0"/>
                            </a:rPr>
                            <m:t>3</m:t>
                          </m:r>
                        </m:den>
                      </m:f>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r>
                            <m:rPr>
                              <m:nor/>
                            </m:rPr>
                            <a:rPr lang="es-CL" sz="1800" b="1" kern="100">
                              <a:effectLst/>
                              <a:latin typeface="Aptos" panose="020B0004020202020204" pitchFamily="34" charset="0"/>
                              <a:ea typeface="Calibri" panose="020F0502020204030204" pitchFamily="34" charset="0"/>
                              <a:cs typeface="Times New Roman" panose="02020603050405020304" pitchFamily="18" charset="0"/>
                            </a:rPr>
                            <m:t>4</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r>
                            <m:rPr>
                              <m:nor/>
                            </m:rPr>
                            <a:rPr lang="es-CL" sz="1800" b="1" kern="100">
                              <a:effectLst/>
                              <a:latin typeface="Aptos" panose="020B0004020202020204" pitchFamily="34" charset="0"/>
                              <a:ea typeface="Calibri" panose="020F0502020204030204" pitchFamily="34" charset="0"/>
                              <a:cs typeface="Times New Roman" panose="02020603050405020304" pitchFamily="18" charset="0"/>
                            </a:rPr>
                            <m:t>4</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CuadroTexto 4">
                <a:extLst>
                  <a:ext uri="{FF2B5EF4-FFF2-40B4-BE49-F238E27FC236}">
                    <a16:creationId xmlns:a16="http://schemas.microsoft.com/office/drawing/2014/main" id="{E28A693C-C41F-14E3-F610-10B702611D14}"/>
                  </a:ext>
                </a:extLst>
              </p:cNvPr>
              <p:cNvSpPr txBox="1">
                <a:spLocks noRot="1" noChangeAspect="1" noMove="1" noResize="1" noEditPoints="1" noAdjustHandles="1" noChangeArrowheads="1" noChangeShapeType="1" noTextEdit="1"/>
              </p:cNvSpPr>
              <p:nvPr/>
            </p:nvSpPr>
            <p:spPr>
              <a:xfrm>
                <a:off x="0" y="940366"/>
                <a:ext cx="9144000" cy="4281750"/>
              </a:xfrm>
              <a:prstGeom prst="rect">
                <a:avLst/>
              </a:prstGeom>
              <a:blipFill>
                <a:blip r:embed="rId2"/>
                <a:stretch>
                  <a:fillRect l="-333" t="-284" r="-333"/>
                </a:stretch>
              </a:blipFill>
            </p:spPr>
            <p:txBody>
              <a:bodyPr/>
              <a:lstStyle/>
              <a:p>
                <a:r>
                  <a:rPr lang="es-CL">
                    <a:noFill/>
                  </a:rPr>
                  <a:t> </a:t>
                </a:r>
              </a:p>
            </p:txBody>
          </p:sp>
        </mc:Fallback>
      </mc:AlternateContent>
      <p:sp>
        <p:nvSpPr>
          <p:cNvPr id="6" name="Título 1">
            <a:extLst>
              <a:ext uri="{FF2B5EF4-FFF2-40B4-BE49-F238E27FC236}">
                <a16:creationId xmlns:a16="http://schemas.microsoft.com/office/drawing/2014/main" id="{9A12E309-EFEF-8D9E-A6B2-56672AD5936F}"/>
              </a:ext>
            </a:extLst>
          </p:cNvPr>
          <p:cNvSpPr>
            <a:spLocks noGrp="1"/>
          </p:cNvSpPr>
          <p:nvPr>
            <p:ph type="title"/>
          </p:nvPr>
        </p:nvSpPr>
        <p:spPr>
          <a:xfrm>
            <a:off x="720000" y="367666"/>
            <a:ext cx="7704000" cy="572700"/>
          </a:xfrm>
        </p:spPr>
        <p:txBody>
          <a:bodyPr/>
          <a:lstStyle/>
          <a:p>
            <a:r>
              <a:rPr lang="es-ES" b="1" dirty="0">
                <a:latin typeface="Aptos" panose="020B0004020202020204" pitchFamily="34" charset="0"/>
              </a:rPr>
              <a:t>Adición y Sustracción de Fracciones </a:t>
            </a:r>
            <a:endParaRPr lang="es-CL" b="1" dirty="0">
              <a:latin typeface="Aptos" panose="020B0004020202020204" pitchFamily="34" charset="0"/>
            </a:endParaRPr>
          </a:p>
        </p:txBody>
      </p:sp>
    </p:spTree>
    <p:extLst>
      <p:ext uri="{BB962C8B-B14F-4D97-AF65-F5344CB8AC3E}">
        <p14:creationId xmlns:p14="http://schemas.microsoft.com/office/powerpoint/2010/main" val="7421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D7B05ED-9677-DC0D-0B9F-25556F8AB367}"/>
              </a:ext>
            </a:extLst>
          </p:cNvPr>
          <p:cNvSpPr txBox="1">
            <a:spLocks/>
          </p:cNvSpPr>
          <p:nvPr/>
        </p:nvSpPr>
        <p:spPr>
          <a:xfrm>
            <a:off x="720000" y="18478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Poppins Black"/>
              <a:buNone/>
              <a:defRPr sz="2600" b="0" i="0" u="none" strike="noStrike" cap="none">
                <a:solidFill>
                  <a:schemeClr val="dk1"/>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9pPr>
          </a:lstStyle>
          <a:p>
            <a:r>
              <a:rPr lang="es-ES" b="1">
                <a:latin typeface="Aptos" panose="020B0004020202020204" pitchFamily="34" charset="0"/>
              </a:rPr>
              <a:t>Adición y Sustracción de Fracciones </a:t>
            </a:r>
            <a:endParaRPr lang="es-CL" b="1" dirty="0">
              <a:latin typeface="Aptos" panose="020B0004020202020204" pitchFamily="34" charset="0"/>
            </a:endParaRPr>
          </a:p>
        </p:txBody>
      </p:sp>
      <mc:AlternateContent xmlns:mc="http://schemas.openxmlformats.org/markup-compatibility/2006">
        <mc:Choice xmlns:a14="http://schemas.microsoft.com/office/drawing/2010/main" Requires="a14">
          <p:sp>
            <p:nvSpPr>
              <p:cNvPr id="6" name="CuadroTexto 5">
                <a:extLst>
                  <a:ext uri="{FF2B5EF4-FFF2-40B4-BE49-F238E27FC236}">
                    <a16:creationId xmlns:a16="http://schemas.microsoft.com/office/drawing/2014/main" id="{EA4739E5-1F7B-A3CA-038F-7FE909EDFF92}"/>
                  </a:ext>
                </a:extLst>
              </p:cNvPr>
              <p:cNvSpPr txBox="1"/>
              <p:nvPr/>
            </p:nvSpPr>
            <p:spPr>
              <a:xfrm>
                <a:off x="365580" y="932726"/>
                <a:ext cx="8382180" cy="3776547"/>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smtClean="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r>
                            <m:rPr>
                              <m:nor/>
                            </m:rPr>
                            <a:rPr lang="es-CL" sz="1600" b="1" kern="100">
                              <a:effectLst/>
                              <a:latin typeface="Aptos" panose="020B0004020202020204" pitchFamily="34" charset="0"/>
                              <a:ea typeface="Calibri" panose="020F0502020204030204" pitchFamily="34" charset="0"/>
                              <a:cs typeface="Times New Roman" panose="02020603050405020304" pitchFamily="18" charset="0"/>
                            </a:rPr>
                            <m:t>6</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r>
                            <m:rPr>
                              <m:nor/>
                            </m:rPr>
                            <a:rPr lang="es-CL" sz="1600" b="1" kern="100">
                              <a:effectLst/>
                              <a:latin typeface="Aptos" panose="020B0004020202020204" pitchFamily="34" charset="0"/>
                              <a:ea typeface="Calibri" panose="020F0502020204030204" pitchFamily="34" charset="0"/>
                              <a:cs typeface="Times New Roman" panose="02020603050405020304" pitchFamily="18" charset="0"/>
                            </a:rPr>
                            <m:t>6</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6∙</m:t>
                          </m:r>
                          <m:r>
                            <m:rPr>
                              <m:nor/>
                            </m:rPr>
                            <a:rPr lang="es-CL" sz="1600" b="1" kern="100">
                              <a:effectLst/>
                              <a:latin typeface="Aptos" panose="020B0004020202020204" pitchFamily="34" charset="0"/>
                              <a:ea typeface="Calibri" panose="020F0502020204030204" pitchFamily="34" charset="0"/>
                              <a:cs typeface="Times New Roman" panose="02020603050405020304" pitchFamily="18" charset="0"/>
                            </a:rPr>
                            <m:t>3</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r>
                            <m:rPr>
                              <m:nor/>
                            </m:rPr>
                            <a:rPr lang="es-CL" sz="1600" b="1" kern="100">
                              <a:effectLst/>
                              <a:latin typeface="Aptos" panose="020B0004020202020204" pitchFamily="34" charset="0"/>
                              <a:ea typeface="Calibri" panose="020F0502020204030204" pitchFamily="34" charset="0"/>
                              <a:cs typeface="Times New Roman" panose="02020603050405020304" pitchFamily="18" charset="0"/>
                            </a:rPr>
                            <m:t>3</m:t>
                          </m:r>
                        </m:den>
                      </m:f>
                      <m:r>
                        <m:rPr>
                          <m:nor/>
                        </m:rPr>
                        <a:rPr lang="es-CL" sz="1600" i="1"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m:t>
                          </m:r>
                          <m:r>
                            <m:rPr>
                              <m:nor/>
                            </m:rPr>
                            <a:rPr lang="es-CL" sz="1600" b="1" kern="100">
                              <a:effectLst/>
                              <a:latin typeface="Aptos" panose="020B0004020202020204" pitchFamily="34" charset="0"/>
                              <a:ea typeface="Calibri" panose="020F0502020204030204" pitchFamily="34" charset="0"/>
                              <a:cs typeface="Times New Roman" panose="02020603050405020304" pitchFamily="18" charset="0"/>
                            </a:rPr>
                            <m:t>4</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r>
                            <m:rPr>
                              <m:nor/>
                            </m:rPr>
                            <a:rPr lang="es-CL" sz="1600" b="1" kern="100">
                              <a:effectLst/>
                              <a:latin typeface="Aptos" panose="020B0004020202020204" pitchFamily="34" charset="0"/>
                              <a:ea typeface="Calibri" panose="020F0502020204030204" pitchFamily="34" charset="0"/>
                              <a:cs typeface="Times New Roman" panose="02020603050405020304" pitchFamily="18" charset="0"/>
                            </a:rPr>
                            <m:t>4</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18</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12</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18</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12</m:t>
                          </m:r>
                        </m:den>
                      </m:f>
                      <m:r>
                        <m:rPr>
                          <m:nor/>
                        </m:rPr>
                        <a:rPr lang="es-CL" sz="1600" i="1"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12</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3. Una vez igualados los denominadores, </a:t>
                </a: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este se conserva y se operan los numeradores.</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18+18</m:t>
                          </m:r>
                          <m:r>
                            <m:rPr>
                              <m:nor/>
                            </m:rPr>
                            <a:rPr lang="es-CL" sz="16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12</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32</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12</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4. Según sea necesario, amplificar o simplificar el resultado.</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b="0" i="0" kern="100" smtClean="0">
                              <a:effectLst/>
                              <a:latin typeface="Aptos" panose="020B0004020202020204" pitchFamily="34" charset="0"/>
                              <a:ea typeface="Calibri" panose="020F0502020204030204" pitchFamily="34" charset="0"/>
                              <a:cs typeface="Times New Roman" panose="02020603050405020304" pitchFamily="18" charset="0"/>
                            </a:rPr>
                            <m:t>32</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12</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9</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6</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6</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CuadroTexto 5">
                <a:extLst>
                  <a:ext uri="{FF2B5EF4-FFF2-40B4-BE49-F238E27FC236}">
                    <a16:creationId xmlns:a16="http://schemas.microsoft.com/office/drawing/2014/main" id="{EA4739E5-1F7B-A3CA-038F-7FE909EDFF92}"/>
                  </a:ext>
                </a:extLst>
              </p:cNvPr>
              <p:cNvSpPr txBox="1">
                <a:spLocks noRot="1" noChangeAspect="1" noMove="1" noResize="1" noEditPoints="1" noAdjustHandles="1" noChangeArrowheads="1" noChangeShapeType="1" noTextEdit="1"/>
              </p:cNvSpPr>
              <p:nvPr/>
            </p:nvSpPr>
            <p:spPr>
              <a:xfrm>
                <a:off x="365580" y="932726"/>
                <a:ext cx="8382180" cy="3776547"/>
              </a:xfrm>
              <a:prstGeom prst="rect">
                <a:avLst/>
              </a:prstGeom>
              <a:blipFill>
                <a:blip r:embed="rId3"/>
                <a:stretch>
                  <a:fillRect l="-436"/>
                </a:stretch>
              </a:blipFill>
            </p:spPr>
            <p:txBody>
              <a:bodyPr/>
              <a:lstStyle/>
              <a:p>
                <a:r>
                  <a:rPr lang="es-CL">
                    <a:noFill/>
                  </a:rPr>
                  <a:t> </a:t>
                </a:r>
              </a:p>
            </p:txBody>
          </p:sp>
        </mc:Fallback>
      </mc:AlternateContent>
    </p:spTree>
    <p:extLst>
      <p:ext uri="{BB962C8B-B14F-4D97-AF65-F5344CB8AC3E}">
        <p14:creationId xmlns:p14="http://schemas.microsoft.com/office/powerpoint/2010/main" val="22001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D7B05ED-9677-DC0D-0B9F-25556F8AB367}"/>
              </a:ext>
            </a:extLst>
          </p:cNvPr>
          <p:cNvSpPr txBox="1">
            <a:spLocks/>
          </p:cNvSpPr>
          <p:nvPr/>
        </p:nvSpPr>
        <p:spPr>
          <a:xfrm>
            <a:off x="720000" y="18478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Poppins Black"/>
              <a:buNone/>
              <a:defRPr sz="2600" b="0" i="0" u="none" strike="noStrike" cap="none">
                <a:solidFill>
                  <a:schemeClr val="dk1"/>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9pPr>
          </a:lstStyle>
          <a:p>
            <a:r>
              <a:rPr lang="es-ES" b="1" dirty="0">
                <a:latin typeface="Aptos" panose="020B0004020202020204" pitchFamily="34" charset="0"/>
              </a:rPr>
              <a:t>Multiplicación de Fracciones </a:t>
            </a:r>
            <a:endParaRPr lang="es-CL" b="1" dirty="0">
              <a:latin typeface="Aptos" panose="020B0004020202020204" pitchFamily="34" charset="0"/>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68FF2128-DC71-2078-CDB0-365A03780990}"/>
                  </a:ext>
                </a:extLst>
              </p:cNvPr>
              <p:cNvSpPr txBox="1"/>
              <p:nvPr/>
            </p:nvSpPr>
            <p:spPr>
              <a:xfrm>
                <a:off x="1036320" y="1031150"/>
                <a:ext cx="7071360" cy="1103892"/>
              </a:xfrm>
              <a:prstGeom prst="rect">
                <a:avLst/>
              </a:prstGeom>
              <a:noFill/>
            </p:spPr>
            <p:txBody>
              <a:bodyPr wrap="square">
                <a:spAutoFit/>
              </a:bodyPr>
              <a:lstStyle/>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Consiste en multiplicar ambos numeradores y ambos denominadores</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c</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d</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c</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d</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ac</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bd</m:t>
                          </m:r>
                        </m:den>
                      </m:f>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uadroTexto 2">
                <a:extLst>
                  <a:ext uri="{FF2B5EF4-FFF2-40B4-BE49-F238E27FC236}">
                    <a16:creationId xmlns:a16="http://schemas.microsoft.com/office/drawing/2014/main" id="{68FF2128-DC71-2078-CDB0-365A03780990}"/>
                  </a:ext>
                </a:extLst>
              </p:cNvPr>
              <p:cNvSpPr txBox="1">
                <a:spLocks noRot="1" noChangeAspect="1" noMove="1" noResize="1" noEditPoints="1" noAdjustHandles="1" noChangeArrowheads="1" noChangeShapeType="1" noTextEdit="1"/>
              </p:cNvSpPr>
              <p:nvPr/>
            </p:nvSpPr>
            <p:spPr>
              <a:xfrm>
                <a:off x="1036320" y="1031150"/>
                <a:ext cx="7071360" cy="1103892"/>
              </a:xfrm>
              <a:prstGeom prst="rect">
                <a:avLst/>
              </a:prstGeom>
              <a:blipFill>
                <a:blip r:embed="rId3"/>
                <a:stretch>
                  <a:fillRect l="-690" t="-1657" r="-431"/>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Cuadro de texto 524806528">
                <a:extLst>
                  <a:ext uri="{FF2B5EF4-FFF2-40B4-BE49-F238E27FC236}">
                    <a16:creationId xmlns:a16="http://schemas.microsoft.com/office/drawing/2014/main" id="{2E0EF7A4-56B7-AC50-E3C7-A3C5757F1034}"/>
                  </a:ext>
                </a:extLst>
              </p:cNvPr>
              <p:cNvSpPr txBox="1"/>
              <p:nvPr/>
            </p:nvSpPr>
            <p:spPr>
              <a:xfrm>
                <a:off x="647700" y="3174539"/>
                <a:ext cx="2971800" cy="1197610"/>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a:effectLst/>
                    <a:latin typeface="Aptos" panose="020B0004020202020204" pitchFamily="34" charset="0"/>
                    <a:ea typeface="Calibri" panose="020F0502020204030204" pitchFamily="34" charset="0"/>
                    <a:cs typeface="Times New Roman" panose="02020603050405020304" pitchFamily="18" charset="0"/>
                  </a:rPr>
                  <a:t>Ejemplo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8</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5∙1</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3∙8</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24</m:t>
                          </m:r>
                        </m:den>
                      </m:f>
                    </m:oMath>
                  </m:oMathPara>
                </a14:m>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Cuadro de texto 524806528">
                <a:extLst>
                  <a:ext uri="{FF2B5EF4-FFF2-40B4-BE49-F238E27FC236}">
                    <a16:creationId xmlns:a16="http://schemas.microsoft.com/office/drawing/2014/main" id="{2E0EF7A4-56B7-AC50-E3C7-A3C5757F1034}"/>
                  </a:ext>
                </a:extLst>
              </p:cNvPr>
              <p:cNvSpPr txBox="1">
                <a:spLocks noRot="1" noChangeAspect="1" noMove="1" noResize="1" noEditPoints="1" noAdjustHandles="1" noChangeArrowheads="1" noChangeShapeType="1" noTextEdit="1"/>
              </p:cNvSpPr>
              <p:nvPr/>
            </p:nvSpPr>
            <p:spPr>
              <a:xfrm>
                <a:off x="647700" y="3174539"/>
                <a:ext cx="2971800" cy="1197610"/>
              </a:xfrm>
              <a:prstGeom prst="roundRect">
                <a:avLst>
                  <a:gd name="adj" fmla="val 6870"/>
                </a:avLst>
              </a:prstGeom>
              <a:blipFill>
                <a:blip r:embed="rId4"/>
                <a:stretch>
                  <a:fillRect l="-612"/>
                </a:stretch>
              </a:blipFill>
              <a:ln w="9525">
                <a:solidFill>
                  <a:schemeClr val="accent4">
                    <a:lumMod val="75000"/>
                  </a:schemeClr>
                </a:solidFill>
                <a:prstDash val="dash"/>
              </a:ln>
            </p:spPr>
            <p:txBody>
              <a:bodyPr/>
              <a:lstStyle/>
              <a:p>
                <a:r>
                  <a:rPr lang="es-CL">
                    <a:noFill/>
                  </a:rPr>
                  <a:t> </a:t>
                </a:r>
              </a:p>
            </p:txBody>
          </p:sp>
        </mc:Fallback>
      </mc:AlternateContent>
      <p:sp>
        <p:nvSpPr>
          <p:cNvPr id="7" name="Cuadro de texto 2092102363">
            <a:extLst>
              <a:ext uri="{FF2B5EF4-FFF2-40B4-BE49-F238E27FC236}">
                <a16:creationId xmlns:a16="http://schemas.microsoft.com/office/drawing/2014/main" id="{9C87867E-3B07-E275-A6BC-29B26C3E8048}"/>
              </a:ext>
            </a:extLst>
          </p:cNvPr>
          <p:cNvSpPr txBox="1"/>
          <p:nvPr/>
        </p:nvSpPr>
        <p:spPr>
          <a:xfrm>
            <a:off x="4244340" y="2845149"/>
            <a:ext cx="4754880" cy="1856391"/>
          </a:xfrm>
          <a:prstGeom prst="roundRect">
            <a:avLst>
              <a:gd name="adj" fmla="val 6870"/>
            </a:avLst>
          </a:prstGeom>
          <a:solidFill>
            <a:schemeClr val="accent6">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¡IMPORTANTE!</a:t>
            </a:r>
            <a:endParaRPr lang="es-CL"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La simplificación está permitida, de manera que cualquier denominador se puede simplificar con cualquier numerador. Esto es una herramienta útil ya que, nos permite trabajar con números más pequeños.</a:t>
            </a:r>
            <a:endParaRPr lang="es-CL"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14" descr="Homero intelecual | Homer simpson, Simpson, The simpsons">
            <a:extLst>
              <a:ext uri="{FF2B5EF4-FFF2-40B4-BE49-F238E27FC236}">
                <a16:creationId xmlns:a16="http://schemas.microsoft.com/office/drawing/2014/main" id="{6A2402C2-358B-C2A7-33DE-889112A95B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162" y="1968961"/>
            <a:ext cx="970172" cy="115057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D713D4EB-BB51-BD33-C4A9-EA8AD130E204}"/>
              </a:ext>
            </a:extLst>
          </p:cNvPr>
          <p:cNvSpPr txBox="1"/>
          <p:nvPr/>
        </p:nvSpPr>
        <p:spPr>
          <a:xfrm>
            <a:off x="2585754" y="2026981"/>
            <a:ext cx="6558246" cy="735747"/>
          </a:xfrm>
          <a:prstGeom prst="wedgeEllipseCallout">
            <a:avLst>
              <a:gd name="adj1" fmla="val -57463"/>
              <a:gd name="adj2" fmla="val -11457"/>
            </a:avLst>
          </a:prstGeom>
          <a:solidFill>
            <a:schemeClr val="bg1"/>
          </a:solidFill>
          <a:ln>
            <a:solidFill>
              <a:schemeClr val="accent1"/>
            </a:solidFill>
          </a:ln>
        </p:spPr>
        <p:txBody>
          <a:bodyPr wrap="square" rtlCol="0">
            <a:spAutoFit/>
          </a:bodyPr>
          <a:lstStyle/>
          <a:p>
            <a:pPr algn="ctr"/>
            <a:r>
              <a:rPr lang="es-CL" dirty="0">
                <a:latin typeface="Aptos" panose="020B0004020202020204" pitchFamily="34" charset="0"/>
              </a:rPr>
              <a:t>Pida a su profe un ejemplo de simplificación en la multiplicación de fracciones</a:t>
            </a:r>
          </a:p>
        </p:txBody>
      </p:sp>
    </p:spTree>
    <p:extLst>
      <p:ext uri="{BB962C8B-B14F-4D97-AF65-F5344CB8AC3E}">
        <p14:creationId xmlns:p14="http://schemas.microsoft.com/office/powerpoint/2010/main" val="163741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D7B05ED-9677-DC0D-0B9F-25556F8AB367}"/>
              </a:ext>
            </a:extLst>
          </p:cNvPr>
          <p:cNvSpPr txBox="1">
            <a:spLocks/>
          </p:cNvSpPr>
          <p:nvPr/>
        </p:nvSpPr>
        <p:spPr>
          <a:xfrm>
            <a:off x="720000" y="18478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Poppins Black"/>
              <a:buNone/>
              <a:defRPr sz="2600" b="0" i="0" u="none" strike="noStrike" cap="none">
                <a:solidFill>
                  <a:schemeClr val="dk1"/>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9pPr>
          </a:lstStyle>
          <a:p>
            <a:r>
              <a:rPr lang="es-ES" b="1" dirty="0">
                <a:latin typeface="Aptos" panose="020B0004020202020204" pitchFamily="34" charset="0"/>
              </a:rPr>
              <a:t>División de Fracciones </a:t>
            </a:r>
            <a:endParaRPr lang="es-CL" b="1" dirty="0">
              <a:latin typeface="Aptos" panose="020B0004020202020204" pitchFamily="34" charset="0"/>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68FF2128-DC71-2078-CDB0-365A03780990}"/>
                  </a:ext>
                </a:extLst>
              </p:cNvPr>
              <p:cNvSpPr txBox="1"/>
              <p:nvPr/>
            </p:nvSpPr>
            <p:spPr>
              <a:xfrm>
                <a:off x="236220" y="1031150"/>
                <a:ext cx="8854440" cy="1146724"/>
              </a:xfrm>
              <a:prstGeom prst="rect">
                <a:avLst/>
              </a:prstGeom>
              <a:noFill/>
            </p:spPr>
            <p:txBody>
              <a:bodyPr wrap="square">
                <a:spAutoFit/>
              </a:bodyPr>
              <a:lstStyle/>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Consiste en multiplicar la primera fracción por el inverso multiplicativo de la segunda</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c</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d</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d</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c</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ad</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bc</m:t>
                          </m:r>
                        </m:den>
                      </m:f>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uadroTexto 2">
                <a:extLst>
                  <a:ext uri="{FF2B5EF4-FFF2-40B4-BE49-F238E27FC236}">
                    <a16:creationId xmlns:a16="http://schemas.microsoft.com/office/drawing/2014/main" id="{68FF2128-DC71-2078-CDB0-365A03780990}"/>
                  </a:ext>
                </a:extLst>
              </p:cNvPr>
              <p:cNvSpPr txBox="1">
                <a:spLocks noRot="1" noChangeAspect="1" noMove="1" noResize="1" noEditPoints="1" noAdjustHandles="1" noChangeArrowheads="1" noChangeShapeType="1" noTextEdit="1"/>
              </p:cNvSpPr>
              <p:nvPr/>
            </p:nvSpPr>
            <p:spPr>
              <a:xfrm>
                <a:off x="236220" y="1031150"/>
                <a:ext cx="8854440" cy="1146724"/>
              </a:xfrm>
              <a:prstGeom prst="rect">
                <a:avLst/>
              </a:prstGeom>
              <a:blipFill>
                <a:blip r:embed="rId3"/>
                <a:stretch>
                  <a:fillRect l="-620" t="-1596"/>
                </a:stretch>
              </a:blipFill>
            </p:spPr>
            <p:txBody>
              <a:bodyPr/>
              <a:lstStyle/>
              <a:p>
                <a:r>
                  <a:rPr lang="es-CL">
                    <a:noFill/>
                  </a:rPr>
                  <a:t> </a:t>
                </a:r>
              </a:p>
            </p:txBody>
          </p:sp>
        </mc:Fallback>
      </mc:AlternateContent>
      <p:pic>
        <p:nvPicPr>
          <p:cNvPr id="2" name="Picture 14" descr="Homero intelecual | Homer simpson, Simpson, The simpsons">
            <a:extLst>
              <a:ext uri="{FF2B5EF4-FFF2-40B4-BE49-F238E27FC236}">
                <a16:creationId xmlns:a16="http://schemas.microsoft.com/office/drawing/2014/main" id="{96A903AE-EF6F-688B-0391-C655EB80FF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8862" y="1828810"/>
            <a:ext cx="970172" cy="115057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7FCCA302-12C0-6A28-2430-936D0424042D}"/>
              </a:ext>
            </a:extLst>
          </p:cNvPr>
          <p:cNvSpPr txBox="1"/>
          <p:nvPr/>
        </p:nvSpPr>
        <p:spPr>
          <a:xfrm>
            <a:off x="2585754" y="2026981"/>
            <a:ext cx="6207726" cy="432792"/>
          </a:xfrm>
          <a:prstGeom prst="wedgeEllipseCallout">
            <a:avLst>
              <a:gd name="adj1" fmla="val -57463"/>
              <a:gd name="adj2" fmla="val -11457"/>
            </a:avLst>
          </a:prstGeom>
          <a:solidFill>
            <a:schemeClr val="bg1"/>
          </a:solidFill>
          <a:ln>
            <a:solidFill>
              <a:schemeClr val="accent1"/>
            </a:solidFill>
          </a:ln>
        </p:spPr>
        <p:txBody>
          <a:bodyPr wrap="square" rtlCol="0">
            <a:spAutoFit/>
          </a:bodyPr>
          <a:lstStyle/>
          <a:p>
            <a:pPr algn="ctr"/>
            <a:r>
              <a:rPr lang="es-CL" dirty="0">
                <a:latin typeface="Aptos" panose="020B0004020202020204" pitchFamily="34" charset="0"/>
              </a:rPr>
              <a:t>¿Qué es el inverso multiplicativo?</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A3FBE6E4-29EF-2544-3D1F-32BCA19C41E2}"/>
                  </a:ext>
                </a:extLst>
              </p:cNvPr>
              <p:cNvSpPr txBox="1"/>
              <p:nvPr/>
            </p:nvSpPr>
            <p:spPr>
              <a:xfrm>
                <a:off x="2273334" y="3070026"/>
                <a:ext cx="5730240" cy="1016176"/>
              </a:xfrm>
              <a:prstGeom prst="rect">
                <a:avLst/>
              </a:prstGeom>
              <a:noFill/>
            </p:spPr>
            <p:txBody>
              <a:bodyPr wrap="square">
                <a:spAutoFit/>
              </a:bodyPr>
              <a:lstStyle/>
              <a:p>
                <a:pPr algn="just">
                  <a:lnSpc>
                    <a:spcPct val="107000"/>
                  </a:lnSpc>
                  <a:spcAft>
                    <a:spcPts val="800"/>
                  </a:spcAft>
                </a:pPr>
                <a:r>
                  <a:rPr lang="es-CL" sz="1400" b="1" kern="100" dirty="0">
                    <a:effectLst/>
                    <a:latin typeface="Aptos" panose="020B0004020202020204" pitchFamily="34" charset="0"/>
                    <a:ea typeface="Calibri" panose="020F0502020204030204" pitchFamily="34" charset="0"/>
                    <a:cs typeface="Times New Roman" panose="02020603050405020304" pitchFamily="18" charset="0"/>
                  </a:rPr>
                  <a:t>Inverso Multiplicativo:</a:t>
                </a:r>
                <a:r>
                  <a:rPr lang="es-CL" sz="1400" kern="100" dirty="0">
                    <a:effectLst/>
                    <a:latin typeface="Aptos" panose="020B0004020202020204" pitchFamily="34" charset="0"/>
                    <a:ea typeface="Calibri" panose="020F0502020204030204" pitchFamily="34" charset="0"/>
                    <a:cs typeface="Times New Roman" panose="02020603050405020304" pitchFamily="18" charset="0"/>
                  </a:rPr>
                  <a:t> Es aquel número que al realizar la multiplicación por el número original nos da 1.</a:t>
                </a:r>
                <a:endParaRPr lang="es-CL"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1400" kern="100" dirty="0">
                    <a:effectLst/>
                    <a:latin typeface="Aptos" panose="020B0004020202020204" pitchFamily="34" charset="0"/>
                    <a:ea typeface="Calibri" panose="020F0502020204030204" pitchFamily="34" charset="0"/>
                    <a:cs typeface="Times New Roman" panose="02020603050405020304" pitchFamily="18" charset="0"/>
                  </a:rPr>
                  <a:t>A </a:t>
                </a:r>
                <a:r>
                  <a:rPr lang="es-CL" sz="1400" b="1" kern="100" dirty="0">
                    <a:effectLst/>
                    <a:latin typeface="Aptos" panose="020B0004020202020204" pitchFamily="34" charset="0"/>
                    <a:ea typeface="Calibri" panose="020F0502020204030204" pitchFamily="34" charset="0"/>
                    <a:cs typeface="Times New Roman" panose="02020603050405020304" pitchFamily="18" charset="0"/>
                  </a:rPr>
                  <a:t>∙</a:t>
                </a:r>
                <a:r>
                  <a:rPr lang="es-CL" sz="1400" kern="100" dirty="0">
                    <a:effectLst/>
                    <a:latin typeface="Aptos" panose="020B00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s-CL" sz="14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400" kern="100">
                            <a:effectLst/>
                            <a:latin typeface="Aptos" panose="020B0004020202020204" pitchFamily="34" charset="0"/>
                            <a:ea typeface="Calibri" panose="020F0502020204030204" pitchFamily="34" charset="0"/>
                            <a:cs typeface="Times New Roman" panose="02020603050405020304" pitchFamily="18" charset="0"/>
                          </a:rPr>
                          <m:t>1</m:t>
                        </m:r>
                      </m:num>
                      <m:den>
                        <m:r>
                          <m:rPr>
                            <m:nor/>
                          </m:rPr>
                          <a:rPr lang="es-CL" sz="1400" kern="100">
                            <a:effectLst/>
                            <a:latin typeface="Aptos" panose="020B0004020202020204" pitchFamily="34" charset="0"/>
                            <a:ea typeface="Calibri" panose="020F0502020204030204" pitchFamily="34" charset="0"/>
                            <a:cs typeface="Times New Roman" panose="02020603050405020304" pitchFamily="18" charset="0"/>
                          </a:rPr>
                          <m:t>A</m:t>
                        </m:r>
                      </m:den>
                    </m:f>
                  </m:oMath>
                </a14:m>
                <a:r>
                  <a:rPr lang="es-CL" sz="1400" kern="100" dirty="0">
                    <a:effectLst/>
                    <a:latin typeface="Aptos" panose="020B0004020202020204" pitchFamily="34" charset="0"/>
                    <a:ea typeface="Calibri" panose="020F0502020204030204" pitchFamily="34" charset="0"/>
                    <a:cs typeface="Times New Roman" panose="02020603050405020304" pitchFamily="18" charset="0"/>
                  </a:rPr>
                  <a:t>) = 1</a:t>
                </a:r>
                <a:endParaRPr lang="es-CL"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CuadroTexto 13">
                <a:extLst>
                  <a:ext uri="{FF2B5EF4-FFF2-40B4-BE49-F238E27FC236}">
                    <a16:creationId xmlns:a16="http://schemas.microsoft.com/office/drawing/2014/main" id="{A3FBE6E4-29EF-2544-3D1F-32BCA19C41E2}"/>
                  </a:ext>
                </a:extLst>
              </p:cNvPr>
              <p:cNvSpPr txBox="1">
                <a:spLocks noRot="1" noChangeAspect="1" noMove="1" noResize="1" noEditPoints="1" noAdjustHandles="1" noChangeArrowheads="1" noChangeShapeType="1" noTextEdit="1"/>
              </p:cNvSpPr>
              <p:nvPr/>
            </p:nvSpPr>
            <p:spPr>
              <a:xfrm>
                <a:off x="2273334" y="3070026"/>
                <a:ext cx="5730240" cy="1016176"/>
              </a:xfrm>
              <a:prstGeom prst="rect">
                <a:avLst/>
              </a:prstGeom>
              <a:blipFill>
                <a:blip r:embed="rId5"/>
                <a:stretch>
                  <a:fillRect l="-319" t="-602" r="-319" b="-1205"/>
                </a:stretch>
              </a:blipFill>
            </p:spPr>
            <p:txBody>
              <a:bodyPr/>
              <a:lstStyle/>
              <a:p>
                <a:r>
                  <a:rPr lang="es-CL">
                    <a:noFill/>
                  </a:rPr>
                  <a:t> </a:t>
                </a:r>
              </a:p>
            </p:txBody>
          </p:sp>
        </mc:Fallback>
      </mc:AlternateContent>
      <p:pic>
        <p:nvPicPr>
          <p:cNvPr id="2054" name="Picture 6" descr="Meme Feel Like A Sir - basicamente - 21207435">
            <a:extLst>
              <a:ext uri="{FF2B5EF4-FFF2-40B4-BE49-F238E27FC236}">
                <a16:creationId xmlns:a16="http://schemas.microsoft.com/office/drawing/2014/main" id="{40B323DD-9D51-ED73-D4FE-37C664F13B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214" y="3729784"/>
            <a:ext cx="1341120" cy="1341120"/>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BEC79E61-4F84-F7B6-C5CF-E364CDAFD87C}"/>
              </a:ext>
            </a:extLst>
          </p:cNvPr>
          <p:cNvSpPr txBox="1"/>
          <p:nvPr/>
        </p:nvSpPr>
        <p:spPr>
          <a:xfrm>
            <a:off x="2357154" y="4229167"/>
            <a:ext cx="6207726" cy="432792"/>
          </a:xfrm>
          <a:prstGeom prst="wedgeEllipseCallout">
            <a:avLst>
              <a:gd name="adj1" fmla="val -57463"/>
              <a:gd name="adj2" fmla="val -11457"/>
            </a:avLst>
          </a:prstGeom>
          <a:solidFill>
            <a:schemeClr val="bg1"/>
          </a:solidFill>
          <a:ln>
            <a:solidFill>
              <a:schemeClr val="accent1"/>
            </a:solidFill>
          </a:ln>
        </p:spPr>
        <p:txBody>
          <a:bodyPr wrap="square" rtlCol="0">
            <a:spAutoFit/>
          </a:bodyPr>
          <a:lstStyle/>
          <a:p>
            <a:pPr algn="ctr"/>
            <a:r>
              <a:rPr lang="es-CL" dirty="0">
                <a:latin typeface="Aptos" panose="020B0004020202020204" pitchFamily="34" charset="0"/>
              </a:rPr>
              <a:t>Es dar vuelta la fracción</a:t>
            </a:r>
          </a:p>
        </p:txBody>
      </p:sp>
    </p:spTree>
    <p:extLst>
      <p:ext uri="{BB962C8B-B14F-4D97-AF65-F5344CB8AC3E}">
        <p14:creationId xmlns:p14="http://schemas.microsoft.com/office/powerpoint/2010/main" val="376518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05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4" grpId="0"/>
      <p:bldP spid="15" grpId="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D7B05ED-9677-DC0D-0B9F-25556F8AB367}"/>
              </a:ext>
            </a:extLst>
          </p:cNvPr>
          <p:cNvSpPr txBox="1">
            <a:spLocks/>
          </p:cNvSpPr>
          <p:nvPr/>
        </p:nvSpPr>
        <p:spPr>
          <a:xfrm>
            <a:off x="720000" y="18478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Poppins Black"/>
              <a:buNone/>
              <a:defRPr sz="2600" b="0" i="0" u="none" strike="noStrike" cap="none">
                <a:solidFill>
                  <a:schemeClr val="dk1"/>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9pPr>
          </a:lstStyle>
          <a:p>
            <a:r>
              <a:rPr lang="es-ES" b="1" dirty="0">
                <a:latin typeface="Aptos" panose="020B0004020202020204" pitchFamily="34" charset="0"/>
              </a:rPr>
              <a:t>División de Fracciones </a:t>
            </a:r>
            <a:endParaRPr lang="es-CL" b="1" dirty="0">
              <a:latin typeface="Aptos" panose="020B0004020202020204" pitchFamily="34" charset="0"/>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68FF2128-DC71-2078-CDB0-365A03780990}"/>
                  </a:ext>
                </a:extLst>
              </p:cNvPr>
              <p:cNvSpPr txBox="1"/>
              <p:nvPr/>
            </p:nvSpPr>
            <p:spPr>
              <a:xfrm>
                <a:off x="236220" y="1031150"/>
                <a:ext cx="8854440" cy="1146724"/>
              </a:xfrm>
              <a:prstGeom prst="rect">
                <a:avLst/>
              </a:prstGeom>
              <a:noFill/>
            </p:spPr>
            <p:txBody>
              <a:bodyPr wrap="square">
                <a:spAutoFit/>
              </a:bodyPr>
              <a:lstStyle/>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Consiste en multiplicar la primera fracción por el inverso multiplicativo de la segunda</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c</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d</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d</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c</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ad</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bc</m:t>
                          </m:r>
                        </m:den>
                      </m:f>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uadroTexto 2">
                <a:extLst>
                  <a:ext uri="{FF2B5EF4-FFF2-40B4-BE49-F238E27FC236}">
                    <a16:creationId xmlns:a16="http://schemas.microsoft.com/office/drawing/2014/main" id="{68FF2128-DC71-2078-CDB0-365A03780990}"/>
                  </a:ext>
                </a:extLst>
              </p:cNvPr>
              <p:cNvSpPr txBox="1">
                <a:spLocks noRot="1" noChangeAspect="1" noMove="1" noResize="1" noEditPoints="1" noAdjustHandles="1" noChangeArrowheads="1" noChangeShapeType="1" noTextEdit="1"/>
              </p:cNvSpPr>
              <p:nvPr/>
            </p:nvSpPr>
            <p:spPr>
              <a:xfrm>
                <a:off x="236220" y="1031150"/>
                <a:ext cx="8854440" cy="1146724"/>
              </a:xfrm>
              <a:prstGeom prst="rect">
                <a:avLst/>
              </a:prstGeom>
              <a:blipFill>
                <a:blip r:embed="rId3"/>
                <a:stretch>
                  <a:fillRect l="-620" t="-1596"/>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Cuadro de texto 1098153697">
                <a:extLst>
                  <a:ext uri="{FF2B5EF4-FFF2-40B4-BE49-F238E27FC236}">
                    <a16:creationId xmlns:a16="http://schemas.microsoft.com/office/drawing/2014/main" id="{1F1B1C20-D4B1-E281-60CE-BCE931259873}"/>
                  </a:ext>
                </a:extLst>
              </p:cNvPr>
              <p:cNvSpPr txBox="1"/>
              <p:nvPr/>
            </p:nvSpPr>
            <p:spPr>
              <a:xfrm>
                <a:off x="342900" y="2816951"/>
                <a:ext cx="2971800" cy="1295399"/>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Ejemplo:</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7</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7</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6</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28</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14</m:t>
                          </m:r>
                        </m:den>
                      </m:f>
                    </m:oMath>
                  </m:oMathPara>
                </a14:m>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Cuadro de texto 1098153697">
                <a:extLst>
                  <a:ext uri="{FF2B5EF4-FFF2-40B4-BE49-F238E27FC236}">
                    <a16:creationId xmlns:a16="http://schemas.microsoft.com/office/drawing/2014/main" id="{1F1B1C20-D4B1-E281-60CE-BCE931259873}"/>
                  </a:ext>
                </a:extLst>
              </p:cNvPr>
              <p:cNvSpPr txBox="1">
                <a:spLocks noRot="1" noChangeAspect="1" noMove="1" noResize="1" noEditPoints="1" noAdjustHandles="1" noChangeArrowheads="1" noChangeShapeType="1" noTextEdit="1"/>
              </p:cNvSpPr>
              <p:nvPr/>
            </p:nvSpPr>
            <p:spPr>
              <a:xfrm>
                <a:off x="342900" y="2816951"/>
                <a:ext cx="2971800" cy="1295399"/>
              </a:xfrm>
              <a:prstGeom prst="roundRect">
                <a:avLst>
                  <a:gd name="adj" fmla="val 6870"/>
                </a:avLst>
              </a:prstGeom>
              <a:blipFill>
                <a:blip r:embed="rId4"/>
                <a:stretch>
                  <a:fillRect/>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 de texto 303610675">
                <a:extLst>
                  <a:ext uri="{FF2B5EF4-FFF2-40B4-BE49-F238E27FC236}">
                    <a16:creationId xmlns:a16="http://schemas.microsoft.com/office/drawing/2014/main" id="{34123CFC-5BFA-8048-4B4F-BBBCD0DBB185}"/>
                  </a:ext>
                </a:extLst>
              </p:cNvPr>
              <p:cNvSpPr txBox="1"/>
              <p:nvPr/>
            </p:nvSpPr>
            <p:spPr>
              <a:xfrm>
                <a:off x="3688080" y="2451538"/>
                <a:ext cx="5337900" cy="2426335"/>
              </a:xfrm>
              <a:prstGeom prst="roundRect">
                <a:avLst>
                  <a:gd name="adj" fmla="val 6870"/>
                </a:avLst>
              </a:prstGeom>
              <a:solidFill>
                <a:schemeClr val="accent6">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b="1" kern="100">
                    <a:effectLst/>
                    <a:latin typeface="Aptos" panose="020B0004020202020204" pitchFamily="34" charset="0"/>
                    <a:ea typeface="Calibri" panose="020F0502020204030204" pitchFamily="34" charset="0"/>
                    <a:cs typeface="Times New Roman" panose="02020603050405020304" pitchFamily="18" charset="0"/>
                  </a:rPr>
                  <a:t>¡IMPORTANTE</a:t>
                </a:r>
                <a:r>
                  <a:rPr lang="es-ES" sz="1600" kern="100">
                    <a:effectLst/>
                    <a:latin typeface="Aptos" panose="020B0004020202020204" pitchFamily="34" charset="0"/>
                    <a:ea typeface="Calibri" panose="020F0502020204030204" pitchFamily="34" charset="0"/>
                    <a:cs typeface="Times New Roman" panose="02020603050405020304" pitchFamily="18" charset="0"/>
                  </a:rPr>
                  <a:t> </a:t>
                </a:r>
                <a:r>
                  <a:rPr lang="es-CL" sz="1600" kern="100">
                    <a:effectLst/>
                    <a:latin typeface="Aptos" panose="020B0004020202020204" pitchFamily="34" charset="0"/>
                    <a:ea typeface="Calibri" panose="020F0502020204030204" pitchFamily="34" charset="0"/>
                    <a:cs typeface="Times New Roman" panose="02020603050405020304" pitchFamily="18" charset="0"/>
                  </a:rPr>
                  <a:t>!</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Al ser la división una forma de multiplicación, la simplificación igualmente está permitida. Se recomienda, sin embargo, simplificar cuando la operación ya está escrita en forma de multiplicación. En el ejemplo anterior, sería algo como esto.</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7</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7</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7</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14</m:t>
                          </m:r>
                        </m:den>
                      </m:f>
                    </m:oMath>
                  </m:oMathPara>
                </a14:m>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Cuadro de texto 303610675">
                <a:extLst>
                  <a:ext uri="{FF2B5EF4-FFF2-40B4-BE49-F238E27FC236}">
                    <a16:creationId xmlns:a16="http://schemas.microsoft.com/office/drawing/2014/main" id="{34123CFC-5BFA-8048-4B4F-BBBCD0DBB185}"/>
                  </a:ext>
                </a:extLst>
              </p:cNvPr>
              <p:cNvSpPr txBox="1">
                <a:spLocks noRot="1" noChangeAspect="1" noMove="1" noResize="1" noEditPoints="1" noAdjustHandles="1" noChangeArrowheads="1" noChangeShapeType="1" noTextEdit="1"/>
              </p:cNvSpPr>
              <p:nvPr/>
            </p:nvSpPr>
            <p:spPr>
              <a:xfrm>
                <a:off x="3688080" y="2451538"/>
                <a:ext cx="5337900" cy="2426335"/>
              </a:xfrm>
              <a:prstGeom prst="roundRect">
                <a:avLst>
                  <a:gd name="adj" fmla="val 6870"/>
                </a:avLst>
              </a:prstGeom>
              <a:blipFill>
                <a:blip r:embed="rId5"/>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92695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D7B05ED-9677-DC0D-0B9F-25556F8AB367}"/>
              </a:ext>
            </a:extLst>
          </p:cNvPr>
          <p:cNvSpPr txBox="1">
            <a:spLocks/>
          </p:cNvSpPr>
          <p:nvPr/>
        </p:nvSpPr>
        <p:spPr>
          <a:xfrm>
            <a:off x="720000" y="18478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Poppins Black"/>
              <a:buNone/>
              <a:defRPr sz="2600" b="0" i="0" u="none" strike="noStrike" cap="none">
                <a:solidFill>
                  <a:schemeClr val="dk1"/>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9pPr>
          </a:lstStyle>
          <a:p>
            <a:r>
              <a:rPr lang="es-ES" b="1" dirty="0">
                <a:latin typeface="Aptos" panose="020B0004020202020204" pitchFamily="34" charset="0"/>
              </a:rPr>
              <a:t>Número Mixto</a:t>
            </a:r>
            <a:endParaRPr lang="es-CL" b="1" dirty="0">
              <a:latin typeface="Aptos" panose="020B0004020202020204" pitchFamily="34" charset="0"/>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68FF2128-DC71-2078-CDB0-365A03780990}"/>
                  </a:ext>
                </a:extLst>
              </p:cNvPr>
              <p:cNvSpPr txBox="1"/>
              <p:nvPr/>
            </p:nvSpPr>
            <p:spPr>
              <a:xfrm>
                <a:off x="1143000" y="954950"/>
                <a:ext cx="7117080" cy="1716880"/>
              </a:xfrm>
              <a:prstGeom prst="rect">
                <a:avLst/>
              </a:prstGeom>
              <a:noFill/>
            </p:spPr>
            <p:txBody>
              <a:bodyPr wrap="square">
                <a:spAutoFit/>
              </a:bodyPr>
              <a:lstStyle/>
              <a:p>
                <a:pPr algn="ctr"/>
                <a:r>
                  <a:rPr lang="es-CL" sz="1800" dirty="0">
                    <a:latin typeface="Aptos" panose="020B0004020202020204" pitchFamily="34" charset="0"/>
                  </a:rPr>
                  <a:t>Es otra forma de expresar una suma, ya que realmente representa la suma de un entero con una fracción.</a:t>
                </a:r>
              </a:p>
              <a:p>
                <a:pPr algn="ctr"/>
                <a:r>
                  <a:rPr lang="es-CL" sz="1800" dirty="0">
                    <a:latin typeface="Aptos" panose="020B0004020202020204" pitchFamily="34" charset="0"/>
                  </a:rPr>
                  <a:t>Se multiplica el entero por el denominador de la fracción y se suma al numerador.</a:t>
                </a:r>
              </a:p>
              <a:p>
                <a:pPr algn="ctr"/>
                <a14:m>
                  <m:oMathPara xmlns:m="http://schemas.openxmlformats.org/officeDocument/2006/math">
                    <m:oMathParaPr>
                      <m:jc m:val="centerGroup"/>
                    </m:oMathParaPr>
                    <m:oMath xmlns:m="http://schemas.openxmlformats.org/officeDocument/2006/math">
                      <m:r>
                        <m:rPr>
                          <m:nor/>
                        </m:rPr>
                        <a:rPr lang="es-CL" sz="1800">
                          <a:latin typeface="Aptos" panose="020B0004020202020204" pitchFamily="34" charset="0"/>
                        </a:rPr>
                        <m:t>A</m:t>
                      </m:r>
                      <m:f>
                        <m:fPr>
                          <m:ctrlPr>
                            <a:rPr lang="es-CL" sz="1800" i="1">
                              <a:latin typeface="Cambria Math" panose="02040503050406030204" pitchFamily="18" charset="0"/>
                            </a:rPr>
                          </m:ctrlPr>
                        </m:fPr>
                        <m:num>
                          <m:r>
                            <m:rPr>
                              <m:nor/>
                            </m:rPr>
                            <a:rPr lang="es-CL" sz="1800">
                              <a:latin typeface="Aptos" panose="020B0004020202020204" pitchFamily="34" charset="0"/>
                            </a:rPr>
                            <m:t>b</m:t>
                          </m:r>
                        </m:num>
                        <m:den>
                          <m:r>
                            <m:rPr>
                              <m:nor/>
                            </m:rPr>
                            <a:rPr lang="es-CL" sz="1800">
                              <a:latin typeface="Aptos" panose="020B0004020202020204" pitchFamily="34" charset="0"/>
                            </a:rPr>
                            <m:t>c</m:t>
                          </m:r>
                        </m:den>
                      </m:f>
                      <m:r>
                        <m:rPr>
                          <m:nor/>
                        </m:rPr>
                        <a:rPr lang="es-CL" sz="1800">
                          <a:latin typeface="Aptos" panose="020B0004020202020204" pitchFamily="34" charset="0"/>
                        </a:rPr>
                        <m:t>=</m:t>
                      </m:r>
                      <m:f>
                        <m:fPr>
                          <m:ctrlPr>
                            <a:rPr lang="es-CL" sz="1800" i="1">
                              <a:latin typeface="Cambria Math" panose="02040503050406030204" pitchFamily="18" charset="0"/>
                            </a:rPr>
                          </m:ctrlPr>
                        </m:fPr>
                        <m:num>
                          <m:r>
                            <m:rPr>
                              <m:nor/>
                            </m:rPr>
                            <a:rPr lang="es-CL" sz="1800">
                              <a:latin typeface="Aptos" panose="020B0004020202020204" pitchFamily="34" charset="0"/>
                            </a:rPr>
                            <m:t>Ac</m:t>
                          </m:r>
                          <m:r>
                            <m:rPr>
                              <m:nor/>
                            </m:rPr>
                            <a:rPr lang="es-CL" sz="1800">
                              <a:latin typeface="Aptos" panose="020B0004020202020204" pitchFamily="34" charset="0"/>
                            </a:rPr>
                            <m:t>+</m:t>
                          </m:r>
                          <m:r>
                            <m:rPr>
                              <m:nor/>
                            </m:rPr>
                            <a:rPr lang="es-CL" sz="1800">
                              <a:latin typeface="Aptos" panose="020B0004020202020204" pitchFamily="34" charset="0"/>
                            </a:rPr>
                            <m:t>b</m:t>
                          </m:r>
                        </m:num>
                        <m:den>
                          <m:r>
                            <m:rPr>
                              <m:nor/>
                            </m:rPr>
                            <a:rPr lang="es-CL" sz="1800">
                              <a:latin typeface="Aptos" panose="020B0004020202020204" pitchFamily="34" charset="0"/>
                            </a:rPr>
                            <m:t>c</m:t>
                          </m:r>
                        </m:den>
                      </m:f>
                    </m:oMath>
                  </m:oMathPara>
                </a14:m>
                <a:endParaRPr lang="es-CL" sz="1800" dirty="0">
                  <a:latin typeface="Aptos" panose="020B0004020202020204" pitchFamily="34" charset="0"/>
                </a:endParaRPr>
              </a:p>
            </p:txBody>
          </p:sp>
        </mc:Choice>
        <mc:Fallback xmlns="">
          <p:sp>
            <p:nvSpPr>
              <p:cNvPr id="3" name="CuadroTexto 2">
                <a:extLst>
                  <a:ext uri="{FF2B5EF4-FFF2-40B4-BE49-F238E27FC236}">
                    <a16:creationId xmlns:a16="http://schemas.microsoft.com/office/drawing/2014/main" id="{68FF2128-DC71-2078-CDB0-365A03780990}"/>
                  </a:ext>
                </a:extLst>
              </p:cNvPr>
              <p:cNvSpPr txBox="1">
                <a:spLocks noRot="1" noChangeAspect="1" noMove="1" noResize="1" noEditPoints="1" noAdjustHandles="1" noChangeArrowheads="1" noChangeShapeType="1" noTextEdit="1"/>
              </p:cNvSpPr>
              <p:nvPr/>
            </p:nvSpPr>
            <p:spPr>
              <a:xfrm>
                <a:off x="1143000" y="954950"/>
                <a:ext cx="7117080" cy="1716880"/>
              </a:xfrm>
              <a:prstGeom prst="rect">
                <a:avLst/>
              </a:prstGeom>
              <a:blipFill>
                <a:blip r:embed="rId3"/>
                <a:stretch>
                  <a:fillRect t="-1779" r="-60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 name="Cuadro de texto 1748670866">
                <a:extLst>
                  <a:ext uri="{FF2B5EF4-FFF2-40B4-BE49-F238E27FC236}">
                    <a16:creationId xmlns:a16="http://schemas.microsoft.com/office/drawing/2014/main" id="{01AA4E78-3B8C-171B-EFB1-5222F0BE0570}"/>
                  </a:ext>
                </a:extLst>
              </p:cNvPr>
              <p:cNvSpPr txBox="1"/>
              <p:nvPr/>
            </p:nvSpPr>
            <p:spPr>
              <a:xfrm>
                <a:off x="2747010" y="3087687"/>
                <a:ext cx="3649980" cy="1370013"/>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a:effectLst/>
                    <a:latin typeface="Aptos" panose="020B0004020202020204" pitchFamily="34" charset="0"/>
                    <a:ea typeface="Calibri" panose="020F0502020204030204" pitchFamily="34" charset="0"/>
                    <a:cs typeface="Times New Roman" panose="02020603050405020304" pitchFamily="18" charset="0"/>
                  </a:rPr>
                  <a:t>Ejemplo:</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4</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n>
                      </m:f>
                      <m:r>
                        <m:rPr>
                          <m:nor/>
                        </m:rPr>
                        <a:rPr lang="es-CL" sz="18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4+</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n>
                      </m:f>
                      <m:r>
                        <m:rPr>
                          <m:nor/>
                        </m:rPr>
                        <a:rPr lang="es-CL" sz="18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4∙3+1</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n>
                      </m:f>
                      <m:r>
                        <a:rPr lang="es-CL" sz="1800" i="1"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12+1</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n>
                      </m:f>
                      <m:r>
                        <m:rPr>
                          <m:nor/>
                        </m:rPr>
                        <a:rPr lang="es-CL" sz="18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13</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n>
                      </m:f>
                    </m:oMath>
                  </m:oMathPara>
                </a14:m>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kern="100">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Cuadro de texto 1748670866">
                <a:extLst>
                  <a:ext uri="{FF2B5EF4-FFF2-40B4-BE49-F238E27FC236}">
                    <a16:creationId xmlns:a16="http://schemas.microsoft.com/office/drawing/2014/main" id="{01AA4E78-3B8C-171B-EFB1-5222F0BE0570}"/>
                  </a:ext>
                </a:extLst>
              </p:cNvPr>
              <p:cNvSpPr txBox="1">
                <a:spLocks noRot="1" noChangeAspect="1" noMove="1" noResize="1" noEditPoints="1" noAdjustHandles="1" noChangeArrowheads="1" noChangeShapeType="1" noTextEdit="1"/>
              </p:cNvSpPr>
              <p:nvPr/>
            </p:nvSpPr>
            <p:spPr>
              <a:xfrm>
                <a:off x="2747010" y="3087687"/>
                <a:ext cx="3649980" cy="1370013"/>
              </a:xfrm>
              <a:prstGeom prst="roundRect">
                <a:avLst>
                  <a:gd name="adj" fmla="val 6870"/>
                </a:avLst>
              </a:prstGeom>
              <a:blipFill>
                <a:blip r:embed="rId4"/>
                <a:stretch>
                  <a:fillRect l="-500"/>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74114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Imagen 14151">
            <a:extLst>
              <a:ext uri="{FF2B5EF4-FFF2-40B4-BE49-F238E27FC236}">
                <a16:creationId xmlns:a16="http://schemas.microsoft.com/office/drawing/2014/main" id="{6138FFEB-5CAA-8FB9-8966-57ED0CBA152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250" b="3940"/>
          <a:stretch>
            <a:fillRect/>
          </a:stretch>
        </p:blipFill>
        <p:spPr bwMode="auto">
          <a:xfrm>
            <a:off x="864780" y="2999476"/>
            <a:ext cx="2571458" cy="139726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 de texto 1784161777">
            <a:extLst>
              <a:ext uri="{FF2B5EF4-FFF2-40B4-BE49-F238E27FC236}">
                <a16:creationId xmlns:a16="http://schemas.microsoft.com/office/drawing/2014/main" id="{8CEE1970-3D92-5C13-3FAD-F627EFBEE809}"/>
              </a:ext>
            </a:extLst>
          </p:cNvPr>
          <p:cNvSpPr>
            <a:spLocks noChangeArrowheads="1"/>
          </p:cNvSpPr>
          <p:nvPr/>
        </p:nvSpPr>
        <p:spPr bwMode="auto">
          <a:xfrm>
            <a:off x="5713666" y="1816419"/>
            <a:ext cx="1679067" cy="307975"/>
          </a:xfrm>
          <a:prstGeom prst="roundRect">
            <a:avLst>
              <a:gd name="adj" fmla="val 6870"/>
            </a:avLst>
          </a:prstGeom>
          <a:solidFill>
            <a:srgbClr val="C7BEEF"/>
          </a:solidFill>
          <a:ln w="9525">
            <a:solidFill>
              <a:srgbClr val="463F90"/>
            </a:solidFill>
            <a:prstDash val="dash"/>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600" b="0" i="0" u="none" strike="noStrike" cap="none" normalizeH="0" baseline="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0,564</a:t>
            </a:r>
            <a:endParaRPr kumimoji="0" lang="es-CL" altLang="es-CL"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600" b="0" i="0" u="none" strike="noStrike" cap="none" normalizeH="0" baseline="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F9024DD3-4DFF-3F48-8E37-90D4F3BD60D2}"/>
              </a:ext>
            </a:extLst>
          </p:cNvPr>
          <p:cNvSpPr>
            <a:spLocks noChangeArrowheads="1"/>
          </p:cNvSpPr>
          <p:nvPr/>
        </p:nvSpPr>
        <p:spPr bwMode="auto">
          <a:xfrm>
            <a:off x="198120" y="1348339"/>
            <a:ext cx="377952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Los n</a:t>
            </a:r>
            <a:r>
              <a:rPr kumimoji="0" lang="es-CL" altLang="es-C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meros decimales se utilizan para representar cantidades que no son enteras. Estos n</a:t>
            </a:r>
            <a:r>
              <a:rPr kumimoji="0" lang="es-CL" altLang="es-C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meros est</a:t>
            </a:r>
            <a:r>
              <a:rPr kumimoji="0" lang="es-CL" altLang="es-C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n conformados por dos partes, la parte entera y la parte decimal.</a:t>
            </a:r>
            <a:endParaRPr kumimoji="0" lang="es-CL" altLang="es-CL"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6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4812F4CA-6326-8F5A-16D0-DBE577AE8C04}"/>
              </a:ext>
            </a:extLst>
          </p:cNvPr>
          <p:cNvSpPr>
            <a:spLocks noChangeArrowheads="1"/>
          </p:cNvSpPr>
          <p:nvPr/>
        </p:nvSpPr>
        <p:spPr bwMode="auto">
          <a:xfrm>
            <a:off x="4572000" y="989008"/>
            <a:ext cx="4267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600" b="1" i="0" u="sng"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Decimales finitos:</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 son aquellos que tiene una cantidad finita o limitada de posiciones decimales. Son aquellos de la forma:</a:t>
            </a:r>
            <a:endParaRPr kumimoji="0" lang="es-CL" altLang="es-CL"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6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ECF869A-1596-2E22-6FFD-66A20665EA55}"/>
              </a:ext>
            </a:extLst>
          </p:cNvPr>
          <p:cNvSpPr>
            <a:spLocks noChangeArrowheads="1"/>
          </p:cNvSpPr>
          <p:nvPr/>
        </p:nvSpPr>
        <p:spPr bwMode="auto">
          <a:xfrm>
            <a:off x="4572000" y="2124394"/>
            <a:ext cx="3852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sz="1600" b="1" i="0" u="sng"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Decimales infinitos semi-peri</a:t>
            </a:r>
            <a:r>
              <a:rPr kumimoji="0" lang="es-CL" altLang="es-CL" sz="16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CL" altLang="es-CL" sz="1600" b="1" i="0" u="sng"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dicos</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 son aquellos en una parte del desarrollo decimal se repite de manera infinita. Son de la forma:</a:t>
            </a:r>
            <a:endParaRPr kumimoji="0" lang="es-CL" altLang="es-CL"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altLang="es-CL" sz="1600" b="0" i="0" u="none" strike="noStrike" cap="none" normalizeH="0" baseline="0" dirty="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7AC6AB87-6628-87D5-2BA0-650B0A5B2108}"/>
              </a:ext>
            </a:extLst>
          </p:cNvPr>
          <p:cNvSpPr>
            <a:spLocks noChangeArrowheads="1"/>
          </p:cNvSpPr>
          <p:nvPr/>
        </p:nvSpPr>
        <p:spPr bwMode="auto">
          <a:xfrm>
            <a:off x="4572000" y="3385535"/>
            <a:ext cx="3852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altLang="es-CL" sz="1600" b="1" i="0" u="sng"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sz="1600" b="1" i="0" u="sng"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Decimales infinitos peri</a:t>
            </a:r>
            <a:r>
              <a:rPr kumimoji="0" lang="es-CL" altLang="es-CL" sz="16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CL" altLang="es-CL" sz="1600" b="1" i="0" u="sng"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dicos:</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 son aquellos en que todo el desarrollo decimal se repite de manera infinita.</a:t>
            </a:r>
            <a:endParaRPr kumimoji="0" lang="es-CL" altLang="es-CL"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altLang="es-CL" sz="1600" b="0" i="0" u="none" strike="noStrike" cap="none" normalizeH="0" baseline="0" dirty="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CA1FC2C7-6EF0-DE81-FF06-FF3DEE579A74}"/>
              </a:ext>
            </a:extLst>
          </p:cNvPr>
          <p:cNvSpPr>
            <a:spLocks noChangeArrowheads="1"/>
          </p:cNvSpPr>
          <p:nvPr/>
        </p:nvSpPr>
        <p:spPr bwMode="auto">
          <a:xfrm>
            <a:off x="1005840" y="4633595"/>
            <a:ext cx="51663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L"/>
          </a:p>
        </p:txBody>
      </p:sp>
      <p:sp>
        <p:nvSpPr>
          <p:cNvPr id="12" name="Título 1">
            <a:extLst>
              <a:ext uri="{FF2B5EF4-FFF2-40B4-BE49-F238E27FC236}">
                <a16:creationId xmlns:a16="http://schemas.microsoft.com/office/drawing/2014/main" id="{838FA105-CE1C-E1E7-A154-4EE808E5B214}"/>
              </a:ext>
            </a:extLst>
          </p:cNvPr>
          <p:cNvSpPr txBox="1">
            <a:spLocks/>
          </p:cNvSpPr>
          <p:nvPr/>
        </p:nvSpPr>
        <p:spPr>
          <a:xfrm>
            <a:off x="720000" y="18478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Poppins Black"/>
              <a:buNone/>
              <a:defRPr sz="2600" b="0" i="0" u="none" strike="noStrike" cap="none">
                <a:solidFill>
                  <a:schemeClr val="dk1"/>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9pPr>
          </a:lstStyle>
          <a:p>
            <a:r>
              <a:rPr lang="es-ES" b="1" dirty="0">
                <a:latin typeface="Aptos" panose="020B0004020202020204" pitchFamily="34" charset="0"/>
              </a:rPr>
              <a:t>Números Decimales</a:t>
            </a:r>
            <a:endParaRPr lang="es-CL" b="1" dirty="0">
              <a:latin typeface="Aptos" panose="020B0004020202020204" pitchFamily="34" charset="0"/>
            </a:endParaRPr>
          </a:p>
        </p:txBody>
      </p:sp>
      <mc:AlternateContent xmlns:mc="http://schemas.openxmlformats.org/markup-compatibility/2006" xmlns:a14="http://schemas.microsoft.com/office/drawing/2010/main">
        <mc:Choice Requires="a14">
          <p:sp>
            <p:nvSpPr>
              <p:cNvPr id="13" name="Cuadro de texto 923378006">
                <a:extLst>
                  <a:ext uri="{FF2B5EF4-FFF2-40B4-BE49-F238E27FC236}">
                    <a16:creationId xmlns:a16="http://schemas.microsoft.com/office/drawing/2014/main" id="{24375464-50AE-B4DD-5E25-2A75287E912B}"/>
                  </a:ext>
                </a:extLst>
              </p:cNvPr>
              <p:cNvSpPr txBox="1"/>
              <p:nvPr/>
            </p:nvSpPr>
            <p:spPr>
              <a:xfrm>
                <a:off x="5067299" y="3227639"/>
                <a:ext cx="2971800" cy="307340"/>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0,5646464646…=0,5</m:t>
                      </m:r>
                      <m:bar>
                        <m:barPr>
                          <m:pos m:val="top"/>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bar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64</m:t>
                          </m:r>
                        </m:e>
                      </m:bar>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Cuadro de texto 923378006">
                <a:extLst>
                  <a:ext uri="{FF2B5EF4-FFF2-40B4-BE49-F238E27FC236}">
                    <a16:creationId xmlns:a16="http://schemas.microsoft.com/office/drawing/2014/main" id="{24375464-50AE-B4DD-5E25-2A75287E912B}"/>
                  </a:ext>
                </a:extLst>
              </p:cNvPr>
              <p:cNvSpPr txBox="1">
                <a:spLocks noRot="1" noChangeAspect="1" noMove="1" noResize="1" noEditPoints="1" noAdjustHandles="1" noChangeArrowheads="1" noChangeShapeType="1" noTextEdit="1"/>
              </p:cNvSpPr>
              <p:nvPr/>
            </p:nvSpPr>
            <p:spPr>
              <a:xfrm>
                <a:off x="5067299" y="3227639"/>
                <a:ext cx="2971800" cy="307340"/>
              </a:xfrm>
              <a:prstGeom prst="roundRect">
                <a:avLst>
                  <a:gd name="adj" fmla="val 6870"/>
                </a:avLst>
              </a:prstGeom>
              <a:blipFill>
                <a:blip r:embed="rId3"/>
                <a:stretch>
                  <a:fillRect/>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 de texto 7446865">
                <a:extLst>
                  <a:ext uri="{FF2B5EF4-FFF2-40B4-BE49-F238E27FC236}">
                    <a16:creationId xmlns:a16="http://schemas.microsoft.com/office/drawing/2014/main" id="{DC23A605-F1FB-3169-A6E6-BB26A7B401F9}"/>
                  </a:ext>
                </a:extLst>
              </p:cNvPr>
              <p:cNvSpPr txBox="1"/>
              <p:nvPr/>
            </p:nvSpPr>
            <p:spPr>
              <a:xfrm>
                <a:off x="5067299" y="4553751"/>
                <a:ext cx="2971800" cy="307340"/>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0,564564564…=0,</m:t>
                      </m:r>
                      <m:bar>
                        <m:barPr>
                          <m:pos m:val="top"/>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bar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564</m:t>
                          </m:r>
                        </m:e>
                      </m:bar>
                    </m:oMath>
                  </m:oMathPara>
                </a14:m>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Cuadro de texto 7446865">
                <a:extLst>
                  <a:ext uri="{FF2B5EF4-FFF2-40B4-BE49-F238E27FC236}">
                    <a16:creationId xmlns:a16="http://schemas.microsoft.com/office/drawing/2014/main" id="{DC23A605-F1FB-3169-A6E6-BB26A7B401F9}"/>
                  </a:ext>
                </a:extLst>
              </p:cNvPr>
              <p:cNvSpPr txBox="1">
                <a:spLocks noRot="1" noChangeAspect="1" noMove="1" noResize="1" noEditPoints="1" noAdjustHandles="1" noChangeArrowheads="1" noChangeShapeType="1" noTextEdit="1"/>
              </p:cNvSpPr>
              <p:nvPr/>
            </p:nvSpPr>
            <p:spPr>
              <a:xfrm>
                <a:off x="5067299" y="4553751"/>
                <a:ext cx="2971800" cy="307340"/>
              </a:xfrm>
              <a:prstGeom prst="roundRect">
                <a:avLst>
                  <a:gd name="adj" fmla="val 6870"/>
                </a:avLst>
              </a:prstGeom>
              <a:blipFill>
                <a:blip r:embed="rId4"/>
                <a:stretch>
                  <a:fillRect/>
                </a:stretch>
              </a:blipFill>
              <a:ln w="9525">
                <a:solidFill>
                  <a:schemeClr val="accent4">
                    <a:lumMod val="75000"/>
                  </a:schemeClr>
                </a:solidFill>
                <a:prstDash val="dash"/>
              </a:ln>
            </p:spPr>
            <p:txBody>
              <a:bodyPr/>
              <a:lstStyle/>
              <a:p>
                <a:r>
                  <a:rPr lang="es-CL">
                    <a:noFill/>
                  </a:rPr>
                  <a:t> </a:t>
                </a:r>
              </a:p>
            </p:txBody>
          </p:sp>
        </mc:Fallback>
      </mc:AlternateContent>
      <p:cxnSp>
        <p:nvCxnSpPr>
          <p:cNvPr id="15" name="Conector recto 14">
            <a:extLst>
              <a:ext uri="{FF2B5EF4-FFF2-40B4-BE49-F238E27FC236}">
                <a16:creationId xmlns:a16="http://schemas.microsoft.com/office/drawing/2014/main" id="{D9667864-34EF-CA2E-00B5-732250AFC496}"/>
              </a:ext>
            </a:extLst>
          </p:cNvPr>
          <p:cNvCxnSpPr>
            <a:cxnSpLocks/>
          </p:cNvCxnSpPr>
          <p:nvPr/>
        </p:nvCxnSpPr>
        <p:spPr>
          <a:xfrm>
            <a:off x="4268972" y="1164561"/>
            <a:ext cx="0" cy="38503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94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B2E349F-35D3-40F9-405E-E6E8196F9352}"/>
              </a:ext>
            </a:extLst>
          </p:cNvPr>
          <p:cNvSpPr txBox="1">
            <a:spLocks/>
          </p:cNvSpPr>
          <p:nvPr/>
        </p:nvSpPr>
        <p:spPr>
          <a:xfrm>
            <a:off x="720000" y="18478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Poppins Black"/>
              <a:buNone/>
              <a:defRPr sz="2600" b="0" i="0" u="none" strike="noStrike" cap="none">
                <a:solidFill>
                  <a:schemeClr val="dk1"/>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9pPr>
          </a:lstStyle>
          <a:p>
            <a:r>
              <a:rPr lang="es-ES" b="1" dirty="0">
                <a:latin typeface="Aptos" panose="020B0004020202020204" pitchFamily="34" charset="0"/>
              </a:rPr>
              <a:t>Conversión Fracción – Decimal </a:t>
            </a:r>
            <a:endParaRPr lang="es-CL" b="1" dirty="0">
              <a:latin typeface="Aptos" panose="020B0004020202020204" pitchFamily="34" charset="0"/>
            </a:endParaRPr>
          </a:p>
        </p:txBody>
      </p:sp>
      <p:sp>
        <p:nvSpPr>
          <p:cNvPr id="6" name="CuadroTexto 5">
            <a:extLst>
              <a:ext uri="{FF2B5EF4-FFF2-40B4-BE49-F238E27FC236}">
                <a16:creationId xmlns:a16="http://schemas.microsoft.com/office/drawing/2014/main" id="{9873256A-76D2-8EC5-D894-D22401B238BC}"/>
              </a:ext>
            </a:extLst>
          </p:cNvPr>
          <p:cNvSpPr txBox="1"/>
          <p:nvPr/>
        </p:nvSpPr>
        <p:spPr>
          <a:xfrm>
            <a:off x="438150" y="977170"/>
            <a:ext cx="8267700" cy="609654"/>
          </a:xfrm>
          <a:prstGeom prst="rect">
            <a:avLst/>
          </a:prstGeom>
          <a:noFill/>
        </p:spPr>
        <p:txBody>
          <a:bodyPr wrap="square">
            <a:spAutoFit/>
          </a:bodyPr>
          <a:lstStyle/>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Es la operatoria más sencilla ya que simplemente consiste en realizar la división entre el numerador y el denominador de la fracción.</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uadro de texto 1330467861">
                <a:extLst>
                  <a:ext uri="{FF2B5EF4-FFF2-40B4-BE49-F238E27FC236}">
                    <a16:creationId xmlns:a16="http://schemas.microsoft.com/office/drawing/2014/main" id="{46196154-1C0C-08F3-1215-F3B4082BBE6F}"/>
                  </a:ext>
                </a:extLst>
              </p:cNvPr>
              <p:cNvSpPr txBox="1"/>
              <p:nvPr/>
            </p:nvSpPr>
            <p:spPr>
              <a:xfrm>
                <a:off x="3086100" y="2245994"/>
                <a:ext cx="2971800" cy="1015365"/>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Ejemplo:</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25</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25</m:t>
                      </m:r>
                      <m:r>
                        <m:rPr>
                          <m:nor/>
                        </m:rPr>
                        <a:rPr lang="es-CL" sz="16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 = 6,25</m:t>
                      </m:r>
                    </m:oMath>
                  </m:oMathPara>
                </a14:m>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Cuadro de texto 1330467861">
                <a:extLst>
                  <a:ext uri="{FF2B5EF4-FFF2-40B4-BE49-F238E27FC236}">
                    <a16:creationId xmlns:a16="http://schemas.microsoft.com/office/drawing/2014/main" id="{46196154-1C0C-08F3-1215-F3B4082BBE6F}"/>
                  </a:ext>
                </a:extLst>
              </p:cNvPr>
              <p:cNvSpPr txBox="1">
                <a:spLocks noRot="1" noChangeAspect="1" noMove="1" noResize="1" noEditPoints="1" noAdjustHandles="1" noChangeArrowheads="1" noChangeShapeType="1" noTextEdit="1"/>
              </p:cNvSpPr>
              <p:nvPr/>
            </p:nvSpPr>
            <p:spPr>
              <a:xfrm>
                <a:off x="3086100" y="2245994"/>
                <a:ext cx="2971800" cy="1015365"/>
              </a:xfrm>
              <a:prstGeom prst="roundRect">
                <a:avLst>
                  <a:gd name="adj" fmla="val 6870"/>
                </a:avLst>
              </a:prstGeom>
              <a:blipFill>
                <a:blip r:embed="rId2"/>
                <a:stretch>
                  <a:fillRect l="-204"/>
                </a:stretch>
              </a:blipFill>
              <a:ln w="9525">
                <a:solidFill>
                  <a:schemeClr val="accent4">
                    <a:lumMod val="75000"/>
                  </a:schemeClr>
                </a:solidFill>
                <a:prstDash val="dash"/>
              </a:ln>
            </p:spPr>
            <p:txBody>
              <a:bodyPr/>
              <a:lstStyle/>
              <a:p>
                <a:r>
                  <a:rPr lang="es-CL">
                    <a:noFill/>
                  </a:rPr>
                  <a:t> </a:t>
                </a:r>
              </a:p>
            </p:txBody>
          </p:sp>
        </mc:Fallback>
      </mc:AlternateContent>
      <p:pic>
        <p:nvPicPr>
          <p:cNvPr id="4098" name="Picture 2" descr="Memes: ¿qué puedo hacer si me convierto en un uno?">
            <a:extLst>
              <a:ext uri="{FF2B5EF4-FFF2-40B4-BE49-F238E27FC236}">
                <a16:creationId xmlns:a16="http://schemas.microsoft.com/office/drawing/2014/main" id="{722199EA-B6CD-D43B-C90D-4085D2F0D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54674"/>
            <a:ext cx="1848803" cy="123543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A8C3AA67-29D4-31FD-D130-C8162275E500}"/>
              </a:ext>
            </a:extLst>
          </p:cNvPr>
          <p:cNvSpPr txBox="1"/>
          <p:nvPr/>
        </p:nvSpPr>
        <p:spPr>
          <a:xfrm>
            <a:off x="2498124" y="3798456"/>
            <a:ext cx="6207726" cy="735747"/>
          </a:xfrm>
          <a:prstGeom prst="wedgeEllipseCallout">
            <a:avLst>
              <a:gd name="adj1" fmla="val -57463"/>
              <a:gd name="adj2" fmla="val -11457"/>
            </a:avLst>
          </a:prstGeom>
          <a:solidFill>
            <a:schemeClr val="bg1"/>
          </a:solidFill>
          <a:ln>
            <a:solidFill>
              <a:schemeClr val="accent1"/>
            </a:solidFill>
          </a:ln>
        </p:spPr>
        <p:txBody>
          <a:bodyPr wrap="square" rtlCol="0">
            <a:spAutoFit/>
          </a:bodyPr>
          <a:lstStyle/>
          <a:p>
            <a:pPr algn="ctr"/>
            <a:r>
              <a:rPr lang="es-CL" dirty="0">
                <a:latin typeface="Aptos" panose="020B0004020202020204" pitchFamily="34" charset="0"/>
              </a:rPr>
              <a:t>Lo entenderemos mejor la otra clase cuando aprendamos división con decimales</a:t>
            </a:r>
          </a:p>
        </p:txBody>
      </p:sp>
    </p:spTree>
    <p:extLst>
      <p:ext uri="{BB962C8B-B14F-4D97-AF65-F5344CB8AC3E}">
        <p14:creationId xmlns:p14="http://schemas.microsoft.com/office/powerpoint/2010/main" val="73702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B2E349F-35D3-40F9-405E-E6E8196F9352}"/>
              </a:ext>
            </a:extLst>
          </p:cNvPr>
          <p:cNvSpPr txBox="1">
            <a:spLocks/>
          </p:cNvSpPr>
          <p:nvPr/>
        </p:nvSpPr>
        <p:spPr>
          <a:xfrm>
            <a:off x="720000" y="18478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Poppins Black"/>
              <a:buNone/>
              <a:defRPr sz="2600" b="0" i="0" u="none" strike="noStrike" cap="none">
                <a:solidFill>
                  <a:schemeClr val="dk1"/>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9pPr>
          </a:lstStyle>
          <a:p>
            <a:r>
              <a:rPr lang="es-ES" b="1" dirty="0">
                <a:latin typeface="Aptos" panose="020B0004020202020204" pitchFamily="34" charset="0"/>
              </a:rPr>
              <a:t>Conversión Decimal - Fracción</a:t>
            </a:r>
            <a:endParaRPr lang="es-CL" b="1" dirty="0">
              <a:latin typeface="Aptos" panose="020B0004020202020204" pitchFamily="34" charset="0"/>
            </a:endParaRPr>
          </a:p>
        </p:txBody>
      </p:sp>
      <p:sp>
        <p:nvSpPr>
          <p:cNvPr id="10" name="CuadroTexto 9">
            <a:extLst>
              <a:ext uri="{FF2B5EF4-FFF2-40B4-BE49-F238E27FC236}">
                <a16:creationId xmlns:a16="http://schemas.microsoft.com/office/drawing/2014/main" id="{BC0A3D1C-3AF0-EE69-3646-FB71E8FFAC33}"/>
              </a:ext>
            </a:extLst>
          </p:cNvPr>
          <p:cNvSpPr txBox="1"/>
          <p:nvPr/>
        </p:nvSpPr>
        <p:spPr>
          <a:xfrm>
            <a:off x="1054550" y="963602"/>
            <a:ext cx="7034900" cy="970587"/>
          </a:xfrm>
          <a:prstGeom prst="rect">
            <a:avLst/>
          </a:prstGeom>
          <a:noFill/>
        </p:spPr>
        <p:txBody>
          <a:bodyPr wrap="square">
            <a:spAutoFit/>
          </a:bodyPr>
          <a:lstStyle/>
          <a:p>
            <a:pPr algn="ctr">
              <a:lnSpc>
                <a:spcPct val="107000"/>
              </a:lnSpc>
              <a:spcAft>
                <a:spcPts val="800"/>
              </a:spcAft>
            </a:pP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De decimal finito a fracción:</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 en el numerador, se escribe el número completo sin coma y en el denominador,  se escribe un 1 acompañado de tantos 0 como cifras tenga el desarrollo decimal.</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Cuadro de texto 912914771">
                <a:extLst>
                  <a:ext uri="{FF2B5EF4-FFF2-40B4-BE49-F238E27FC236}">
                    <a16:creationId xmlns:a16="http://schemas.microsoft.com/office/drawing/2014/main" id="{30D5B48F-232E-C879-7966-B5CCF7DDDCE0}"/>
                  </a:ext>
                </a:extLst>
              </p:cNvPr>
              <p:cNvSpPr txBox="1"/>
              <p:nvPr/>
            </p:nvSpPr>
            <p:spPr>
              <a:xfrm>
                <a:off x="2796540" y="2140305"/>
                <a:ext cx="3550920" cy="2232671"/>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a:effectLst/>
                    <a:latin typeface="Aptos" panose="020B0004020202020204" pitchFamily="34" charset="0"/>
                    <a:ea typeface="Calibri" panose="020F0502020204030204" pitchFamily="34" charset="0"/>
                    <a:cs typeface="Times New Roman" panose="02020603050405020304" pitchFamily="18" charset="0"/>
                  </a:rPr>
                  <a:t>Ejemplo 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0,54 = </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54</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100</m:t>
                          </m:r>
                        </m:den>
                      </m:f>
                    </m:oMath>
                  </m:oMathPara>
                </a14:m>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kern="100">
                    <a:effectLst/>
                    <a:latin typeface="Aptos" panose="020B0004020202020204" pitchFamily="34" charset="0"/>
                    <a:ea typeface="Calibri" panose="020F0502020204030204" pitchFamily="34" charset="0"/>
                    <a:cs typeface="Times New Roman" panose="02020603050405020304" pitchFamily="18" charset="0"/>
                  </a:rPr>
                  <a:t>Ejemplo 2: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1,564 = </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1564</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1000</m:t>
                          </m:r>
                        </m:den>
                      </m:f>
                    </m:oMath>
                  </m:oMathPara>
                </a14:m>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kern="100">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Cuadro de texto 912914771">
                <a:extLst>
                  <a:ext uri="{FF2B5EF4-FFF2-40B4-BE49-F238E27FC236}">
                    <a16:creationId xmlns:a16="http://schemas.microsoft.com/office/drawing/2014/main" id="{30D5B48F-232E-C879-7966-B5CCF7DDDCE0}"/>
                  </a:ext>
                </a:extLst>
              </p:cNvPr>
              <p:cNvSpPr txBox="1">
                <a:spLocks noRot="1" noChangeAspect="1" noMove="1" noResize="1" noEditPoints="1" noAdjustHandles="1" noChangeArrowheads="1" noChangeShapeType="1" noTextEdit="1"/>
              </p:cNvSpPr>
              <p:nvPr/>
            </p:nvSpPr>
            <p:spPr>
              <a:xfrm>
                <a:off x="2796540" y="2140305"/>
                <a:ext cx="3550920" cy="2232671"/>
              </a:xfrm>
              <a:prstGeom prst="roundRect">
                <a:avLst>
                  <a:gd name="adj" fmla="val 6870"/>
                </a:avLst>
              </a:prstGeom>
              <a:blipFill>
                <a:blip r:embed="rId2"/>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358634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B2E349F-35D3-40F9-405E-E6E8196F9352}"/>
              </a:ext>
            </a:extLst>
          </p:cNvPr>
          <p:cNvSpPr txBox="1">
            <a:spLocks/>
          </p:cNvSpPr>
          <p:nvPr/>
        </p:nvSpPr>
        <p:spPr>
          <a:xfrm>
            <a:off x="720000" y="18478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Poppins Black"/>
              <a:buNone/>
              <a:defRPr sz="2600" b="0" i="0" u="none" strike="noStrike" cap="none">
                <a:solidFill>
                  <a:schemeClr val="dk1"/>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9pPr>
          </a:lstStyle>
          <a:p>
            <a:r>
              <a:rPr lang="es-ES" b="1" dirty="0">
                <a:latin typeface="Aptos" panose="020B0004020202020204" pitchFamily="34" charset="0"/>
              </a:rPr>
              <a:t>Conversión Decimal - Fracción</a:t>
            </a:r>
            <a:endParaRPr lang="es-CL" b="1" dirty="0">
              <a:latin typeface="Aptos" panose="020B0004020202020204" pitchFamily="34" charset="0"/>
            </a:endParaRPr>
          </a:p>
        </p:txBody>
      </p:sp>
      <p:sp>
        <p:nvSpPr>
          <p:cNvPr id="10" name="CuadroTexto 9">
            <a:extLst>
              <a:ext uri="{FF2B5EF4-FFF2-40B4-BE49-F238E27FC236}">
                <a16:creationId xmlns:a16="http://schemas.microsoft.com/office/drawing/2014/main" id="{BC0A3D1C-3AF0-EE69-3646-FB71E8FFAC33}"/>
              </a:ext>
            </a:extLst>
          </p:cNvPr>
          <p:cNvSpPr txBox="1"/>
          <p:nvPr/>
        </p:nvSpPr>
        <p:spPr>
          <a:xfrm>
            <a:off x="403860" y="963602"/>
            <a:ext cx="8442960" cy="1136593"/>
          </a:xfrm>
          <a:prstGeom prst="rect">
            <a:avLst/>
          </a:prstGeom>
          <a:noFill/>
        </p:spPr>
        <p:txBody>
          <a:bodyPr wrap="square">
            <a:spAutoFit/>
          </a:bodyPr>
          <a:lstStyle/>
          <a:p>
            <a:pPr algn="just">
              <a:lnSpc>
                <a:spcPct val="107000"/>
              </a:lnSpc>
              <a:spcAft>
                <a:spcPts val="80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De decimal infinito semi-periódico a fracción:</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 Se escribe en el numerador la diferencia entre el número completo sin considerar la coma; y el número formado por todas las cifras que anteceden al período. En el denominador se escriben tantos nueves como cifras tenga el período, seguido de tantos ceros como cifras decimales tenga el ante período.</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Cuadro de texto 1874043699">
                <a:extLst>
                  <a:ext uri="{FF2B5EF4-FFF2-40B4-BE49-F238E27FC236}">
                    <a16:creationId xmlns:a16="http://schemas.microsoft.com/office/drawing/2014/main" id="{CECE298E-064A-12B4-6EF3-E9617EB75F25}"/>
                  </a:ext>
                </a:extLst>
              </p:cNvPr>
              <p:cNvSpPr txBox="1"/>
              <p:nvPr/>
            </p:nvSpPr>
            <p:spPr>
              <a:xfrm>
                <a:off x="2533650" y="2306311"/>
                <a:ext cx="3958590" cy="2390142"/>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 1:</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14:m>
                  <m:oMathPara xmlns:m="http://schemas.openxmlformats.org/officeDocument/2006/math">
                    <m:oMathParaPr>
                      <m:jc m:val="centerGroup"/>
                    </m:oMathParaPr>
                    <m:oMath xmlns:m="http://schemas.openxmlformats.org/officeDocument/2006/math">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0,5</m:t>
                      </m:r>
                      <m:bar>
                        <m:barPr>
                          <m:pos m:val="top"/>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bar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64</m:t>
                          </m:r>
                        </m:e>
                      </m:ba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564</m:t>
                          </m:r>
                          <m:r>
                            <m:rPr>
                              <m:nor/>
                            </m:rPr>
                            <a:rPr lang="es-CL" sz="16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5</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990</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559</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990</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 2: </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14:m>
                  <m:oMathPara xmlns:m="http://schemas.openxmlformats.org/officeDocument/2006/math">
                    <m:oMathParaPr>
                      <m:jc m:val="centerGroup"/>
                    </m:oMathParaPr>
                    <m:oMath xmlns:m="http://schemas.openxmlformats.org/officeDocument/2006/math">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0,23</m:t>
                      </m:r>
                      <m:bar>
                        <m:barPr>
                          <m:pos m:val="top"/>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bar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7</m:t>
                          </m:r>
                        </m:e>
                      </m:ba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237</m:t>
                          </m:r>
                          <m:r>
                            <m:rPr>
                              <m:nor/>
                            </m:rPr>
                            <a:rPr lang="es-CL" sz="16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23</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900</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214</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900</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 3: </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14:m>
                  <m:oMathPara xmlns:m="http://schemas.openxmlformats.org/officeDocument/2006/math">
                    <m:oMathParaPr>
                      <m:jc m:val="centerGroup"/>
                    </m:oMathParaPr>
                    <m:oMath xmlns:m="http://schemas.openxmlformats.org/officeDocument/2006/math">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2,5</m:t>
                      </m:r>
                      <m:bar>
                        <m:barPr>
                          <m:pos m:val="top"/>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bar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e>
                      </m:ba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252</m:t>
                          </m:r>
                          <m:r>
                            <m:rPr>
                              <m:nor/>
                            </m:rPr>
                            <a:rPr lang="es-CL" sz="16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25</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90</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227</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90</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Cuadro de texto 1874043699">
                <a:extLst>
                  <a:ext uri="{FF2B5EF4-FFF2-40B4-BE49-F238E27FC236}">
                    <a16:creationId xmlns:a16="http://schemas.microsoft.com/office/drawing/2014/main" id="{CECE298E-064A-12B4-6EF3-E9617EB75F25}"/>
                  </a:ext>
                </a:extLst>
              </p:cNvPr>
              <p:cNvSpPr txBox="1">
                <a:spLocks noRot="1" noChangeAspect="1" noMove="1" noResize="1" noEditPoints="1" noAdjustHandles="1" noChangeArrowheads="1" noChangeShapeType="1" noTextEdit="1"/>
              </p:cNvSpPr>
              <p:nvPr/>
            </p:nvSpPr>
            <p:spPr>
              <a:xfrm>
                <a:off x="2533650" y="2306311"/>
                <a:ext cx="3958590" cy="2390142"/>
              </a:xfrm>
              <a:prstGeom prst="roundRect">
                <a:avLst>
                  <a:gd name="adj" fmla="val 6870"/>
                </a:avLst>
              </a:prstGeom>
              <a:blipFill>
                <a:blip r:embed="rId2"/>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146465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4E702-3A4A-4942-C3E8-178227B8A14D}"/>
              </a:ext>
            </a:extLst>
          </p:cNvPr>
          <p:cNvSpPr>
            <a:spLocks noGrp="1"/>
          </p:cNvSpPr>
          <p:nvPr>
            <p:ph type="title"/>
          </p:nvPr>
        </p:nvSpPr>
        <p:spPr>
          <a:xfrm>
            <a:off x="720000" y="736253"/>
            <a:ext cx="7704000" cy="572700"/>
          </a:xfrm>
        </p:spPr>
        <p:txBody>
          <a:bodyPr/>
          <a:lstStyle/>
          <a:p>
            <a:pPr algn="l"/>
            <a:r>
              <a:rPr lang="es-CL" sz="2800" b="1" dirty="0">
                <a:latin typeface="Aptos" panose="020B0004020202020204" pitchFamily="34" charset="0"/>
              </a:rPr>
              <a:t>Objetivos de Aprendizaje</a:t>
            </a:r>
          </a:p>
        </p:txBody>
      </p:sp>
      <p:sp>
        <p:nvSpPr>
          <p:cNvPr id="3" name="Marcador de texto 2">
            <a:extLst>
              <a:ext uri="{FF2B5EF4-FFF2-40B4-BE49-F238E27FC236}">
                <a16:creationId xmlns:a16="http://schemas.microsoft.com/office/drawing/2014/main" id="{866DB418-3601-39A8-EF66-D64570CA722F}"/>
              </a:ext>
            </a:extLst>
          </p:cNvPr>
          <p:cNvSpPr>
            <a:spLocks noGrp="1"/>
          </p:cNvSpPr>
          <p:nvPr>
            <p:ph type="body" idx="1"/>
          </p:nvPr>
        </p:nvSpPr>
        <p:spPr>
          <a:xfrm>
            <a:off x="368677" y="1594280"/>
            <a:ext cx="5492569" cy="3002104"/>
          </a:xfrm>
        </p:spPr>
        <p:txBody>
          <a:bodyPr/>
          <a:lstStyle/>
          <a:p>
            <a:pPr algn="just"/>
            <a:r>
              <a:rPr lang="es-CL" sz="1800" dirty="0">
                <a:solidFill>
                  <a:schemeClr val="tx1"/>
                </a:solidFill>
                <a:latin typeface="Aptos" panose="020B0004020202020204" pitchFamily="34" charset="0"/>
              </a:rPr>
              <a:t>Definir conjunto de los racionales.</a:t>
            </a:r>
          </a:p>
          <a:p>
            <a:pPr algn="just"/>
            <a:r>
              <a:rPr lang="es-CL" sz="1800" dirty="0">
                <a:solidFill>
                  <a:schemeClr val="tx1"/>
                </a:solidFill>
                <a:latin typeface="Aptos" panose="020B0004020202020204" pitchFamily="34" charset="0"/>
              </a:rPr>
              <a:t>Realizar operatoria con fracciones.</a:t>
            </a:r>
          </a:p>
          <a:p>
            <a:pPr algn="just"/>
            <a:r>
              <a:rPr lang="es-CL" sz="1800" dirty="0">
                <a:solidFill>
                  <a:schemeClr val="tx1"/>
                </a:solidFill>
                <a:latin typeface="Aptos" panose="020B0004020202020204" pitchFamily="34" charset="0"/>
              </a:rPr>
              <a:t>Conocer los números decimales, su transformación a fracción y viceversa.</a:t>
            </a:r>
          </a:p>
        </p:txBody>
      </p:sp>
      <p:pic>
        <p:nvPicPr>
          <p:cNvPr id="8" name="Imagen 7">
            <a:extLst>
              <a:ext uri="{FF2B5EF4-FFF2-40B4-BE49-F238E27FC236}">
                <a16:creationId xmlns:a16="http://schemas.microsoft.com/office/drawing/2014/main" id="{6315D1A3-9672-D345-1AF5-5ED41174776C}"/>
              </a:ext>
            </a:extLst>
          </p:cNvPr>
          <p:cNvPicPr>
            <a:picLocks noChangeAspect="1"/>
          </p:cNvPicPr>
          <p:nvPr/>
        </p:nvPicPr>
        <p:blipFill>
          <a:blip r:embed="rId2"/>
          <a:stretch>
            <a:fillRect/>
          </a:stretch>
        </p:blipFill>
        <p:spPr>
          <a:xfrm>
            <a:off x="6270648" y="1764969"/>
            <a:ext cx="2004902" cy="2355928"/>
          </a:xfrm>
          <a:prstGeom prst="rect">
            <a:avLst/>
          </a:prstGeom>
        </p:spPr>
      </p:pic>
    </p:spTree>
    <p:extLst>
      <p:ext uri="{BB962C8B-B14F-4D97-AF65-F5344CB8AC3E}">
        <p14:creationId xmlns:p14="http://schemas.microsoft.com/office/powerpoint/2010/main" val="297621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B2E349F-35D3-40F9-405E-E6E8196F9352}"/>
              </a:ext>
            </a:extLst>
          </p:cNvPr>
          <p:cNvSpPr txBox="1">
            <a:spLocks/>
          </p:cNvSpPr>
          <p:nvPr/>
        </p:nvSpPr>
        <p:spPr>
          <a:xfrm>
            <a:off x="720000" y="18478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Poppins Black"/>
              <a:buNone/>
              <a:defRPr sz="2600" b="0" i="0" u="none" strike="noStrike" cap="none">
                <a:solidFill>
                  <a:schemeClr val="dk1"/>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9pPr>
          </a:lstStyle>
          <a:p>
            <a:r>
              <a:rPr lang="es-ES" b="1" dirty="0">
                <a:latin typeface="Aptos" panose="020B0004020202020204" pitchFamily="34" charset="0"/>
              </a:rPr>
              <a:t>Conversión Decimal - Fracción</a:t>
            </a:r>
            <a:endParaRPr lang="es-CL" b="1" dirty="0">
              <a:latin typeface="Aptos" panose="020B0004020202020204" pitchFamily="34" charset="0"/>
            </a:endParaRPr>
          </a:p>
        </p:txBody>
      </p:sp>
      <p:sp>
        <p:nvSpPr>
          <p:cNvPr id="10" name="CuadroTexto 9">
            <a:extLst>
              <a:ext uri="{FF2B5EF4-FFF2-40B4-BE49-F238E27FC236}">
                <a16:creationId xmlns:a16="http://schemas.microsoft.com/office/drawing/2014/main" id="{BC0A3D1C-3AF0-EE69-3646-FB71E8FFAC33}"/>
              </a:ext>
            </a:extLst>
          </p:cNvPr>
          <p:cNvSpPr txBox="1"/>
          <p:nvPr/>
        </p:nvSpPr>
        <p:spPr>
          <a:xfrm>
            <a:off x="403860" y="963602"/>
            <a:ext cx="8442960" cy="1266950"/>
          </a:xfrm>
          <a:prstGeom prst="rect">
            <a:avLst/>
          </a:prstGeom>
          <a:noFill/>
        </p:spPr>
        <p:txBody>
          <a:bodyPr wrap="square">
            <a:spAutoFit/>
          </a:bodyPr>
          <a:lstStyle/>
          <a:p>
            <a:pPr algn="just">
              <a:lnSpc>
                <a:spcPct val="107000"/>
              </a:lnSpc>
              <a:spcAft>
                <a:spcPts val="800"/>
              </a:spcAft>
            </a:pPr>
            <a:r>
              <a:rPr lang="es-CL" sz="1800" b="1" kern="100" dirty="0">
                <a:latin typeface="Aptos" panose="020B0004020202020204" pitchFamily="34" charset="0"/>
                <a:ea typeface="Calibri" panose="020F0502020204030204" pitchFamily="34" charset="0"/>
                <a:cs typeface="Times New Roman" panose="02020603050405020304" pitchFamily="18" charset="0"/>
              </a:rPr>
              <a:t>De decimal infinito periódico a fracción</a:t>
            </a:r>
            <a:r>
              <a:rPr lang="es-CL" sz="1800" kern="100" dirty="0">
                <a:latin typeface="Aptos" panose="020B0004020202020204" pitchFamily="34" charset="0"/>
                <a:ea typeface="Calibri" panose="020F0502020204030204" pitchFamily="34" charset="0"/>
                <a:cs typeface="Times New Roman" panose="02020603050405020304" pitchFamily="18" charset="0"/>
              </a:rPr>
              <a:t>: Se escribe en el numerador la diferencia entre el número decimal completo sin considerar la coma; y el número formado por todas las cifras que anteceden al período. En el denominador se colocan tantos nueves como cifras tenga el período.</a:t>
            </a:r>
            <a:endParaRPr lang="es-CL" sz="1800" kern="1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uadro de texto 2075064912">
                <a:extLst>
                  <a:ext uri="{FF2B5EF4-FFF2-40B4-BE49-F238E27FC236}">
                    <a16:creationId xmlns:a16="http://schemas.microsoft.com/office/drawing/2014/main" id="{4AAF601E-C2AA-23A2-BB4C-270E3BA60A2B}"/>
                  </a:ext>
                </a:extLst>
              </p:cNvPr>
              <p:cNvSpPr txBox="1"/>
              <p:nvPr/>
            </p:nvSpPr>
            <p:spPr>
              <a:xfrm>
                <a:off x="2804160" y="2571750"/>
                <a:ext cx="3535680" cy="1859598"/>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s-CL" sz="1800" kern="100">
                    <a:effectLst/>
                    <a:latin typeface="Aptos" panose="020B0004020202020204" pitchFamily="34" charset="0"/>
                    <a:ea typeface="Calibri" panose="020F0502020204030204" pitchFamily="34" charset="0"/>
                    <a:cs typeface="Times New Roman" panose="02020603050405020304" pitchFamily="18" charset="0"/>
                  </a:rPr>
                  <a:t>Ejemplo 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14:m>
                  <m:oMathPara xmlns:m="http://schemas.openxmlformats.org/officeDocument/2006/math">
                    <m:oMathParaPr>
                      <m:jc m:val="centerGroup"/>
                    </m:oMathParaPr>
                    <m:oMath xmlns:m="http://schemas.openxmlformats.org/officeDocument/2006/math">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0, </m:t>
                      </m:r>
                      <m:bar>
                        <m:barPr>
                          <m:pos m:val="top"/>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bar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564</m:t>
                          </m:r>
                        </m:e>
                      </m:ba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 </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564</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999</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 </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188</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333</m:t>
                          </m:r>
                        </m:den>
                      </m:f>
                    </m:oMath>
                  </m:oMathPara>
                </a14:m>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CL" sz="1800" kern="100">
                    <a:effectLst/>
                    <a:latin typeface="Aptos" panose="020B0004020202020204" pitchFamily="34" charset="0"/>
                    <a:ea typeface="Calibri" panose="020F0502020204030204" pitchFamily="34" charset="0"/>
                    <a:cs typeface="Times New Roman" panose="02020603050405020304" pitchFamily="18" charset="0"/>
                  </a:rPr>
                  <a:t>Ejemplo 2:</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14:m>
                  <m:oMathPara xmlns:m="http://schemas.openxmlformats.org/officeDocument/2006/math">
                    <m:oMathParaPr>
                      <m:jc m:val="centerGroup"/>
                    </m:oMathParaPr>
                    <m:oMath xmlns:m="http://schemas.openxmlformats.org/officeDocument/2006/math">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bar>
                        <m:barPr>
                          <m:pos m:val="top"/>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bar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72</m:t>
                          </m:r>
                        </m:e>
                      </m:ba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172</m:t>
                          </m:r>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99</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171</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99</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 </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19</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11</m:t>
                          </m:r>
                        </m:den>
                      </m:f>
                    </m:oMath>
                  </m:oMathPara>
                </a14:m>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CL" sz="1800" kern="100">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uadro de texto 2075064912">
                <a:extLst>
                  <a:ext uri="{FF2B5EF4-FFF2-40B4-BE49-F238E27FC236}">
                    <a16:creationId xmlns:a16="http://schemas.microsoft.com/office/drawing/2014/main" id="{4AAF601E-C2AA-23A2-BB4C-270E3BA60A2B}"/>
                  </a:ext>
                </a:extLst>
              </p:cNvPr>
              <p:cNvSpPr txBox="1">
                <a:spLocks noRot="1" noChangeAspect="1" noMove="1" noResize="1" noEditPoints="1" noAdjustHandles="1" noChangeArrowheads="1" noChangeShapeType="1" noTextEdit="1"/>
              </p:cNvSpPr>
              <p:nvPr/>
            </p:nvSpPr>
            <p:spPr>
              <a:xfrm>
                <a:off x="2804160" y="2571750"/>
                <a:ext cx="3535680" cy="1859598"/>
              </a:xfrm>
              <a:prstGeom prst="roundRect">
                <a:avLst>
                  <a:gd name="adj" fmla="val 6870"/>
                </a:avLst>
              </a:prstGeom>
              <a:blipFill>
                <a:blip r:embed="rId2"/>
                <a:stretch>
                  <a:fillRect l="-172"/>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227574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eme &quot;Qué resuelva&quot;: qué significa tener un novio así y origen de &quot;resolver&quot;  | MARCA México">
            <a:extLst>
              <a:ext uri="{FF2B5EF4-FFF2-40B4-BE49-F238E27FC236}">
                <a16:creationId xmlns:a16="http://schemas.microsoft.com/office/drawing/2014/main" id="{F3683619-25C9-0BAB-4BF3-9884C1218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81" y="654071"/>
            <a:ext cx="5753037" cy="383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334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4CA14F1-3DBE-9402-29AB-6EFC19CB194B}"/>
              </a:ext>
            </a:extLst>
          </p:cNvPr>
          <p:cNvPicPr>
            <a:picLocks noChangeAspect="1"/>
          </p:cNvPicPr>
          <p:nvPr/>
        </p:nvPicPr>
        <p:blipFill>
          <a:blip r:embed="rId2"/>
          <a:stretch>
            <a:fillRect/>
          </a:stretch>
        </p:blipFill>
        <p:spPr>
          <a:xfrm>
            <a:off x="92623" y="550114"/>
            <a:ext cx="8164083" cy="4078561"/>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2670" y="-69872"/>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85670" y="0"/>
            <a:ext cx="7407000" cy="1063500"/>
          </a:xfrm>
        </p:spPr>
        <p:txBody>
          <a:bodyPr/>
          <a:lstStyle/>
          <a:p>
            <a:r>
              <a:rPr lang="es-CL" dirty="0"/>
              <a:t>Pregunta N°1</a:t>
            </a:r>
          </a:p>
        </p:txBody>
      </p:sp>
      <p:sp>
        <p:nvSpPr>
          <p:cNvPr id="7" name="CuadroTexto 6">
            <a:extLst>
              <a:ext uri="{FF2B5EF4-FFF2-40B4-BE49-F238E27FC236}">
                <a16:creationId xmlns:a16="http://schemas.microsoft.com/office/drawing/2014/main" id="{313F0015-198F-3E8A-8D29-02A728027287}"/>
              </a:ext>
            </a:extLst>
          </p:cNvPr>
          <p:cNvSpPr txBox="1"/>
          <p:nvPr/>
        </p:nvSpPr>
        <p:spPr>
          <a:xfrm>
            <a:off x="3018430" y="4512901"/>
            <a:ext cx="4790003" cy="230832"/>
          </a:xfrm>
          <a:prstGeom prst="rect">
            <a:avLst/>
          </a:prstGeom>
          <a:noFill/>
        </p:spPr>
        <p:txBody>
          <a:bodyPr wrap="square" rtlCol="0">
            <a:spAutoFit/>
          </a:bodyPr>
          <a:lstStyle/>
          <a:p>
            <a:r>
              <a:rPr lang="es-CL" sz="900" dirty="0">
                <a:latin typeface="Aptos" panose="020B0004020202020204" pitchFamily="34" charset="0"/>
              </a:rPr>
              <a:t>DEMRE: PAES M1 Matemáticas Regular Admisión 2024</a:t>
            </a:r>
          </a:p>
        </p:txBody>
      </p:sp>
      <p:sp>
        <p:nvSpPr>
          <p:cNvPr id="8" name="CuadroTexto 7">
            <a:extLst>
              <a:ext uri="{FF2B5EF4-FFF2-40B4-BE49-F238E27FC236}">
                <a16:creationId xmlns:a16="http://schemas.microsoft.com/office/drawing/2014/main" id="{A7EFE1BC-71B7-1FF4-A0EC-2E53F3CFCA3F}"/>
              </a:ext>
            </a:extLst>
          </p:cNvPr>
          <p:cNvSpPr txBox="1"/>
          <p:nvPr/>
        </p:nvSpPr>
        <p:spPr>
          <a:xfrm>
            <a:off x="6018994" y="2878065"/>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B  </a:t>
            </a:r>
          </a:p>
        </p:txBody>
      </p:sp>
      <p:pic>
        <p:nvPicPr>
          <p:cNvPr id="10" name="Picture 6" descr="Pulgar arriba emoji - símbolo, significado logotipo, historia, PNG">
            <a:extLst>
              <a:ext uri="{FF2B5EF4-FFF2-40B4-BE49-F238E27FC236}">
                <a16:creationId xmlns:a16="http://schemas.microsoft.com/office/drawing/2014/main" id="{BFA05D52-440D-F657-481C-16E6C7210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7125" y="3546207"/>
            <a:ext cx="1677733" cy="94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3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F0CFA97-BD65-C799-158D-B2954B13EF30}"/>
              </a:ext>
            </a:extLst>
          </p:cNvPr>
          <p:cNvPicPr>
            <a:picLocks noChangeAspect="1"/>
          </p:cNvPicPr>
          <p:nvPr/>
        </p:nvPicPr>
        <p:blipFill>
          <a:blip r:embed="rId2"/>
          <a:stretch>
            <a:fillRect/>
          </a:stretch>
        </p:blipFill>
        <p:spPr>
          <a:xfrm>
            <a:off x="294752" y="1063500"/>
            <a:ext cx="7487695" cy="3029373"/>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2670"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85670" y="0"/>
            <a:ext cx="7407000" cy="1063500"/>
          </a:xfrm>
        </p:spPr>
        <p:txBody>
          <a:bodyPr/>
          <a:lstStyle/>
          <a:p>
            <a:r>
              <a:rPr lang="es-CL" dirty="0"/>
              <a:t>Pregunta N°2</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5310486" y="3104984"/>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A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4065" y="350987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A5A1843-FF9D-BB80-098C-6267410BF307}"/>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PAES M1 Matemáticas Invierno Admisión 2024</a:t>
            </a:r>
          </a:p>
        </p:txBody>
      </p:sp>
    </p:spTree>
    <p:extLst>
      <p:ext uri="{BB962C8B-B14F-4D97-AF65-F5344CB8AC3E}">
        <p14:creationId xmlns:p14="http://schemas.microsoft.com/office/powerpoint/2010/main" val="45877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9B9E3E1-9139-2ACD-7DD9-B32F18492C70}"/>
              </a:ext>
            </a:extLst>
          </p:cNvPr>
          <p:cNvPicPr>
            <a:picLocks noChangeAspect="1"/>
          </p:cNvPicPr>
          <p:nvPr/>
        </p:nvPicPr>
        <p:blipFill>
          <a:blip r:embed="rId2"/>
          <a:stretch>
            <a:fillRect/>
          </a:stretch>
        </p:blipFill>
        <p:spPr>
          <a:xfrm>
            <a:off x="0" y="91107"/>
            <a:ext cx="6992326" cy="4763165"/>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8484"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196891" y="1009856"/>
            <a:ext cx="3594810" cy="1063500"/>
          </a:xfrm>
        </p:spPr>
        <p:txBody>
          <a:bodyPr/>
          <a:lstStyle/>
          <a:p>
            <a:r>
              <a:rPr lang="es-CL" dirty="0"/>
              <a:t>Pregunta N°3</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5597564" y="3250099"/>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C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843" y="364359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BD8E4DBF-C497-67C5-4281-9EAEB2591887}"/>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PAES M1 Matemáticas Regular Admisión 2023</a:t>
            </a:r>
          </a:p>
        </p:txBody>
      </p:sp>
    </p:spTree>
    <p:extLst>
      <p:ext uri="{BB962C8B-B14F-4D97-AF65-F5344CB8AC3E}">
        <p14:creationId xmlns:p14="http://schemas.microsoft.com/office/powerpoint/2010/main" val="429264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3899A02-0944-E8B4-2D77-A2F3A943ED9D}"/>
              </a:ext>
            </a:extLst>
          </p:cNvPr>
          <p:cNvPicPr>
            <a:picLocks noChangeAspect="1"/>
          </p:cNvPicPr>
          <p:nvPr/>
        </p:nvPicPr>
        <p:blipFill>
          <a:blip r:embed="rId2"/>
          <a:stretch>
            <a:fillRect/>
          </a:stretch>
        </p:blipFill>
        <p:spPr>
          <a:xfrm>
            <a:off x="279565" y="531750"/>
            <a:ext cx="6725589" cy="4020111"/>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4579"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85670" y="0"/>
            <a:ext cx="7407000" cy="1063500"/>
          </a:xfrm>
        </p:spPr>
        <p:txBody>
          <a:bodyPr/>
          <a:lstStyle/>
          <a:p>
            <a:r>
              <a:rPr lang="es-CL" dirty="0"/>
              <a:t>Pregunta N°4</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5413432" y="2904928"/>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A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730" y="350987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E7D48B1-E799-F759-0BCA-7EA267F17F7A}"/>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PAES M2 Matemáticas Regular Admisión 2023</a:t>
            </a:r>
          </a:p>
        </p:txBody>
      </p:sp>
    </p:spTree>
    <p:extLst>
      <p:ext uri="{BB962C8B-B14F-4D97-AF65-F5344CB8AC3E}">
        <p14:creationId xmlns:p14="http://schemas.microsoft.com/office/powerpoint/2010/main" val="5312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4E702-3A4A-4942-C3E8-178227B8A14D}"/>
              </a:ext>
            </a:extLst>
          </p:cNvPr>
          <p:cNvSpPr>
            <a:spLocks noGrp="1"/>
          </p:cNvSpPr>
          <p:nvPr>
            <p:ph type="title"/>
          </p:nvPr>
        </p:nvSpPr>
        <p:spPr>
          <a:xfrm>
            <a:off x="720000" y="736253"/>
            <a:ext cx="7704000" cy="572700"/>
          </a:xfrm>
        </p:spPr>
        <p:txBody>
          <a:bodyPr/>
          <a:lstStyle/>
          <a:p>
            <a:pPr algn="l"/>
            <a:r>
              <a:rPr lang="es-CL" sz="2800" b="1" dirty="0">
                <a:latin typeface="Aptos" panose="020B0004020202020204" pitchFamily="34" charset="0"/>
              </a:rPr>
              <a:t>Hoy aprendimos</a:t>
            </a:r>
          </a:p>
        </p:txBody>
      </p:sp>
      <p:sp>
        <p:nvSpPr>
          <p:cNvPr id="3" name="Marcador de texto 2">
            <a:extLst>
              <a:ext uri="{FF2B5EF4-FFF2-40B4-BE49-F238E27FC236}">
                <a16:creationId xmlns:a16="http://schemas.microsoft.com/office/drawing/2014/main" id="{866DB418-3601-39A8-EF66-D64570CA722F}"/>
              </a:ext>
            </a:extLst>
          </p:cNvPr>
          <p:cNvSpPr>
            <a:spLocks noGrp="1"/>
          </p:cNvSpPr>
          <p:nvPr>
            <p:ph type="body" idx="1"/>
          </p:nvPr>
        </p:nvSpPr>
        <p:spPr>
          <a:xfrm>
            <a:off x="368677" y="1594280"/>
            <a:ext cx="5492569" cy="3002104"/>
          </a:xfrm>
        </p:spPr>
        <p:txBody>
          <a:bodyPr/>
          <a:lstStyle/>
          <a:p>
            <a:pPr algn="just">
              <a:buFont typeface="Wingdings" panose="05000000000000000000" pitchFamily="2" charset="2"/>
              <a:buChar char="ü"/>
            </a:pPr>
            <a:r>
              <a:rPr lang="es-ES" sz="1800" dirty="0">
                <a:solidFill>
                  <a:schemeClr val="tx1"/>
                </a:solidFill>
                <a:latin typeface="Aptos" panose="020B0004020202020204" pitchFamily="34" charset="0"/>
              </a:rPr>
              <a:t>Conjunto de los racionales.</a:t>
            </a:r>
          </a:p>
          <a:p>
            <a:pPr algn="just">
              <a:buFont typeface="Wingdings" panose="05000000000000000000" pitchFamily="2" charset="2"/>
              <a:buChar char="ü"/>
            </a:pPr>
            <a:r>
              <a:rPr lang="es-ES" sz="1800" dirty="0">
                <a:solidFill>
                  <a:schemeClr val="tx1"/>
                </a:solidFill>
                <a:latin typeface="Aptos" panose="020B0004020202020204" pitchFamily="34" charset="0"/>
              </a:rPr>
              <a:t>Operatoria con fracciones.</a:t>
            </a:r>
          </a:p>
          <a:p>
            <a:pPr algn="just">
              <a:buFont typeface="Wingdings" panose="05000000000000000000" pitchFamily="2" charset="2"/>
              <a:buChar char="ü"/>
            </a:pPr>
            <a:r>
              <a:rPr lang="es-ES" sz="1800" dirty="0">
                <a:solidFill>
                  <a:schemeClr val="tx1"/>
                </a:solidFill>
                <a:latin typeface="Aptos" panose="020B0004020202020204" pitchFamily="34" charset="0"/>
              </a:rPr>
              <a:t>Números decimales, su transformación a fracción y viceversa.</a:t>
            </a:r>
          </a:p>
          <a:p>
            <a:pPr algn="just">
              <a:buFont typeface="Wingdings" panose="05000000000000000000" pitchFamily="2" charset="2"/>
              <a:buChar char="ü"/>
            </a:pPr>
            <a:endParaRPr lang="es-ES" sz="1800" dirty="0">
              <a:solidFill>
                <a:schemeClr val="tx1"/>
              </a:solidFill>
              <a:latin typeface="Aptos" panose="020B0004020202020204" pitchFamily="34" charset="0"/>
            </a:endParaRPr>
          </a:p>
        </p:txBody>
      </p:sp>
      <p:pic>
        <p:nvPicPr>
          <p:cNvPr id="8" name="Imagen 7">
            <a:extLst>
              <a:ext uri="{FF2B5EF4-FFF2-40B4-BE49-F238E27FC236}">
                <a16:creationId xmlns:a16="http://schemas.microsoft.com/office/drawing/2014/main" id="{6315D1A3-9672-D345-1AF5-5ED41174776C}"/>
              </a:ext>
            </a:extLst>
          </p:cNvPr>
          <p:cNvPicPr>
            <a:picLocks noChangeAspect="1"/>
          </p:cNvPicPr>
          <p:nvPr/>
        </p:nvPicPr>
        <p:blipFill>
          <a:blip r:embed="rId2"/>
          <a:stretch>
            <a:fillRect/>
          </a:stretch>
        </p:blipFill>
        <p:spPr>
          <a:xfrm>
            <a:off x="6270648" y="1764969"/>
            <a:ext cx="2004902" cy="2355928"/>
          </a:xfrm>
          <a:prstGeom prst="rect">
            <a:avLst/>
          </a:prstGeom>
        </p:spPr>
      </p:pic>
    </p:spTree>
    <p:extLst>
      <p:ext uri="{BB962C8B-B14F-4D97-AF65-F5344CB8AC3E}">
        <p14:creationId xmlns:p14="http://schemas.microsoft.com/office/powerpoint/2010/main" val="171506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F981D12E-B78B-BC3D-618D-C2A2B752E1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76074" y="101424"/>
            <a:ext cx="2191850" cy="2191850"/>
          </a:xfrm>
          <a:prstGeom prst="rect">
            <a:avLst/>
          </a:prstGeom>
        </p:spPr>
      </p:pic>
      <p:grpSp>
        <p:nvGrpSpPr>
          <p:cNvPr id="760" name="Google Shape;760;p36"/>
          <p:cNvGrpSpPr/>
          <p:nvPr/>
        </p:nvGrpSpPr>
        <p:grpSpPr>
          <a:xfrm rot="10800000">
            <a:off x="6662200" y="3637323"/>
            <a:ext cx="3537150" cy="626797"/>
            <a:chOff x="1199232" y="2120038"/>
            <a:chExt cx="4391793" cy="778340"/>
          </a:xfrm>
        </p:grpSpPr>
        <p:grpSp>
          <p:nvGrpSpPr>
            <p:cNvPr id="761" name="Google Shape;761;p36"/>
            <p:cNvGrpSpPr/>
            <p:nvPr/>
          </p:nvGrpSpPr>
          <p:grpSpPr>
            <a:xfrm>
              <a:off x="2227732" y="2577138"/>
              <a:ext cx="1945675" cy="56700"/>
              <a:chOff x="2227732" y="2661275"/>
              <a:chExt cx="1945675" cy="56700"/>
            </a:xfrm>
          </p:grpSpPr>
          <p:cxnSp>
            <p:nvCxnSpPr>
              <p:cNvPr id="762" name="Google Shape;762;p36"/>
              <p:cNvCxnSpPr/>
              <p:nvPr/>
            </p:nvCxnSpPr>
            <p:spPr>
              <a:xfrm>
                <a:off x="2227732"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63" name="Google Shape;763;p36"/>
              <p:cNvSpPr/>
              <p:nvPr/>
            </p:nvSpPr>
            <p:spPr>
              <a:xfrm>
                <a:off x="4116707"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6"/>
            <p:cNvGrpSpPr/>
            <p:nvPr/>
          </p:nvGrpSpPr>
          <p:grpSpPr>
            <a:xfrm>
              <a:off x="1943838" y="2729277"/>
              <a:ext cx="1938597" cy="169100"/>
              <a:chOff x="2216194" y="2593212"/>
              <a:chExt cx="4728285" cy="412439"/>
            </a:xfrm>
          </p:grpSpPr>
          <p:sp>
            <p:nvSpPr>
              <p:cNvPr id="765" name="Google Shape;765;p36"/>
              <p:cNvSpPr/>
              <p:nvPr/>
            </p:nvSpPr>
            <p:spPr>
              <a:xfrm>
                <a:off x="2216194" y="2593212"/>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6" name="Google Shape;766;p36"/>
              <p:cNvSpPr/>
              <p:nvPr/>
            </p:nvSpPr>
            <p:spPr>
              <a:xfrm>
                <a:off x="6810079" y="2871251"/>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6"/>
            <p:cNvGrpSpPr/>
            <p:nvPr/>
          </p:nvGrpSpPr>
          <p:grpSpPr>
            <a:xfrm>
              <a:off x="1779150" y="2289288"/>
              <a:ext cx="3811875" cy="127113"/>
              <a:chOff x="1779150" y="2604263"/>
              <a:chExt cx="3811875" cy="127113"/>
            </a:xfrm>
          </p:grpSpPr>
          <p:sp>
            <p:nvSpPr>
              <p:cNvPr id="768" name="Google Shape;768;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9" name="Google Shape;769;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36"/>
            <p:cNvGrpSpPr/>
            <p:nvPr/>
          </p:nvGrpSpPr>
          <p:grpSpPr>
            <a:xfrm>
              <a:off x="1199232" y="2120038"/>
              <a:ext cx="3737650" cy="56700"/>
              <a:chOff x="1199232" y="2869225"/>
              <a:chExt cx="3737650" cy="56700"/>
            </a:xfrm>
          </p:grpSpPr>
          <p:cxnSp>
            <p:nvCxnSpPr>
              <p:cNvPr id="771" name="Google Shape;771;p36"/>
              <p:cNvCxnSpPr/>
              <p:nvPr/>
            </p:nvCxnSpPr>
            <p:spPr>
              <a:xfrm>
                <a:off x="1199232"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72" name="Google Shape;772;p36"/>
              <p:cNvSpPr/>
              <p:nvPr/>
            </p:nvSpPr>
            <p:spPr>
              <a:xfrm>
                <a:off x="4880182"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3" name="Google Shape;773;p36"/>
          <p:cNvGrpSpPr/>
          <p:nvPr/>
        </p:nvGrpSpPr>
        <p:grpSpPr>
          <a:xfrm>
            <a:off x="-1696246" y="967904"/>
            <a:ext cx="3599787" cy="1044096"/>
            <a:chOff x="-1431671" y="656504"/>
            <a:chExt cx="3599787" cy="1044096"/>
          </a:xfrm>
        </p:grpSpPr>
        <p:grpSp>
          <p:nvGrpSpPr>
            <p:cNvPr id="774" name="Google Shape;774;p36"/>
            <p:cNvGrpSpPr/>
            <p:nvPr/>
          </p:nvGrpSpPr>
          <p:grpSpPr>
            <a:xfrm>
              <a:off x="-368508" y="1432892"/>
              <a:ext cx="1567047" cy="45661"/>
              <a:chOff x="1754675" y="2661275"/>
              <a:chExt cx="1945675" cy="56700"/>
            </a:xfrm>
          </p:grpSpPr>
          <p:cxnSp>
            <p:nvCxnSpPr>
              <p:cNvPr id="775" name="Google Shape;775;p36"/>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76" name="Google Shape;776;p36"/>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36"/>
            <p:cNvGrpSpPr/>
            <p:nvPr/>
          </p:nvGrpSpPr>
          <p:grpSpPr>
            <a:xfrm>
              <a:off x="-766480" y="1564412"/>
              <a:ext cx="1561280" cy="136187"/>
              <a:chOff x="1754675" y="2824000"/>
              <a:chExt cx="4728285" cy="412439"/>
            </a:xfrm>
          </p:grpSpPr>
          <p:sp>
            <p:nvSpPr>
              <p:cNvPr id="778" name="Google Shape;778;p36"/>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79" name="Google Shape;779;p36"/>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36"/>
            <p:cNvGrpSpPr/>
            <p:nvPr/>
          </p:nvGrpSpPr>
          <p:grpSpPr>
            <a:xfrm>
              <a:off x="-1431671" y="1201087"/>
              <a:ext cx="3070084" cy="102364"/>
              <a:chOff x="1779150" y="2604263"/>
              <a:chExt cx="3811875" cy="127113"/>
            </a:xfrm>
          </p:grpSpPr>
          <p:sp>
            <p:nvSpPr>
              <p:cNvPr id="781" name="Google Shape;781;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2" name="Google Shape;782;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6"/>
            <p:cNvGrpSpPr/>
            <p:nvPr/>
          </p:nvGrpSpPr>
          <p:grpSpPr>
            <a:xfrm>
              <a:off x="-856941" y="773805"/>
              <a:ext cx="2877996" cy="223763"/>
              <a:chOff x="1748550" y="2064750"/>
              <a:chExt cx="3573375" cy="277863"/>
            </a:xfrm>
          </p:grpSpPr>
          <p:sp>
            <p:nvSpPr>
              <p:cNvPr id="784" name="Google Shape;784;p36"/>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5" name="Google Shape;785;p36"/>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6"/>
            <p:cNvGrpSpPr/>
            <p:nvPr/>
          </p:nvGrpSpPr>
          <p:grpSpPr>
            <a:xfrm>
              <a:off x="-856958" y="656504"/>
              <a:ext cx="2430741" cy="185537"/>
              <a:chOff x="1748547" y="1392116"/>
              <a:chExt cx="5911958" cy="451312"/>
            </a:xfrm>
          </p:grpSpPr>
          <p:sp>
            <p:nvSpPr>
              <p:cNvPr id="787" name="Google Shape;787;p36"/>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8" name="Google Shape;788;p36"/>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36"/>
            <p:cNvGrpSpPr/>
            <p:nvPr/>
          </p:nvGrpSpPr>
          <p:grpSpPr>
            <a:xfrm>
              <a:off x="-842187" y="1064790"/>
              <a:ext cx="3010303" cy="45661"/>
              <a:chOff x="1766900" y="2869225"/>
              <a:chExt cx="3737650" cy="56700"/>
            </a:xfrm>
          </p:grpSpPr>
          <p:cxnSp>
            <p:nvCxnSpPr>
              <p:cNvPr id="790" name="Google Shape;790;p36"/>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91" name="Google Shape;791;p36"/>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rupo 3">
            <a:extLst>
              <a:ext uri="{FF2B5EF4-FFF2-40B4-BE49-F238E27FC236}">
                <a16:creationId xmlns:a16="http://schemas.microsoft.com/office/drawing/2014/main" id="{940E9B1F-B83B-6512-D3DB-7437054941C2}"/>
              </a:ext>
            </a:extLst>
          </p:cNvPr>
          <p:cNvGrpSpPr/>
          <p:nvPr/>
        </p:nvGrpSpPr>
        <p:grpSpPr>
          <a:xfrm>
            <a:off x="667752" y="2571750"/>
            <a:ext cx="7808495" cy="2427508"/>
            <a:chOff x="667753" y="2571751"/>
            <a:chExt cx="7808495" cy="2427508"/>
          </a:xfrm>
        </p:grpSpPr>
        <p:sp>
          <p:nvSpPr>
            <p:cNvPr id="6" name="CuadroTexto 5">
              <a:extLst>
                <a:ext uri="{FF2B5EF4-FFF2-40B4-BE49-F238E27FC236}">
                  <a16:creationId xmlns:a16="http://schemas.microsoft.com/office/drawing/2014/main" id="{58692A62-0C1F-5190-A790-D4B87018E122}"/>
                </a:ext>
              </a:extLst>
            </p:cNvPr>
            <p:cNvSpPr txBox="1"/>
            <p:nvPr/>
          </p:nvSpPr>
          <p:spPr>
            <a:xfrm>
              <a:off x="667753" y="2571751"/>
              <a:ext cx="7808495" cy="569323"/>
            </a:xfrm>
            <a:prstGeom prst="rect">
              <a:avLst/>
            </a:prstGeom>
            <a:noFill/>
          </p:spPr>
          <p:txBody>
            <a:bodyPr wrap="square">
              <a:spAutoFit/>
            </a:bodyPr>
            <a:lstStyle/>
            <a:p>
              <a:pPr algn="ctr">
                <a:lnSpc>
                  <a:spcPct val="107000"/>
                </a:lnSpc>
                <a:spcBef>
                  <a:spcPts val="900"/>
                </a:spcBef>
              </a:pPr>
              <a:r>
                <a:rPr lang="es-CL" sz="3000" b="1" dirty="0">
                  <a:solidFill>
                    <a:schemeClr val="accent4"/>
                  </a:solidFill>
                  <a:latin typeface="Aptos" panose="020B0004020202020204" pitchFamily="34" charset="0"/>
                  <a:ea typeface="Times New Roman" panose="02020603050405020304" pitchFamily="18" charset="0"/>
                  <a:cs typeface="Times New Roman" panose="02020603050405020304" pitchFamily="18" charset="0"/>
                </a:rPr>
                <a:t>Clase 4: Racionales I</a:t>
              </a:r>
            </a:p>
          </p:txBody>
        </p:sp>
        <p:sp>
          <p:nvSpPr>
            <p:cNvPr id="7" name="CuadroTexto 6">
              <a:extLst>
                <a:ext uri="{FF2B5EF4-FFF2-40B4-BE49-F238E27FC236}">
                  <a16:creationId xmlns:a16="http://schemas.microsoft.com/office/drawing/2014/main" id="{676D8914-D208-9347-BBC3-08633C02D1E9}"/>
                </a:ext>
              </a:extLst>
            </p:cNvPr>
            <p:cNvSpPr txBox="1"/>
            <p:nvPr/>
          </p:nvSpPr>
          <p:spPr>
            <a:xfrm>
              <a:off x="2287706" y="3141074"/>
              <a:ext cx="4572000" cy="577081"/>
            </a:xfrm>
            <a:prstGeom prst="rect">
              <a:avLst/>
            </a:prstGeom>
            <a:noFill/>
          </p:spPr>
          <p:txBody>
            <a:bodyPr wrap="square">
              <a:spAutoFit/>
            </a:bodyPr>
            <a:lstStyle/>
            <a:p>
              <a:pPr algn="ctr"/>
              <a:r>
                <a:rPr lang="es-CL" sz="1050" dirty="0">
                  <a:latin typeface="Aptos" panose="020B0004020202020204" pitchFamily="34" charset="0"/>
                  <a:cs typeface="Arial" panose="020B0604020202020204" pitchFamily="34" charset="0"/>
                </a:rPr>
                <a:t>Departamento de Matemáticas </a:t>
              </a:r>
            </a:p>
            <a:p>
              <a:pPr algn="ctr"/>
              <a:r>
                <a:rPr lang="es-CL" sz="1050" dirty="0">
                  <a:latin typeface="Aptos" panose="020B0004020202020204" pitchFamily="34" charset="0"/>
                  <a:cs typeface="Arial" panose="020B0604020202020204" pitchFamily="34" charset="0"/>
                </a:rPr>
                <a:t>4tos y Egresados – Programas M1 y M2</a:t>
              </a:r>
            </a:p>
            <a:p>
              <a:pPr algn="ctr"/>
              <a:r>
                <a:rPr lang="es-CL" sz="1050" dirty="0">
                  <a:latin typeface="Aptos" panose="020B0004020202020204" pitchFamily="34" charset="0"/>
                  <a:cs typeface="Arial" panose="020B0604020202020204" pitchFamily="34" charset="0"/>
                </a:rPr>
                <a:t>Eje: Números y Proporcionalidad</a:t>
              </a:r>
            </a:p>
          </p:txBody>
        </p:sp>
        <p:sp>
          <p:nvSpPr>
            <p:cNvPr id="8" name="CuadroTexto 7">
              <a:extLst>
                <a:ext uri="{FF2B5EF4-FFF2-40B4-BE49-F238E27FC236}">
                  <a16:creationId xmlns:a16="http://schemas.microsoft.com/office/drawing/2014/main" id="{3D87125F-1F8C-8B9A-EC77-F15AB73324D7}"/>
                </a:ext>
              </a:extLst>
            </p:cNvPr>
            <p:cNvSpPr txBox="1"/>
            <p:nvPr/>
          </p:nvSpPr>
          <p:spPr>
            <a:xfrm>
              <a:off x="2287706" y="4691482"/>
              <a:ext cx="4570293" cy="307777"/>
            </a:xfrm>
            <a:prstGeom prst="rect">
              <a:avLst/>
            </a:prstGeom>
            <a:noFill/>
          </p:spPr>
          <p:txBody>
            <a:bodyPr wrap="square">
              <a:spAutoFit/>
            </a:bodyPr>
            <a:lstStyle/>
            <a:p>
              <a:pPr algn="ctr"/>
              <a:r>
                <a:rPr lang="es-CL" dirty="0">
                  <a:latin typeface="Aptos" panose="020B0004020202020204" pitchFamily="34" charset="0"/>
                  <a:cs typeface="Arial" panose="020B0604020202020204" pitchFamily="34" charset="0"/>
                </a:rPr>
                <a:t>Otoño, 2024</a:t>
              </a:r>
            </a:p>
          </p:txBody>
        </p:sp>
      </p:grpSp>
    </p:spTree>
    <p:extLst>
      <p:ext uri="{BB962C8B-B14F-4D97-AF65-F5344CB8AC3E}">
        <p14:creationId xmlns:p14="http://schemas.microsoft.com/office/powerpoint/2010/main" val="1460369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ítulo 4">
                <a:extLst>
                  <a:ext uri="{FF2B5EF4-FFF2-40B4-BE49-F238E27FC236}">
                    <a16:creationId xmlns:a16="http://schemas.microsoft.com/office/drawing/2014/main" id="{01046DF9-BB61-738B-C77D-80ACC9FE8774}"/>
                  </a:ext>
                </a:extLst>
              </p:cNvPr>
              <p:cNvSpPr>
                <a:spLocks noGrp="1"/>
              </p:cNvSpPr>
              <p:nvPr>
                <p:ph type="title"/>
              </p:nvPr>
            </p:nvSpPr>
            <p:spPr/>
            <p:txBody>
              <a:bodyPr/>
              <a:lstStyle/>
              <a:p>
                <a:r>
                  <a:rPr lang="es-CL" b="1" dirty="0">
                    <a:latin typeface="Aptos" panose="020B0004020202020204" pitchFamily="34" charset="0"/>
                  </a:rPr>
                  <a:t>Números Racionales (</a:t>
                </a:r>
                <a14:m>
                  <m:oMath xmlns:m="http://schemas.openxmlformats.org/officeDocument/2006/math">
                    <m:r>
                      <a:rPr lang="es-CL" i="1">
                        <a:latin typeface="Cambria Math" panose="02040503050406030204" pitchFamily="18" charset="0"/>
                      </a:rPr>
                      <m:t>ℚ</m:t>
                    </m:r>
                  </m:oMath>
                </a14:m>
                <a:r>
                  <a:rPr lang="es-CL" b="1" dirty="0">
                    <a:latin typeface="Aptos" panose="020B0004020202020204" pitchFamily="34" charset="0"/>
                  </a:rPr>
                  <a:t>)</a:t>
                </a:r>
              </a:p>
            </p:txBody>
          </p:sp>
        </mc:Choice>
        <mc:Fallback xmlns="">
          <p:sp>
            <p:nvSpPr>
              <p:cNvPr id="5" name="Título 4">
                <a:extLst>
                  <a:ext uri="{FF2B5EF4-FFF2-40B4-BE49-F238E27FC236}">
                    <a16:creationId xmlns:a16="http://schemas.microsoft.com/office/drawing/2014/main" id="{01046DF9-BB61-738B-C77D-80ACC9FE8774}"/>
                  </a:ext>
                </a:extLst>
              </p:cNvPr>
              <p:cNvSpPr>
                <a:spLocks noGrp="1" noRot="1" noChangeAspect="1" noMove="1" noResize="1" noEditPoints="1" noAdjustHandles="1" noChangeArrowheads="1" noChangeShapeType="1" noTextEdit="1"/>
              </p:cNvSpPr>
              <p:nvPr>
                <p:ph type="title"/>
              </p:nvPr>
            </p:nvSpPr>
            <p:spPr>
              <a:blipFill>
                <a:blip r:embed="rId2"/>
                <a:stretch>
                  <a:fillRect t="-2128" b="-20213"/>
                </a:stretch>
              </a:blipFill>
            </p:spPr>
            <p:txBody>
              <a:bodyPr/>
              <a:lstStyle/>
              <a:p>
                <a:r>
                  <a:rPr lang="es-CL">
                    <a:noFill/>
                  </a:rPr>
                  <a:t> </a:t>
                </a:r>
              </a:p>
            </p:txBody>
          </p:sp>
        </mc:Fallback>
      </mc:AlternateContent>
      <p:sp>
        <p:nvSpPr>
          <p:cNvPr id="3" name="CuadroTexto 2">
            <a:extLst>
              <a:ext uri="{FF2B5EF4-FFF2-40B4-BE49-F238E27FC236}">
                <a16:creationId xmlns:a16="http://schemas.microsoft.com/office/drawing/2014/main" id="{36A04ABD-5957-2401-C0AD-EF17FAAE53DF}"/>
              </a:ext>
            </a:extLst>
          </p:cNvPr>
          <p:cNvSpPr txBox="1"/>
          <p:nvPr/>
        </p:nvSpPr>
        <p:spPr>
          <a:xfrm>
            <a:off x="509857" y="2044480"/>
            <a:ext cx="3852000" cy="1266950"/>
          </a:xfrm>
          <a:prstGeom prst="rect">
            <a:avLst/>
          </a:prstGeom>
          <a:noFill/>
        </p:spPr>
        <p:txBody>
          <a:bodyPr wrap="square">
            <a:spAutoFit/>
          </a:bodyPr>
          <a:lstStyle/>
          <a:p>
            <a:pPr algn="just">
              <a:lnSpc>
                <a:spcPct val="107000"/>
              </a:lnSpc>
              <a:spcAft>
                <a:spcPts val="800"/>
              </a:spcAft>
            </a:pPr>
            <a:r>
              <a:rPr lang="es-CL" sz="1800" kern="100" dirty="0">
                <a:latin typeface="Aptos" panose="020B0004020202020204" pitchFamily="34" charset="0"/>
                <a:ea typeface="Calibri" panose="020F0502020204030204" pitchFamily="34" charset="0"/>
                <a:cs typeface="Times New Roman" panose="02020603050405020304" pitchFamily="18" charset="0"/>
              </a:rPr>
              <a:t>Incluye a los números enteros y además a todos los números que </a:t>
            </a:r>
            <a:r>
              <a:rPr lang="es-CL" sz="1800" b="1" kern="100" dirty="0">
                <a:latin typeface="Aptos" panose="020B0004020202020204" pitchFamily="34" charset="0"/>
                <a:ea typeface="Calibri" panose="020F0502020204030204" pitchFamily="34" charset="0"/>
                <a:cs typeface="Times New Roman" panose="02020603050405020304" pitchFamily="18" charset="0"/>
              </a:rPr>
              <a:t>se pueden escribir en forma de cociente</a:t>
            </a:r>
            <a:r>
              <a:rPr lang="es-CL" sz="1800" kern="100" dirty="0">
                <a:latin typeface="Aptos" panose="020B0004020202020204" pitchFamily="34" charset="0"/>
                <a:ea typeface="Calibri" panose="020F0502020204030204" pitchFamily="34" charset="0"/>
                <a:cs typeface="Times New Roman" panose="02020603050405020304" pitchFamily="18" charset="0"/>
              </a:rPr>
              <a:t> entre 2 números enteros. </a:t>
            </a:r>
            <a:endParaRPr lang="es-CL" sz="18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226213ED-9661-3ADC-F4E4-6393B94BD944}"/>
              </a:ext>
            </a:extLst>
          </p:cNvPr>
          <p:cNvPicPr>
            <a:picLocks noChangeAspect="1"/>
          </p:cNvPicPr>
          <p:nvPr/>
        </p:nvPicPr>
        <p:blipFill rotWithShape="1">
          <a:blip r:embed="rId3"/>
          <a:srcRect l="13053" r="65592" b="17309"/>
          <a:stretch/>
        </p:blipFill>
        <p:spPr>
          <a:xfrm>
            <a:off x="5887997" y="2041309"/>
            <a:ext cx="2034428" cy="499557"/>
          </a:xfrm>
          <a:prstGeom prst="rect">
            <a:avLst/>
          </a:prstGeom>
        </p:spPr>
      </p:pic>
      <p:pic>
        <p:nvPicPr>
          <p:cNvPr id="7" name="Imagen 6">
            <a:extLst>
              <a:ext uri="{FF2B5EF4-FFF2-40B4-BE49-F238E27FC236}">
                <a16:creationId xmlns:a16="http://schemas.microsoft.com/office/drawing/2014/main" id="{7B23C766-5A04-A4F9-28FF-2FF99FEE5144}"/>
              </a:ext>
            </a:extLst>
          </p:cNvPr>
          <p:cNvPicPr>
            <a:picLocks noChangeAspect="1"/>
          </p:cNvPicPr>
          <p:nvPr/>
        </p:nvPicPr>
        <p:blipFill rotWithShape="1">
          <a:blip r:embed="rId4"/>
          <a:srcRect l="10124" t="-1330" r="63553" b="16194"/>
          <a:stretch/>
        </p:blipFill>
        <p:spPr>
          <a:xfrm>
            <a:off x="1123601" y="3838628"/>
            <a:ext cx="2319645" cy="499557"/>
          </a:xfrm>
          <a:prstGeom prst="rect">
            <a:avLst/>
          </a:prstGeom>
        </p:spPr>
      </p:pic>
      <p:pic>
        <p:nvPicPr>
          <p:cNvPr id="8" name="Imagen 7" descr="Gráfico, Gráfico de cajas y bigotes&#10;&#10;Descripción generada automáticamente">
            <a:extLst>
              <a:ext uri="{FF2B5EF4-FFF2-40B4-BE49-F238E27FC236}">
                <a16:creationId xmlns:a16="http://schemas.microsoft.com/office/drawing/2014/main" id="{33EFBD1D-05DB-C2B9-2655-4CA81365DF2A}"/>
              </a:ext>
            </a:extLst>
          </p:cNvPr>
          <p:cNvPicPr>
            <a:picLocks noChangeAspect="1"/>
          </p:cNvPicPr>
          <p:nvPr/>
        </p:nvPicPr>
        <p:blipFill>
          <a:blip r:embed="rId5"/>
          <a:stretch>
            <a:fillRect/>
          </a:stretch>
        </p:blipFill>
        <p:spPr>
          <a:xfrm>
            <a:off x="4109349" y="3591333"/>
            <a:ext cx="3813076" cy="982942"/>
          </a:xfrm>
          <a:prstGeom prst="rect">
            <a:avLst/>
          </a:prstGeom>
        </p:spPr>
      </p:pic>
      <p:cxnSp>
        <p:nvCxnSpPr>
          <p:cNvPr id="10" name="Conector recto 9">
            <a:extLst>
              <a:ext uri="{FF2B5EF4-FFF2-40B4-BE49-F238E27FC236}">
                <a16:creationId xmlns:a16="http://schemas.microsoft.com/office/drawing/2014/main" id="{E967FF3C-E253-384E-6B92-913B2D508A74}"/>
              </a:ext>
            </a:extLst>
          </p:cNvPr>
          <p:cNvCxnSpPr>
            <a:cxnSpLocks/>
          </p:cNvCxnSpPr>
          <p:nvPr/>
        </p:nvCxnSpPr>
        <p:spPr>
          <a:xfrm>
            <a:off x="4765781" y="2086456"/>
            <a:ext cx="0" cy="1224974"/>
          </a:xfrm>
          <a:prstGeom prst="line">
            <a:avLst/>
          </a:prstGeom>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074E40D5-0D16-042C-4AB8-16AD4E2F9D2D}"/>
              </a:ext>
            </a:extLst>
          </p:cNvPr>
          <p:cNvSpPr txBox="1"/>
          <p:nvPr/>
        </p:nvSpPr>
        <p:spPr>
          <a:xfrm>
            <a:off x="4899282" y="2479209"/>
            <a:ext cx="4011858" cy="674224"/>
          </a:xfrm>
          <a:prstGeom prst="rect">
            <a:avLst/>
          </a:prstGeom>
          <a:noFill/>
        </p:spPr>
        <p:txBody>
          <a:bodyPr wrap="square">
            <a:spAutoFit/>
          </a:bodyPr>
          <a:lstStyle/>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De tal modo en que a y b son números enteros y </a:t>
            </a: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b siempre es distinto de 0</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093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p:nvPr>
        </p:nvSpPr>
        <p:spPr/>
        <p:txBody>
          <a:bodyPr/>
          <a:lstStyle/>
          <a:p>
            <a:r>
              <a:rPr lang="es-CL" b="1" dirty="0">
                <a:latin typeface="Aptos" panose="020B0004020202020204" pitchFamily="34" charset="0"/>
              </a:rPr>
              <a:t>Fracciones</a:t>
            </a:r>
          </a:p>
        </p:txBody>
      </p:sp>
      <p:sp>
        <p:nvSpPr>
          <p:cNvPr id="9" name="CuadroTexto 8">
            <a:extLst>
              <a:ext uri="{FF2B5EF4-FFF2-40B4-BE49-F238E27FC236}">
                <a16:creationId xmlns:a16="http://schemas.microsoft.com/office/drawing/2014/main" id="{9850A96E-F0DD-A870-65F7-7249E70B55ED}"/>
              </a:ext>
            </a:extLst>
          </p:cNvPr>
          <p:cNvSpPr txBox="1"/>
          <p:nvPr/>
        </p:nvSpPr>
        <p:spPr>
          <a:xfrm>
            <a:off x="169556" y="1231166"/>
            <a:ext cx="8804885" cy="609654"/>
          </a:xfrm>
          <a:prstGeom prst="rect">
            <a:avLst/>
          </a:prstGeom>
          <a:noFill/>
        </p:spPr>
        <p:txBody>
          <a:bodyPr wrap="square">
            <a:spAutoFit/>
          </a:bodyPr>
          <a:lstStyle/>
          <a:p>
            <a:pPr algn="ctr">
              <a:lnSpc>
                <a:spcPct val="107000"/>
              </a:lnSpc>
              <a:spcAft>
                <a:spcPts val="800"/>
              </a:spcAft>
            </a:pPr>
            <a:r>
              <a:rPr lang="es-CL" sz="1600" kern="100" dirty="0">
                <a:latin typeface="Aptos" panose="020B0004020202020204" pitchFamily="34" charset="0"/>
                <a:ea typeface="Calibri" panose="020F0502020204030204" pitchFamily="34" charset="0"/>
                <a:cs typeface="Times New Roman" panose="02020603050405020304" pitchFamily="18" charset="0"/>
              </a:rPr>
              <a:t>Es una expresión equivalente a una división en la cual “a” corresponde al numerador (que es un equivalente al dividendo) y “b” corresponde al denominador (que es el equivalente al divisor):</a:t>
            </a:r>
            <a:endParaRPr lang="es-CL" sz="16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336C87BD-2F28-FCFE-A8E2-0003E73F956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 r="1482" b="3478"/>
          <a:stretch/>
        </p:blipFill>
        <p:spPr bwMode="auto">
          <a:xfrm>
            <a:off x="2947563" y="2335675"/>
            <a:ext cx="3248873" cy="1576659"/>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5" name="CuadroTexto 4">
                <a:extLst>
                  <a:ext uri="{FF2B5EF4-FFF2-40B4-BE49-F238E27FC236}">
                    <a16:creationId xmlns:a16="http://schemas.microsoft.com/office/drawing/2014/main" id="{D09C6C3A-46E4-722F-915F-810E01CB7287}"/>
                  </a:ext>
                </a:extLst>
              </p:cNvPr>
              <p:cNvSpPr txBox="1"/>
              <p:nvPr/>
            </p:nvSpPr>
            <p:spPr>
              <a:xfrm>
                <a:off x="1709529" y="2412272"/>
                <a:ext cx="5724938" cy="10456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CL" sz="3600" i="1" kern="100" smtClean="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3600"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sz="3600" kern="100">
                              <a:effectLst/>
                              <a:latin typeface="Aptos" panose="020B0004020202020204" pitchFamily="34" charset="0"/>
                              <a:ea typeface="Calibri" panose="020F0502020204030204" pitchFamily="34" charset="0"/>
                              <a:cs typeface="Times New Roman" panose="02020603050405020304" pitchFamily="18" charset="0"/>
                            </a:rPr>
                            <m:t>b</m:t>
                          </m:r>
                        </m:den>
                      </m:f>
                    </m:oMath>
                  </m:oMathPara>
                </a14:m>
                <a:endParaRPr lang="es-CL" sz="3600" dirty="0"/>
              </a:p>
            </p:txBody>
          </p:sp>
        </mc:Choice>
        <mc:Fallback>
          <p:sp>
            <p:nvSpPr>
              <p:cNvPr id="5" name="CuadroTexto 4">
                <a:extLst>
                  <a:ext uri="{FF2B5EF4-FFF2-40B4-BE49-F238E27FC236}">
                    <a16:creationId xmlns:a16="http://schemas.microsoft.com/office/drawing/2014/main" id="{D09C6C3A-46E4-722F-915F-810E01CB7287}"/>
                  </a:ext>
                </a:extLst>
              </p:cNvPr>
              <p:cNvSpPr txBox="1">
                <a:spLocks noRot="1" noChangeAspect="1" noMove="1" noResize="1" noEditPoints="1" noAdjustHandles="1" noChangeArrowheads="1" noChangeShapeType="1" noTextEdit="1"/>
              </p:cNvSpPr>
              <p:nvPr/>
            </p:nvSpPr>
            <p:spPr>
              <a:xfrm>
                <a:off x="1709529" y="2412272"/>
                <a:ext cx="5724938" cy="1045607"/>
              </a:xfrm>
              <a:prstGeom prst="rect">
                <a:avLst/>
              </a:prstGeom>
              <a:blipFill>
                <a:blip r:embed="rId3"/>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393050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B74EF-4CBB-A7D8-ED8A-B31A2DC46AFF}"/>
              </a:ext>
            </a:extLst>
          </p:cNvPr>
          <p:cNvSpPr>
            <a:spLocks noGrp="1"/>
          </p:cNvSpPr>
          <p:nvPr>
            <p:ph type="title"/>
          </p:nvPr>
        </p:nvSpPr>
        <p:spPr>
          <a:xfrm>
            <a:off x="720000" y="184786"/>
            <a:ext cx="7704000" cy="572700"/>
          </a:xfrm>
        </p:spPr>
        <p:txBody>
          <a:bodyPr/>
          <a:lstStyle/>
          <a:p>
            <a:r>
              <a:rPr lang="es-CL" b="1" dirty="0">
                <a:latin typeface="Aptos" panose="020B0004020202020204" pitchFamily="34" charset="0"/>
              </a:rPr>
              <a:t>Fracciones</a:t>
            </a:r>
          </a:p>
        </p:txBody>
      </p:sp>
      <p:cxnSp>
        <p:nvCxnSpPr>
          <p:cNvPr id="8" name="Conector recto 7">
            <a:extLst>
              <a:ext uri="{FF2B5EF4-FFF2-40B4-BE49-F238E27FC236}">
                <a16:creationId xmlns:a16="http://schemas.microsoft.com/office/drawing/2014/main" id="{69A53445-EA89-E451-A1EF-DE22C17988D8}"/>
              </a:ext>
            </a:extLst>
          </p:cNvPr>
          <p:cNvCxnSpPr>
            <a:cxnSpLocks/>
          </p:cNvCxnSpPr>
          <p:nvPr/>
        </p:nvCxnSpPr>
        <p:spPr>
          <a:xfrm>
            <a:off x="4408498" y="1813218"/>
            <a:ext cx="0" cy="249839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EBD4025-4132-1D18-8547-2DB51BB6E015}"/>
              </a:ext>
            </a:extLst>
          </p:cNvPr>
          <p:cNvSpPr>
            <a:spLocks noChangeArrowheads="1"/>
          </p:cNvSpPr>
          <p:nvPr/>
        </p:nvSpPr>
        <p:spPr bwMode="auto">
          <a:xfrm>
            <a:off x="0" y="1662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mc:AlternateContent xmlns:mc="http://schemas.openxmlformats.org/markup-compatibility/2006" xmlns:a14="http://schemas.microsoft.com/office/drawing/2010/main">
        <mc:Choice Requires="a14">
          <p:sp>
            <p:nvSpPr>
              <p:cNvPr id="16" name="Cuadro de texto 507083854">
                <a:extLst>
                  <a:ext uri="{FF2B5EF4-FFF2-40B4-BE49-F238E27FC236}">
                    <a16:creationId xmlns:a16="http://schemas.microsoft.com/office/drawing/2014/main" id="{E64FFADA-F8DC-70EE-0231-AE6D7F1CC1EF}"/>
                  </a:ext>
                </a:extLst>
              </p:cNvPr>
              <p:cNvSpPr txBox="1"/>
              <p:nvPr/>
            </p:nvSpPr>
            <p:spPr>
              <a:xfrm>
                <a:off x="720000" y="2822755"/>
                <a:ext cx="2971800" cy="1979359"/>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Ejemplo 1:</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den>
                      </m:f>
                    </m:oMath>
                  </m:oMathPara>
                </a14:m>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Ejemplo 2: </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101</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545</m:t>
                          </m:r>
                        </m:den>
                      </m:f>
                    </m:oMath>
                  </m:oMathPara>
                </a14:m>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Cuadro de texto 507083854">
                <a:extLst>
                  <a:ext uri="{FF2B5EF4-FFF2-40B4-BE49-F238E27FC236}">
                    <a16:creationId xmlns:a16="http://schemas.microsoft.com/office/drawing/2014/main" id="{E64FFADA-F8DC-70EE-0231-AE6D7F1CC1EF}"/>
                  </a:ext>
                </a:extLst>
              </p:cNvPr>
              <p:cNvSpPr txBox="1">
                <a:spLocks noRot="1" noChangeAspect="1" noMove="1" noResize="1" noEditPoints="1" noAdjustHandles="1" noChangeArrowheads="1" noChangeShapeType="1" noTextEdit="1"/>
              </p:cNvSpPr>
              <p:nvPr/>
            </p:nvSpPr>
            <p:spPr>
              <a:xfrm>
                <a:off x="720000" y="2822755"/>
                <a:ext cx="2971800" cy="1979359"/>
              </a:xfrm>
              <a:prstGeom prst="roundRect">
                <a:avLst>
                  <a:gd name="adj" fmla="val 6870"/>
                </a:avLst>
              </a:prstGeom>
              <a:blipFill>
                <a:blip r:embed="rId2"/>
                <a:stretch>
                  <a:fillRect/>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18" name="CuadroTexto 17">
                <a:extLst>
                  <a:ext uri="{FF2B5EF4-FFF2-40B4-BE49-F238E27FC236}">
                    <a16:creationId xmlns:a16="http://schemas.microsoft.com/office/drawing/2014/main" id="{8E2BB1B4-7725-E617-8DD2-E952282B72AE}"/>
                  </a:ext>
                </a:extLst>
              </p:cNvPr>
              <p:cNvSpPr txBox="1"/>
              <p:nvPr/>
            </p:nvSpPr>
            <p:spPr>
              <a:xfrm>
                <a:off x="4749954" y="1017966"/>
                <a:ext cx="3969461" cy="1804789"/>
              </a:xfrm>
              <a:prstGeom prst="rect">
                <a:avLst/>
              </a:prstGeom>
              <a:noFill/>
            </p:spPr>
            <p:txBody>
              <a:bodyPr wrap="square">
                <a:spAutoFit/>
              </a:bodyPr>
              <a:lstStyle/>
              <a:p>
                <a:pPr algn="just">
                  <a:lnSpc>
                    <a:spcPct val="107000"/>
                  </a:lnSpc>
                  <a:spcAft>
                    <a:spcPts val="80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Fracción impropia: </a:t>
                </a:r>
                <a:r>
                  <a:rPr lang="es-CL" sz="1600" kern="100" dirty="0">
                    <a:latin typeface="Aptos" panose="020B0004020202020204" pitchFamily="34" charset="0"/>
                    <a:ea typeface="Calibri" panose="020F0502020204030204" pitchFamily="34" charset="0"/>
                    <a:cs typeface="Times New Roman" panose="02020603050405020304" pitchFamily="18" charset="0"/>
                  </a:rPr>
                  <a:t>e</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s aquella fracción en donde el numerador es mayor que el denominador, en otras palabras, se cumple que:</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6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&gt;</m:t>
                      </m:r>
                      <m:r>
                        <m:rPr>
                          <m:nor/>
                        </m:rPr>
                        <a:rPr lang="es-CL" sz="16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8" name="CuadroTexto 17">
                <a:extLst>
                  <a:ext uri="{FF2B5EF4-FFF2-40B4-BE49-F238E27FC236}">
                    <a16:creationId xmlns:a16="http://schemas.microsoft.com/office/drawing/2014/main" id="{8E2BB1B4-7725-E617-8DD2-E952282B72AE}"/>
                  </a:ext>
                </a:extLst>
              </p:cNvPr>
              <p:cNvSpPr txBox="1">
                <a:spLocks noRot="1" noChangeAspect="1" noMove="1" noResize="1" noEditPoints="1" noAdjustHandles="1" noChangeArrowheads="1" noChangeShapeType="1" noTextEdit="1"/>
              </p:cNvSpPr>
              <p:nvPr/>
            </p:nvSpPr>
            <p:spPr>
              <a:xfrm>
                <a:off x="4749954" y="1017966"/>
                <a:ext cx="3969461" cy="1804789"/>
              </a:xfrm>
              <a:prstGeom prst="rect">
                <a:avLst/>
              </a:prstGeom>
              <a:blipFill>
                <a:blip r:embed="rId3"/>
                <a:stretch>
                  <a:fillRect l="-768" t="-676" r="-922"/>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20" name="CuadroTexto 19">
                <a:extLst>
                  <a:ext uri="{FF2B5EF4-FFF2-40B4-BE49-F238E27FC236}">
                    <a16:creationId xmlns:a16="http://schemas.microsoft.com/office/drawing/2014/main" id="{8715479B-228C-FEC7-3F90-9D5FE6965DF7}"/>
                  </a:ext>
                </a:extLst>
              </p:cNvPr>
              <p:cNvSpPr txBox="1"/>
              <p:nvPr/>
            </p:nvSpPr>
            <p:spPr>
              <a:xfrm>
                <a:off x="243877" y="992962"/>
                <a:ext cx="4081492" cy="1804789"/>
              </a:xfrm>
              <a:prstGeom prst="rect">
                <a:avLst/>
              </a:prstGeom>
              <a:noFill/>
            </p:spPr>
            <p:txBody>
              <a:bodyPr wrap="square">
                <a:spAutoFit/>
              </a:bodyPr>
              <a:lstStyle/>
              <a:p>
                <a:pPr algn="just">
                  <a:lnSpc>
                    <a:spcPct val="107000"/>
                  </a:lnSpc>
                  <a:spcAft>
                    <a:spcPts val="80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Fracción propia</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r>
                  <a:rPr lang="es-CL" sz="1600" kern="100" dirty="0">
                    <a:latin typeface="Aptos" panose="020B0004020202020204" pitchFamily="34" charset="0"/>
                    <a:ea typeface="Calibri" panose="020F0502020204030204" pitchFamily="34" charset="0"/>
                    <a:cs typeface="Times New Roman" panose="02020603050405020304" pitchFamily="18" charset="0"/>
                  </a:rPr>
                  <a:t>e</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s aquella fracción en donde el </a:t>
                </a: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numerador</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 es </a:t>
                </a: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menor</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 que el </a:t>
                </a: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denominador</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 en otras palabras, se cumple que:</a:t>
                </a:r>
                <a:r>
                  <a:rPr lang="es-CL" sz="1600" kern="1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6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&lt;</m:t>
                      </m:r>
                      <m:r>
                        <m:rPr>
                          <m:nor/>
                        </m:rPr>
                        <a:rPr lang="es-CL" sz="16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0" name="CuadroTexto 19">
                <a:extLst>
                  <a:ext uri="{FF2B5EF4-FFF2-40B4-BE49-F238E27FC236}">
                    <a16:creationId xmlns:a16="http://schemas.microsoft.com/office/drawing/2014/main" id="{8715479B-228C-FEC7-3F90-9D5FE6965DF7}"/>
                  </a:ext>
                </a:extLst>
              </p:cNvPr>
              <p:cNvSpPr txBox="1">
                <a:spLocks noRot="1" noChangeAspect="1" noMove="1" noResize="1" noEditPoints="1" noAdjustHandles="1" noChangeArrowheads="1" noChangeShapeType="1" noTextEdit="1"/>
              </p:cNvSpPr>
              <p:nvPr/>
            </p:nvSpPr>
            <p:spPr>
              <a:xfrm>
                <a:off x="243877" y="992962"/>
                <a:ext cx="4081492" cy="1804789"/>
              </a:xfrm>
              <a:prstGeom prst="rect">
                <a:avLst/>
              </a:prstGeom>
              <a:blipFill>
                <a:blip r:embed="rId4"/>
                <a:stretch>
                  <a:fillRect l="-746" t="-676" r="-746"/>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1" name="Cuadro de texto 192208189">
                <a:extLst>
                  <a:ext uri="{FF2B5EF4-FFF2-40B4-BE49-F238E27FC236}">
                    <a16:creationId xmlns:a16="http://schemas.microsoft.com/office/drawing/2014/main" id="{28CC8B74-8F9B-6BCC-0BD1-291C462DCCF7}"/>
                  </a:ext>
                </a:extLst>
              </p:cNvPr>
              <p:cNvSpPr txBox="1"/>
              <p:nvPr/>
            </p:nvSpPr>
            <p:spPr>
              <a:xfrm>
                <a:off x="5248784" y="2816231"/>
                <a:ext cx="2971800" cy="1992406"/>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Ejemplo 1: </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8</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den>
                      </m:f>
                    </m:oMath>
                  </m:oMathPara>
                </a14:m>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Ejemplo 2: </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77</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21</m:t>
                          </m:r>
                        </m:den>
                      </m:f>
                    </m:oMath>
                  </m:oMathPara>
                </a14:m>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Cuadro de texto 192208189">
                <a:extLst>
                  <a:ext uri="{FF2B5EF4-FFF2-40B4-BE49-F238E27FC236}">
                    <a16:creationId xmlns:a16="http://schemas.microsoft.com/office/drawing/2014/main" id="{28CC8B74-8F9B-6BCC-0BD1-291C462DCCF7}"/>
                  </a:ext>
                </a:extLst>
              </p:cNvPr>
              <p:cNvSpPr txBox="1">
                <a:spLocks noRot="1" noChangeAspect="1" noMove="1" noResize="1" noEditPoints="1" noAdjustHandles="1" noChangeArrowheads="1" noChangeShapeType="1" noTextEdit="1"/>
              </p:cNvSpPr>
              <p:nvPr/>
            </p:nvSpPr>
            <p:spPr>
              <a:xfrm>
                <a:off x="5248784" y="2816231"/>
                <a:ext cx="2971800" cy="1992406"/>
              </a:xfrm>
              <a:prstGeom prst="roundRect">
                <a:avLst>
                  <a:gd name="adj" fmla="val 6870"/>
                </a:avLst>
              </a:prstGeom>
              <a:blipFill>
                <a:blip r:embed="rId5"/>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279165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B74EF-4CBB-A7D8-ED8A-B31A2DC46AFF}"/>
              </a:ext>
            </a:extLst>
          </p:cNvPr>
          <p:cNvSpPr>
            <a:spLocks noGrp="1"/>
          </p:cNvSpPr>
          <p:nvPr>
            <p:ph type="title"/>
          </p:nvPr>
        </p:nvSpPr>
        <p:spPr>
          <a:xfrm>
            <a:off x="720000" y="184786"/>
            <a:ext cx="7704000" cy="572700"/>
          </a:xfrm>
        </p:spPr>
        <p:txBody>
          <a:bodyPr/>
          <a:lstStyle/>
          <a:p>
            <a:r>
              <a:rPr lang="es-CL" b="1" dirty="0">
                <a:latin typeface="Aptos" panose="020B0004020202020204" pitchFamily="34" charset="0"/>
              </a:rPr>
              <a:t>Amplificación y Simplificación</a:t>
            </a:r>
          </a:p>
        </p:txBody>
      </p:sp>
      <p:cxnSp>
        <p:nvCxnSpPr>
          <p:cNvPr id="8" name="Conector recto 7">
            <a:extLst>
              <a:ext uri="{FF2B5EF4-FFF2-40B4-BE49-F238E27FC236}">
                <a16:creationId xmlns:a16="http://schemas.microsoft.com/office/drawing/2014/main" id="{69A53445-EA89-E451-A1EF-DE22C17988D8}"/>
              </a:ext>
            </a:extLst>
          </p:cNvPr>
          <p:cNvCxnSpPr>
            <a:cxnSpLocks/>
          </p:cNvCxnSpPr>
          <p:nvPr/>
        </p:nvCxnSpPr>
        <p:spPr>
          <a:xfrm>
            <a:off x="4408498" y="1813218"/>
            <a:ext cx="0" cy="249839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EBD4025-4132-1D18-8547-2DB51BB6E015}"/>
              </a:ext>
            </a:extLst>
          </p:cNvPr>
          <p:cNvSpPr>
            <a:spLocks noChangeArrowheads="1"/>
          </p:cNvSpPr>
          <p:nvPr/>
        </p:nvSpPr>
        <p:spPr bwMode="auto">
          <a:xfrm>
            <a:off x="0" y="1662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mc:AlternateContent xmlns:mc="http://schemas.openxmlformats.org/markup-compatibility/2006">
        <mc:Choice xmlns:a14="http://schemas.microsoft.com/office/drawing/2010/main" Requires="a14">
          <p:sp>
            <p:nvSpPr>
              <p:cNvPr id="18" name="CuadroTexto 17">
                <a:extLst>
                  <a:ext uri="{FF2B5EF4-FFF2-40B4-BE49-F238E27FC236}">
                    <a16:creationId xmlns:a16="http://schemas.microsoft.com/office/drawing/2014/main" id="{8E2BB1B4-7725-E617-8DD2-E952282B72AE}"/>
                  </a:ext>
                </a:extLst>
              </p:cNvPr>
              <p:cNvSpPr txBox="1"/>
              <p:nvPr/>
            </p:nvSpPr>
            <p:spPr>
              <a:xfrm>
                <a:off x="4659601" y="1366415"/>
                <a:ext cx="4150167" cy="2148217"/>
              </a:xfrm>
              <a:prstGeom prst="rect">
                <a:avLst/>
              </a:prstGeom>
              <a:noFill/>
            </p:spPr>
            <p:txBody>
              <a:bodyPr wrap="square">
                <a:spAutoFit/>
              </a:bodyPr>
              <a:lstStyle/>
              <a:p>
                <a:pPr algn="just">
                  <a:lnSpc>
                    <a:spcPct val="107000"/>
                  </a:lnSpc>
                  <a:spcAft>
                    <a:spcPts val="80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Simplificación</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 consiste en dividir numerador y denominador </a:t>
                </a:r>
                <a:r>
                  <a:rPr lang="es-CL" sz="1600" kern="100" dirty="0">
                    <a:latin typeface="Aptos" panose="020B0004020202020204" pitchFamily="34" charset="0"/>
                    <a:ea typeface="Calibri" panose="020F0502020204030204" pitchFamily="34" charset="0"/>
                    <a:cs typeface="Times New Roman" panose="02020603050405020304" pitchFamily="18" charset="0"/>
                  </a:rPr>
                  <a:t>por</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 el mismo número. Cuando una fracción no se puede simplificar se dice que este está en su forma irreductible.</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den>
                      </m:f>
                      <m:r>
                        <m:rPr>
                          <m:nor/>
                        </m:rPr>
                        <a:rPr lang="es-CL" sz="16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den>
                      </m:f>
                      <m:r>
                        <m:rPr>
                          <m:nor/>
                        </m:rPr>
                        <a:rPr lang="es-CL" sz="16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6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r>
                            <m:rPr>
                              <m:nor/>
                            </m:rPr>
                            <a:rPr lang="es-CL" sz="16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8" name="CuadroTexto 17">
                <a:extLst>
                  <a:ext uri="{FF2B5EF4-FFF2-40B4-BE49-F238E27FC236}">
                    <a16:creationId xmlns:a16="http://schemas.microsoft.com/office/drawing/2014/main" id="{8E2BB1B4-7725-E617-8DD2-E952282B72AE}"/>
                  </a:ext>
                </a:extLst>
              </p:cNvPr>
              <p:cNvSpPr txBox="1">
                <a:spLocks noRot="1" noChangeAspect="1" noMove="1" noResize="1" noEditPoints="1" noAdjustHandles="1" noChangeArrowheads="1" noChangeShapeType="1" noTextEdit="1"/>
              </p:cNvSpPr>
              <p:nvPr/>
            </p:nvSpPr>
            <p:spPr>
              <a:xfrm>
                <a:off x="4659601" y="1366415"/>
                <a:ext cx="4150167" cy="2148217"/>
              </a:xfrm>
              <a:prstGeom prst="rect">
                <a:avLst/>
              </a:prstGeom>
              <a:blipFill>
                <a:blip r:embed="rId2"/>
                <a:stretch>
                  <a:fillRect l="-734" t="-567" r="-881"/>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20" name="CuadroTexto 19">
                <a:extLst>
                  <a:ext uri="{FF2B5EF4-FFF2-40B4-BE49-F238E27FC236}">
                    <a16:creationId xmlns:a16="http://schemas.microsoft.com/office/drawing/2014/main" id="{8715479B-228C-FEC7-3F90-9D5FE6965DF7}"/>
                  </a:ext>
                </a:extLst>
              </p:cNvPr>
              <p:cNvSpPr txBox="1"/>
              <p:nvPr/>
            </p:nvSpPr>
            <p:spPr>
              <a:xfrm>
                <a:off x="243877" y="1366415"/>
                <a:ext cx="4081492" cy="1541319"/>
              </a:xfrm>
              <a:prstGeom prst="rect">
                <a:avLst/>
              </a:prstGeom>
              <a:noFill/>
            </p:spPr>
            <p:txBody>
              <a:bodyPr wrap="square">
                <a:spAutoFit/>
              </a:bodyPr>
              <a:lstStyle/>
              <a:p>
                <a:pPr algn="just">
                  <a:lnSpc>
                    <a:spcPct val="107000"/>
                  </a:lnSpc>
                  <a:spcAft>
                    <a:spcPts val="80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Amplificación:</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 consiste en multiplicar tanto numerador como denominador por un mismo número.</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ac</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bc</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0" name="CuadroTexto 19">
                <a:extLst>
                  <a:ext uri="{FF2B5EF4-FFF2-40B4-BE49-F238E27FC236}">
                    <a16:creationId xmlns:a16="http://schemas.microsoft.com/office/drawing/2014/main" id="{8715479B-228C-FEC7-3F90-9D5FE6965DF7}"/>
                  </a:ext>
                </a:extLst>
              </p:cNvPr>
              <p:cNvSpPr txBox="1">
                <a:spLocks noRot="1" noChangeAspect="1" noMove="1" noResize="1" noEditPoints="1" noAdjustHandles="1" noChangeArrowheads="1" noChangeShapeType="1" noTextEdit="1"/>
              </p:cNvSpPr>
              <p:nvPr/>
            </p:nvSpPr>
            <p:spPr>
              <a:xfrm>
                <a:off x="243877" y="1366415"/>
                <a:ext cx="4081492" cy="1541319"/>
              </a:xfrm>
              <a:prstGeom prst="rect">
                <a:avLst/>
              </a:prstGeom>
              <a:blipFill>
                <a:blip r:embed="rId3"/>
                <a:stretch>
                  <a:fillRect l="-746" t="-791" r="-746"/>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 name="Cuadro de texto 1882114442">
                <a:extLst>
                  <a:ext uri="{FF2B5EF4-FFF2-40B4-BE49-F238E27FC236}">
                    <a16:creationId xmlns:a16="http://schemas.microsoft.com/office/drawing/2014/main" id="{DBA4074C-2BB3-7441-751E-EC1DC2B420F2}"/>
                  </a:ext>
                </a:extLst>
              </p:cNvPr>
              <p:cNvSpPr txBox="1"/>
              <p:nvPr/>
            </p:nvSpPr>
            <p:spPr>
              <a:xfrm>
                <a:off x="798723" y="3358731"/>
                <a:ext cx="2971800" cy="1174134"/>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den>
                      </m:f>
                      <m:r>
                        <m:rPr>
                          <m:nor/>
                        </m:rPr>
                        <a:rPr lang="es-CL" sz="16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3∙2</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4∙2</m:t>
                          </m:r>
                        </m:den>
                      </m:f>
                      <m:r>
                        <m:rPr>
                          <m:nor/>
                        </m:rPr>
                        <a:rPr lang="es-CL" sz="16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6</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8</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uadro de texto 1882114442">
                <a:extLst>
                  <a:ext uri="{FF2B5EF4-FFF2-40B4-BE49-F238E27FC236}">
                    <a16:creationId xmlns:a16="http://schemas.microsoft.com/office/drawing/2014/main" id="{DBA4074C-2BB3-7441-751E-EC1DC2B420F2}"/>
                  </a:ext>
                </a:extLst>
              </p:cNvPr>
              <p:cNvSpPr txBox="1">
                <a:spLocks noRot="1" noChangeAspect="1" noMove="1" noResize="1" noEditPoints="1" noAdjustHandles="1" noChangeArrowheads="1" noChangeShapeType="1" noTextEdit="1"/>
              </p:cNvSpPr>
              <p:nvPr/>
            </p:nvSpPr>
            <p:spPr>
              <a:xfrm>
                <a:off x="798723" y="3358731"/>
                <a:ext cx="2971800" cy="1174134"/>
              </a:xfrm>
              <a:prstGeom prst="roundRect">
                <a:avLst>
                  <a:gd name="adj" fmla="val 6870"/>
                </a:avLst>
              </a:prstGeom>
              <a:blipFill>
                <a:blip r:embed="rId4"/>
                <a:stretch>
                  <a:fillRect l="-204"/>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4" name="Cuadro de texto 1026159667">
                <a:extLst>
                  <a:ext uri="{FF2B5EF4-FFF2-40B4-BE49-F238E27FC236}">
                    <a16:creationId xmlns:a16="http://schemas.microsoft.com/office/drawing/2014/main" id="{0C651F10-6C17-1206-BE9D-5E790384EF4A}"/>
                  </a:ext>
                </a:extLst>
              </p:cNvPr>
              <p:cNvSpPr txBox="1"/>
              <p:nvPr/>
            </p:nvSpPr>
            <p:spPr>
              <a:xfrm>
                <a:off x="5248784" y="3582820"/>
                <a:ext cx="2971800" cy="1109244"/>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Ejemplo:</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12</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9</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12∶3</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9∶3</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den>
                      </m:f>
                    </m:oMath>
                  </m:oMathPara>
                </a14:m>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Cuadro de texto 1026159667">
                <a:extLst>
                  <a:ext uri="{FF2B5EF4-FFF2-40B4-BE49-F238E27FC236}">
                    <a16:creationId xmlns:a16="http://schemas.microsoft.com/office/drawing/2014/main" id="{0C651F10-6C17-1206-BE9D-5E790384EF4A}"/>
                  </a:ext>
                </a:extLst>
              </p:cNvPr>
              <p:cNvSpPr txBox="1">
                <a:spLocks noRot="1" noChangeAspect="1" noMove="1" noResize="1" noEditPoints="1" noAdjustHandles="1" noChangeArrowheads="1" noChangeShapeType="1" noTextEdit="1"/>
              </p:cNvSpPr>
              <p:nvPr/>
            </p:nvSpPr>
            <p:spPr>
              <a:xfrm>
                <a:off x="5248784" y="3582820"/>
                <a:ext cx="2971800" cy="1109244"/>
              </a:xfrm>
              <a:prstGeom prst="roundRect">
                <a:avLst>
                  <a:gd name="adj" fmla="val 6870"/>
                </a:avLst>
              </a:prstGeom>
              <a:blipFill>
                <a:blip r:embed="rId5"/>
                <a:stretch>
                  <a:fillRect l="-204"/>
                </a:stretch>
              </a:blipFill>
              <a:ln w="9525">
                <a:solidFill>
                  <a:schemeClr val="accent4">
                    <a:lumMod val="75000"/>
                  </a:schemeClr>
                </a:solidFill>
                <a:prstDash val="dash"/>
              </a:ln>
            </p:spPr>
            <p:txBody>
              <a:bodyPr/>
              <a:lstStyle/>
              <a:p>
                <a:r>
                  <a:rPr lang="es-CL">
                    <a:noFill/>
                  </a:rPr>
                  <a:t> </a:t>
                </a:r>
              </a:p>
            </p:txBody>
          </p:sp>
        </mc:Fallback>
      </mc:AlternateContent>
      <p:pic>
        <p:nvPicPr>
          <p:cNvPr id="6" name="Picture 14" descr="Homero intelecual | Homer simpson, Simpson, The simpsons">
            <a:extLst>
              <a:ext uri="{FF2B5EF4-FFF2-40B4-BE49-F238E27FC236}">
                <a16:creationId xmlns:a16="http://schemas.microsoft.com/office/drawing/2014/main" id="{9A73DBC5-DD25-FEAF-2434-A34DE6E2F9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96" y="286045"/>
            <a:ext cx="970172" cy="115057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490CAA8D-4CFB-E14E-9F00-D015A3A303CB}"/>
              </a:ext>
            </a:extLst>
          </p:cNvPr>
          <p:cNvSpPr txBox="1"/>
          <p:nvPr/>
        </p:nvSpPr>
        <p:spPr>
          <a:xfrm>
            <a:off x="1489686" y="644548"/>
            <a:ext cx="6558246" cy="735747"/>
          </a:xfrm>
          <a:prstGeom prst="wedgeEllipseCallout">
            <a:avLst>
              <a:gd name="adj1" fmla="val -57463"/>
              <a:gd name="adj2" fmla="val -11457"/>
            </a:avLst>
          </a:prstGeom>
          <a:solidFill>
            <a:schemeClr val="bg1"/>
          </a:solidFill>
          <a:ln>
            <a:solidFill>
              <a:schemeClr val="accent1"/>
            </a:solidFill>
          </a:ln>
        </p:spPr>
        <p:txBody>
          <a:bodyPr wrap="square" rtlCol="0">
            <a:spAutoFit/>
          </a:bodyPr>
          <a:lstStyle/>
          <a:p>
            <a:pPr algn="ctr"/>
            <a:r>
              <a:rPr lang="es-CL" dirty="0">
                <a:latin typeface="Aptos" panose="020B0004020202020204" pitchFamily="34" charset="0"/>
              </a:rPr>
              <a:t>Al amplificar o simplificar, lo que se obtiene son fracciones equivalentes entre sí.</a:t>
            </a:r>
          </a:p>
        </p:txBody>
      </p:sp>
    </p:spTree>
    <p:extLst>
      <p:ext uri="{BB962C8B-B14F-4D97-AF65-F5344CB8AC3E}">
        <p14:creationId xmlns:p14="http://schemas.microsoft.com/office/powerpoint/2010/main" val="175444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3" grpId="0" animBg="1"/>
      <p:bldP spid="4" grpId="0"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B74EF-4CBB-A7D8-ED8A-B31A2DC46AFF}"/>
              </a:ext>
            </a:extLst>
          </p:cNvPr>
          <p:cNvSpPr>
            <a:spLocks noGrp="1"/>
          </p:cNvSpPr>
          <p:nvPr>
            <p:ph type="title"/>
          </p:nvPr>
        </p:nvSpPr>
        <p:spPr>
          <a:xfrm>
            <a:off x="720000" y="184786"/>
            <a:ext cx="7704000" cy="572700"/>
          </a:xfrm>
        </p:spPr>
        <p:txBody>
          <a:bodyPr/>
          <a:lstStyle/>
          <a:p>
            <a:r>
              <a:rPr lang="es-CL" b="1" dirty="0">
                <a:latin typeface="Aptos" panose="020B0004020202020204" pitchFamily="34" charset="0"/>
              </a:rPr>
              <a:t>Amplificación y Simplificación</a:t>
            </a:r>
          </a:p>
        </p:txBody>
      </p:sp>
      <p:sp>
        <p:nvSpPr>
          <p:cNvPr id="5" name="Rectangle 4">
            <a:extLst>
              <a:ext uri="{FF2B5EF4-FFF2-40B4-BE49-F238E27FC236}">
                <a16:creationId xmlns:a16="http://schemas.microsoft.com/office/drawing/2014/main" id="{FEBD4025-4132-1D18-8547-2DB51BB6E015}"/>
              </a:ext>
            </a:extLst>
          </p:cNvPr>
          <p:cNvSpPr>
            <a:spLocks noChangeArrowheads="1"/>
          </p:cNvSpPr>
          <p:nvPr/>
        </p:nvSpPr>
        <p:spPr bwMode="auto">
          <a:xfrm>
            <a:off x="0" y="1662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mc:AlternateContent xmlns:mc="http://schemas.openxmlformats.org/markup-compatibility/2006" xmlns:a14="http://schemas.microsoft.com/office/drawing/2010/main">
        <mc:Choice Requires="a14">
          <p:sp>
            <p:nvSpPr>
              <p:cNvPr id="6" name="Cuadro de texto 389570957">
                <a:extLst>
                  <a:ext uri="{FF2B5EF4-FFF2-40B4-BE49-F238E27FC236}">
                    <a16:creationId xmlns:a16="http://schemas.microsoft.com/office/drawing/2014/main" id="{584AAF99-CEB1-26A7-B971-9B80CC6BEC84}"/>
                  </a:ext>
                </a:extLst>
              </p:cNvPr>
              <p:cNvSpPr txBox="1"/>
              <p:nvPr/>
            </p:nvSpPr>
            <p:spPr>
              <a:xfrm>
                <a:off x="1474545" y="1289913"/>
                <a:ext cx="6194909" cy="2563673"/>
              </a:xfrm>
              <a:prstGeom prst="roundRect">
                <a:avLst>
                  <a:gd name="adj" fmla="val 6870"/>
                </a:avLst>
              </a:prstGeom>
              <a:solidFill>
                <a:schemeClr val="accent2"/>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¡MUY IMPORTANTE</a:t>
                </a:r>
                <a:r>
                  <a:rPr lang="es-ES" sz="1800" kern="100" dirty="0">
                    <a:effectLst/>
                    <a:latin typeface="Aptos" panose="020B0004020202020204" pitchFamily="34" charset="0"/>
                    <a:ea typeface="Calibri" panose="020F0502020204030204" pitchFamily="34" charset="0"/>
                    <a:cs typeface="Times New Roman" panose="02020603050405020304" pitchFamily="18" charset="0"/>
                  </a:rPr>
                  <a:t> </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La simplificación solo se utiliza cuando en el numerador hay una multiplicación.</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12 + 5</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12</m:t>
                          </m:r>
                        </m:den>
                      </m:f>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kern="100" dirty="0">
                    <a:effectLst/>
                    <a:latin typeface="Aptos" panose="020B0004020202020204" pitchFamily="34" charset="0"/>
                    <a:ea typeface="Times New Roman" panose="02020603050405020304" pitchFamily="18" charset="0"/>
                    <a:cs typeface="Times New Roman" panose="02020603050405020304" pitchFamily="18" charset="0"/>
                  </a:rPr>
                  <a:t>En ese ejemplo los 12 no se pueden simplificar, ya que no existe un producto en el numerador.</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Cuadro de texto 389570957">
                <a:extLst>
                  <a:ext uri="{FF2B5EF4-FFF2-40B4-BE49-F238E27FC236}">
                    <a16:creationId xmlns:a16="http://schemas.microsoft.com/office/drawing/2014/main" id="{584AAF99-CEB1-26A7-B971-9B80CC6BEC84}"/>
                  </a:ext>
                </a:extLst>
              </p:cNvPr>
              <p:cNvSpPr txBox="1">
                <a:spLocks noRot="1" noChangeAspect="1" noMove="1" noResize="1" noEditPoints="1" noAdjustHandles="1" noChangeArrowheads="1" noChangeShapeType="1" noTextEdit="1"/>
              </p:cNvSpPr>
              <p:nvPr/>
            </p:nvSpPr>
            <p:spPr>
              <a:xfrm>
                <a:off x="1474545" y="1289913"/>
                <a:ext cx="6194909" cy="2563673"/>
              </a:xfrm>
              <a:prstGeom prst="roundRect">
                <a:avLst>
                  <a:gd name="adj" fmla="val 6870"/>
                </a:avLst>
              </a:prstGeom>
              <a:blipFill>
                <a:blip r:embed="rId2"/>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29165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B74EF-4CBB-A7D8-ED8A-B31A2DC46AFF}"/>
              </a:ext>
            </a:extLst>
          </p:cNvPr>
          <p:cNvSpPr>
            <a:spLocks noGrp="1"/>
          </p:cNvSpPr>
          <p:nvPr>
            <p:ph type="title"/>
          </p:nvPr>
        </p:nvSpPr>
        <p:spPr>
          <a:xfrm>
            <a:off x="720000" y="184786"/>
            <a:ext cx="7704000" cy="572700"/>
          </a:xfrm>
        </p:spPr>
        <p:txBody>
          <a:bodyPr/>
          <a:lstStyle/>
          <a:p>
            <a:r>
              <a:rPr lang="es-ES" b="1" dirty="0">
                <a:latin typeface="Aptos" panose="020B0004020202020204" pitchFamily="34" charset="0"/>
              </a:rPr>
              <a:t>Adición y Sustracción de Fracciones </a:t>
            </a:r>
            <a:endParaRPr lang="es-CL" b="1" dirty="0">
              <a:latin typeface="Aptos" panose="020B0004020202020204" pitchFamily="34" charset="0"/>
            </a:endParaRPr>
          </a:p>
        </p:txBody>
      </p:sp>
      <p:sp>
        <p:nvSpPr>
          <p:cNvPr id="5" name="Rectangle 4">
            <a:extLst>
              <a:ext uri="{FF2B5EF4-FFF2-40B4-BE49-F238E27FC236}">
                <a16:creationId xmlns:a16="http://schemas.microsoft.com/office/drawing/2014/main" id="{FEBD4025-4132-1D18-8547-2DB51BB6E015}"/>
              </a:ext>
            </a:extLst>
          </p:cNvPr>
          <p:cNvSpPr>
            <a:spLocks noChangeArrowheads="1"/>
          </p:cNvSpPr>
          <p:nvPr/>
        </p:nvSpPr>
        <p:spPr bwMode="auto">
          <a:xfrm>
            <a:off x="0" y="1662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8715479B-228C-FEC7-3F90-9D5FE6965DF7}"/>
                  </a:ext>
                </a:extLst>
              </p:cNvPr>
              <p:cNvSpPr txBox="1"/>
              <p:nvPr/>
            </p:nvSpPr>
            <p:spPr>
              <a:xfrm>
                <a:off x="655658" y="1348248"/>
                <a:ext cx="8052335" cy="1423531"/>
              </a:xfrm>
              <a:prstGeom prst="rect">
                <a:avLst/>
              </a:prstGeom>
              <a:noFill/>
            </p:spPr>
            <p:txBody>
              <a:bodyPr wrap="square">
                <a:spAutoFit/>
              </a:bodyPr>
              <a:lstStyle/>
              <a:p>
                <a:pPr algn="just">
                  <a:lnSpc>
                    <a:spcPct val="107000"/>
                  </a:lnSpc>
                  <a:spcAft>
                    <a:spcPts val="800"/>
                  </a:spcAft>
                </a:pP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Igual denominador: </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se conserva el denominador y se suman o restan según correspondan los numeradores.</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den>
                      </m:f>
                      <m:r>
                        <m:rPr>
                          <m:nor/>
                        </m:rPr>
                        <a:rPr lang="es-CL" sz="18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c</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8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c</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den>
                      </m:f>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CuadroTexto 19">
                <a:extLst>
                  <a:ext uri="{FF2B5EF4-FFF2-40B4-BE49-F238E27FC236}">
                    <a16:creationId xmlns:a16="http://schemas.microsoft.com/office/drawing/2014/main" id="{8715479B-228C-FEC7-3F90-9D5FE6965DF7}"/>
                  </a:ext>
                </a:extLst>
              </p:cNvPr>
              <p:cNvSpPr txBox="1">
                <a:spLocks noRot="1" noChangeAspect="1" noMove="1" noResize="1" noEditPoints="1" noAdjustHandles="1" noChangeArrowheads="1" noChangeShapeType="1" noTextEdit="1"/>
              </p:cNvSpPr>
              <p:nvPr/>
            </p:nvSpPr>
            <p:spPr>
              <a:xfrm>
                <a:off x="655658" y="1348248"/>
                <a:ext cx="8052335" cy="1423531"/>
              </a:xfrm>
              <a:prstGeom prst="rect">
                <a:avLst/>
              </a:prstGeom>
              <a:blipFill>
                <a:blip r:embed="rId2"/>
                <a:stretch>
                  <a:fillRect l="-682" t="-1282" r="-682"/>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Cuadro de texto 2135848816">
                <a:extLst>
                  <a:ext uri="{FF2B5EF4-FFF2-40B4-BE49-F238E27FC236}">
                    <a16:creationId xmlns:a16="http://schemas.microsoft.com/office/drawing/2014/main" id="{1CB2844C-BDD3-498C-9B24-F4DEC656F97E}"/>
                  </a:ext>
                </a:extLst>
              </p:cNvPr>
              <p:cNvSpPr txBox="1"/>
              <p:nvPr/>
            </p:nvSpPr>
            <p:spPr>
              <a:xfrm>
                <a:off x="3086100" y="3085643"/>
                <a:ext cx="2971800" cy="1310743"/>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a:effectLst/>
                    <a:latin typeface="Aptos" panose="020B0004020202020204" pitchFamily="34" charset="0"/>
                    <a:ea typeface="Calibri" panose="020F0502020204030204" pitchFamily="34" charset="0"/>
                    <a:cs typeface="Times New Roman" panose="02020603050405020304" pitchFamily="18" charset="0"/>
                  </a:rPr>
                  <a:t>Ejemplo 1: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6</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den>
                      </m:f>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den>
                      </m:f>
                      <m:r>
                        <m:rPr>
                          <m:nor/>
                        </m:rPr>
                        <a:rPr lang="es-CL" sz="18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r>
                            <m:rPr>
                              <m:nor/>
                            </m:rPr>
                            <a:rPr lang="es-CL" sz="18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6</m:t>
                          </m:r>
                          <m:r>
                            <m:rPr>
                              <m:nor/>
                            </m:rPr>
                            <a:rPr lang="es-CL" sz="18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 </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8</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den>
                      </m:f>
                    </m:oMath>
                  </m:oMathPara>
                </a14:m>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kern="100">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Cuadro de texto 2135848816">
                <a:extLst>
                  <a:ext uri="{FF2B5EF4-FFF2-40B4-BE49-F238E27FC236}">
                    <a16:creationId xmlns:a16="http://schemas.microsoft.com/office/drawing/2014/main" id="{1CB2844C-BDD3-498C-9B24-F4DEC656F97E}"/>
                  </a:ext>
                </a:extLst>
              </p:cNvPr>
              <p:cNvSpPr txBox="1">
                <a:spLocks noRot="1" noChangeAspect="1" noMove="1" noResize="1" noEditPoints="1" noAdjustHandles="1" noChangeArrowheads="1" noChangeShapeType="1" noTextEdit="1"/>
              </p:cNvSpPr>
              <p:nvPr/>
            </p:nvSpPr>
            <p:spPr>
              <a:xfrm>
                <a:off x="3086100" y="3085643"/>
                <a:ext cx="2971800" cy="1310743"/>
              </a:xfrm>
              <a:prstGeom prst="roundRect">
                <a:avLst>
                  <a:gd name="adj" fmla="val 6870"/>
                </a:avLst>
              </a:prstGeom>
              <a:blipFill>
                <a:blip r:embed="rId3"/>
                <a:stretch>
                  <a:fillRect l="-612"/>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32127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B74EF-4CBB-A7D8-ED8A-B31A2DC46AFF}"/>
              </a:ext>
            </a:extLst>
          </p:cNvPr>
          <p:cNvSpPr>
            <a:spLocks noGrp="1"/>
          </p:cNvSpPr>
          <p:nvPr>
            <p:ph type="title"/>
          </p:nvPr>
        </p:nvSpPr>
        <p:spPr>
          <a:xfrm>
            <a:off x="720000" y="184786"/>
            <a:ext cx="7704000" cy="572700"/>
          </a:xfrm>
        </p:spPr>
        <p:txBody>
          <a:bodyPr/>
          <a:lstStyle/>
          <a:p>
            <a:r>
              <a:rPr lang="es-ES" b="1" dirty="0">
                <a:latin typeface="Aptos" panose="020B0004020202020204" pitchFamily="34" charset="0"/>
              </a:rPr>
              <a:t>Adición y Sustracción de Fracciones </a:t>
            </a:r>
            <a:endParaRPr lang="es-CL" b="1" dirty="0">
              <a:latin typeface="Aptos" panose="020B0004020202020204" pitchFamily="34" charset="0"/>
            </a:endParaRPr>
          </a:p>
        </p:txBody>
      </p:sp>
      <p:sp>
        <p:nvSpPr>
          <p:cNvPr id="5" name="Rectangle 4">
            <a:extLst>
              <a:ext uri="{FF2B5EF4-FFF2-40B4-BE49-F238E27FC236}">
                <a16:creationId xmlns:a16="http://schemas.microsoft.com/office/drawing/2014/main" id="{FEBD4025-4132-1D18-8547-2DB51BB6E015}"/>
              </a:ext>
            </a:extLst>
          </p:cNvPr>
          <p:cNvSpPr>
            <a:spLocks noChangeArrowheads="1"/>
          </p:cNvSpPr>
          <p:nvPr/>
        </p:nvSpPr>
        <p:spPr bwMode="auto">
          <a:xfrm>
            <a:off x="0" y="1662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mc:AlternateContent xmlns:mc="http://schemas.openxmlformats.org/markup-compatibility/2006">
        <mc:Choice xmlns:a14="http://schemas.microsoft.com/office/drawing/2010/main" Requires="a14">
          <p:sp>
            <p:nvSpPr>
              <p:cNvPr id="20" name="CuadroTexto 19">
                <a:extLst>
                  <a:ext uri="{FF2B5EF4-FFF2-40B4-BE49-F238E27FC236}">
                    <a16:creationId xmlns:a16="http://schemas.microsoft.com/office/drawing/2014/main" id="{8715479B-228C-FEC7-3F90-9D5FE6965DF7}"/>
                  </a:ext>
                </a:extLst>
              </p:cNvPr>
              <p:cNvSpPr txBox="1"/>
              <p:nvPr/>
            </p:nvSpPr>
            <p:spPr>
              <a:xfrm>
                <a:off x="377099" y="1033917"/>
                <a:ext cx="3631727" cy="3916585"/>
              </a:xfrm>
              <a:prstGeom prst="rect">
                <a:avLst/>
              </a:prstGeom>
              <a:noFill/>
            </p:spPr>
            <p:txBody>
              <a:bodyPr wrap="square">
                <a:spAutoFit/>
              </a:bodyPr>
              <a:lstStyle/>
              <a:p>
                <a:pPr algn="just">
                  <a:lnSpc>
                    <a:spcPct val="107000"/>
                  </a:lnSpc>
                  <a:spcAft>
                    <a:spcPts val="800"/>
                  </a:spcAft>
                </a:pP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Distinto denominador: </a:t>
                </a:r>
                <a:r>
                  <a:rPr lang="es-CL" sz="1800" kern="100" dirty="0">
                    <a:latin typeface="Aptos" panose="020B0004020202020204" pitchFamily="34" charset="0"/>
                    <a:ea typeface="Calibri" panose="020F0502020204030204" pitchFamily="34" charset="0"/>
                    <a:cs typeface="Times New Roman" panose="02020603050405020304" pitchFamily="18" charset="0"/>
                  </a:rPr>
                  <a:t>e</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xisten varias formas, sin embargo, todas se basan en el mismo principio: </a:t>
                </a: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Amplificar las fracciones de modo tal que ambos denominadores sean iguales</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Un caso muy conocido es el siguiente, que en ningún caso recomendamos aprender de memoria.</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c</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d</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ad</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bc</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bd</m:t>
                          </m:r>
                        </m:den>
                      </m:f>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0" name="CuadroTexto 19">
                <a:extLst>
                  <a:ext uri="{FF2B5EF4-FFF2-40B4-BE49-F238E27FC236}">
                    <a16:creationId xmlns:a16="http://schemas.microsoft.com/office/drawing/2014/main" id="{8715479B-228C-FEC7-3F90-9D5FE6965DF7}"/>
                  </a:ext>
                </a:extLst>
              </p:cNvPr>
              <p:cNvSpPr txBox="1">
                <a:spLocks noRot="1" noChangeAspect="1" noMove="1" noResize="1" noEditPoints="1" noAdjustHandles="1" noChangeArrowheads="1" noChangeShapeType="1" noTextEdit="1"/>
              </p:cNvSpPr>
              <p:nvPr/>
            </p:nvSpPr>
            <p:spPr>
              <a:xfrm>
                <a:off x="377099" y="1033917"/>
                <a:ext cx="3631727" cy="3916585"/>
              </a:xfrm>
              <a:prstGeom prst="rect">
                <a:avLst/>
              </a:prstGeom>
              <a:blipFill>
                <a:blip r:embed="rId2"/>
                <a:stretch>
                  <a:fillRect l="-1510" t="-623" r="-1342"/>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3" name="Cuadro de texto 1208079510">
                <a:extLst>
                  <a:ext uri="{FF2B5EF4-FFF2-40B4-BE49-F238E27FC236}">
                    <a16:creationId xmlns:a16="http://schemas.microsoft.com/office/drawing/2014/main" id="{53BC6BA0-AEF0-BE20-7247-7AB23F8B6C06}"/>
                  </a:ext>
                </a:extLst>
              </p:cNvPr>
              <p:cNvSpPr txBox="1"/>
              <p:nvPr/>
            </p:nvSpPr>
            <p:spPr>
              <a:xfrm>
                <a:off x="5267443" y="1100150"/>
                <a:ext cx="2971800" cy="3858564"/>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Ejemplo 1: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7</m:t>
                          </m:r>
                        </m:den>
                      </m:f>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r>
                            <m:rPr>
                              <m:nor/>
                            </m:rPr>
                            <a:rPr lang="es-CL" sz="1800" b="1" kern="100">
                              <a:effectLst/>
                              <a:latin typeface="Aptos" panose="020B0004020202020204" pitchFamily="34" charset="0"/>
                              <a:ea typeface="Calibri" panose="020F0502020204030204" pitchFamily="34" charset="0"/>
                              <a:cs typeface="Times New Roman" panose="02020603050405020304" pitchFamily="18" charset="0"/>
                            </a:rPr>
                            <m:t>∙7</m:t>
                          </m:r>
                          <m:r>
                            <m:rPr>
                              <m:nor/>
                            </m:rPr>
                            <a:rPr lang="es-CL" sz="1800" b="0" i="0" kern="100" smtClean="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b="0" i="0" kern="100" smtClean="0">
                              <a:effectLst/>
                              <a:latin typeface="Aptos" panose="020B0004020202020204" pitchFamily="34" charset="0"/>
                              <a:ea typeface="Calibri" panose="020F0502020204030204" pitchFamily="34" charset="0"/>
                              <a:cs typeface="Times New Roman" panose="02020603050405020304" pitchFamily="18" charset="0"/>
                            </a:rPr>
                            <m:t> 2</m:t>
                          </m:r>
                          <m:r>
                            <m:rPr>
                              <m:nor/>
                            </m:rPr>
                            <a:rPr lang="es-CL" sz="1800" b="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b="1" i="0" kern="100" smtClean="0">
                              <a:effectLst/>
                              <a:latin typeface="Aptos" panose="020B0004020202020204" pitchFamily="34" charset="0"/>
                              <a:ea typeface="Calibri" panose="020F0502020204030204" pitchFamily="34" charset="0"/>
                              <a:cs typeface="Times New Roman" panose="02020603050405020304" pitchFamily="18" charset="0"/>
                            </a:rPr>
                            <m:t>5</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5∙7</m:t>
                          </m:r>
                        </m:den>
                      </m:f>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21+10</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35</m:t>
                          </m:r>
                        </m:den>
                      </m:f>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31</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35</m:t>
                          </m:r>
                        </m:den>
                      </m:f>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Cuadro de texto 1208079510">
                <a:extLst>
                  <a:ext uri="{FF2B5EF4-FFF2-40B4-BE49-F238E27FC236}">
                    <a16:creationId xmlns:a16="http://schemas.microsoft.com/office/drawing/2014/main" id="{53BC6BA0-AEF0-BE20-7247-7AB23F8B6C06}"/>
                  </a:ext>
                </a:extLst>
              </p:cNvPr>
              <p:cNvSpPr txBox="1">
                <a:spLocks noRot="1" noChangeAspect="1" noMove="1" noResize="1" noEditPoints="1" noAdjustHandles="1" noChangeArrowheads="1" noChangeShapeType="1" noTextEdit="1"/>
              </p:cNvSpPr>
              <p:nvPr/>
            </p:nvSpPr>
            <p:spPr>
              <a:xfrm>
                <a:off x="5267443" y="1100150"/>
                <a:ext cx="2971800" cy="3858564"/>
              </a:xfrm>
              <a:prstGeom prst="roundRect">
                <a:avLst>
                  <a:gd name="adj" fmla="val 6870"/>
                </a:avLst>
              </a:prstGeom>
              <a:blipFill>
                <a:blip r:embed="rId3"/>
                <a:stretch>
                  <a:fillRect/>
                </a:stretch>
              </a:blipFill>
              <a:ln w="9525">
                <a:solidFill>
                  <a:schemeClr val="accent4">
                    <a:lumMod val="75000"/>
                  </a:schemeClr>
                </a:solidFill>
                <a:prstDash val="dash"/>
              </a:ln>
            </p:spPr>
            <p:txBody>
              <a:bodyPr/>
              <a:lstStyle/>
              <a:p>
                <a:r>
                  <a:rPr lang="es-CL">
                    <a:noFill/>
                  </a:rPr>
                  <a:t> </a:t>
                </a:r>
              </a:p>
            </p:txBody>
          </p:sp>
        </mc:Fallback>
      </mc:AlternateContent>
      <p:cxnSp>
        <p:nvCxnSpPr>
          <p:cNvPr id="4" name="Conector recto 3">
            <a:extLst>
              <a:ext uri="{FF2B5EF4-FFF2-40B4-BE49-F238E27FC236}">
                <a16:creationId xmlns:a16="http://schemas.microsoft.com/office/drawing/2014/main" id="{456D6868-0A81-267D-47E2-7210A22769FA}"/>
              </a:ext>
            </a:extLst>
          </p:cNvPr>
          <p:cNvCxnSpPr>
            <a:cxnSpLocks/>
          </p:cNvCxnSpPr>
          <p:nvPr/>
        </p:nvCxnSpPr>
        <p:spPr>
          <a:xfrm>
            <a:off x="4482332" y="1108362"/>
            <a:ext cx="0" cy="38503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27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animBg="1"/>
    </p:bldLst>
  </p:timing>
</p:sld>
</file>

<file path=ppt/theme/theme1.xml><?xml version="1.0" encoding="utf-8"?>
<a:theme xmlns:a="http://schemas.openxmlformats.org/drawingml/2006/main" name="Data Analytics Strategy Toolkit by Slidesgo">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1457</TotalTime>
  <Words>1409</Words>
  <Application>Microsoft Office PowerPoint</Application>
  <PresentationFormat>Presentación en pantalla (16:9)</PresentationFormat>
  <Paragraphs>175</Paragraphs>
  <Slides>27</Slides>
  <Notes>7</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27</vt:i4>
      </vt:variant>
    </vt:vector>
  </HeadingPairs>
  <TitlesOfParts>
    <vt:vector size="37" baseType="lpstr">
      <vt:lpstr>Wingdings</vt:lpstr>
      <vt:lpstr>Poppins Black</vt:lpstr>
      <vt:lpstr>Cambria Math</vt:lpstr>
      <vt:lpstr>Barlow</vt:lpstr>
      <vt:lpstr>Calibri</vt:lpstr>
      <vt:lpstr>Varela Round</vt:lpstr>
      <vt:lpstr>Arial</vt:lpstr>
      <vt:lpstr>Aptos</vt:lpstr>
      <vt:lpstr>Nunito Light</vt:lpstr>
      <vt:lpstr>Data Analytics Strategy Toolkit by Slidesgo</vt:lpstr>
      <vt:lpstr>Presentación de PowerPoint</vt:lpstr>
      <vt:lpstr>Objetivos de Aprendizaje</vt:lpstr>
      <vt:lpstr>Números Racionales (Q)</vt:lpstr>
      <vt:lpstr>Fracciones</vt:lpstr>
      <vt:lpstr>Fracciones</vt:lpstr>
      <vt:lpstr>Amplificación y Simplificación</vt:lpstr>
      <vt:lpstr>Amplificación y Simplificación</vt:lpstr>
      <vt:lpstr>Adición y Sustracción de Fracciones </vt:lpstr>
      <vt:lpstr>Adición y Sustracción de Fracciones </vt:lpstr>
      <vt:lpstr>Adición y Sustracción de Fracciones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Pregunta N°1</vt:lpstr>
      <vt:lpstr>Pregunta N°2</vt:lpstr>
      <vt:lpstr>Pregunta N°3</vt:lpstr>
      <vt:lpstr>Pregunta N°4</vt:lpstr>
      <vt:lpstr>Hoy aprendimos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José Humberto Del Pino Alcaíno (josedelpino)</cp:lastModifiedBy>
  <cp:revision>20</cp:revision>
  <dcterms:modified xsi:type="dcterms:W3CDTF">2024-04-19T18:05:44Z</dcterms:modified>
</cp:coreProperties>
</file>