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2">
  <p:sldMasterIdLst>
    <p:sldMasterId id="2147483681" r:id="rId1"/>
  </p:sldMasterIdLst>
  <p:notesMasterIdLst>
    <p:notesMasterId r:id="rId19"/>
  </p:notesMasterIdLst>
  <p:sldIdLst>
    <p:sldId id="256" r:id="rId2"/>
    <p:sldId id="561" r:id="rId3"/>
    <p:sldId id="500" r:id="rId4"/>
    <p:sldId id="501" r:id="rId5"/>
    <p:sldId id="502" r:id="rId6"/>
    <p:sldId id="816" r:id="rId7"/>
    <p:sldId id="869" r:id="rId8"/>
    <p:sldId id="564" r:id="rId9"/>
    <p:sldId id="779" r:id="rId10"/>
    <p:sldId id="780" r:id="rId11"/>
    <p:sldId id="781" r:id="rId12"/>
    <p:sldId id="847" r:id="rId13"/>
    <p:sldId id="848" r:id="rId14"/>
    <p:sldId id="849" r:id="rId15"/>
    <p:sldId id="859" r:id="rId16"/>
    <p:sldId id="614" r:id="rId17"/>
    <p:sldId id="868" r:id="rId18"/>
  </p:sldIdLst>
  <p:sldSz cx="9144000" cy="5143500" type="screen16x9"/>
  <p:notesSz cx="6858000" cy="9144000"/>
  <p:embeddedFontLst>
    <p:embeddedFont>
      <p:font typeface="Barlow" panose="00000500000000000000" pitchFamily="2" charset="0"/>
      <p:regular r:id="rId20"/>
      <p:bold r:id="rId21"/>
      <p:italic r:id="rId22"/>
      <p:boldItalic r:id="rId23"/>
    </p:embeddedFont>
    <p:embeddedFont>
      <p:font typeface="Cambria" panose="02040503050406030204" pitchFamily="18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  <p:embeddedFont>
      <p:font typeface="Nunito Light" pitchFamily="2" charset="0"/>
      <p:regular r:id="rId29"/>
      <p:italic r:id="rId30"/>
    </p:embeddedFont>
    <p:embeddedFont>
      <p:font typeface="Poppins Black" panose="00000A00000000000000" pitchFamily="2" charset="0"/>
      <p:bold r:id="rId31"/>
      <p:boldItalic r:id="rId32"/>
    </p:embeddedFont>
    <p:embeddedFont>
      <p:font typeface="Varela Round" panose="00000500000000000000" pitchFamily="2" charset="-79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0EFC87-1464-4D3B-B894-A8A0B769C7A6}">
  <a:tblStyle styleId="{D00EFC87-1464-4D3B-B894-A8A0B769C7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7F693B3-FAA5-4539-B8A6-C26D81C3982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408" y="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70232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FAA76-F406-0B97-2C70-14F329420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FEE3E30-5F6B-3D96-E594-C949E9A7CD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A3B1B00-EFBD-28A0-EE0C-9335C272C4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56259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>
          <a:extLst>
            <a:ext uri="{FF2B5EF4-FFF2-40B4-BE49-F238E27FC236}">
              <a16:creationId xmlns:a16="http://schemas.microsoft.com/office/drawing/2014/main" id="{F5089B6A-16B8-28EC-D985-6CB96D953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4dfce81f19_0_45:notes">
            <a:extLst>
              <a:ext uri="{FF2B5EF4-FFF2-40B4-BE49-F238E27FC236}">
                <a16:creationId xmlns:a16="http://schemas.microsoft.com/office/drawing/2014/main" id="{13F14639-9821-4D27-F8E0-B6FEAFC47E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4dfce81f19_0_45:notes">
            <a:extLst>
              <a:ext uri="{FF2B5EF4-FFF2-40B4-BE49-F238E27FC236}">
                <a16:creationId xmlns:a16="http://schemas.microsoft.com/office/drawing/2014/main" id="{BDD89A1F-2231-C8DD-343A-E03EF39AB5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8261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782" y="-1232671"/>
            <a:ext cx="9807905" cy="7974474"/>
            <a:chOff x="-6782" y="-1232671"/>
            <a:chExt cx="9807905" cy="7974474"/>
          </a:xfrm>
        </p:grpSpPr>
        <p:sp>
          <p:nvSpPr>
            <p:cNvPr id="10" name="Google Shape;10;p2"/>
            <p:cNvSpPr/>
            <p:nvPr/>
          </p:nvSpPr>
          <p:spPr>
            <a:xfrm rot="-5400000">
              <a:off x="7120124" y="4060803"/>
              <a:ext cx="3520399" cy="1841600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" y="4104678"/>
              <a:ext cx="3520399" cy="1841600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-6782" y="-1232671"/>
              <a:ext cx="9150782" cy="1911396"/>
            </a:xfrm>
            <a:custGeom>
              <a:avLst/>
              <a:gdLst/>
              <a:ahLst/>
              <a:cxnLst/>
              <a:rect l="l" t="t" r="r" b="b"/>
              <a:pathLst>
                <a:path w="130200" h="26774" extrusionOk="0">
                  <a:moveTo>
                    <a:pt x="102561" y="0"/>
                  </a:moveTo>
                  <a:lnTo>
                    <a:pt x="88194" y="14370"/>
                  </a:lnTo>
                  <a:lnTo>
                    <a:pt x="66817" y="14370"/>
                  </a:lnTo>
                  <a:lnTo>
                    <a:pt x="52542" y="95"/>
                  </a:lnTo>
                  <a:lnTo>
                    <a:pt x="1" y="95"/>
                  </a:lnTo>
                  <a:lnTo>
                    <a:pt x="1" y="26774"/>
                  </a:lnTo>
                  <a:lnTo>
                    <a:pt x="130200" y="26774"/>
                  </a:lnTo>
                  <a:lnTo>
                    <a:pt x="130200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-885529" y="302485"/>
            <a:ext cx="10998540" cy="4878740"/>
            <a:chOff x="-885529" y="302485"/>
            <a:chExt cx="10998540" cy="4878740"/>
          </a:xfrm>
        </p:grpSpPr>
        <p:sp>
          <p:nvSpPr>
            <p:cNvPr id="14" name="Google Shape;14;p2"/>
            <p:cNvSpPr/>
            <p:nvPr/>
          </p:nvSpPr>
          <p:spPr>
            <a:xfrm>
              <a:off x="2581296" y="4914218"/>
              <a:ext cx="1418251" cy="267006"/>
            </a:xfrm>
            <a:custGeom>
              <a:avLst/>
              <a:gdLst/>
              <a:ahLst/>
              <a:cxnLst/>
              <a:rect l="l" t="t" r="r" b="b"/>
              <a:pathLst>
                <a:path w="22325" h="4203" extrusionOk="0">
                  <a:moveTo>
                    <a:pt x="0" y="0"/>
                  </a:moveTo>
                  <a:lnTo>
                    <a:pt x="4191" y="4191"/>
                  </a:lnTo>
                  <a:lnTo>
                    <a:pt x="22325" y="4202"/>
                  </a:lnTo>
                  <a:lnTo>
                    <a:pt x="181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7266974" y="4937849"/>
              <a:ext cx="1205478" cy="219752"/>
            </a:xfrm>
            <a:custGeom>
              <a:avLst/>
              <a:gdLst/>
              <a:ahLst/>
              <a:cxnLst/>
              <a:rect l="l" t="t" r="r" b="b"/>
              <a:pathLst>
                <a:path w="15848" h="2889" extrusionOk="0">
                  <a:moveTo>
                    <a:pt x="0" y="0"/>
                  </a:moveTo>
                  <a:lnTo>
                    <a:pt x="2889" y="2889"/>
                  </a:lnTo>
                  <a:lnTo>
                    <a:pt x="15847" y="2889"/>
                  </a:lnTo>
                  <a:lnTo>
                    <a:pt x="129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293550" y="4455724"/>
              <a:ext cx="1006784" cy="183531"/>
            </a:xfrm>
            <a:custGeom>
              <a:avLst/>
              <a:gdLst/>
              <a:ahLst/>
              <a:cxnLst/>
              <a:rect l="l" t="t" r="r" b="b"/>
              <a:pathLst>
                <a:path w="15848" h="2889" extrusionOk="0">
                  <a:moveTo>
                    <a:pt x="0" y="0"/>
                  </a:moveTo>
                  <a:lnTo>
                    <a:pt x="2889" y="2889"/>
                  </a:lnTo>
                  <a:lnTo>
                    <a:pt x="15847" y="2889"/>
                  </a:lnTo>
                  <a:lnTo>
                    <a:pt x="129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7;p2"/>
            <p:cNvSpPr/>
            <p:nvPr/>
          </p:nvSpPr>
          <p:spPr>
            <a:xfrm rot="10800000" flipH="1">
              <a:off x="8291042" y="569492"/>
              <a:ext cx="1821969" cy="184293"/>
            </a:xfrm>
            <a:custGeom>
              <a:avLst/>
              <a:gdLst/>
              <a:ahLst/>
              <a:cxnLst/>
              <a:rect l="l" t="t" r="r" b="b"/>
              <a:pathLst>
                <a:path w="28680" h="2901" extrusionOk="0">
                  <a:moveTo>
                    <a:pt x="28679" y="1"/>
                  </a:moveTo>
                  <a:lnTo>
                    <a:pt x="2737" y="162"/>
                  </a:lnTo>
                  <a:lnTo>
                    <a:pt x="1" y="2900"/>
                  </a:lnTo>
                  <a:lnTo>
                    <a:pt x="28679" y="2751"/>
                  </a:lnTo>
                  <a:lnTo>
                    <a:pt x="286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18;p2"/>
            <p:cNvSpPr/>
            <p:nvPr/>
          </p:nvSpPr>
          <p:spPr>
            <a:xfrm flipH="1">
              <a:off x="-885529" y="302485"/>
              <a:ext cx="1418251" cy="267006"/>
            </a:xfrm>
            <a:custGeom>
              <a:avLst/>
              <a:gdLst/>
              <a:ahLst/>
              <a:cxnLst/>
              <a:rect l="l" t="t" r="r" b="b"/>
              <a:pathLst>
                <a:path w="22325" h="4203" extrusionOk="0">
                  <a:moveTo>
                    <a:pt x="0" y="0"/>
                  </a:moveTo>
                  <a:lnTo>
                    <a:pt x="4191" y="4191"/>
                  </a:lnTo>
                  <a:lnTo>
                    <a:pt x="22325" y="4202"/>
                  </a:lnTo>
                  <a:lnTo>
                    <a:pt x="181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-689412" y="-2417039"/>
            <a:ext cx="11168660" cy="9105554"/>
            <a:chOff x="-689412" y="-2417039"/>
            <a:chExt cx="11168660" cy="9105554"/>
          </a:xfrm>
        </p:grpSpPr>
        <p:grpSp>
          <p:nvGrpSpPr>
            <p:cNvPr id="20" name="Google Shape;20;p2"/>
            <p:cNvGrpSpPr/>
            <p:nvPr/>
          </p:nvGrpSpPr>
          <p:grpSpPr>
            <a:xfrm>
              <a:off x="6699625" y="4455725"/>
              <a:ext cx="3779622" cy="1782883"/>
              <a:chOff x="5782225" y="4455725"/>
              <a:chExt cx="3779622" cy="1782883"/>
            </a:xfrm>
          </p:grpSpPr>
          <p:sp>
            <p:nvSpPr>
              <p:cNvPr id="21" name="Google Shape;21;p2"/>
              <p:cNvSpPr/>
              <p:nvPr/>
            </p:nvSpPr>
            <p:spPr>
              <a:xfrm>
                <a:off x="6756575" y="4455725"/>
                <a:ext cx="2805272" cy="1537408"/>
              </a:xfrm>
              <a:custGeom>
                <a:avLst/>
                <a:gdLst/>
                <a:ahLst/>
                <a:cxnLst/>
                <a:rect l="l" t="t" r="r" b="b"/>
                <a:pathLst>
                  <a:path w="87610" h="48014" extrusionOk="0">
                    <a:moveTo>
                      <a:pt x="41297" y="0"/>
                    </a:moveTo>
                    <a:lnTo>
                      <a:pt x="9329" y="31926"/>
                    </a:lnTo>
                    <a:lnTo>
                      <a:pt x="0" y="31926"/>
                    </a:lnTo>
                    <a:lnTo>
                      <a:pt x="0" y="48014"/>
                    </a:lnTo>
                    <a:lnTo>
                      <a:pt x="87610" y="48014"/>
                    </a:lnTo>
                    <a:lnTo>
                      <a:pt x="876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5782225" y="4701200"/>
                <a:ext cx="2805272" cy="1537408"/>
              </a:xfrm>
              <a:custGeom>
                <a:avLst/>
                <a:gdLst/>
                <a:ahLst/>
                <a:cxnLst/>
                <a:rect l="l" t="t" r="r" b="b"/>
                <a:pathLst>
                  <a:path w="87610" h="48014" extrusionOk="0">
                    <a:moveTo>
                      <a:pt x="41297" y="0"/>
                    </a:moveTo>
                    <a:lnTo>
                      <a:pt x="9329" y="31926"/>
                    </a:lnTo>
                    <a:lnTo>
                      <a:pt x="0" y="31926"/>
                    </a:lnTo>
                    <a:lnTo>
                      <a:pt x="0" y="48014"/>
                    </a:lnTo>
                    <a:lnTo>
                      <a:pt x="87610" y="48014"/>
                    </a:lnTo>
                    <a:lnTo>
                      <a:pt x="876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-48925" y="4604000"/>
              <a:ext cx="5424616" cy="2084515"/>
              <a:chOff x="0" y="4604000"/>
              <a:chExt cx="5424616" cy="2084515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0" y="4604000"/>
                <a:ext cx="4495016" cy="2084515"/>
              </a:xfrm>
              <a:custGeom>
                <a:avLst/>
                <a:gdLst/>
                <a:ahLst/>
                <a:cxnLst/>
                <a:rect l="l" t="t" r="r" b="b"/>
                <a:pathLst>
                  <a:path w="101749" h="47185" extrusionOk="0">
                    <a:moveTo>
                      <a:pt x="0" y="1"/>
                    </a:moveTo>
                    <a:lnTo>
                      <a:pt x="0" y="47185"/>
                    </a:lnTo>
                    <a:lnTo>
                      <a:pt x="101748" y="47185"/>
                    </a:lnTo>
                    <a:lnTo>
                      <a:pt x="101748" y="31097"/>
                    </a:lnTo>
                    <a:lnTo>
                      <a:pt x="96897" y="31097"/>
                    </a:lnTo>
                    <a:lnTo>
                      <a:pt x="76166" y="10366"/>
                    </a:lnTo>
                    <a:lnTo>
                      <a:pt x="55269" y="10366"/>
                    </a:lnTo>
                    <a:lnTo>
                      <a:pt x="4490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929600" y="4604000"/>
                <a:ext cx="4495016" cy="2084515"/>
              </a:xfrm>
              <a:custGeom>
                <a:avLst/>
                <a:gdLst/>
                <a:ahLst/>
                <a:cxnLst/>
                <a:rect l="l" t="t" r="r" b="b"/>
                <a:pathLst>
                  <a:path w="101749" h="47185" extrusionOk="0">
                    <a:moveTo>
                      <a:pt x="0" y="1"/>
                    </a:moveTo>
                    <a:lnTo>
                      <a:pt x="0" y="47185"/>
                    </a:lnTo>
                    <a:lnTo>
                      <a:pt x="101748" y="47185"/>
                    </a:lnTo>
                    <a:lnTo>
                      <a:pt x="101748" y="31097"/>
                    </a:lnTo>
                    <a:lnTo>
                      <a:pt x="96897" y="31097"/>
                    </a:lnTo>
                    <a:lnTo>
                      <a:pt x="76166" y="10366"/>
                    </a:lnTo>
                    <a:lnTo>
                      <a:pt x="55269" y="10366"/>
                    </a:lnTo>
                    <a:lnTo>
                      <a:pt x="4490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6" name="Google Shape;26;p2"/>
            <p:cNvSpPr/>
            <p:nvPr/>
          </p:nvSpPr>
          <p:spPr>
            <a:xfrm rot="10800000">
              <a:off x="-689412" y="-1173475"/>
              <a:ext cx="2805272" cy="1537408"/>
            </a:xfrm>
            <a:custGeom>
              <a:avLst/>
              <a:gdLst/>
              <a:ahLst/>
              <a:cxnLst/>
              <a:rect l="l" t="t" r="r" b="b"/>
              <a:pathLst>
                <a:path w="87610" h="48014" extrusionOk="0">
                  <a:moveTo>
                    <a:pt x="41297" y="0"/>
                  </a:moveTo>
                  <a:lnTo>
                    <a:pt x="9329" y="31926"/>
                  </a:lnTo>
                  <a:lnTo>
                    <a:pt x="0" y="31926"/>
                  </a:lnTo>
                  <a:lnTo>
                    <a:pt x="0" y="48014"/>
                  </a:lnTo>
                  <a:lnTo>
                    <a:pt x="87610" y="48014"/>
                  </a:lnTo>
                  <a:lnTo>
                    <a:pt x="876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27;p2"/>
            <p:cNvSpPr/>
            <p:nvPr/>
          </p:nvSpPr>
          <p:spPr>
            <a:xfrm rot="10800000">
              <a:off x="4880516" y="-2417039"/>
              <a:ext cx="5115407" cy="3017539"/>
            </a:xfrm>
            <a:custGeom>
              <a:avLst/>
              <a:gdLst/>
              <a:ahLst/>
              <a:cxnLst/>
              <a:rect l="l" t="t" r="r" b="b"/>
              <a:pathLst>
                <a:path w="111617" h="65842" extrusionOk="0">
                  <a:moveTo>
                    <a:pt x="0" y="0"/>
                  </a:moveTo>
                  <a:lnTo>
                    <a:pt x="0" y="65842"/>
                  </a:lnTo>
                  <a:lnTo>
                    <a:pt x="111616" y="65842"/>
                  </a:lnTo>
                  <a:lnTo>
                    <a:pt x="111616" y="17621"/>
                  </a:lnTo>
                  <a:lnTo>
                    <a:pt x="97436" y="17621"/>
                  </a:lnTo>
                  <a:lnTo>
                    <a:pt x="85702" y="6053"/>
                  </a:lnTo>
                  <a:lnTo>
                    <a:pt x="52864" y="6053"/>
                  </a:lnTo>
                  <a:lnTo>
                    <a:pt x="468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1394250" y="1432275"/>
            <a:ext cx="6355500" cy="1610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subTitle" idx="1"/>
          </p:nvPr>
        </p:nvSpPr>
        <p:spPr>
          <a:xfrm>
            <a:off x="1394250" y="3058425"/>
            <a:ext cx="6355500" cy="3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5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4"/>
          <p:cNvGrpSpPr/>
          <p:nvPr/>
        </p:nvGrpSpPr>
        <p:grpSpPr>
          <a:xfrm>
            <a:off x="7852085" y="4186321"/>
            <a:ext cx="3074607" cy="453954"/>
            <a:chOff x="5478797" y="847321"/>
            <a:chExt cx="3074607" cy="453954"/>
          </a:xfrm>
        </p:grpSpPr>
        <p:grpSp>
          <p:nvGrpSpPr>
            <p:cNvPr id="55" name="Google Shape;55;p4"/>
            <p:cNvGrpSpPr/>
            <p:nvPr/>
          </p:nvGrpSpPr>
          <p:grpSpPr>
            <a:xfrm flipH="1">
              <a:off x="5675409" y="922405"/>
              <a:ext cx="2877996" cy="223763"/>
              <a:chOff x="1687059" y="2012316"/>
              <a:chExt cx="3573375" cy="277863"/>
            </a:xfrm>
          </p:grpSpPr>
          <p:sp>
            <p:nvSpPr>
              <p:cNvPr id="56" name="Google Shape;56;p4"/>
              <p:cNvSpPr/>
              <p:nvPr/>
            </p:nvSpPr>
            <p:spPr>
              <a:xfrm>
                <a:off x="1687059" y="2012316"/>
                <a:ext cx="3516675" cy="253825"/>
              </a:xfrm>
              <a:custGeom>
                <a:avLst/>
                <a:gdLst/>
                <a:ahLst/>
                <a:cxnLst/>
                <a:rect l="l" t="t" r="r" b="b"/>
                <a:pathLst>
                  <a:path w="140667" h="10153" extrusionOk="0">
                    <a:moveTo>
                      <a:pt x="0" y="0"/>
                    </a:moveTo>
                    <a:lnTo>
                      <a:pt x="67520" y="0"/>
                    </a:lnTo>
                    <a:lnTo>
                      <a:pt x="77673" y="10153"/>
                    </a:lnTo>
                    <a:lnTo>
                      <a:pt x="140667" y="1015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7" name="Google Shape;57;p4"/>
              <p:cNvSpPr/>
              <p:nvPr/>
            </p:nvSpPr>
            <p:spPr>
              <a:xfrm>
                <a:off x="5203734" y="2233479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58" name="Google Shape;58;p4"/>
            <p:cNvGrpSpPr/>
            <p:nvPr/>
          </p:nvGrpSpPr>
          <p:grpSpPr>
            <a:xfrm flipH="1">
              <a:off x="6072799" y="847321"/>
              <a:ext cx="2430997" cy="185534"/>
              <a:chOff x="1748547" y="1392116"/>
              <a:chExt cx="5911958" cy="451312"/>
            </a:xfrm>
          </p:grpSpPr>
          <p:sp>
            <p:nvSpPr>
              <p:cNvPr id="59" name="Google Shape;59;p4"/>
              <p:cNvSpPr/>
              <p:nvPr/>
            </p:nvSpPr>
            <p:spPr>
              <a:xfrm>
                <a:off x="1748547" y="1392116"/>
                <a:ext cx="5793758" cy="395567"/>
              </a:xfrm>
              <a:custGeom>
                <a:avLst/>
                <a:gdLst/>
                <a:ahLst/>
                <a:cxnLst/>
                <a:rect l="l" t="t" r="r" b="b"/>
                <a:pathLst>
                  <a:path w="111066" h="7583" extrusionOk="0">
                    <a:moveTo>
                      <a:pt x="0" y="0"/>
                    </a:moveTo>
                    <a:lnTo>
                      <a:pt x="79263" y="0"/>
                    </a:lnTo>
                    <a:lnTo>
                      <a:pt x="86847" y="7583"/>
                    </a:lnTo>
                    <a:lnTo>
                      <a:pt x="111066" y="758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0" name="Google Shape;60;p4"/>
              <p:cNvSpPr/>
              <p:nvPr/>
            </p:nvSpPr>
            <p:spPr>
              <a:xfrm>
                <a:off x="7542305" y="1725228"/>
                <a:ext cx="118200" cy="1182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61" name="Google Shape;61;p4"/>
            <p:cNvGrpSpPr/>
            <p:nvPr/>
          </p:nvGrpSpPr>
          <p:grpSpPr>
            <a:xfrm flipH="1">
              <a:off x="5478797" y="1255615"/>
              <a:ext cx="3010303" cy="45661"/>
              <a:chOff x="1766900" y="2869225"/>
              <a:chExt cx="3737650" cy="56700"/>
            </a:xfrm>
          </p:grpSpPr>
          <p:cxnSp>
            <p:nvCxnSpPr>
              <p:cNvPr id="62" name="Google Shape;62;p4"/>
              <p:cNvCxnSpPr/>
              <p:nvPr/>
            </p:nvCxnSpPr>
            <p:spPr>
              <a:xfrm>
                <a:off x="1766900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3" name="Google Shape;63;p4"/>
              <p:cNvSpPr/>
              <p:nvPr/>
            </p:nvSpPr>
            <p:spPr>
              <a:xfrm>
                <a:off x="5447850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64" name="Google Shape;64;p4"/>
          <p:cNvGrpSpPr/>
          <p:nvPr/>
        </p:nvGrpSpPr>
        <p:grpSpPr>
          <a:xfrm>
            <a:off x="-522276" y="-1302097"/>
            <a:ext cx="7191391" cy="7853482"/>
            <a:chOff x="-522276" y="-1302097"/>
            <a:chExt cx="7191391" cy="7853482"/>
          </a:xfrm>
        </p:grpSpPr>
        <p:sp>
          <p:nvSpPr>
            <p:cNvPr id="65" name="Google Shape;65;p4"/>
            <p:cNvSpPr/>
            <p:nvPr/>
          </p:nvSpPr>
          <p:spPr>
            <a:xfrm flipH="1">
              <a:off x="3148717" y="4709785"/>
              <a:ext cx="3520399" cy="1841600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66;p4"/>
            <p:cNvSpPr/>
            <p:nvPr/>
          </p:nvSpPr>
          <p:spPr>
            <a:xfrm rot="10800000" flipH="1">
              <a:off x="-522276" y="-1302097"/>
              <a:ext cx="3520399" cy="1841600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7" name="Google Shape;6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"/>
          <p:cNvSpPr txBox="1">
            <a:spLocks noGrp="1"/>
          </p:cNvSpPr>
          <p:nvPr>
            <p:ph type="body" idx="1"/>
          </p:nvPr>
        </p:nvSpPr>
        <p:spPr>
          <a:xfrm>
            <a:off x="720000" y="1065989"/>
            <a:ext cx="7704000" cy="3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4"/>
          <p:cNvSpPr/>
          <p:nvPr/>
        </p:nvSpPr>
        <p:spPr>
          <a:xfrm flipH="1">
            <a:off x="6000549" y="4603999"/>
            <a:ext cx="1205478" cy="219752"/>
          </a:xfrm>
          <a:custGeom>
            <a:avLst/>
            <a:gdLst/>
            <a:ahLst/>
            <a:cxnLst/>
            <a:rect l="l" t="t" r="r" b="b"/>
            <a:pathLst>
              <a:path w="15848" h="2889" extrusionOk="0">
                <a:moveTo>
                  <a:pt x="0" y="0"/>
                </a:moveTo>
                <a:lnTo>
                  <a:pt x="2889" y="2889"/>
                </a:lnTo>
                <a:lnTo>
                  <a:pt x="15847" y="2889"/>
                </a:lnTo>
                <a:lnTo>
                  <a:pt x="1295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0" name="Google Shape;70;p4"/>
          <p:cNvGrpSpPr/>
          <p:nvPr/>
        </p:nvGrpSpPr>
        <p:grpSpPr>
          <a:xfrm>
            <a:off x="4132575" y="4716825"/>
            <a:ext cx="5724316" cy="2084515"/>
            <a:chOff x="4132575" y="4716825"/>
            <a:chExt cx="5724316" cy="2084515"/>
          </a:xfrm>
        </p:grpSpPr>
        <p:sp>
          <p:nvSpPr>
            <p:cNvPr id="71" name="Google Shape;71;p4"/>
            <p:cNvSpPr/>
            <p:nvPr/>
          </p:nvSpPr>
          <p:spPr>
            <a:xfrm flipH="1">
              <a:off x="5361875" y="4716825"/>
              <a:ext cx="4495016" cy="2084515"/>
            </a:xfrm>
            <a:custGeom>
              <a:avLst/>
              <a:gdLst/>
              <a:ahLst/>
              <a:cxnLst/>
              <a:rect l="l" t="t" r="r" b="b"/>
              <a:pathLst>
                <a:path w="101749" h="47185" extrusionOk="0">
                  <a:moveTo>
                    <a:pt x="0" y="1"/>
                  </a:moveTo>
                  <a:lnTo>
                    <a:pt x="0" y="47185"/>
                  </a:lnTo>
                  <a:lnTo>
                    <a:pt x="101748" y="47185"/>
                  </a:lnTo>
                  <a:lnTo>
                    <a:pt x="101748" y="31097"/>
                  </a:lnTo>
                  <a:lnTo>
                    <a:pt x="96897" y="31097"/>
                  </a:lnTo>
                  <a:lnTo>
                    <a:pt x="76166" y="10366"/>
                  </a:lnTo>
                  <a:lnTo>
                    <a:pt x="55269" y="10366"/>
                  </a:lnTo>
                  <a:lnTo>
                    <a:pt x="449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72;p4"/>
            <p:cNvSpPr/>
            <p:nvPr/>
          </p:nvSpPr>
          <p:spPr>
            <a:xfrm flipH="1">
              <a:off x="4132575" y="4716825"/>
              <a:ext cx="4495016" cy="2084515"/>
            </a:xfrm>
            <a:custGeom>
              <a:avLst/>
              <a:gdLst/>
              <a:ahLst/>
              <a:cxnLst/>
              <a:rect l="l" t="t" r="r" b="b"/>
              <a:pathLst>
                <a:path w="101749" h="47185" extrusionOk="0">
                  <a:moveTo>
                    <a:pt x="0" y="1"/>
                  </a:moveTo>
                  <a:lnTo>
                    <a:pt x="0" y="47185"/>
                  </a:lnTo>
                  <a:lnTo>
                    <a:pt x="101748" y="47185"/>
                  </a:lnTo>
                  <a:lnTo>
                    <a:pt x="101748" y="31097"/>
                  </a:lnTo>
                  <a:lnTo>
                    <a:pt x="96897" y="31097"/>
                  </a:lnTo>
                  <a:lnTo>
                    <a:pt x="76166" y="10366"/>
                  </a:lnTo>
                  <a:lnTo>
                    <a:pt x="55269" y="10366"/>
                  </a:lnTo>
                  <a:lnTo>
                    <a:pt x="449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A51D7A-9E1F-4C6F-8B86-F39A8650CB7A}" type="datetime1">
              <a:rPr lang="es-ES" noProof="0" smtClean="0"/>
              <a:t>05/11/2024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1767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Poppins Black"/>
              <a:buNone/>
              <a:defRPr sz="26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8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F981D12E-B78B-BC3D-618D-C2A2B752E1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6074" y="101424"/>
            <a:ext cx="2191850" cy="2191850"/>
          </a:xfrm>
          <a:prstGeom prst="rect">
            <a:avLst/>
          </a:prstGeom>
        </p:spPr>
      </p:pic>
      <p:grpSp>
        <p:nvGrpSpPr>
          <p:cNvPr id="760" name="Google Shape;760;p36"/>
          <p:cNvGrpSpPr/>
          <p:nvPr/>
        </p:nvGrpSpPr>
        <p:grpSpPr>
          <a:xfrm rot="10800000">
            <a:off x="6662200" y="3637323"/>
            <a:ext cx="3537150" cy="626797"/>
            <a:chOff x="1199232" y="2120038"/>
            <a:chExt cx="4391793" cy="778340"/>
          </a:xfrm>
        </p:grpSpPr>
        <p:grpSp>
          <p:nvGrpSpPr>
            <p:cNvPr id="761" name="Google Shape;761;p36"/>
            <p:cNvGrpSpPr/>
            <p:nvPr/>
          </p:nvGrpSpPr>
          <p:grpSpPr>
            <a:xfrm>
              <a:off x="2227732" y="2577138"/>
              <a:ext cx="1945675" cy="56700"/>
              <a:chOff x="2227732" y="2661275"/>
              <a:chExt cx="1945675" cy="56700"/>
            </a:xfrm>
          </p:grpSpPr>
          <p:cxnSp>
            <p:nvCxnSpPr>
              <p:cNvPr id="762" name="Google Shape;762;p36"/>
              <p:cNvCxnSpPr/>
              <p:nvPr/>
            </p:nvCxnSpPr>
            <p:spPr>
              <a:xfrm>
                <a:off x="2227732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63" name="Google Shape;763;p36"/>
              <p:cNvSpPr/>
              <p:nvPr/>
            </p:nvSpPr>
            <p:spPr>
              <a:xfrm>
                <a:off x="4116707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64" name="Google Shape;764;p36"/>
            <p:cNvGrpSpPr/>
            <p:nvPr/>
          </p:nvGrpSpPr>
          <p:grpSpPr>
            <a:xfrm>
              <a:off x="1943838" y="2729277"/>
              <a:ext cx="1938597" cy="169100"/>
              <a:chOff x="2216194" y="2593212"/>
              <a:chExt cx="4728285" cy="412439"/>
            </a:xfrm>
          </p:grpSpPr>
          <p:sp>
            <p:nvSpPr>
              <p:cNvPr id="765" name="Google Shape;765;p36"/>
              <p:cNvSpPr/>
              <p:nvPr/>
            </p:nvSpPr>
            <p:spPr>
              <a:xfrm>
                <a:off x="2216194" y="2593212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66" name="Google Shape;766;p36"/>
              <p:cNvSpPr/>
              <p:nvPr/>
            </p:nvSpPr>
            <p:spPr>
              <a:xfrm>
                <a:off x="6810079" y="2871251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67" name="Google Shape;767;p36"/>
            <p:cNvGrpSpPr/>
            <p:nvPr/>
          </p:nvGrpSpPr>
          <p:grpSpPr>
            <a:xfrm>
              <a:off x="1779150" y="2289288"/>
              <a:ext cx="3811875" cy="127113"/>
              <a:chOff x="1779150" y="2604263"/>
              <a:chExt cx="3811875" cy="127113"/>
            </a:xfrm>
          </p:grpSpPr>
          <p:sp>
            <p:nvSpPr>
              <p:cNvPr id="768" name="Google Shape;768;p36"/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69" name="Google Shape;769;p36"/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70" name="Google Shape;770;p36"/>
            <p:cNvGrpSpPr/>
            <p:nvPr/>
          </p:nvGrpSpPr>
          <p:grpSpPr>
            <a:xfrm>
              <a:off x="1199232" y="2120038"/>
              <a:ext cx="3737650" cy="56700"/>
              <a:chOff x="1199232" y="2869225"/>
              <a:chExt cx="3737650" cy="56700"/>
            </a:xfrm>
          </p:grpSpPr>
          <p:cxnSp>
            <p:nvCxnSpPr>
              <p:cNvPr id="771" name="Google Shape;771;p36"/>
              <p:cNvCxnSpPr/>
              <p:nvPr/>
            </p:nvCxnSpPr>
            <p:spPr>
              <a:xfrm>
                <a:off x="1199232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72" name="Google Shape;772;p36"/>
              <p:cNvSpPr/>
              <p:nvPr/>
            </p:nvSpPr>
            <p:spPr>
              <a:xfrm>
                <a:off x="4880182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773" name="Google Shape;773;p36"/>
          <p:cNvGrpSpPr/>
          <p:nvPr/>
        </p:nvGrpSpPr>
        <p:grpSpPr>
          <a:xfrm>
            <a:off x="-1696246" y="967904"/>
            <a:ext cx="3599787" cy="1044096"/>
            <a:chOff x="-1431671" y="656504"/>
            <a:chExt cx="3599787" cy="1044096"/>
          </a:xfrm>
        </p:grpSpPr>
        <p:grpSp>
          <p:nvGrpSpPr>
            <p:cNvPr id="774" name="Google Shape;774;p36"/>
            <p:cNvGrpSpPr/>
            <p:nvPr/>
          </p:nvGrpSpPr>
          <p:grpSpPr>
            <a:xfrm>
              <a:off x="-368508" y="1432892"/>
              <a:ext cx="1567047" cy="45661"/>
              <a:chOff x="1754675" y="2661275"/>
              <a:chExt cx="1945675" cy="56700"/>
            </a:xfrm>
          </p:grpSpPr>
          <p:cxnSp>
            <p:nvCxnSpPr>
              <p:cNvPr id="775" name="Google Shape;775;p36"/>
              <p:cNvCxnSpPr/>
              <p:nvPr/>
            </p:nvCxnSpPr>
            <p:spPr>
              <a:xfrm>
                <a:off x="1754675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76" name="Google Shape;776;p36"/>
              <p:cNvSpPr/>
              <p:nvPr/>
            </p:nvSpPr>
            <p:spPr>
              <a:xfrm>
                <a:off x="3643650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77" name="Google Shape;777;p36"/>
            <p:cNvGrpSpPr/>
            <p:nvPr/>
          </p:nvGrpSpPr>
          <p:grpSpPr>
            <a:xfrm>
              <a:off x="-766480" y="1564412"/>
              <a:ext cx="1561280" cy="136187"/>
              <a:chOff x="1754675" y="2824000"/>
              <a:chExt cx="4728285" cy="412439"/>
            </a:xfrm>
          </p:grpSpPr>
          <p:sp>
            <p:nvSpPr>
              <p:cNvPr id="778" name="Google Shape;778;p36"/>
              <p:cNvSpPr/>
              <p:nvPr/>
            </p:nvSpPr>
            <p:spPr>
              <a:xfrm>
                <a:off x="1754675" y="2824000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79" name="Google Shape;779;p36"/>
              <p:cNvSpPr/>
              <p:nvPr/>
            </p:nvSpPr>
            <p:spPr>
              <a:xfrm>
                <a:off x="6348560" y="3102039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0" name="Google Shape;780;p36"/>
            <p:cNvGrpSpPr/>
            <p:nvPr/>
          </p:nvGrpSpPr>
          <p:grpSpPr>
            <a:xfrm>
              <a:off x="-1431671" y="1201087"/>
              <a:ext cx="3070084" cy="102364"/>
              <a:chOff x="1779150" y="2604263"/>
              <a:chExt cx="3811875" cy="127113"/>
            </a:xfrm>
          </p:grpSpPr>
          <p:sp>
            <p:nvSpPr>
              <p:cNvPr id="781" name="Google Shape;781;p36"/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2" name="Google Shape;782;p36"/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3" name="Google Shape;783;p36"/>
            <p:cNvGrpSpPr/>
            <p:nvPr/>
          </p:nvGrpSpPr>
          <p:grpSpPr>
            <a:xfrm>
              <a:off x="-856941" y="773805"/>
              <a:ext cx="2877996" cy="223763"/>
              <a:chOff x="1748550" y="2064750"/>
              <a:chExt cx="3573375" cy="277863"/>
            </a:xfrm>
          </p:grpSpPr>
          <p:sp>
            <p:nvSpPr>
              <p:cNvPr id="784" name="Google Shape;784;p36"/>
              <p:cNvSpPr/>
              <p:nvPr/>
            </p:nvSpPr>
            <p:spPr>
              <a:xfrm>
                <a:off x="1748550" y="2064750"/>
                <a:ext cx="3516675" cy="253825"/>
              </a:xfrm>
              <a:custGeom>
                <a:avLst/>
                <a:gdLst/>
                <a:ahLst/>
                <a:cxnLst/>
                <a:rect l="l" t="t" r="r" b="b"/>
                <a:pathLst>
                  <a:path w="140667" h="10153" extrusionOk="0">
                    <a:moveTo>
                      <a:pt x="0" y="0"/>
                    </a:moveTo>
                    <a:lnTo>
                      <a:pt x="67520" y="0"/>
                    </a:lnTo>
                    <a:lnTo>
                      <a:pt x="77673" y="10153"/>
                    </a:lnTo>
                    <a:lnTo>
                      <a:pt x="140667" y="1015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5" name="Google Shape;785;p36"/>
              <p:cNvSpPr/>
              <p:nvPr/>
            </p:nvSpPr>
            <p:spPr>
              <a:xfrm>
                <a:off x="5265225" y="228591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6" name="Google Shape;786;p36"/>
            <p:cNvGrpSpPr/>
            <p:nvPr/>
          </p:nvGrpSpPr>
          <p:grpSpPr>
            <a:xfrm>
              <a:off x="-856958" y="656504"/>
              <a:ext cx="2430741" cy="185537"/>
              <a:chOff x="1748547" y="1392116"/>
              <a:chExt cx="5911958" cy="451312"/>
            </a:xfrm>
          </p:grpSpPr>
          <p:sp>
            <p:nvSpPr>
              <p:cNvPr id="787" name="Google Shape;787;p36"/>
              <p:cNvSpPr/>
              <p:nvPr/>
            </p:nvSpPr>
            <p:spPr>
              <a:xfrm>
                <a:off x="1748547" y="1392116"/>
                <a:ext cx="5793758" cy="395567"/>
              </a:xfrm>
              <a:custGeom>
                <a:avLst/>
                <a:gdLst/>
                <a:ahLst/>
                <a:cxnLst/>
                <a:rect l="l" t="t" r="r" b="b"/>
                <a:pathLst>
                  <a:path w="111066" h="7583" extrusionOk="0">
                    <a:moveTo>
                      <a:pt x="0" y="0"/>
                    </a:moveTo>
                    <a:lnTo>
                      <a:pt x="79263" y="0"/>
                    </a:lnTo>
                    <a:lnTo>
                      <a:pt x="86847" y="7583"/>
                    </a:lnTo>
                    <a:lnTo>
                      <a:pt x="111066" y="758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8" name="Google Shape;788;p36"/>
              <p:cNvSpPr/>
              <p:nvPr/>
            </p:nvSpPr>
            <p:spPr>
              <a:xfrm>
                <a:off x="7542305" y="1725228"/>
                <a:ext cx="118200" cy="1182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9" name="Google Shape;789;p36"/>
            <p:cNvGrpSpPr/>
            <p:nvPr/>
          </p:nvGrpSpPr>
          <p:grpSpPr>
            <a:xfrm>
              <a:off x="-842187" y="1064790"/>
              <a:ext cx="3010303" cy="45661"/>
              <a:chOff x="1766900" y="2869225"/>
              <a:chExt cx="3737650" cy="56700"/>
            </a:xfrm>
          </p:grpSpPr>
          <p:cxnSp>
            <p:nvCxnSpPr>
              <p:cNvPr id="790" name="Google Shape;790;p36"/>
              <p:cNvCxnSpPr/>
              <p:nvPr/>
            </p:nvCxnSpPr>
            <p:spPr>
              <a:xfrm>
                <a:off x="1766900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91" name="Google Shape;791;p36"/>
              <p:cNvSpPr/>
              <p:nvPr/>
            </p:nvSpPr>
            <p:spPr>
              <a:xfrm>
                <a:off x="5447850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940E9B1F-B83B-6512-D3DB-7437054941C2}"/>
              </a:ext>
            </a:extLst>
          </p:cNvPr>
          <p:cNvGrpSpPr/>
          <p:nvPr/>
        </p:nvGrpSpPr>
        <p:grpSpPr>
          <a:xfrm>
            <a:off x="667752" y="2571750"/>
            <a:ext cx="7808495" cy="2427508"/>
            <a:chOff x="667753" y="2571751"/>
            <a:chExt cx="7808495" cy="2427508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58692A62-0C1F-5190-A790-D4B87018E122}"/>
                </a:ext>
              </a:extLst>
            </p:cNvPr>
            <p:cNvSpPr txBox="1"/>
            <p:nvPr/>
          </p:nvSpPr>
          <p:spPr>
            <a:xfrm>
              <a:off x="667753" y="2571751"/>
              <a:ext cx="7808495" cy="569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Bef>
                  <a:spcPts val="900"/>
                </a:spcBef>
              </a:pPr>
              <a:r>
                <a:rPr lang="es-CL" sz="3000" b="1" dirty="0">
                  <a:solidFill>
                    <a:schemeClr val="accent4"/>
                  </a:solidFill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Clase 27: Probabilidad I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676D8914-D208-9347-BBC3-08633C02D1E9}"/>
                </a:ext>
              </a:extLst>
            </p:cNvPr>
            <p:cNvSpPr txBox="1"/>
            <p:nvPr/>
          </p:nvSpPr>
          <p:spPr>
            <a:xfrm>
              <a:off x="2287706" y="3141074"/>
              <a:ext cx="4572000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Departamento de Matemáticas </a:t>
              </a:r>
            </a:p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4tos y Egresados – Programa M1</a:t>
              </a:r>
            </a:p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Eje: Estadística y Probabilidad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3D87125F-1F8C-8B9A-EC77-F15AB73324D7}"/>
                </a:ext>
              </a:extLst>
            </p:cNvPr>
            <p:cNvSpPr txBox="1"/>
            <p:nvPr/>
          </p:nvSpPr>
          <p:spPr>
            <a:xfrm>
              <a:off x="2287706" y="4691482"/>
              <a:ext cx="457029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L" dirty="0">
                  <a:latin typeface="Aptos" panose="020B0004020202020204" pitchFamily="34" charset="0"/>
                  <a:cs typeface="Arial" panose="020B0604020202020204" pitchFamily="34" charset="0"/>
                </a:rPr>
                <a:t>Primavera, 2024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5C167A3-68F3-9804-48A6-71A6254BF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3" y="764845"/>
            <a:ext cx="8092669" cy="3613809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N°3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3F0015-198F-3E8A-8D29-02A728027287}"/>
              </a:ext>
            </a:extLst>
          </p:cNvPr>
          <p:cNvSpPr txBox="1"/>
          <p:nvPr/>
        </p:nvSpPr>
        <p:spPr>
          <a:xfrm>
            <a:off x="3018430" y="4512901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M1 Matemáticas Invierno Admisión 2025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EFE1BC-71B7-1FF4-A0EC-2E53F3CFCA3F}"/>
              </a:ext>
            </a:extLst>
          </p:cNvPr>
          <p:cNvSpPr txBox="1"/>
          <p:nvPr/>
        </p:nvSpPr>
        <p:spPr>
          <a:xfrm>
            <a:off x="6018994" y="2878065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B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BFA05D52-440D-F657-481C-16E6C721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25" y="3546207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95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F514912-3FF7-7D1A-A04E-84C91DE39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05" y="876063"/>
            <a:ext cx="7802064" cy="3391373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N°4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3F0015-198F-3E8A-8D29-02A728027287}"/>
              </a:ext>
            </a:extLst>
          </p:cNvPr>
          <p:cNvSpPr txBox="1"/>
          <p:nvPr/>
        </p:nvSpPr>
        <p:spPr>
          <a:xfrm>
            <a:off x="5584876" y="3754970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M1 Matemáticas Regular Admisión 2024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EFE1BC-71B7-1FF4-A0EC-2E53F3CFCA3F}"/>
              </a:ext>
            </a:extLst>
          </p:cNvPr>
          <p:cNvSpPr txBox="1"/>
          <p:nvPr/>
        </p:nvSpPr>
        <p:spPr>
          <a:xfrm>
            <a:off x="6405112" y="2265799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B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BFA05D52-440D-F657-481C-16E6C721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243" y="2933941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10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F98D2-6C48-6B30-4045-F7622A4B6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D17C106-31E1-8DED-1ED6-2D0CF5340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5" y="969925"/>
            <a:ext cx="6355227" cy="3465878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1CC651D5-9F01-53E1-39E1-0B161ED80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E71F3B9-14FA-0A55-04CD-D65C0E93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N°5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9A529A9-A8F0-0702-A6E9-4A45949A9DAB}"/>
              </a:ext>
            </a:extLst>
          </p:cNvPr>
          <p:cNvSpPr txBox="1"/>
          <p:nvPr/>
        </p:nvSpPr>
        <p:spPr>
          <a:xfrm>
            <a:off x="5584876" y="3754970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M1 Matemáticas Invierno Admisión 2024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6122941-6AAE-F7F4-48EE-9C00FE8E44B1}"/>
              </a:ext>
            </a:extLst>
          </p:cNvPr>
          <p:cNvSpPr txBox="1"/>
          <p:nvPr/>
        </p:nvSpPr>
        <p:spPr>
          <a:xfrm>
            <a:off x="6142881" y="1731319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D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4A29887E-B100-0201-052D-BEE15C6C1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012" y="2399461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17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B3742-C632-C48C-EE8C-4E961FB62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735B9CA-6EC2-E7B7-410B-25728C1EA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10" y="1353801"/>
            <a:ext cx="7429610" cy="2108906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75F54CFC-BEAA-BD4E-F4C4-3CB9D6532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A0CB6B5-A67F-8706-2CA0-0EA719C86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N°6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9801E5B-ADD7-4402-F6D8-01CF725266C0}"/>
              </a:ext>
            </a:extLst>
          </p:cNvPr>
          <p:cNvSpPr txBox="1"/>
          <p:nvPr/>
        </p:nvSpPr>
        <p:spPr>
          <a:xfrm>
            <a:off x="6079086" y="2213328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F004C092-FE68-2D89-17FE-C059B544A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217" y="2881470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06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4657D-F925-82F4-74C2-995305580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25A3C02-31B7-8574-7977-6A38BD6CB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10" y="1611496"/>
            <a:ext cx="8792898" cy="1550633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E44C8F0-54B6-A72E-675D-9511E5A89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226A484-A9B2-4B4B-DA78-1FAD88B4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N°7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26E41DB-C201-7669-2522-087C4BE9EC4C}"/>
              </a:ext>
            </a:extLst>
          </p:cNvPr>
          <p:cNvSpPr txBox="1"/>
          <p:nvPr/>
        </p:nvSpPr>
        <p:spPr>
          <a:xfrm>
            <a:off x="5521081" y="4236979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M2 Matemáticas Regular Admisión 2024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4DEF246-3AA7-8067-D2C5-77889381E3E4}"/>
              </a:ext>
            </a:extLst>
          </p:cNvPr>
          <p:cNvSpPr txBox="1"/>
          <p:nvPr/>
        </p:nvSpPr>
        <p:spPr>
          <a:xfrm>
            <a:off x="6079086" y="2213328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E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CA1BC0E8-A56E-C371-86EF-8FF587504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217" y="2881470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39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F1AB6-3893-753D-48D7-5BA4CE028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D5B1E43-F448-8548-4E7A-C592E26A7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88" y="1498172"/>
            <a:ext cx="8474710" cy="1792374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5D5AB7D4-A1E5-799E-6AB9-B36C5F724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9CE10EE-B5A3-B750-8555-726D62AE8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N°8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6CF95FB-69B9-EC47-6A8D-B12E9DB8B5B2}"/>
              </a:ext>
            </a:extLst>
          </p:cNvPr>
          <p:cNvSpPr txBox="1"/>
          <p:nvPr/>
        </p:nvSpPr>
        <p:spPr>
          <a:xfrm>
            <a:off x="5521081" y="4236979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M2 Matemáticas Regular Admisión 2024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9437B0D-4611-18C0-E655-5CDF12283C72}"/>
              </a:ext>
            </a:extLst>
          </p:cNvPr>
          <p:cNvSpPr txBox="1"/>
          <p:nvPr/>
        </p:nvSpPr>
        <p:spPr>
          <a:xfrm>
            <a:off x="6079086" y="2213328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D181804C-FFB3-B944-C861-5B3C76DCF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217" y="2881470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9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4E702-3A4A-4942-C3E8-178227B8A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36253"/>
            <a:ext cx="7704000" cy="572700"/>
          </a:xfrm>
        </p:spPr>
        <p:txBody>
          <a:bodyPr/>
          <a:lstStyle/>
          <a:p>
            <a:pPr algn="l"/>
            <a:r>
              <a:rPr lang="es-CL" sz="2800" b="1" dirty="0">
                <a:latin typeface="Aptos" panose="020B0004020202020204" pitchFamily="34" charset="0"/>
              </a:rPr>
              <a:t>Hoy aprendimos 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6DB418-3601-39A8-EF66-D64570CA7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275" y="1441881"/>
            <a:ext cx="5492569" cy="300210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Identificar y definir el espacio muestral de un experimento aleatorio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Resolver problemas prácticos que involucren la aplicación de la probabilidad clásica.</a:t>
            </a:r>
          </a:p>
          <a:p>
            <a:pPr marL="152400" indent="0" algn="just">
              <a:buNone/>
            </a:pPr>
            <a:endParaRPr lang="es-ES" sz="16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152400" indent="0" algn="just">
              <a:buNone/>
            </a:pPr>
            <a:endParaRPr lang="es-ES" sz="16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315D1A3-9672-D345-1AF5-5ED411747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648" y="1764969"/>
            <a:ext cx="2004902" cy="235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63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>
          <a:extLst>
            <a:ext uri="{FF2B5EF4-FFF2-40B4-BE49-F238E27FC236}">
              <a16:creationId xmlns:a16="http://schemas.microsoft.com/office/drawing/2014/main" id="{A5FED2F6-17AF-808B-FD4F-F9BBA56C2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D036EF76-0A48-C314-F34E-ECDA5BEA9E2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6074" y="101424"/>
            <a:ext cx="2191850" cy="2191850"/>
          </a:xfrm>
          <a:prstGeom prst="rect">
            <a:avLst/>
          </a:prstGeom>
        </p:spPr>
      </p:pic>
      <p:grpSp>
        <p:nvGrpSpPr>
          <p:cNvPr id="760" name="Google Shape;760;p36">
            <a:extLst>
              <a:ext uri="{FF2B5EF4-FFF2-40B4-BE49-F238E27FC236}">
                <a16:creationId xmlns:a16="http://schemas.microsoft.com/office/drawing/2014/main" id="{DDDCC977-9478-A8F5-47EE-6511E965F342}"/>
              </a:ext>
            </a:extLst>
          </p:cNvPr>
          <p:cNvGrpSpPr/>
          <p:nvPr/>
        </p:nvGrpSpPr>
        <p:grpSpPr>
          <a:xfrm rot="10800000">
            <a:off x="6662200" y="3637323"/>
            <a:ext cx="3537150" cy="626797"/>
            <a:chOff x="1199232" y="2120038"/>
            <a:chExt cx="4391793" cy="778340"/>
          </a:xfrm>
        </p:grpSpPr>
        <p:grpSp>
          <p:nvGrpSpPr>
            <p:cNvPr id="761" name="Google Shape;761;p36">
              <a:extLst>
                <a:ext uri="{FF2B5EF4-FFF2-40B4-BE49-F238E27FC236}">
                  <a16:creationId xmlns:a16="http://schemas.microsoft.com/office/drawing/2014/main" id="{8407DCA1-2B15-546E-67FB-33C5CD69CFF3}"/>
                </a:ext>
              </a:extLst>
            </p:cNvPr>
            <p:cNvGrpSpPr/>
            <p:nvPr/>
          </p:nvGrpSpPr>
          <p:grpSpPr>
            <a:xfrm>
              <a:off x="2227732" y="2577138"/>
              <a:ext cx="1945675" cy="56700"/>
              <a:chOff x="2227732" y="2661275"/>
              <a:chExt cx="1945675" cy="56700"/>
            </a:xfrm>
          </p:grpSpPr>
          <p:cxnSp>
            <p:nvCxnSpPr>
              <p:cNvPr id="762" name="Google Shape;762;p36">
                <a:extLst>
                  <a:ext uri="{FF2B5EF4-FFF2-40B4-BE49-F238E27FC236}">
                    <a16:creationId xmlns:a16="http://schemas.microsoft.com/office/drawing/2014/main" id="{AE528AC1-571E-062B-69F2-A3CBDA163A2B}"/>
                  </a:ext>
                </a:extLst>
              </p:cNvPr>
              <p:cNvCxnSpPr/>
              <p:nvPr/>
            </p:nvCxnSpPr>
            <p:spPr>
              <a:xfrm>
                <a:off x="2227732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63" name="Google Shape;763;p36">
                <a:extLst>
                  <a:ext uri="{FF2B5EF4-FFF2-40B4-BE49-F238E27FC236}">
                    <a16:creationId xmlns:a16="http://schemas.microsoft.com/office/drawing/2014/main" id="{233EE18E-52D3-F545-14E3-85BAE8A81E0D}"/>
                  </a:ext>
                </a:extLst>
              </p:cNvPr>
              <p:cNvSpPr/>
              <p:nvPr/>
            </p:nvSpPr>
            <p:spPr>
              <a:xfrm>
                <a:off x="4116707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64" name="Google Shape;764;p36">
              <a:extLst>
                <a:ext uri="{FF2B5EF4-FFF2-40B4-BE49-F238E27FC236}">
                  <a16:creationId xmlns:a16="http://schemas.microsoft.com/office/drawing/2014/main" id="{8A290B37-0985-0781-5D8D-F6E53F26E132}"/>
                </a:ext>
              </a:extLst>
            </p:cNvPr>
            <p:cNvGrpSpPr/>
            <p:nvPr/>
          </p:nvGrpSpPr>
          <p:grpSpPr>
            <a:xfrm>
              <a:off x="1943838" y="2729277"/>
              <a:ext cx="1938597" cy="169100"/>
              <a:chOff x="2216194" y="2593212"/>
              <a:chExt cx="4728285" cy="412439"/>
            </a:xfrm>
          </p:grpSpPr>
          <p:sp>
            <p:nvSpPr>
              <p:cNvPr id="765" name="Google Shape;765;p36">
                <a:extLst>
                  <a:ext uri="{FF2B5EF4-FFF2-40B4-BE49-F238E27FC236}">
                    <a16:creationId xmlns:a16="http://schemas.microsoft.com/office/drawing/2014/main" id="{AEE456C6-DBD9-2735-1AA4-3BB2ADBB2FB6}"/>
                  </a:ext>
                </a:extLst>
              </p:cNvPr>
              <p:cNvSpPr/>
              <p:nvPr/>
            </p:nvSpPr>
            <p:spPr>
              <a:xfrm>
                <a:off x="2216194" y="2593212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66" name="Google Shape;766;p36">
                <a:extLst>
                  <a:ext uri="{FF2B5EF4-FFF2-40B4-BE49-F238E27FC236}">
                    <a16:creationId xmlns:a16="http://schemas.microsoft.com/office/drawing/2014/main" id="{E7DBAC57-0BEB-0536-FE0C-933B82542590}"/>
                  </a:ext>
                </a:extLst>
              </p:cNvPr>
              <p:cNvSpPr/>
              <p:nvPr/>
            </p:nvSpPr>
            <p:spPr>
              <a:xfrm>
                <a:off x="6810079" y="2871251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67" name="Google Shape;767;p36">
              <a:extLst>
                <a:ext uri="{FF2B5EF4-FFF2-40B4-BE49-F238E27FC236}">
                  <a16:creationId xmlns:a16="http://schemas.microsoft.com/office/drawing/2014/main" id="{2B1CEFA5-01C1-30C7-CCE8-5B0E4B1C9673}"/>
                </a:ext>
              </a:extLst>
            </p:cNvPr>
            <p:cNvGrpSpPr/>
            <p:nvPr/>
          </p:nvGrpSpPr>
          <p:grpSpPr>
            <a:xfrm>
              <a:off x="1779150" y="2289288"/>
              <a:ext cx="3811875" cy="127113"/>
              <a:chOff x="1779150" y="2604263"/>
              <a:chExt cx="3811875" cy="127113"/>
            </a:xfrm>
          </p:grpSpPr>
          <p:sp>
            <p:nvSpPr>
              <p:cNvPr id="768" name="Google Shape;768;p36">
                <a:extLst>
                  <a:ext uri="{FF2B5EF4-FFF2-40B4-BE49-F238E27FC236}">
                    <a16:creationId xmlns:a16="http://schemas.microsoft.com/office/drawing/2014/main" id="{6C361C4C-9F88-0999-7CAB-601CCFC09C68}"/>
                  </a:ext>
                </a:extLst>
              </p:cNvPr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69" name="Google Shape;769;p36">
                <a:extLst>
                  <a:ext uri="{FF2B5EF4-FFF2-40B4-BE49-F238E27FC236}">
                    <a16:creationId xmlns:a16="http://schemas.microsoft.com/office/drawing/2014/main" id="{A0ED13EE-4B9C-D0E8-5CCE-6CFD73522499}"/>
                  </a:ext>
                </a:extLst>
              </p:cNvPr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70" name="Google Shape;770;p36">
              <a:extLst>
                <a:ext uri="{FF2B5EF4-FFF2-40B4-BE49-F238E27FC236}">
                  <a16:creationId xmlns:a16="http://schemas.microsoft.com/office/drawing/2014/main" id="{368064A3-1906-7781-3702-E49E246B511B}"/>
                </a:ext>
              </a:extLst>
            </p:cNvPr>
            <p:cNvGrpSpPr/>
            <p:nvPr/>
          </p:nvGrpSpPr>
          <p:grpSpPr>
            <a:xfrm>
              <a:off x="1199232" y="2120038"/>
              <a:ext cx="3737650" cy="56700"/>
              <a:chOff x="1199232" y="2869225"/>
              <a:chExt cx="3737650" cy="56700"/>
            </a:xfrm>
          </p:grpSpPr>
          <p:cxnSp>
            <p:nvCxnSpPr>
              <p:cNvPr id="771" name="Google Shape;771;p36">
                <a:extLst>
                  <a:ext uri="{FF2B5EF4-FFF2-40B4-BE49-F238E27FC236}">
                    <a16:creationId xmlns:a16="http://schemas.microsoft.com/office/drawing/2014/main" id="{EC72D2AE-4FCF-F449-34B4-87B886805E16}"/>
                  </a:ext>
                </a:extLst>
              </p:cNvPr>
              <p:cNvCxnSpPr/>
              <p:nvPr/>
            </p:nvCxnSpPr>
            <p:spPr>
              <a:xfrm>
                <a:off x="1199232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72" name="Google Shape;772;p36">
                <a:extLst>
                  <a:ext uri="{FF2B5EF4-FFF2-40B4-BE49-F238E27FC236}">
                    <a16:creationId xmlns:a16="http://schemas.microsoft.com/office/drawing/2014/main" id="{26C70758-377A-DC1D-A009-CCF18F7C3276}"/>
                  </a:ext>
                </a:extLst>
              </p:cNvPr>
              <p:cNvSpPr/>
              <p:nvPr/>
            </p:nvSpPr>
            <p:spPr>
              <a:xfrm>
                <a:off x="4880182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773" name="Google Shape;773;p36">
            <a:extLst>
              <a:ext uri="{FF2B5EF4-FFF2-40B4-BE49-F238E27FC236}">
                <a16:creationId xmlns:a16="http://schemas.microsoft.com/office/drawing/2014/main" id="{B30DB5A6-40E9-93EA-6FC9-CD5C4B518067}"/>
              </a:ext>
            </a:extLst>
          </p:cNvPr>
          <p:cNvGrpSpPr/>
          <p:nvPr/>
        </p:nvGrpSpPr>
        <p:grpSpPr>
          <a:xfrm>
            <a:off x="-1696246" y="967904"/>
            <a:ext cx="3599787" cy="1044096"/>
            <a:chOff x="-1431671" y="656504"/>
            <a:chExt cx="3599787" cy="1044096"/>
          </a:xfrm>
        </p:grpSpPr>
        <p:grpSp>
          <p:nvGrpSpPr>
            <p:cNvPr id="774" name="Google Shape;774;p36">
              <a:extLst>
                <a:ext uri="{FF2B5EF4-FFF2-40B4-BE49-F238E27FC236}">
                  <a16:creationId xmlns:a16="http://schemas.microsoft.com/office/drawing/2014/main" id="{911CB5E3-F5B9-6C90-7ADA-7B5F684BD636}"/>
                </a:ext>
              </a:extLst>
            </p:cNvPr>
            <p:cNvGrpSpPr/>
            <p:nvPr/>
          </p:nvGrpSpPr>
          <p:grpSpPr>
            <a:xfrm>
              <a:off x="-368508" y="1432892"/>
              <a:ext cx="1567047" cy="45661"/>
              <a:chOff x="1754675" y="2661275"/>
              <a:chExt cx="1945675" cy="56700"/>
            </a:xfrm>
          </p:grpSpPr>
          <p:cxnSp>
            <p:nvCxnSpPr>
              <p:cNvPr id="775" name="Google Shape;775;p36">
                <a:extLst>
                  <a:ext uri="{FF2B5EF4-FFF2-40B4-BE49-F238E27FC236}">
                    <a16:creationId xmlns:a16="http://schemas.microsoft.com/office/drawing/2014/main" id="{61F09D5A-0640-34F8-152E-D3EC2CAF3928}"/>
                  </a:ext>
                </a:extLst>
              </p:cNvPr>
              <p:cNvCxnSpPr/>
              <p:nvPr/>
            </p:nvCxnSpPr>
            <p:spPr>
              <a:xfrm>
                <a:off x="1754675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76" name="Google Shape;776;p36">
                <a:extLst>
                  <a:ext uri="{FF2B5EF4-FFF2-40B4-BE49-F238E27FC236}">
                    <a16:creationId xmlns:a16="http://schemas.microsoft.com/office/drawing/2014/main" id="{0A6917D1-EA05-24D9-E09A-66319A3465A4}"/>
                  </a:ext>
                </a:extLst>
              </p:cNvPr>
              <p:cNvSpPr/>
              <p:nvPr/>
            </p:nvSpPr>
            <p:spPr>
              <a:xfrm>
                <a:off x="3643650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77" name="Google Shape;777;p36">
              <a:extLst>
                <a:ext uri="{FF2B5EF4-FFF2-40B4-BE49-F238E27FC236}">
                  <a16:creationId xmlns:a16="http://schemas.microsoft.com/office/drawing/2014/main" id="{00391456-3BFC-4E23-585D-D8D48D37FE32}"/>
                </a:ext>
              </a:extLst>
            </p:cNvPr>
            <p:cNvGrpSpPr/>
            <p:nvPr/>
          </p:nvGrpSpPr>
          <p:grpSpPr>
            <a:xfrm>
              <a:off x="-766480" y="1564412"/>
              <a:ext cx="1561280" cy="136187"/>
              <a:chOff x="1754675" y="2824000"/>
              <a:chExt cx="4728285" cy="412439"/>
            </a:xfrm>
          </p:grpSpPr>
          <p:sp>
            <p:nvSpPr>
              <p:cNvPr id="778" name="Google Shape;778;p36">
                <a:extLst>
                  <a:ext uri="{FF2B5EF4-FFF2-40B4-BE49-F238E27FC236}">
                    <a16:creationId xmlns:a16="http://schemas.microsoft.com/office/drawing/2014/main" id="{696CDD25-4EDC-AA5F-543B-F239EC52BBA5}"/>
                  </a:ext>
                </a:extLst>
              </p:cNvPr>
              <p:cNvSpPr/>
              <p:nvPr/>
            </p:nvSpPr>
            <p:spPr>
              <a:xfrm>
                <a:off x="1754675" y="2824000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79" name="Google Shape;779;p36">
                <a:extLst>
                  <a:ext uri="{FF2B5EF4-FFF2-40B4-BE49-F238E27FC236}">
                    <a16:creationId xmlns:a16="http://schemas.microsoft.com/office/drawing/2014/main" id="{B4624230-C812-4FE0-F52C-D0E703782DB1}"/>
                  </a:ext>
                </a:extLst>
              </p:cNvPr>
              <p:cNvSpPr/>
              <p:nvPr/>
            </p:nvSpPr>
            <p:spPr>
              <a:xfrm>
                <a:off x="6348560" y="3102039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0" name="Google Shape;780;p36">
              <a:extLst>
                <a:ext uri="{FF2B5EF4-FFF2-40B4-BE49-F238E27FC236}">
                  <a16:creationId xmlns:a16="http://schemas.microsoft.com/office/drawing/2014/main" id="{BD3A5AB7-0BF0-1A69-135C-A4CAFB5F2FB6}"/>
                </a:ext>
              </a:extLst>
            </p:cNvPr>
            <p:cNvGrpSpPr/>
            <p:nvPr/>
          </p:nvGrpSpPr>
          <p:grpSpPr>
            <a:xfrm>
              <a:off x="-1431671" y="1201087"/>
              <a:ext cx="3070084" cy="102364"/>
              <a:chOff x="1779150" y="2604263"/>
              <a:chExt cx="3811875" cy="127113"/>
            </a:xfrm>
          </p:grpSpPr>
          <p:sp>
            <p:nvSpPr>
              <p:cNvPr id="781" name="Google Shape;781;p36">
                <a:extLst>
                  <a:ext uri="{FF2B5EF4-FFF2-40B4-BE49-F238E27FC236}">
                    <a16:creationId xmlns:a16="http://schemas.microsoft.com/office/drawing/2014/main" id="{44252ADF-D601-BB31-9840-1C09AEC8BB7A}"/>
                  </a:ext>
                </a:extLst>
              </p:cNvPr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2" name="Google Shape;782;p36">
                <a:extLst>
                  <a:ext uri="{FF2B5EF4-FFF2-40B4-BE49-F238E27FC236}">
                    <a16:creationId xmlns:a16="http://schemas.microsoft.com/office/drawing/2014/main" id="{393909B1-83E5-5A06-7699-FDE5582288F5}"/>
                  </a:ext>
                </a:extLst>
              </p:cNvPr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3" name="Google Shape;783;p36">
              <a:extLst>
                <a:ext uri="{FF2B5EF4-FFF2-40B4-BE49-F238E27FC236}">
                  <a16:creationId xmlns:a16="http://schemas.microsoft.com/office/drawing/2014/main" id="{5019802C-879B-25FD-FE5A-C162D1D4BD1B}"/>
                </a:ext>
              </a:extLst>
            </p:cNvPr>
            <p:cNvGrpSpPr/>
            <p:nvPr/>
          </p:nvGrpSpPr>
          <p:grpSpPr>
            <a:xfrm>
              <a:off x="-856941" y="773805"/>
              <a:ext cx="2877996" cy="223763"/>
              <a:chOff x="1748550" y="2064750"/>
              <a:chExt cx="3573375" cy="277863"/>
            </a:xfrm>
          </p:grpSpPr>
          <p:sp>
            <p:nvSpPr>
              <p:cNvPr id="784" name="Google Shape;784;p36">
                <a:extLst>
                  <a:ext uri="{FF2B5EF4-FFF2-40B4-BE49-F238E27FC236}">
                    <a16:creationId xmlns:a16="http://schemas.microsoft.com/office/drawing/2014/main" id="{A9F63353-9913-42DE-6577-C19ADC0B5084}"/>
                  </a:ext>
                </a:extLst>
              </p:cNvPr>
              <p:cNvSpPr/>
              <p:nvPr/>
            </p:nvSpPr>
            <p:spPr>
              <a:xfrm>
                <a:off x="1748550" y="2064750"/>
                <a:ext cx="3516675" cy="253825"/>
              </a:xfrm>
              <a:custGeom>
                <a:avLst/>
                <a:gdLst/>
                <a:ahLst/>
                <a:cxnLst/>
                <a:rect l="l" t="t" r="r" b="b"/>
                <a:pathLst>
                  <a:path w="140667" h="10153" extrusionOk="0">
                    <a:moveTo>
                      <a:pt x="0" y="0"/>
                    </a:moveTo>
                    <a:lnTo>
                      <a:pt x="67520" y="0"/>
                    </a:lnTo>
                    <a:lnTo>
                      <a:pt x="77673" y="10153"/>
                    </a:lnTo>
                    <a:lnTo>
                      <a:pt x="140667" y="1015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5" name="Google Shape;785;p36">
                <a:extLst>
                  <a:ext uri="{FF2B5EF4-FFF2-40B4-BE49-F238E27FC236}">
                    <a16:creationId xmlns:a16="http://schemas.microsoft.com/office/drawing/2014/main" id="{36A5208C-87DA-F7AF-2946-E82B2BA58EF3}"/>
                  </a:ext>
                </a:extLst>
              </p:cNvPr>
              <p:cNvSpPr/>
              <p:nvPr/>
            </p:nvSpPr>
            <p:spPr>
              <a:xfrm>
                <a:off x="5265225" y="228591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6" name="Google Shape;786;p36">
              <a:extLst>
                <a:ext uri="{FF2B5EF4-FFF2-40B4-BE49-F238E27FC236}">
                  <a16:creationId xmlns:a16="http://schemas.microsoft.com/office/drawing/2014/main" id="{18017110-54AD-83F6-25BD-97334290F50B}"/>
                </a:ext>
              </a:extLst>
            </p:cNvPr>
            <p:cNvGrpSpPr/>
            <p:nvPr/>
          </p:nvGrpSpPr>
          <p:grpSpPr>
            <a:xfrm>
              <a:off x="-856958" y="656504"/>
              <a:ext cx="2430741" cy="185537"/>
              <a:chOff x="1748547" y="1392116"/>
              <a:chExt cx="5911958" cy="451312"/>
            </a:xfrm>
          </p:grpSpPr>
          <p:sp>
            <p:nvSpPr>
              <p:cNvPr id="787" name="Google Shape;787;p36">
                <a:extLst>
                  <a:ext uri="{FF2B5EF4-FFF2-40B4-BE49-F238E27FC236}">
                    <a16:creationId xmlns:a16="http://schemas.microsoft.com/office/drawing/2014/main" id="{F5A1E013-A00E-6B94-1D3C-065222D389E6}"/>
                  </a:ext>
                </a:extLst>
              </p:cNvPr>
              <p:cNvSpPr/>
              <p:nvPr/>
            </p:nvSpPr>
            <p:spPr>
              <a:xfrm>
                <a:off x="1748547" y="1392116"/>
                <a:ext cx="5793758" cy="395567"/>
              </a:xfrm>
              <a:custGeom>
                <a:avLst/>
                <a:gdLst/>
                <a:ahLst/>
                <a:cxnLst/>
                <a:rect l="l" t="t" r="r" b="b"/>
                <a:pathLst>
                  <a:path w="111066" h="7583" extrusionOk="0">
                    <a:moveTo>
                      <a:pt x="0" y="0"/>
                    </a:moveTo>
                    <a:lnTo>
                      <a:pt x="79263" y="0"/>
                    </a:lnTo>
                    <a:lnTo>
                      <a:pt x="86847" y="7583"/>
                    </a:lnTo>
                    <a:lnTo>
                      <a:pt x="111066" y="758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8" name="Google Shape;788;p36">
                <a:extLst>
                  <a:ext uri="{FF2B5EF4-FFF2-40B4-BE49-F238E27FC236}">
                    <a16:creationId xmlns:a16="http://schemas.microsoft.com/office/drawing/2014/main" id="{B1EA4BE4-488F-EAA0-3E4A-64375D648452}"/>
                  </a:ext>
                </a:extLst>
              </p:cNvPr>
              <p:cNvSpPr/>
              <p:nvPr/>
            </p:nvSpPr>
            <p:spPr>
              <a:xfrm>
                <a:off x="7542305" y="1725228"/>
                <a:ext cx="118200" cy="1182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9" name="Google Shape;789;p36">
              <a:extLst>
                <a:ext uri="{FF2B5EF4-FFF2-40B4-BE49-F238E27FC236}">
                  <a16:creationId xmlns:a16="http://schemas.microsoft.com/office/drawing/2014/main" id="{56659BA4-D326-2D85-8DFB-7DF936879868}"/>
                </a:ext>
              </a:extLst>
            </p:cNvPr>
            <p:cNvGrpSpPr/>
            <p:nvPr/>
          </p:nvGrpSpPr>
          <p:grpSpPr>
            <a:xfrm>
              <a:off x="-842187" y="1064790"/>
              <a:ext cx="3010303" cy="45661"/>
              <a:chOff x="1766900" y="2869225"/>
              <a:chExt cx="3737650" cy="56700"/>
            </a:xfrm>
          </p:grpSpPr>
          <p:cxnSp>
            <p:nvCxnSpPr>
              <p:cNvPr id="790" name="Google Shape;790;p36">
                <a:extLst>
                  <a:ext uri="{FF2B5EF4-FFF2-40B4-BE49-F238E27FC236}">
                    <a16:creationId xmlns:a16="http://schemas.microsoft.com/office/drawing/2014/main" id="{A8201D24-D61C-820F-FA3D-516A4D1FE3BA}"/>
                  </a:ext>
                </a:extLst>
              </p:cNvPr>
              <p:cNvCxnSpPr/>
              <p:nvPr/>
            </p:nvCxnSpPr>
            <p:spPr>
              <a:xfrm>
                <a:off x="1766900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91" name="Google Shape;791;p36">
                <a:extLst>
                  <a:ext uri="{FF2B5EF4-FFF2-40B4-BE49-F238E27FC236}">
                    <a16:creationId xmlns:a16="http://schemas.microsoft.com/office/drawing/2014/main" id="{89E15721-C6F3-5C66-FC00-01F8EC1853E0}"/>
                  </a:ext>
                </a:extLst>
              </p:cNvPr>
              <p:cNvSpPr/>
              <p:nvPr/>
            </p:nvSpPr>
            <p:spPr>
              <a:xfrm>
                <a:off x="5447850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B0F2D369-CEE4-3982-0930-A5471D293ABF}"/>
              </a:ext>
            </a:extLst>
          </p:cNvPr>
          <p:cNvGrpSpPr/>
          <p:nvPr/>
        </p:nvGrpSpPr>
        <p:grpSpPr>
          <a:xfrm>
            <a:off x="667752" y="2571750"/>
            <a:ext cx="7808495" cy="2427508"/>
            <a:chOff x="667753" y="2571751"/>
            <a:chExt cx="7808495" cy="2427508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A6FF2FBB-4BCF-5396-8828-C9745467203D}"/>
                </a:ext>
              </a:extLst>
            </p:cNvPr>
            <p:cNvSpPr txBox="1"/>
            <p:nvPr/>
          </p:nvSpPr>
          <p:spPr>
            <a:xfrm>
              <a:off x="667753" y="2571751"/>
              <a:ext cx="7808495" cy="569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Bef>
                  <a:spcPts val="900"/>
                </a:spcBef>
              </a:pPr>
              <a:r>
                <a:rPr lang="es-CL" sz="3000" b="1" dirty="0">
                  <a:solidFill>
                    <a:schemeClr val="accent4"/>
                  </a:solidFill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Clase 27: Probabilidad I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BC69BD07-7130-AE1B-07F6-34B7BF73A5D8}"/>
                </a:ext>
              </a:extLst>
            </p:cNvPr>
            <p:cNvSpPr txBox="1"/>
            <p:nvPr/>
          </p:nvSpPr>
          <p:spPr>
            <a:xfrm>
              <a:off x="2287706" y="3141074"/>
              <a:ext cx="4572000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Departamento de Matemáticas </a:t>
              </a:r>
            </a:p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4tos y Egresados – Programa M1</a:t>
              </a:r>
            </a:p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Eje: Estadística y Probabilidad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09C232C5-19F4-29DB-D171-22EDC694EEB2}"/>
                </a:ext>
              </a:extLst>
            </p:cNvPr>
            <p:cNvSpPr txBox="1"/>
            <p:nvPr/>
          </p:nvSpPr>
          <p:spPr>
            <a:xfrm>
              <a:off x="2287706" y="4691482"/>
              <a:ext cx="457029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L" dirty="0">
                  <a:latin typeface="Aptos" panose="020B0004020202020204" pitchFamily="34" charset="0"/>
                  <a:cs typeface="Arial" panose="020B0604020202020204" pitchFamily="34" charset="0"/>
                </a:rPr>
                <a:t>Primavera, 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1377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4E702-3A4A-4942-C3E8-178227B8A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36253"/>
            <a:ext cx="7704000" cy="572700"/>
          </a:xfrm>
        </p:spPr>
        <p:txBody>
          <a:bodyPr/>
          <a:lstStyle/>
          <a:p>
            <a:pPr algn="l"/>
            <a:r>
              <a:rPr lang="es-CL" sz="2800" b="1" dirty="0">
                <a:latin typeface="Aptos" panose="020B0004020202020204" pitchFamily="34" charset="0"/>
              </a:rPr>
              <a:t>Objetivos de Aprendizaje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6DB418-3601-39A8-EF66-D64570CA7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035" y="1405143"/>
            <a:ext cx="5920565" cy="3002104"/>
          </a:xfrm>
        </p:spPr>
        <p:txBody>
          <a:bodyPr/>
          <a:lstStyle/>
          <a:p>
            <a:pPr algn="just"/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Identificar y definir el espacio muestral de un experimento aleatorio</a:t>
            </a:r>
          </a:p>
          <a:p>
            <a:pPr algn="just"/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Resolver problemas prácticos que involucren la aplicación de la probabilidad clásica.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315D1A3-9672-D345-1AF5-5ED411747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648" y="1764969"/>
            <a:ext cx="2004902" cy="235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1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10E0B9D-D561-5FC6-F194-58A19C8E3ED7}"/>
              </a:ext>
            </a:extLst>
          </p:cNvPr>
          <p:cNvSpPr txBox="1"/>
          <p:nvPr/>
        </p:nvSpPr>
        <p:spPr>
          <a:xfrm>
            <a:off x="1007604" y="483338"/>
            <a:ext cx="7722858" cy="117479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CL" sz="21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Experimento </a:t>
            </a:r>
            <a:r>
              <a:rPr lang="es-CL" sz="21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 un Procedimiento que se lleva a cabo en condiciones específicas y que puede ser repetido un número infinito de veces.</a:t>
            </a:r>
            <a:endParaRPr lang="es-CL" sz="21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85BD77-89D9-CE7B-84A9-B62F371943FF}"/>
              </a:ext>
            </a:extLst>
          </p:cNvPr>
          <p:cNvSpPr txBox="1"/>
          <p:nvPr/>
        </p:nvSpPr>
        <p:spPr>
          <a:xfrm>
            <a:off x="1061610" y="1870364"/>
            <a:ext cx="3564396" cy="130071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s-CL" sz="21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Experimento Aleatorio</a:t>
            </a:r>
            <a:r>
              <a:rPr lang="es-CL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CL" sz="21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 un experimento cuyo resultado no es predecible</a:t>
            </a:r>
            <a:endParaRPr lang="es-CL" sz="21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0BD7BA1-C96C-0A51-3569-3C2DCC126129}"/>
              </a:ext>
            </a:extLst>
          </p:cNvPr>
          <p:cNvSpPr txBox="1"/>
          <p:nvPr/>
        </p:nvSpPr>
        <p:spPr>
          <a:xfrm>
            <a:off x="4193958" y="3381840"/>
            <a:ext cx="4572000" cy="17118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s-CL" sz="21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Espacio Muestral</a:t>
            </a:r>
            <a:r>
              <a:rPr lang="es-CL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CL" sz="21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 el conjunto de todos los posibles resultados (eventos) que puede tener un experimento aleatorio</a:t>
            </a:r>
            <a:endParaRPr lang="es-CL" sz="2100" dirty="0"/>
          </a:p>
        </p:txBody>
      </p:sp>
    </p:spTree>
    <p:extLst>
      <p:ext uri="{BB962C8B-B14F-4D97-AF65-F5344CB8AC3E}">
        <p14:creationId xmlns:p14="http://schemas.microsoft.com/office/powerpoint/2010/main" val="249369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0AC74EA-3A41-8688-0279-2B99AD8FF67E}"/>
              </a:ext>
            </a:extLst>
          </p:cNvPr>
          <p:cNvSpPr txBox="1"/>
          <p:nvPr/>
        </p:nvSpPr>
        <p:spPr>
          <a:xfrm>
            <a:off x="1007604" y="573528"/>
            <a:ext cx="7884876" cy="81724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CL" sz="21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Evento: </a:t>
            </a:r>
            <a:r>
              <a:rPr lang="es-CL" sz="21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Corresponde a un resultado especifico que puede tener un experimento aleatorio, es un subconjunto del espacio muestral.</a:t>
            </a:r>
            <a:endParaRPr lang="es-CL" sz="21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EB81579-BE92-92A5-C335-DB4B28A8B9D6}"/>
              </a:ext>
            </a:extLst>
          </p:cNvPr>
          <p:cNvSpPr txBox="1"/>
          <p:nvPr/>
        </p:nvSpPr>
        <p:spPr>
          <a:xfrm>
            <a:off x="1277634" y="1599643"/>
            <a:ext cx="4572000" cy="88953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s-CL" sz="21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Evento Cierto</a:t>
            </a:r>
            <a:r>
              <a:rPr lang="es-CL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CL" sz="21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 aquel evento que es igual al propio espacio muestral</a:t>
            </a:r>
            <a:endParaRPr lang="es-CL" sz="2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F5B10F7C-8BA7-3D38-F7D2-6BD72331F050}"/>
                  </a:ext>
                </a:extLst>
              </p:cNvPr>
              <p:cNvSpPr txBox="1"/>
              <p:nvPr/>
            </p:nvSpPr>
            <p:spPr>
              <a:xfrm>
                <a:off x="4301970" y="2696575"/>
                <a:ext cx="4572000" cy="1711888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s-CL" sz="21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Evento Imposible</a:t>
                </a:r>
                <a:r>
                  <a:rPr lang="es-CL" sz="2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CL" sz="21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Es aquel evento que no tiene elementos, se representa como el conjunto vacío (</a:t>
                </a:r>
                <a14:m>
                  <m:oMath xmlns:m="http://schemas.openxmlformats.org/officeDocument/2006/math">
                    <m:r>
                      <a:rPr lang="es-CL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𝜙</m:t>
                    </m:r>
                  </m:oMath>
                </a14:m>
                <a:r>
                  <a:rPr lang="es-CL" sz="21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s-CL" sz="2100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F5B10F7C-8BA7-3D38-F7D2-6BD72331F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970" y="2696575"/>
                <a:ext cx="4572000" cy="1711888"/>
              </a:xfrm>
              <a:prstGeom prst="roundRect">
                <a:avLst/>
              </a:prstGeom>
              <a:blipFill>
                <a:blip r:embed="rId2"/>
                <a:stretch>
                  <a:fillRect b="-142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396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2F9DF66-B5AD-5A58-2F27-E6017CB5E22E}"/>
              </a:ext>
            </a:extLst>
          </p:cNvPr>
          <p:cNvSpPr txBox="1"/>
          <p:nvPr/>
        </p:nvSpPr>
        <p:spPr>
          <a:xfrm>
            <a:off x="953598" y="303498"/>
            <a:ext cx="3564396" cy="125197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s-CL" sz="15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Eventos Independientes</a:t>
            </a:r>
            <a:r>
              <a:rPr lang="es-CL" sz="15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CL" sz="15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 aquellos eventos en donde la ocurrencia de un resultado no afecta la ocurrencia de otro resultado.</a:t>
            </a:r>
            <a:endParaRPr lang="es-CL" sz="15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50077B1-4D35-F11D-D661-A68B638942D0}"/>
              </a:ext>
            </a:extLst>
          </p:cNvPr>
          <p:cNvSpPr txBox="1"/>
          <p:nvPr/>
        </p:nvSpPr>
        <p:spPr>
          <a:xfrm>
            <a:off x="5544108" y="1238349"/>
            <a:ext cx="3205293" cy="125197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s-CL" sz="1500" b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Eventos Dependientes</a:t>
            </a:r>
            <a:r>
              <a:rPr lang="es-CL" sz="15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CL" sz="150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 aquellos eventos en donde la ocurrencia de un resultado si afecta la ocurrencia de otros resultados.</a:t>
            </a:r>
            <a:endParaRPr lang="es-CL" sz="15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4EC8172-F65A-CCBB-19F1-89A96C502A7A}"/>
              </a:ext>
            </a:extLst>
          </p:cNvPr>
          <p:cNvSpPr txBox="1"/>
          <p:nvPr/>
        </p:nvSpPr>
        <p:spPr>
          <a:xfrm>
            <a:off x="976914" y="2463738"/>
            <a:ext cx="3595086" cy="125197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s-CL" sz="15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Eventos Mutuamente Excluyentes</a:t>
            </a:r>
            <a:r>
              <a:rPr lang="es-CL" sz="15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CL" sz="15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 aquellos eventos en donde la ocurrencia de un resultado impide la ocurrencia de otro resultado.</a:t>
            </a:r>
            <a:endParaRPr lang="es-CL" sz="15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CC78639-3897-B980-C8C7-11A2DC172605}"/>
              </a:ext>
            </a:extLst>
          </p:cNvPr>
          <p:cNvSpPr txBox="1"/>
          <p:nvPr/>
        </p:nvSpPr>
        <p:spPr>
          <a:xfrm>
            <a:off x="5544108" y="3689481"/>
            <a:ext cx="3205293" cy="125197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s-CL" sz="15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Eventos Complementarios</a:t>
            </a:r>
            <a:r>
              <a:rPr lang="es-CL" sz="15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CL" sz="15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 aquellos eventos que no tienen elementos en común pero que unidos forman el espacio muestral.</a:t>
            </a:r>
            <a:endParaRPr lang="es-CL" sz="1500" dirty="0"/>
          </a:p>
        </p:txBody>
      </p:sp>
    </p:spTree>
    <p:extLst>
      <p:ext uri="{BB962C8B-B14F-4D97-AF65-F5344CB8AC3E}">
        <p14:creationId xmlns:p14="http://schemas.microsoft.com/office/powerpoint/2010/main" val="3529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1046DF9-BB61-738B-C77D-80ACC9FE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Probabilidad Clásica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F5F100A-82D0-BEC1-6189-86705AC57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BA90862D-817F-CF4F-AD18-81055E275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659FB0F2-BEFF-A66B-0B93-52881E413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E3958079-9310-68E9-1CEA-6C6A1D404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733ECE8-0405-CB3D-BDB8-2146D78A0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15FC4C20-4539-33B0-E3B6-C67932A3B9CB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25172565-4954-F441-6DBC-434B670550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681160B-DC52-5AE9-33E7-D6957A77F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82" y="1430344"/>
            <a:ext cx="3600000" cy="254831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6A3B35F-C25E-7E5A-71DD-8EEDCD57D3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3065" y="1194578"/>
            <a:ext cx="4229690" cy="30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8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0E901-8A38-0363-A3E2-D4260D3AC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CF30256-F420-0D3C-410B-FA824126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Probabilidad Clásica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107358E0-7AB9-4A3D-258E-33FEA8F9E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9D6AC094-3348-F0C0-3348-71360EB48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9997CCB2-6F37-84AF-DAE8-67CF40819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038B68AB-2EFF-6094-77F7-714D37410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0CFF89FF-1301-4BC0-62B3-A0EEC6CE6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E812B507-15CA-D18A-7349-EC0F2760BA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 de texto 164085438">
                <a:extLst>
                  <a:ext uri="{FF2B5EF4-FFF2-40B4-BE49-F238E27FC236}">
                    <a16:creationId xmlns:a16="http://schemas.microsoft.com/office/drawing/2014/main" id="{AAAE47F6-9D00-5D69-6D0D-49FE0135ED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378" y="938345"/>
                <a:ext cx="8720229" cy="4092574"/>
              </a:xfrm>
              <a:prstGeom prst="roundRect">
                <a:avLst>
                  <a:gd name="adj" fmla="val 6870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rgbClr val="474091"/>
                </a:solidFill>
                <a:prstDash val="dash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180340" indent="-18034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1600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Ejemplo: </a:t>
                </a:r>
                <a:endParaRPr lang="es-CL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1600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¿Cuál es la probabilidad de que al lanzar un dado obtengamos un número compuesto?</a:t>
                </a:r>
                <a:endParaRPr lang="es-CL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1600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Debemos definir el total de casos, que vendría a ser el espacio muestral al lanzar un dado:</a:t>
                </a:r>
                <a:endParaRPr lang="es-CL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1600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Total de casos = {1, 2, 3, 4, 5, 6} = 6</a:t>
                </a:r>
                <a:endParaRPr lang="es-CL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1600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Luego, de estos identificar cuales son nuestros casos favorables, que vendrían a ser los números compuestos:</a:t>
                </a:r>
                <a:endParaRPr lang="es-CL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1600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Casos favorables = {4, 6} = 2</a:t>
                </a:r>
                <a:endParaRPr lang="es-CL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1600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Teniendo estos datos, reemplazamos en la fórmula:  </a:t>
                </a:r>
                <a:endParaRPr lang="es-CL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P</m:t>
                      </m:r>
                      <m:d>
                        <m:dPr>
                          <m:ctrlPr>
                            <a:rPr lang="es-C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s-CL" sz="16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</m:t>
                          </m:r>
                          <m:r>
                            <m:rPr>
                              <m:nor/>
                            </m:rPr>
                            <a:rPr lang="es-CL" sz="16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°</m:t>
                          </m:r>
                          <m:r>
                            <m:rPr>
                              <m:nor/>
                            </m:rPr>
                            <a:rPr lang="es-CL" sz="16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s-CL" sz="16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Compuesto</m:t>
                          </m:r>
                        </m:e>
                      </m:d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s-C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s-CL" sz="16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</m:t>
                          </m:r>
                          <m:r>
                            <m:rPr>
                              <m:nor/>
                            </m:rPr>
                            <a:rPr lang="es-CL" sz="16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°</m:t>
                          </m:r>
                          <m:r>
                            <m:rPr>
                              <m:nor/>
                            </m:rPr>
                            <a:rPr lang="es-CL" sz="1600" i="1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s-CL" sz="16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de</m:t>
                          </m:r>
                          <m:r>
                            <m:rPr>
                              <m:nor/>
                            </m:rPr>
                            <a:rPr lang="es-CL" sz="1600" i="1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s-CL" sz="16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casos</m:t>
                          </m:r>
                          <m:r>
                            <m:rPr>
                              <m:nor/>
                            </m:rPr>
                            <a:rPr lang="es-CL" sz="1600" i="1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s-CL" sz="16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favorables</m:t>
                          </m:r>
                          <m:r>
                            <m:rPr>
                              <m:nor/>
                            </m:rPr>
                            <a:rPr lang="es-CL" sz="1600" i="1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s-CL" sz="16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</m:t>
                          </m:r>
                          <m:r>
                            <m:rPr>
                              <m:nor/>
                            </m:rPr>
                            <a:rPr lang="es-CL" sz="16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°</m:t>
                          </m:r>
                          <m:r>
                            <m:rPr>
                              <m:nor/>
                            </m:rPr>
                            <a:rPr lang="es-CL" sz="1600" i="1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s-CL" sz="16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total</m:t>
                          </m:r>
                          <m:r>
                            <m:rPr>
                              <m:nor/>
                            </m:rPr>
                            <a:rPr lang="es-CL" sz="1600" i="1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s-CL" sz="16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de</m:t>
                          </m:r>
                          <m:r>
                            <m:rPr>
                              <m:nor/>
                            </m:rPr>
                            <a:rPr lang="es-CL" sz="1600" i="1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s-CL" sz="16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casos</m:t>
                          </m:r>
                        </m:den>
                      </m:f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s-CL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s-CL" sz="16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s-CL" sz="16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s-C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s-CL" sz="16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s-CL" sz="16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0,</m:t>
                      </m:r>
                      <m:acc>
                        <m:accPr>
                          <m:chr m:val="̅"/>
                          <m:ctrlPr>
                            <a:rPr lang="es-C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s-CL" sz="16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acc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33,3%</m:t>
                      </m:r>
                    </m:oMath>
                  </m:oMathPara>
                </a14:m>
                <a:endParaRPr lang="es-CL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1600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1600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Cuadro de texto 164085438">
                <a:extLst>
                  <a:ext uri="{FF2B5EF4-FFF2-40B4-BE49-F238E27FC236}">
                    <a16:creationId xmlns:a16="http://schemas.microsoft.com/office/drawing/2014/main" id="{AAAE47F6-9D00-5D69-6D0D-49FE0135ED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378" y="938345"/>
                <a:ext cx="8720229" cy="4092574"/>
              </a:xfrm>
              <a:prstGeom prst="roundRect">
                <a:avLst>
                  <a:gd name="adj" fmla="val 6870"/>
                </a:avLst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rgbClr val="47409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6975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2850983-9DA4-A5E6-2FF7-0816B0057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04" y="939984"/>
            <a:ext cx="6827751" cy="3675163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7694" y="0"/>
            <a:ext cx="2564975" cy="1063500"/>
          </a:xfrm>
        </p:spPr>
        <p:txBody>
          <a:bodyPr/>
          <a:lstStyle/>
          <a:p>
            <a:r>
              <a:rPr lang="es-CL" dirty="0"/>
              <a:t>Pregunta N°1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3F0015-198F-3E8A-8D29-02A728027287}"/>
              </a:ext>
            </a:extLst>
          </p:cNvPr>
          <p:cNvSpPr txBox="1"/>
          <p:nvPr/>
        </p:nvSpPr>
        <p:spPr>
          <a:xfrm>
            <a:off x="5047808" y="4289329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M1 Matemáticas Regular Admisión 2024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EFE1BC-71B7-1FF4-A0EC-2E53F3CFCA3F}"/>
              </a:ext>
            </a:extLst>
          </p:cNvPr>
          <p:cNvSpPr txBox="1"/>
          <p:nvPr/>
        </p:nvSpPr>
        <p:spPr>
          <a:xfrm>
            <a:off x="6018994" y="2878065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BFA05D52-440D-F657-481C-16E6C721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25" y="3546207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43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5DB4DA4-A7C0-C5EF-F103-1BAA31068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4" y="614297"/>
            <a:ext cx="6268710" cy="3650937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3146" y="0"/>
            <a:ext cx="3939524" cy="1063500"/>
          </a:xfrm>
        </p:spPr>
        <p:txBody>
          <a:bodyPr/>
          <a:lstStyle/>
          <a:p>
            <a:r>
              <a:rPr lang="es-CL" dirty="0"/>
              <a:t>Pregunta N°2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3F0015-198F-3E8A-8D29-02A728027287}"/>
              </a:ext>
            </a:extLst>
          </p:cNvPr>
          <p:cNvSpPr txBox="1"/>
          <p:nvPr/>
        </p:nvSpPr>
        <p:spPr>
          <a:xfrm>
            <a:off x="3018430" y="4512901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M1 Matemáticas Invierno Admisión 2025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EFE1BC-71B7-1FF4-A0EC-2E53F3CFCA3F}"/>
              </a:ext>
            </a:extLst>
          </p:cNvPr>
          <p:cNvSpPr txBox="1"/>
          <p:nvPr/>
        </p:nvSpPr>
        <p:spPr>
          <a:xfrm>
            <a:off x="6018994" y="2878065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BFA05D52-440D-F657-481C-16E6C721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25" y="3546207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48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Data Analytics Strategy Toolkit by Slidesgo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6366</TotalTime>
  <Words>510</Words>
  <Application>Microsoft Office PowerPoint</Application>
  <PresentationFormat>Presentación en pantalla (16:9)</PresentationFormat>
  <Paragraphs>70</Paragraphs>
  <Slides>17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8" baseType="lpstr">
      <vt:lpstr>Barlow</vt:lpstr>
      <vt:lpstr>Nunito Light</vt:lpstr>
      <vt:lpstr>Varela Round</vt:lpstr>
      <vt:lpstr>Wingdings</vt:lpstr>
      <vt:lpstr>Cambria Math</vt:lpstr>
      <vt:lpstr>Cambria</vt:lpstr>
      <vt:lpstr>Poppins Black</vt:lpstr>
      <vt:lpstr>Calibri</vt:lpstr>
      <vt:lpstr>Arial</vt:lpstr>
      <vt:lpstr>Aptos</vt:lpstr>
      <vt:lpstr>Data Analytics Strategy Toolkit by Slidesgo</vt:lpstr>
      <vt:lpstr>Presentación de PowerPoint</vt:lpstr>
      <vt:lpstr>Objetivos de Aprendizaje</vt:lpstr>
      <vt:lpstr>Presentación de PowerPoint</vt:lpstr>
      <vt:lpstr>Presentación de PowerPoint</vt:lpstr>
      <vt:lpstr>Presentación de PowerPoint</vt:lpstr>
      <vt:lpstr>Probabilidad Clásica</vt:lpstr>
      <vt:lpstr>Probabilidad Clásica</vt:lpstr>
      <vt:lpstr>Pregunta N°1</vt:lpstr>
      <vt:lpstr>Pregunta N°2</vt:lpstr>
      <vt:lpstr>Pregunta N°3</vt:lpstr>
      <vt:lpstr>Pregunta N°4</vt:lpstr>
      <vt:lpstr>Pregunta N°5</vt:lpstr>
      <vt:lpstr>Pregunta N°6</vt:lpstr>
      <vt:lpstr>Pregunta N°7</vt:lpstr>
      <vt:lpstr>Pregunta N°8</vt:lpstr>
      <vt:lpstr>Hoy aprendimos 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José Humberto Del Pino Alcaíno (josedelpino)</cp:lastModifiedBy>
  <cp:revision>93</cp:revision>
  <dcterms:modified xsi:type="dcterms:W3CDTF">2024-11-05T20:53:56Z</dcterms:modified>
</cp:coreProperties>
</file>