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81" r:id="rId1"/>
  </p:sldMasterIdLst>
  <p:notesMasterIdLst>
    <p:notesMasterId r:id="rId35"/>
  </p:notesMasterIdLst>
  <p:sldIdLst>
    <p:sldId id="256" r:id="rId2"/>
    <p:sldId id="561" r:id="rId3"/>
    <p:sldId id="659" r:id="rId4"/>
    <p:sldId id="673" r:id="rId5"/>
    <p:sldId id="674" r:id="rId6"/>
    <p:sldId id="675" r:id="rId7"/>
    <p:sldId id="676" r:id="rId8"/>
    <p:sldId id="677" r:id="rId9"/>
    <p:sldId id="678" r:id="rId10"/>
    <p:sldId id="679" r:id="rId11"/>
    <p:sldId id="680" r:id="rId12"/>
    <p:sldId id="682" r:id="rId13"/>
    <p:sldId id="683" r:id="rId14"/>
    <p:sldId id="684" r:id="rId15"/>
    <p:sldId id="685" r:id="rId16"/>
    <p:sldId id="686" r:id="rId17"/>
    <p:sldId id="687" r:id="rId18"/>
    <p:sldId id="696" r:id="rId19"/>
    <p:sldId id="697" r:id="rId20"/>
    <p:sldId id="698" r:id="rId21"/>
    <p:sldId id="699" r:id="rId22"/>
    <p:sldId id="700" r:id="rId23"/>
    <p:sldId id="701" r:id="rId24"/>
    <p:sldId id="638" r:id="rId25"/>
    <p:sldId id="564" r:id="rId26"/>
    <p:sldId id="690" r:id="rId27"/>
    <p:sldId id="691" r:id="rId28"/>
    <p:sldId id="692" r:id="rId29"/>
    <p:sldId id="693" r:id="rId30"/>
    <p:sldId id="694" r:id="rId31"/>
    <p:sldId id="695" r:id="rId32"/>
    <p:sldId id="614" r:id="rId33"/>
    <p:sldId id="669" r:id="rId34"/>
  </p:sldIdLst>
  <p:sldSz cx="9144000" cy="5143500" type="screen16x9"/>
  <p:notesSz cx="6858000" cy="9144000"/>
  <p:embeddedFontLst>
    <p:embeddedFont>
      <p:font typeface="Barlow" panose="00000500000000000000" pitchFamily="2" charset="0"/>
      <p:regular r:id="rId36"/>
      <p:bold r:id="rId37"/>
      <p:italic r:id="rId38"/>
      <p:boldItalic r:id="rId39"/>
    </p:embeddedFont>
    <p:embeddedFont>
      <p:font typeface="Cambria Math" panose="02040503050406030204" pitchFamily="18" charset="0"/>
      <p:regular r:id="rId40"/>
    </p:embeddedFont>
    <p:embeddedFont>
      <p:font typeface="Nunito Light" pitchFamily="2" charset="0"/>
      <p:regular r:id="rId41"/>
      <p:italic r:id="rId42"/>
    </p:embeddedFont>
    <p:embeddedFont>
      <p:font typeface="Poppins Black" panose="00000A00000000000000" pitchFamily="2" charset="0"/>
      <p:bold r:id="rId43"/>
      <p:boldItalic r:id="rId44"/>
    </p:embeddedFont>
    <p:embeddedFont>
      <p:font typeface="Varela Round" panose="00000500000000000000" pitchFamily="2" charset="-79"/>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60"/>
  </p:normalViewPr>
  <p:slideViewPr>
    <p:cSldViewPr snapToGrid="0">
      <p:cViewPr varScale="1">
        <p:scale>
          <a:sx n="112" d="100"/>
          <a:sy n="112" d="100"/>
        </p:scale>
        <p:origin x="42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8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951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7: Potenciación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M1</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División de raíces con igual cantidad sub-radical y distinto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69876" y="1951043"/>
                <a:ext cx="4156074" cy="2393347"/>
              </a:xfrm>
              <a:prstGeom prst="rect">
                <a:avLst/>
              </a:prstGeom>
              <a:noFill/>
            </p:spPr>
            <p:txBody>
              <a:bodyPr wrap="square">
                <a:spAutoFit/>
              </a:bodyPr>
              <a:lstStyle/>
              <a:p>
                <a:pPr algn="just"/>
                <a:r>
                  <a:rPr lang="es-CL" sz="1600" dirty="0">
                    <a:latin typeface="Aptos" panose="020B0004020202020204" pitchFamily="34" charset="0"/>
                  </a:rPr>
                  <a:t>En la división, el radicando resultante estará elevado a la resta de los índices, mientras que el índice resultante corresponderá a la multiplicación entre estos, lo que deriva de las propiedades de la potencia.</a:t>
                </a:r>
              </a:p>
              <a:p>
                <a:pPr algn="just"/>
                <a:endParaRPr lang="es-CL" sz="1600" dirty="0">
                  <a:latin typeface="Aptos" panose="020B0004020202020204" pitchFamily="34" charset="0"/>
                </a:endParaRPr>
              </a:p>
              <a:p>
                <a:pPr algn="just"/>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den>
                      </m:f>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sSup>
                            <m:sSupPr>
                              <m:ctrlPr>
                                <a:rPr lang="es-CL" sz="1600" i="1">
                                  <a:latin typeface="Cambria Math" panose="02040503050406030204" pitchFamily="18" charset="0"/>
                                </a:rPr>
                              </m:ctrlPr>
                            </m:sSupPr>
                            <m:e>
                              <m:r>
                                <m:rPr>
                                  <m:nor/>
                                </m:rPr>
                                <a:rPr lang="es-CL" sz="1600">
                                  <a:latin typeface="Aptos" panose="020B0004020202020204" pitchFamily="34" charset="0"/>
                                </a:rPr>
                                <m:t>a</m:t>
                              </m:r>
                            </m:e>
                            <m:sup>
                              <m:r>
                                <m:rPr>
                                  <m:nor/>
                                </m:rPr>
                                <a:rPr lang="es-CL" sz="1600">
                                  <a:latin typeface="Aptos" panose="020B0004020202020204" pitchFamily="34" charset="0"/>
                                </a:rPr>
                                <m:t>m</m:t>
                              </m:r>
                              <m:r>
                                <m:rPr>
                                  <m:nor/>
                                </m:rPr>
                                <a:rPr lang="es-CL" sz="1600">
                                  <a:latin typeface="Aptos" panose="020B0004020202020204" pitchFamily="34" charset="0"/>
                                </a:rPr>
                                <m:t> </m:t>
                              </m:r>
                              <m:r>
                                <m:rPr>
                                  <m:nor/>
                                </m:rPr>
                                <a:rPr lang="es-CL" sz="1600" i="1">
                                  <a:latin typeface="Aptos" panose="020B0004020202020204" pitchFamily="34" charset="0"/>
                                </a:rPr>
                                <m:t>−</m:t>
                              </m:r>
                              <m:r>
                                <m:rPr>
                                  <m:nor/>
                                </m:rPr>
                                <a:rPr lang="es-CL" sz="1600">
                                  <a:latin typeface="Aptos" panose="020B0004020202020204" pitchFamily="34" charset="0"/>
                                </a:rPr>
                                <m:t> </m:t>
                              </m:r>
                              <m:r>
                                <m:rPr>
                                  <m:nor/>
                                </m:rPr>
                                <a:rPr lang="es-CL" sz="1600">
                                  <a:latin typeface="Aptos" panose="020B0004020202020204" pitchFamily="34" charset="0"/>
                                </a:rPr>
                                <m:t>n</m:t>
                              </m:r>
                            </m:sup>
                          </m:sSup>
                        </m:e>
                      </m:rad>
                    </m:oMath>
                  </m:oMathPara>
                </a14:m>
                <a:endParaRPr lang="es-CL" dirty="0">
                  <a:latin typeface="Aptos" panose="020B0004020202020204" pitchFamily="34" charset="0"/>
                </a:endParaRPr>
              </a:p>
              <a:p>
                <a:endParaRPr lang="es-CL" sz="16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69876" y="1951043"/>
                <a:ext cx="4156074" cy="2393347"/>
              </a:xfrm>
              <a:prstGeom prst="rect">
                <a:avLst/>
              </a:prstGeom>
              <a:blipFill>
                <a:blip r:embed="rId2"/>
                <a:stretch>
                  <a:fillRect l="-733" t="-763" r="-88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dirty="0"/>
                  <a:t>Ejemplo:</a:t>
                </a:r>
              </a:p>
              <a:p>
                <a:pPr/>
                <a14:m>
                  <m:oMathPara xmlns:m="http://schemas.openxmlformats.org/officeDocument/2006/math">
                    <m:oMathParaPr>
                      <m:jc m:val="centerGroup"/>
                    </m:oMathParaPr>
                    <m:oMath xmlns:m="http://schemas.openxmlformats.org/officeDocument/2006/math">
                      <m:f>
                        <m:fPr>
                          <m:ctrlPr>
                            <a:rPr lang="es-CL" i="1">
                              <a:latin typeface="Cambria Math" panose="02040503050406030204" pitchFamily="18" charset="0"/>
                            </a:rPr>
                          </m:ctrlPr>
                        </m:fPr>
                        <m:num>
                          <m:rad>
                            <m:radPr>
                              <m:ctrlPr>
                                <a:rPr lang="es-CL" i="1">
                                  <a:latin typeface="Cambria Math" panose="02040503050406030204" pitchFamily="18" charset="0"/>
                                </a:rPr>
                              </m:ctrlPr>
                            </m:radPr>
                            <m:deg>
                              <m:r>
                                <m:rPr>
                                  <m:nor/>
                                </m:rPr>
                                <a:rPr lang="es-CL">
                                  <a:latin typeface="Aptos" panose="020B0004020202020204" pitchFamily="34" charset="0"/>
                                </a:rPr>
                                <m:t>3</m:t>
                              </m:r>
                            </m:deg>
                            <m:e>
                              <m:r>
                                <m:rPr>
                                  <m:nor/>
                                </m:rPr>
                                <a:rPr lang="es-CL">
                                  <a:latin typeface="Aptos" panose="020B0004020202020204" pitchFamily="34" charset="0"/>
                                </a:rPr>
                                <m:t>5</m:t>
                              </m:r>
                            </m:e>
                          </m:rad>
                        </m:num>
                        <m:den>
                          <m:rad>
                            <m:radPr>
                              <m:degHide m:val="on"/>
                              <m:ctrlPr>
                                <a:rPr lang="es-CL" i="1">
                                  <a:latin typeface="Cambria Math" panose="02040503050406030204" pitchFamily="18" charset="0"/>
                                </a:rPr>
                              </m:ctrlPr>
                            </m:radPr>
                            <m:deg/>
                            <m:e>
                              <m:r>
                                <m:rPr>
                                  <m:nor/>
                                </m:rPr>
                                <a:rPr lang="es-CL">
                                  <a:latin typeface="Aptos" panose="020B0004020202020204" pitchFamily="34" charset="0"/>
                                </a:rPr>
                                <m:t>5</m:t>
                              </m:r>
                            </m:e>
                          </m:rad>
                        </m:den>
                      </m:f>
                      <m:r>
                        <m:rPr>
                          <m:nor/>
                        </m:rPr>
                        <a:rPr lang="es-CL">
                          <a:latin typeface="Aptos" panose="020B0004020202020204" pitchFamily="34" charset="0"/>
                        </a:rPr>
                        <m:t>=</m:t>
                      </m:r>
                      <m:rad>
                        <m:radPr>
                          <m:ctrlPr>
                            <a:rPr lang="es-CL" i="1">
                              <a:latin typeface="Cambria Math" panose="02040503050406030204" pitchFamily="18" charset="0"/>
                            </a:rPr>
                          </m:ctrlPr>
                        </m:radPr>
                        <m:deg>
                          <m:r>
                            <m:rPr>
                              <m:nor/>
                            </m:rPr>
                            <a:rPr lang="es-ES" b="0" i="0" smtClean="0">
                              <a:latin typeface="Aptos" panose="020B0004020202020204" pitchFamily="34" charset="0"/>
                            </a:rPr>
                            <m:t>3</m:t>
                          </m:r>
                          <m:r>
                            <m:rPr>
                              <m:nor/>
                            </m:rPr>
                            <a:rPr lang="es-CL">
                              <a:latin typeface="Aptos" panose="020B0004020202020204" pitchFamily="34" charset="0"/>
                            </a:rPr>
                            <m:t>∙</m:t>
                          </m:r>
                          <m:r>
                            <m:rPr>
                              <m:nor/>
                            </m:rPr>
                            <a:rPr lang="es-ES" b="0" i="0" smtClean="0">
                              <a:latin typeface="Aptos" panose="020B0004020202020204" pitchFamily="34" charset="0"/>
                            </a:rPr>
                            <m:t>2</m:t>
                          </m:r>
                          <m:r>
                            <m:rPr>
                              <m:nor/>
                            </m:rPr>
                            <a:rPr lang="es-CL">
                              <a:latin typeface="Aptos" panose="020B0004020202020204" pitchFamily="34" charset="0"/>
                            </a:rPr>
                            <m:t> </m:t>
                          </m:r>
                        </m:deg>
                        <m:e>
                          <m:sSup>
                            <m:sSupPr>
                              <m:ctrlPr>
                                <a:rPr lang="es-CL" i="1">
                                  <a:latin typeface="Cambria Math" panose="02040503050406030204" pitchFamily="18" charset="0"/>
                                </a:rPr>
                              </m:ctrlPr>
                            </m:sSupPr>
                            <m:e>
                              <m:r>
                                <m:rPr>
                                  <m:nor/>
                                </m:rPr>
                                <a:rPr lang="es-CL">
                                  <a:latin typeface="Aptos" panose="020B0004020202020204" pitchFamily="34" charset="0"/>
                                </a:rPr>
                                <m:t>5</m:t>
                              </m:r>
                            </m:e>
                            <m:sup>
                              <m:r>
                                <m:rPr>
                                  <m:nor/>
                                </m:rPr>
                                <a:rPr lang="es-CL">
                                  <a:latin typeface="Aptos" panose="020B0004020202020204" pitchFamily="34" charset="0"/>
                                </a:rPr>
                                <m:t>3 </m:t>
                              </m:r>
                              <m:r>
                                <m:rPr>
                                  <m:nor/>
                                </m:rPr>
                                <a:rPr lang="es-CL" i="1">
                                  <a:latin typeface="Aptos" panose="020B0004020202020204" pitchFamily="34" charset="0"/>
                                </a:rPr>
                                <m:t>−</m:t>
                              </m:r>
                              <m:r>
                                <m:rPr>
                                  <m:nor/>
                                </m:rPr>
                                <a:rPr lang="es-CL">
                                  <a:latin typeface="Aptos" panose="020B0004020202020204" pitchFamily="34" charset="0"/>
                                </a:rPr>
                                <m:t> 2</m:t>
                              </m:r>
                            </m:sup>
                          </m:sSup>
                        </m:e>
                      </m:rad>
                      <m:r>
                        <m:rPr>
                          <m:nor/>
                        </m:rPr>
                        <a:rPr lang="es-CL">
                          <a:latin typeface="Aptos" panose="020B0004020202020204" pitchFamily="34" charset="0"/>
                        </a:rPr>
                        <m:t>=</m:t>
                      </m:r>
                      <m:rad>
                        <m:radPr>
                          <m:ctrlPr>
                            <a:rPr lang="es-CL" i="1">
                              <a:latin typeface="Cambria Math" panose="02040503050406030204" pitchFamily="18" charset="0"/>
                            </a:rPr>
                          </m:ctrlPr>
                        </m:radPr>
                        <m:deg>
                          <m:r>
                            <m:rPr>
                              <m:nor/>
                            </m:rPr>
                            <a:rPr lang="es-ES" b="0" i="0" smtClean="0">
                              <a:latin typeface="Aptos" panose="020B0004020202020204" pitchFamily="34" charset="0"/>
                            </a:rPr>
                            <m:t>6</m:t>
                          </m:r>
                        </m:deg>
                        <m:e>
                          <m:r>
                            <m:rPr>
                              <m:nor/>
                            </m:rPr>
                            <a:rPr lang="es-CL">
                              <a:latin typeface="Aptos" panose="020B0004020202020204" pitchFamily="34" charset="0"/>
                            </a:rPr>
                            <m:t>5</m:t>
                          </m:r>
                        </m:e>
                      </m:rad>
                    </m:oMath>
                  </m:oMathPara>
                </a14:m>
                <a:endParaRPr lang="es-CL" dirty="0">
                  <a:latin typeface="Aptos" panose="020B0004020202020204" pitchFamily="34"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división de potencias con igual base, teniendo que finalmente volver a convertir en </a:t>
            </a:r>
            <a:r>
              <a:rPr lang="es-CL" sz="1600" kern="100" dirty="0">
                <a:latin typeface="Aptos" panose="020B0004020202020204" pitchFamily="34" charset="0"/>
                <a:ea typeface="Calibri" panose="020F0502020204030204" pitchFamily="34" charset="0"/>
                <a:cs typeface="Times New Roman" panose="02020603050405020304" pitchFamily="18" charset="0"/>
              </a:rPr>
              <a:t>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7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Multiplicación de raíces con igual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41302" y="2354843"/>
                <a:ext cx="4156074" cy="1642501"/>
              </a:xfrm>
              <a:prstGeom prst="rect">
                <a:avLst/>
              </a:prstGeom>
              <a:noFill/>
            </p:spPr>
            <p:txBody>
              <a:bodyPr wrap="square">
                <a:spAutoFit/>
              </a:bodyPr>
              <a:lstStyle/>
              <a:p>
                <a:r>
                  <a:rPr lang="es-CL" sz="1600" dirty="0">
                    <a:latin typeface="Aptos" panose="020B0004020202020204" pitchFamily="34" charset="0"/>
                  </a:rPr>
                  <a:t>Se mantiene el índice y se multiplican las cantidades sub-radicales.</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b</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r>
                            <m:rPr>
                              <m:nor/>
                            </m:rPr>
                            <a:rPr lang="es-CL" sz="1600">
                              <a:latin typeface="Aptos" panose="020B0004020202020204" pitchFamily="34" charset="0"/>
                            </a:rPr>
                            <m:t>∙</m:t>
                          </m:r>
                          <m:r>
                            <m:rPr>
                              <m:nor/>
                            </m:rPr>
                            <a:rPr lang="es-CL" sz="1600">
                              <a:latin typeface="Aptos" panose="020B0004020202020204" pitchFamily="34" charset="0"/>
                            </a:rPr>
                            <m:t>b</m:t>
                          </m:r>
                        </m:e>
                      </m:rad>
                    </m:oMath>
                  </m:oMathPara>
                </a14:m>
                <a:endParaRPr lang="es-CL" sz="1600" dirty="0">
                  <a:latin typeface="Aptos" panose="020B0004020202020204" pitchFamily="34" charset="0"/>
                </a:endParaRPr>
              </a:p>
              <a:p>
                <a:pPr algn="just"/>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41302" y="2354843"/>
                <a:ext cx="4156074" cy="1642501"/>
              </a:xfrm>
              <a:prstGeom prst="rect">
                <a:avLst/>
              </a:prstGeom>
              <a:blipFill>
                <a:blip r:embed="rId2"/>
                <a:stretch>
                  <a:fillRect l="-881" t="-11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4</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3</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4∙3</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12</m:t>
                          </m:r>
                        </m:e>
                      </m:rad>
                    </m:oMath>
                  </m:oMathPara>
                </a14:m>
                <a:endParaRPr lang="es-CL" sz="1600" dirty="0">
                  <a:latin typeface="Aptos" panose="020B0004020202020204" pitchFamily="34"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l="-157"/>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40006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multiplicación de potencias con igual exponente, teniendo que finalmente volver a convertir en </a:t>
            </a:r>
            <a:r>
              <a:rPr lang="es-CL" sz="1600" kern="100" dirty="0">
                <a:latin typeface="Aptos" panose="020B0004020202020204" pitchFamily="34" charset="0"/>
                <a:ea typeface="Calibri" panose="020F0502020204030204" pitchFamily="34" charset="0"/>
                <a:cs typeface="Times New Roman" panose="02020603050405020304" pitchFamily="18" charset="0"/>
              </a:rPr>
              <a:t>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División de raíces con igual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41302" y="2333363"/>
                <a:ext cx="4156074" cy="1685461"/>
              </a:xfrm>
              <a:prstGeom prst="rect">
                <a:avLst/>
              </a:prstGeom>
              <a:noFill/>
            </p:spPr>
            <p:txBody>
              <a:bodyPr wrap="square">
                <a:spAutoFit/>
              </a:bodyPr>
              <a:lstStyle/>
              <a:p>
                <a:r>
                  <a:rPr lang="es-CL" sz="1600" dirty="0">
                    <a:latin typeface="Aptos" panose="020B0004020202020204" pitchFamily="34" charset="0"/>
                  </a:rPr>
                  <a:t>Se mantiene el índice y se dividen las cantidades sub-radicales.</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b</m:t>
                              </m:r>
                            </m:e>
                          </m:rad>
                        </m:den>
                      </m:f>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f>
                            <m:fPr>
                              <m:ctrlPr>
                                <a:rPr lang="es-CL" sz="1600" i="1">
                                  <a:latin typeface="Cambria Math" panose="02040503050406030204" pitchFamily="18" charset="0"/>
                                </a:rPr>
                              </m:ctrlPr>
                            </m:fPr>
                            <m:num>
                              <m:r>
                                <m:rPr>
                                  <m:nor/>
                                </m:rPr>
                                <a:rPr lang="es-CL" sz="1600">
                                  <a:latin typeface="Aptos" panose="020B0004020202020204" pitchFamily="34" charset="0"/>
                                </a:rPr>
                                <m:t>a</m:t>
                              </m:r>
                            </m:num>
                            <m:den>
                              <m:r>
                                <m:rPr>
                                  <m:nor/>
                                </m:rPr>
                                <a:rPr lang="es-CL" sz="1600">
                                  <a:latin typeface="Aptos" panose="020B0004020202020204" pitchFamily="34" charset="0"/>
                                </a:rPr>
                                <m:t>b</m:t>
                              </m:r>
                            </m:den>
                          </m:f>
                        </m:e>
                      </m:rad>
                    </m:oMath>
                  </m:oMathPara>
                </a14:m>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41302" y="2333363"/>
                <a:ext cx="4156074" cy="1685461"/>
              </a:xfrm>
              <a:prstGeom prst="rect">
                <a:avLst/>
              </a:prstGeom>
              <a:blipFill>
                <a:blip r:embed="rId2"/>
                <a:stretch>
                  <a:fillRect l="-881" t="-1087"/>
                </a:stretch>
              </a:blipFill>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división de potencias con igual exponente, teniendo que finalmente volver a convertir en </a:t>
            </a:r>
            <a:r>
              <a:rPr lang="es-CL" sz="1600" kern="100" dirty="0">
                <a:latin typeface="Aptos" panose="020B0004020202020204" pitchFamily="34" charset="0"/>
                <a:ea typeface="Calibri" panose="020F0502020204030204" pitchFamily="34" charset="0"/>
                <a:cs typeface="Times New Roman" panose="02020603050405020304" pitchFamily="18" charset="0"/>
              </a:rPr>
              <a:t>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 de texto 858080919">
                <a:extLst>
                  <a:ext uri="{FF2B5EF4-FFF2-40B4-BE49-F238E27FC236}">
                    <a16:creationId xmlns:a16="http://schemas.microsoft.com/office/drawing/2014/main" id="{2C396231-B1D9-9257-832B-0BE554097A11}"/>
                  </a:ext>
                </a:extLst>
              </p:cNvPr>
              <p:cNvSpPr txBox="1"/>
              <p:nvPr/>
            </p:nvSpPr>
            <p:spPr>
              <a:xfrm>
                <a:off x="4921250" y="1601592"/>
                <a:ext cx="3432171" cy="126492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e>
                      </m:ra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858080919">
                <a:extLst>
                  <a:ext uri="{FF2B5EF4-FFF2-40B4-BE49-F238E27FC236}">
                    <a16:creationId xmlns:a16="http://schemas.microsoft.com/office/drawing/2014/main" id="{2C396231-B1D9-9257-832B-0BE554097A11}"/>
                  </a:ext>
                </a:extLst>
              </p:cNvPr>
              <p:cNvSpPr txBox="1">
                <a:spLocks noRot="1" noChangeAspect="1" noMove="1" noResize="1" noEditPoints="1" noAdjustHandles="1" noChangeArrowheads="1" noChangeShapeType="1" noTextEdit="1"/>
              </p:cNvSpPr>
              <p:nvPr/>
            </p:nvSpPr>
            <p:spPr>
              <a:xfrm>
                <a:off x="4921250" y="1601592"/>
                <a:ext cx="3432171" cy="1264920"/>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9938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Raíz de una raíz.</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114302" y="2210252"/>
                <a:ext cx="4156074" cy="2101537"/>
              </a:xfrm>
              <a:prstGeom prst="rect">
                <a:avLst/>
              </a:prstGeom>
              <a:noFill/>
            </p:spPr>
            <p:txBody>
              <a:bodyPr wrap="square">
                <a:spAutoFit/>
              </a:bodyPr>
              <a:lstStyle/>
              <a:p>
                <a:pPr algn="just"/>
                <a:r>
                  <a:rPr lang="es-ES" sz="1600" dirty="0">
                    <a:latin typeface="Aptos" panose="020B0004020202020204" pitchFamily="34" charset="0"/>
                  </a:rPr>
                  <a:t>En este caso será mantener la cantidad sub-radical de la raíz y el índice será la multiplicación entre los índices de las raíces en cuestión.</a:t>
                </a:r>
              </a:p>
              <a:p>
                <a:pPr algn="just"/>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e>
                      </m:rad>
                      <m:r>
                        <m:rPr>
                          <m:nor/>
                        </m:rPr>
                        <a:rPr lang="es-ES" sz="1600" b="0" i="0" smtClean="0">
                          <a:latin typeface="Aptos" panose="020B0004020202020204" pitchFamily="34" charset="0"/>
                        </a:rPr>
                        <m:t> </m:t>
                      </m:r>
                      <m:r>
                        <m:rPr>
                          <m:nor/>
                        </m:rPr>
                        <a:rPr lang="es-CL" sz="1600">
                          <a:latin typeface="Aptos" panose="020B0004020202020204" pitchFamily="34" charset="0"/>
                        </a:rPr>
                        <m:t>=</m:t>
                      </m:r>
                      <m:r>
                        <m:rPr>
                          <m:nor/>
                        </m:rPr>
                        <a:rPr lang="es-ES" sz="1600" b="0" i="0" smtClean="0">
                          <a:latin typeface="Aptos" panose="020B0004020202020204" pitchFamily="34" charset="0"/>
                        </a:rPr>
                        <m:t> </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r>
                            <m:rPr>
                              <m:nor/>
                            </m:rPr>
                            <a:rPr lang="es-CL" sz="1600">
                              <a:latin typeface="Aptos" panose="020B0004020202020204" pitchFamily="34" charset="0"/>
                            </a:rPr>
                            <m:t>a</m:t>
                          </m:r>
                        </m:e>
                      </m:rad>
                    </m:oMath>
                  </m:oMathPara>
                </a14:m>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114302" y="2210252"/>
                <a:ext cx="4156074" cy="2101537"/>
              </a:xfrm>
              <a:prstGeom prst="rect">
                <a:avLst/>
              </a:prstGeom>
              <a:blipFill>
                <a:blip r:embed="rId2"/>
                <a:stretch>
                  <a:fillRect l="-880" t="-872" r="-7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 de texto 858080919">
                <a:extLst>
                  <a:ext uri="{FF2B5EF4-FFF2-40B4-BE49-F238E27FC236}">
                    <a16:creationId xmlns:a16="http://schemas.microsoft.com/office/drawing/2014/main" id="{2C396231-B1D9-9257-832B-0BE554097A11}"/>
                  </a:ext>
                </a:extLst>
              </p:cNvPr>
              <p:cNvSpPr txBox="1"/>
              <p:nvPr/>
            </p:nvSpPr>
            <p:spPr>
              <a:xfrm>
                <a:off x="4806950" y="2344542"/>
                <a:ext cx="3432171" cy="126492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degHide m:val="on"/>
                          <m:ctrlPr>
                            <a:rPr lang="es-CL" sz="1600" i="1">
                              <a:latin typeface="Cambria Math" panose="02040503050406030204" pitchFamily="18" charset="0"/>
                            </a:rPr>
                          </m:ctrlPr>
                        </m:radPr>
                        <m:deg/>
                        <m:e>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r>
                                <m:rPr>
                                  <m:nor/>
                                </m:rPr>
                                <a:rPr lang="es-CL" sz="1600">
                                  <a:latin typeface="Aptos" panose="020B0004020202020204" pitchFamily="34" charset="0"/>
                                </a:rPr>
                                <m:t>2</m:t>
                              </m:r>
                            </m:e>
                          </m:rad>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2 ∙</m:t>
                          </m:r>
                          <m:r>
                            <m:rPr>
                              <m:nor/>
                            </m:rPr>
                            <a:rPr lang="es-ES" sz="1600" b="0" i="0" smtClean="0">
                              <a:latin typeface="Aptos" panose="020B0004020202020204" pitchFamily="34" charset="0"/>
                            </a:rPr>
                            <m:t>5</m:t>
                          </m:r>
                          <m:r>
                            <m:rPr>
                              <m:nor/>
                            </m:rPr>
                            <a:rPr lang="es-CL" sz="1600">
                              <a:latin typeface="Aptos" panose="020B0004020202020204" pitchFamily="34" charset="0"/>
                            </a:rPr>
                            <m:t> </m:t>
                          </m:r>
                        </m:deg>
                        <m:e>
                          <m:r>
                            <m:rPr>
                              <m:nor/>
                            </m:rPr>
                            <a:rPr lang="es-CL" sz="1600">
                              <a:latin typeface="Aptos" panose="020B0004020202020204" pitchFamily="34" charset="0"/>
                            </a:rPr>
                            <m:t>2</m:t>
                          </m:r>
                        </m:e>
                      </m:rad>
                      <m:r>
                        <m:rPr>
                          <m:nor/>
                        </m:rPr>
                        <a:rPr lang="es-CL" sz="1600">
                          <a:latin typeface="Aptos" panose="020B0004020202020204" pitchFamily="34" charset="0"/>
                        </a:rPr>
                        <m:t>=</m:t>
                      </m:r>
                      <m:rad>
                        <m:radPr>
                          <m:ctrlPr>
                            <a:rPr lang="es-CL" sz="1600" i="1" smtClean="0">
                              <a:latin typeface="Cambria Math" panose="02040503050406030204" pitchFamily="18" charset="0"/>
                            </a:rPr>
                          </m:ctrlPr>
                        </m:radPr>
                        <m:deg>
                          <m:r>
                            <m:rPr>
                              <m:nor/>
                              <m:brk m:alnAt="7"/>
                            </m:rPr>
                            <a:rPr lang="es-ES" sz="1600" b="0" i="0" smtClean="0">
                              <a:latin typeface="Aptos" panose="020B0004020202020204" pitchFamily="34" charset="0"/>
                            </a:rPr>
                            <m:t>1</m:t>
                          </m:r>
                          <m:r>
                            <m:rPr>
                              <m:nor/>
                            </m:rPr>
                            <a:rPr lang="es-ES" sz="1600" b="0" i="0" smtClean="0">
                              <a:latin typeface="Aptos" panose="020B0004020202020204" pitchFamily="34" charset="0"/>
                            </a:rPr>
                            <m:t>0</m:t>
                          </m:r>
                        </m:deg>
                        <m:e>
                          <m:r>
                            <m:rPr>
                              <m:nor/>
                            </m:rPr>
                            <a:rPr lang="es-ES" sz="1600" b="0" i="0" smtClean="0">
                              <a:latin typeface="Aptos" panose="020B0004020202020204" pitchFamily="34" charset="0"/>
                            </a:rPr>
                            <m:t>2</m:t>
                          </m:r>
                        </m:e>
                      </m:rad>
                    </m:oMath>
                  </m:oMathPara>
                </a14:m>
                <a:endParaRPr lang="es-CL" sz="1600" dirty="0">
                  <a:latin typeface="Aptos" panose="020B0004020202020204" pitchFamily="34" charset="0"/>
                </a:endParaRPr>
              </a:p>
            </p:txBody>
          </p:sp>
        </mc:Choice>
        <mc:Fallback xmlns="">
          <p:sp>
            <p:nvSpPr>
              <p:cNvPr id="4" name="Cuadro de texto 858080919">
                <a:extLst>
                  <a:ext uri="{FF2B5EF4-FFF2-40B4-BE49-F238E27FC236}">
                    <a16:creationId xmlns:a16="http://schemas.microsoft.com/office/drawing/2014/main" id="{2C396231-B1D9-9257-832B-0BE554097A11}"/>
                  </a:ext>
                </a:extLst>
              </p:cNvPr>
              <p:cNvSpPr txBox="1">
                <a:spLocks noRot="1" noChangeAspect="1" noMove="1" noResize="1" noEditPoints="1" noAdjustHandles="1" noChangeArrowheads="1" noChangeShapeType="1" noTextEdit="1"/>
              </p:cNvSpPr>
              <p:nvPr/>
            </p:nvSpPr>
            <p:spPr>
              <a:xfrm>
                <a:off x="4806950" y="2344542"/>
                <a:ext cx="3432171" cy="1264920"/>
              </a:xfrm>
              <a:prstGeom prst="roundRect">
                <a:avLst>
                  <a:gd name="adj" fmla="val 6870"/>
                </a:avLst>
              </a:prstGeom>
              <a:blipFill>
                <a:blip r:embed="rId3"/>
                <a:stretch>
                  <a:fillRect l="-17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784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latin typeface="Aptos" panose="020B0004020202020204" pitchFamily="34" charset="0"/>
                <a:ea typeface="Calibri" panose="020F0502020204030204" pitchFamily="34" charset="0"/>
                <a:cs typeface="Times New Roman" panose="02020603050405020304" pitchFamily="18" charset="0"/>
              </a:rPr>
              <a:t>Operatoria combinada entre racionales y raíces</a:t>
            </a: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91CD40F-F533-3846-8EA5-7B45FDF5A88A}"/>
              </a:ext>
            </a:extLst>
          </p:cNvPr>
          <p:cNvSpPr txBox="1"/>
          <p:nvPr/>
        </p:nvSpPr>
        <p:spPr>
          <a:xfrm>
            <a:off x="177802" y="1487238"/>
            <a:ext cx="4156074" cy="4382675"/>
          </a:xfrm>
          <a:prstGeom prst="rect">
            <a:avLst/>
          </a:prstGeom>
          <a:noFill/>
        </p:spPr>
        <p:txBody>
          <a:bodyPr wrap="square">
            <a:spAutoFit/>
          </a:bodyPr>
          <a:lstStyle/>
          <a:p>
            <a:pPr algn="just"/>
            <a:r>
              <a:rPr lang="es-CL" sz="1600" dirty="0"/>
              <a:t>Existen dos situaciones particulares que debemos tener en cuenta a la hora de resolver problemas con raíces, y que involucran números racionales, los que son:</a:t>
            </a:r>
          </a:p>
          <a:p>
            <a:pPr algn="just"/>
            <a:endParaRPr lang="es-CL" sz="1600" dirty="0"/>
          </a:p>
          <a:p>
            <a:pPr algn="just"/>
            <a:r>
              <a:rPr lang="es-CL" sz="1600" dirty="0"/>
              <a:t>Extraer factor desde cantidad sub-radical e ingresar factor a cantidad sub-radical.</a:t>
            </a:r>
          </a:p>
          <a:p>
            <a:pPr algn="just"/>
            <a:endParaRPr lang="es-CL" sz="1600" dirty="0"/>
          </a:p>
          <a:p>
            <a:pPr algn="just"/>
            <a:r>
              <a:rPr lang="es-CL" sz="1600" dirty="0"/>
              <a:t>En ambos casos el factor a ingresar o extraer debe ser expresado en forma de potencia de tal manera que el exponente de la potencia e índice de la raíz sean el mismo número.</a:t>
            </a:r>
          </a:p>
          <a:p>
            <a:pPr algn="just"/>
            <a:endParaRPr lang="es-CL" sz="1600" dirty="0"/>
          </a:p>
          <a:p>
            <a:pPr algn="just"/>
            <a:endParaRPr lang="es-CL" sz="1600" dirty="0"/>
          </a:p>
          <a:p>
            <a:endParaRPr lang="es-CL" sz="1600" dirty="0">
              <a:latin typeface="Aptos" panose="020B0004020202020204" pitchFamily="34" charset="0"/>
            </a:endParaRPr>
          </a:p>
          <a:p>
            <a:endParaRPr lang="es-CL" sz="1800"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 de texto 1081336259">
                <a:extLst>
                  <a:ext uri="{FF2B5EF4-FFF2-40B4-BE49-F238E27FC236}">
                    <a16:creationId xmlns:a16="http://schemas.microsoft.com/office/drawing/2014/main" id="{08F05749-5AC9-3BF8-5FB3-7355B1566DD7}"/>
                  </a:ext>
                </a:extLst>
              </p:cNvPr>
              <p:cNvSpPr txBox="1"/>
              <p:nvPr/>
            </p:nvSpPr>
            <p:spPr>
              <a:xfrm>
                <a:off x="4918074" y="2268978"/>
                <a:ext cx="3644900" cy="181423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1081336259">
                <a:extLst>
                  <a:ext uri="{FF2B5EF4-FFF2-40B4-BE49-F238E27FC236}">
                    <a16:creationId xmlns:a16="http://schemas.microsoft.com/office/drawing/2014/main" id="{08F05749-5AC9-3BF8-5FB3-7355B1566DD7}"/>
                  </a:ext>
                </a:extLst>
              </p:cNvPr>
              <p:cNvSpPr txBox="1">
                <a:spLocks noRot="1" noChangeAspect="1" noMove="1" noResize="1" noEditPoints="1" noAdjustHandles="1" noChangeArrowheads="1" noChangeShapeType="1" noTextEdit="1"/>
              </p:cNvSpPr>
              <p:nvPr/>
            </p:nvSpPr>
            <p:spPr>
              <a:xfrm>
                <a:off x="4918074" y="2268978"/>
                <a:ext cx="3644900" cy="1814232"/>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4F8BCC0-A462-8B9D-AF76-902B0A56F849}"/>
                  </a:ext>
                </a:extLst>
              </p:cNvPr>
              <p:cNvSpPr txBox="1"/>
              <p:nvPr/>
            </p:nvSpPr>
            <p:spPr>
              <a:xfrm>
                <a:off x="5548312" y="1574315"/>
                <a:ext cx="2384425" cy="412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ctrlPr>
                            <a:rPr lang="es-CL" sz="1600" i="1" smtClean="0">
                              <a:latin typeface="Cambria Math" panose="02040503050406030204" pitchFamily="18" charset="0"/>
                            </a:rPr>
                          </m:ctrlPr>
                        </m:radPr>
                        <m:deg>
                          <m:r>
                            <m:rPr>
                              <m:nor/>
                            </m:rPr>
                            <a:rPr lang="es-CL" sz="1600"/>
                            <m:t>m</m:t>
                          </m:r>
                        </m:deg>
                        <m:e>
                          <m:sSup>
                            <m:sSupPr>
                              <m:ctrlPr>
                                <a:rPr lang="es-CL" sz="1600" i="1">
                                  <a:latin typeface="Cambria Math" panose="02040503050406030204" pitchFamily="18" charset="0"/>
                                </a:rPr>
                              </m:ctrlPr>
                            </m:sSupPr>
                            <m:e>
                              <m:r>
                                <m:rPr>
                                  <m:nor/>
                                </m:rPr>
                                <a:rPr lang="es-CL" sz="1600"/>
                                <m:t>a</m:t>
                              </m:r>
                            </m:e>
                            <m:sup>
                              <m:r>
                                <m:rPr>
                                  <m:nor/>
                                </m:rPr>
                                <a:rPr lang="es-CL" sz="1600"/>
                                <m:t>m</m:t>
                              </m:r>
                            </m:sup>
                          </m:sSup>
                          <m:r>
                            <m:rPr>
                              <m:nor/>
                            </m:rPr>
                            <a:rPr lang="es-CL" sz="1600"/>
                            <m:t>∙</m:t>
                          </m:r>
                          <m:r>
                            <m:rPr>
                              <m:nor/>
                            </m:rPr>
                            <a:rPr lang="es-CL" sz="1600"/>
                            <m:t>b</m:t>
                          </m:r>
                        </m:e>
                      </m:rad>
                      <m:r>
                        <m:rPr>
                          <m:nor/>
                        </m:rPr>
                        <a:rPr lang="es-CL" sz="1600"/>
                        <m:t> ↔</m:t>
                      </m:r>
                      <m:r>
                        <m:rPr>
                          <m:nor/>
                        </m:rPr>
                        <a:rPr lang="es-CL" sz="1600"/>
                        <m:t>a</m:t>
                      </m:r>
                      <m:r>
                        <m:rPr>
                          <m:nor/>
                        </m:rPr>
                        <a:rPr lang="es-CL" sz="1600"/>
                        <m:t> ∙</m:t>
                      </m:r>
                      <m:rad>
                        <m:radPr>
                          <m:ctrlPr>
                            <a:rPr lang="es-CL" sz="1600" i="1">
                              <a:latin typeface="Cambria Math" panose="02040503050406030204" pitchFamily="18" charset="0"/>
                            </a:rPr>
                          </m:ctrlPr>
                        </m:radPr>
                        <m:deg>
                          <m:r>
                            <m:rPr>
                              <m:nor/>
                            </m:rPr>
                            <a:rPr lang="es-CL" sz="1600"/>
                            <m:t>m</m:t>
                          </m:r>
                        </m:deg>
                        <m:e>
                          <m:r>
                            <m:rPr>
                              <m:nor/>
                            </m:rPr>
                            <a:rPr lang="es-CL" sz="1600"/>
                            <m:t>b</m:t>
                          </m:r>
                        </m:e>
                      </m:rad>
                    </m:oMath>
                  </m:oMathPara>
                </a14:m>
                <a:endParaRPr lang="es-CL" sz="1600" dirty="0"/>
              </a:p>
            </p:txBody>
          </p:sp>
        </mc:Choice>
        <mc:Fallback xmlns="">
          <p:sp>
            <p:nvSpPr>
              <p:cNvPr id="9" name="CuadroTexto 8">
                <a:extLst>
                  <a:ext uri="{FF2B5EF4-FFF2-40B4-BE49-F238E27FC236}">
                    <a16:creationId xmlns:a16="http://schemas.microsoft.com/office/drawing/2014/main" id="{74F8BCC0-A462-8B9D-AF76-902B0A56F849}"/>
                  </a:ext>
                </a:extLst>
              </p:cNvPr>
              <p:cNvSpPr txBox="1">
                <a:spLocks noRot="1" noChangeAspect="1" noMove="1" noResize="1" noEditPoints="1" noAdjustHandles="1" noChangeArrowheads="1" noChangeShapeType="1" noTextEdit="1"/>
              </p:cNvSpPr>
              <p:nvPr/>
            </p:nvSpPr>
            <p:spPr>
              <a:xfrm>
                <a:off x="5548312" y="1574315"/>
                <a:ext cx="2384425" cy="412357"/>
              </a:xfrm>
              <a:prstGeom prst="rect">
                <a:avLst/>
              </a:prstGeom>
              <a:blipFill>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7760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mc:AlternateContent xmlns:mc="http://schemas.openxmlformats.org/markup-compatibility/2006" xmlns:a14="http://schemas.microsoft.com/office/drawing/2010/main">
        <mc:Choice Requires="a14">
          <p:sp>
            <p:nvSpPr>
              <p:cNvPr id="4" name="Cuadro de texto 654969279">
                <a:extLst>
                  <a:ext uri="{FF2B5EF4-FFF2-40B4-BE49-F238E27FC236}">
                    <a16:creationId xmlns:a16="http://schemas.microsoft.com/office/drawing/2014/main" id="{D84F3E1C-5832-DE55-F2AE-BBCBBAA95FB6}"/>
                  </a:ext>
                </a:extLst>
              </p:cNvPr>
              <p:cNvSpPr txBox="1"/>
              <p:nvPr/>
            </p:nvSpPr>
            <p:spPr>
              <a:xfrm>
                <a:off x="1308100" y="1417954"/>
                <a:ext cx="6527800" cy="3223896"/>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¡MUY IMPORTANTE!</a:t>
                </a:r>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La multiplicación o división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en raíces con diferente cantidad sub-radical y diferente índice no tiene fórmula y se deben desarrollar las potencias para encontrar el resultado.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27</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2∙3 = 6</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e>
                          </m:rad>
                        </m:num>
                        <m:den>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27</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654969279">
                <a:extLst>
                  <a:ext uri="{FF2B5EF4-FFF2-40B4-BE49-F238E27FC236}">
                    <a16:creationId xmlns:a16="http://schemas.microsoft.com/office/drawing/2014/main" id="{D84F3E1C-5832-DE55-F2AE-BBCBBAA95FB6}"/>
                  </a:ext>
                </a:extLst>
              </p:cNvPr>
              <p:cNvSpPr txBox="1">
                <a:spLocks noRot="1" noChangeAspect="1" noMove="1" noResize="1" noEditPoints="1" noAdjustHandles="1" noChangeArrowheads="1" noChangeShapeType="1" noTextEdit="1"/>
              </p:cNvSpPr>
              <p:nvPr/>
            </p:nvSpPr>
            <p:spPr>
              <a:xfrm>
                <a:off x="1308100" y="1417954"/>
                <a:ext cx="6527800" cy="3223896"/>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79472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48457"/>
            <a:ext cx="7702550" cy="573088"/>
          </a:xfrm>
        </p:spPr>
        <p:txBody>
          <a:bodyPr/>
          <a:lstStyle/>
          <a:p>
            <a:pPr algn="ctr"/>
            <a:r>
              <a:rPr lang="es-CL" b="1" dirty="0">
                <a:latin typeface="Aptos" panose="020B0004020202020204" pitchFamily="34" charset="0"/>
              </a:rPr>
              <a:t>Racionalización</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7B830DF-2581-3839-0197-0E8D0D71766C}"/>
                  </a:ext>
                </a:extLst>
              </p:cNvPr>
              <p:cNvSpPr txBox="1"/>
              <p:nvPr/>
            </p:nvSpPr>
            <p:spPr>
              <a:xfrm>
                <a:off x="1282700" y="855851"/>
                <a:ext cx="6356350" cy="484363"/>
              </a:xfrm>
              <a:prstGeom prst="rect">
                <a:avLst/>
              </a:prstGeom>
              <a:noFill/>
            </p:spPr>
            <p:txBody>
              <a:bodyPr wrap="square">
                <a:spAutoFit/>
              </a:bodyPr>
              <a:lstStyle/>
              <a:p>
                <a:pPr algn="ct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Fracciones de la forma </a:t>
                </a:r>
                <a14:m>
                  <m:oMath xmlns:m="http://schemas.openxmlformats.org/officeDocument/2006/math">
                    <m:f>
                      <m:fPr>
                        <m:ctrlPr>
                          <a:rPr lang="es-CL" sz="16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b="1"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c</m:t>
                            </m:r>
                          </m:e>
                        </m:rad>
                      </m:den>
                    </m:f>
                  </m:oMath>
                </a14:m>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D7B830DF-2581-3839-0197-0E8D0D71766C}"/>
                  </a:ext>
                </a:extLst>
              </p:cNvPr>
              <p:cNvSpPr txBox="1">
                <a:spLocks noRot="1" noChangeAspect="1" noMove="1" noResize="1" noEditPoints="1" noAdjustHandles="1" noChangeArrowheads="1" noChangeShapeType="1" noTextEdit="1"/>
              </p:cNvSpPr>
              <p:nvPr/>
            </p:nvSpPr>
            <p:spPr>
              <a:xfrm>
                <a:off x="1282700" y="855851"/>
                <a:ext cx="6356350" cy="484363"/>
              </a:xfrm>
              <a:prstGeom prst="rect">
                <a:avLst/>
              </a:prstGeom>
              <a:blipFill>
                <a:blip r:embed="rId2"/>
                <a:stretch>
                  <a:fillRect b="-25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64833F2-E352-0273-34DF-7450B2CC1BBA}"/>
                  </a:ext>
                </a:extLst>
              </p:cNvPr>
              <p:cNvSpPr txBox="1"/>
              <p:nvPr/>
            </p:nvSpPr>
            <p:spPr>
              <a:xfrm>
                <a:off x="1282700" y="1488525"/>
                <a:ext cx="6356350" cy="1472134"/>
              </a:xfrm>
              <a:prstGeom prst="rect">
                <a:avLst/>
              </a:prstGeom>
              <a:noFill/>
            </p:spPr>
            <p:txBody>
              <a:bodyPr wrap="square">
                <a:spAutoFit/>
              </a:bodyPr>
              <a:lstStyle/>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En este caso se deberá amplificar la fracción por </a:t>
                </a:r>
                <a14:m>
                  <m:oMath xmlns:m="http://schemas.openxmlformats.org/officeDocument/2006/math">
                    <m:rad>
                      <m:radPr>
                        <m:degHide m:val="on"/>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y resolver de la siguiente forma:</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bc</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E64833F2-E352-0273-34DF-7450B2CC1BBA}"/>
                  </a:ext>
                </a:extLst>
              </p:cNvPr>
              <p:cNvSpPr txBox="1">
                <a:spLocks noRot="1" noChangeAspect="1" noMove="1" noResize="1" noEditPoints="1" noAdjustHandles="1" noChangeArrowheads="1" noChangeShapeType="1" noTextEdit="1"/>
              </p:cNvSpPr>
              <p:nvPr/>
            </p:nvSpPr>
            <p:spPr>
              <a:xfrm>
                <a:off x="1282700" y="1488525"/>
                <a:ext cx="6356350" cy="1472134"/>
              </a:xfrm>
              <a:prstGeom prst="rect">
                <a:avLst/>
              </a:prstGeom>
              <a:blipFill>
                <a:blip r:embed="rId3"/>
                <a:stretch>
                  <a:fillRect t="-41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 de texto 1121713241">
                <a:extLst>
                  <a:ext uri="{FF2B5EF4-FFF2-40B4-BE49-F238E27FC236}">
                    <a16:creationId xmlns:a16="http://schemas.microsoft.com/office/drawing/2014/main" id="{B2565D6F-6D42-1AEC-8997-BBA06546AF52}"/>
                  </a:ext>
                </a:extLst>
              </p:cNvPr>
              <p:cNvSpPr txBox="1"/>
              <p:nvPr/>
            </p:nvSpPr>
            <p:spPr>
              <a:xfrm>
                <a:off x="2622550" y="3108970"/>
                <a:ext cx="3898900" cy="131306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Cuadro de texto 1121713241">
                <a:extLst>
                  <a:ext uri="{FF2B5EF4-FFF2-40B4-BE49-F238E27FC236}">
                    <a16:creationId xmlns:a16="http://schemas.microsoft.com/office/drawing/2014/main" id="{B2565D6F-6D42-1AEC-8997-BBA06546AF52}"/>
                  </a:ext>
                </a:extLst>
              </p:cNvPr>
              <p:cNvSpPr txBox="1">
                <a:spLocks noRot="1" noChangeAspect="1" noMove="1" noResize="1" noEditPoints="1" noAdjustHandles="1" noChangeArrowheads="1" noChangeShapeType="1" noTextEdit="1"/>
              </p:cNvSpPr>
              <p:nvPr/>
            </p:nvSpPr>
            <p:spPr>
              <a:xfrm>
                <a:off x="2622550" y="3108970"/>
                <a:ext cx="3898900" cy="1313064"/>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42897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48457"/>
            <a:ext cx="7702550" cy="573088"/>
          </a:xfrm>
        </p:spPr>
        <p:txBody>
          <a:bodyPr/>
          <a:lstStyle/>
          <a:p>
            <a:pPr algn="ctr"/>
            <a:r>
              <a:rPr lang="es-CL" b="1" dirty="0">
                <a:latin typeface="Aptos" panose="020B0004020202020204" pitchFamily="34" charset="0"/>
              </a:rPr>
              <a:t>Racionalización</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7B830DF-2581-3839-0197-0E8D0D71766C}"/>
                  </a:ext>
                </a:extLst>
              </p:cNvPr>
              <p:cNvSpPr txBox="1"/>
              <p:nvPr/>
            </p:nvSpPr>
            <p:spPr>
              <a:xfrm>
                <a:off x="1282700" y="855851"/>
                <a:ext cx="6356350" cy="696537"/>
              </a:xfrm>
              <a:prstGeom prst="rect">
                <a:avLst/>
              </a:prstGeom>
              <a:noFill/>
            </p:spPr>
            <p:txBody>
              <a:bodyPr wrap="square">
                <a:spAutoFit/>
              </a:bodyPr>
              <a:lstStyle/>
              <a:p>
                <a:pPr algn="ct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Fracciones de la forma </a:t>
                </a:r>
                <a14:m>
                  <m:oMath xmlns:m="http://schemas.openxmlformats.org/officeDocument/2006/math">
                    <m:f>
                      <m:fPr>
                        <m:ctrlPr>
                          <a:rPr lang="es-CL" sz="1600" b="1" i="1">
                            <a:latin typeface="Cambria Math" panose="02040503050406030204" pitchFamily="18" charset="0"/>
                          </a:rPr>
                        </m:ctrlPr>
                      </m:fPr>
                      <m:num>
                        <m:r>
                          <m:rPr>
                            <m:nor/>
                          </m:rPr>
                          <a:rPr lang="es-CL" sz="1600" b="1">
                            <a:latin typeface="Aptos" panose="020B0004020202020204" pitchFamily="34" charset="0"/>
                          </a:rPr>
                          <m:t>a</m:t>
                        </m:r>
                      </m:num>
                      <m:den>
                        <m:rad>
                          <m:radPr>
                            <m:ctrlPr>
                              <a:rPr lang="es-CL" sz="1600" b="1" i="1">
                                <a:latin typeface="Cambria Math" panose="02040503050406030204" pitchFamily="18" charset="0"/>
                              </a:rPr>
                            </m:ctrlPr>
                          </m:radPr>
                          <m:deg>
                            <m:r>
                              <m:rPr>
                                <m:nor/>
                              </m:rPr>
                              <a:rPr lang="es-CL" sz="1600" b="1">
                                <a:latin typeface="Aptos" panose="020B0004020202020204" pitchFamily="34" charset="0"/>
                              </a:rPr>
                              <m:t>b</m:t>
                            </m:r>
                          </m:deg>
                          <m:e>
                            <m:sSup>
                              <m:sSupPr>
                                <m:ctrlPr>
                                  <a:rPr lang="es-CL" sz="1600" b="1" i="1">
                                    <a:latin typeface="Cambria Math" panose="02040503050406030204" pitchFamily="18" charset="0"/>
                                  </a:rPr>
                                </m:ctrlPr>
                              </m:sSupPr>
                              <m:e>
                                <m:r>
                                  <m:rPr>
                                    <m:nor/>
                                  </m:rPr>
                                  <a:rPr lang="es-CL" sz="1600" b="1">
                                    <a:latin typeface="Aptos" panose="020B0004020202020204" pitchFamily="34" charset="0"/>
                                  </a:rPr>
                                  <m:t>c</m:t>
                                </m:r>
                              </m:e>
                              <m:sup>
                                <m:r>
                                  <m:rPr>
                                    <m:nor/>
                                  </m:rPr>
                                  <a:rPr lang="es-CL" sz="1600" b="1">
                                    <a:latin typeface="Aptos" panose="020B0004020202020204" pitchFamily="34" charset="0"/>
                                  </a:rPr>
                                  <m:t>d</m:t>
                                </m:r>
                              </m:sup>
                            </m:sSup>
                          </m:e>
                        </m:rad>
                      </m:den>
                    </m:f>
                  </m:oMath>
                </a14:m>
                <a:endParaRPr lang="es-CL" sz="1600" b="1" kern="100" dirty="0">
                  <a:effectLst/>
                  <a:latin typeface="Aptos" panose="020B0004020202020204" pitchFamily="34" charset="0"/>
                  <a:ea typeface="Calibri" panose="020F0502020204030204" pitchFamily="34"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D7B830DF-2581-3839-0197-0E8D0D71766C}"/>
                  </a:ext>
                </a:extLst>
              </p:cNvPr>
              <p:cNvSpPr txBox="1">
                <a:spLocks noRot="1" noChangeAspect="1" noMove="1" noResize="1" noEditPoints="1" noAdjustHandles="1" noChangeArrowheads="1" noChangeShapeType="1" noTextEdit="1"/>
              </p:cNvSpPr>
              <p:nvPr/>
            </p:nvSpPr>
            <p:spPr>
              <a:xfrm>
                <a:off x="1282700" y="855851"/>
                <a:ext cx="6356350" cy="696537"/>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64833F2-E352-0273-34DF-7450B2CC1BBA}"/>
                  </a:ext>
                </a:extLst>
              </p:cNvPr>
              <p:cNvSpPr txBox="1"/>
              <p:nvPr/>
            </p:nvSpPr>
            <p:spPr>
              <a:xfrm>
                <a:off x="1282700" y="1488525"/>
                <a:ext cx="6356350" cy="2195986"/>
              </a:xfrm>
              <a:prstGeom prst="rect">
                <a:avLst/>
              </a:prstGeom>
              <a:noFill/>
            </p:spPr>
            <p:txBody>
              <a:bodyPr wrap="square">
                <a:spAutoFit/>
              </a:bodyPr>
              <a:lstStyle/>
              <a:p>
                <a:r>
                  <a:rPr lang="es-CL" sz="1600" dirty="0">
                    <a:latin typeface="Aptos" panose="020B0004020202020204" pitchFamily="34" charset="0"/>
                  </a:rPr>
                  <a:t>En este caso se debe amplificar la fracción por una raíz que contenga igual índice que el denominador de tal forma que el exponente nuevo, sea múltiplo del índice de la raíz</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a:latin typeface="Aptos" panose="020B0004020202020204" pitchFamily="34" charset="0"/>
                            </a:rPr>
                            <m:t>a</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r>
                                    <m:rPr>
                                      <m:nor/>
                                    </m:rPr>
                                    <a:rPr lang="es-CL" sz="1600">
                                      <a:latin typeface="Aptos" panose="020B0004020202020204" pitchFamily="34" charset="0"/>
                                    </a:rPr>
                                    <m:t>∙</m:t>
                                  </m:r>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den>
                      </m:f>
                      <m:r>
                        <a:rPr lang="es-ES" sz="1600" b="0" i="0" smtClean="0">
                          <a:latin typeface="Cambria Math" panose="02040503050406030204" pitchFamily="18" charset="0"/>
                        </a:rPr>
                        <m:t>= </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
                            <m:rPr>
                              <m:nor/>
                            </m:rPr>
                            <a:rPr lang="es-CL" sz="1600">
                              <a:latin typeface="Aptos" panose="020B0004020202020204" pitchFamily="34" charset="0"/>
                            </a:rPr>
                            <m:t>c</m:t>
                          </m:r>
                        </m:den>
                      </m:f>
                    </m:oMath>
                  </m:oMathPara>
                </a14:m>
                <a:endParaRPr lang="es-CL" dirty="0">
                  <a:latin typeface="Aptos" panose="020B0004020202020204" pitchFamily="34" charset="0"/>
                </a:endParaRPr>
              </a:p>
              <a:p>
                <a:pPr algn="ctr">
                  <a:lnSpc>
                    <a:spcPct val="107000"/>
                  </a:lnSpc>
                  <a:spcAft>
                    <a:spcPts val="800"/>
                  </a:spcAft>
                </a:pPr>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E64833F2-E352-0273-34DF-7450B2CC1BBA}"/>
                  </a:ext>
                </a:extLst>
              </p:cNvPr>
              <p:cNvSpPr txBox="1">
                <a:spLocks noRot="1" noChangeAspect="1" noMove="1" noResize="1" noEditPoints="1" noAdjustHandles="1" noChangeArrowheads="1" noChangeShapeType="1" noTextEdit="1"/>
              </p:cNvSpPr>
              <p:nvPr/>
            </p:nvSpPr>
            <p:spPr>
              <a:xfrm>
                <a:off x="1282700" y="1488525"/>
                <a:ext cx="6356350" cy="2195986"/>
              </a:xfrm>
              <a:prstGeom prst="rect">
                <a:avLst/>
              </a:prstGeom>
              <a:blipFill>
                <a:blip r:embed="rId3"/>
                <a:stretch>
                  <a:fillRect l="-479" t="-8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 de texto 1121713241">
                <a:extLst>
                  <a:ext uri="{FF2B5EF4-FFF2-40B4-BE49-F238E27FC236}">
                    <a16:creationId xmlns:a16="http://schemas.microsoft.com/office/drawing/2014/main" id="{B2565D6F-6D42-1AEC-8997-BBA06546AF52}"/>
                  </a:ext>
                </a:extLst>
              </p:cNvPr>
              <p:cNvSpPr txBox="1"/>
              <p:nvPr/>
            </p:nvSpPr>
            <p:spPr>
              <a:xfrm>
                <a:off x="2136775" y="3255584"/>
                <a:ext cx="4870450" cy="1252916"/>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a:latin typeface="Aptos" panose="020B0004020202020204" pitchFamily="34" charset="0"/>
                            </a:rPr>
                            <m:t>4</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3</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4∙</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3</m:t>
                                  </m:r>
                                </m:sup>
                              </m:sSup>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4∙</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num>
                        <m:den>
                          <m:r>
                            <m:rPr>
                              <m:nor/>
                            </m:rPr>
                            <a:rPr lang="es-CL" sz="1600">
                              <a:latin typeface="Aptos" panose="020B0004020202020204" pitchFamily="34" charset="0"/>
                            </a:rPr>
                            <m:t>3</m:t>
                          </m:r>
                        </m:den>
                      </m:f>
                    </m:oMath>
                  </m:oMathPara>
                </a14:m>
                <a:endParaRPr lang="es-CL" sz="1600" dirty="0">
                  <a:latin typeface="Aptos" panose="020B0004020202020204" pitchFamily="34" charset="0"/>
                </a:endParaRPr>
              </a:p>
              <a:p>
                <a:pPr>
                  <a:lnSpc>
                    <a:spcPct val="107000"/>
                  </a:lnSpc>
                  <a:spcAft>
                    <a:spcPts val="800"/>
                  </a:spcAft>
                </a:pPr>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p:txBody>
          </p:sp>
        </mc:Choice>
        <mc:Fallback xmlns="">
          <p:sp>
            <p:nvSpPr>
              <p:cNvPr id="15" name="Cuadro de texto 1121713241">
                <a:extLst>
                  <a:ext uri="{FF2B5EF4-FFF2-40B4-BE49-F238E27FC236}">
                    <a16:creationId xmlns:a16="http://schemas.microsoft.com/office/drawing/2014/main" id="{B2565D6F-6D42-1AEC-8997-BBA06546AF52}"/>
                  </a:ext>
                </a:extLst>
              </p:cNvPr>
              <p:cNvSpPr txBox="1">
                <a:spLocks noRot="1" noChangeAspect="1" noMove="1" noResize="1" noEditPoints="1" noAdjustHandles="1" noChangeArrowheads="1" noChangeShapeType="1" noTextEdit="1"/>
              </p:cNvSpPr>
              <p:nvPr/>
            </p:nvSpPr>
            <p:spPr>
              <a:xfrm>
                <a:off x="2136775" y="3255584"/>
                <a:ext cx="4870450" cy="1252916"/>
              </a:xfrm>
              <a:prstGeom prst="roundRect">
                <a:avLst>
                  <a:gd name="adj" fmla="val 6870"/>
                </a:avLst>
              </a:prstGeom>
              <a:blipFill>
                <a:blip r:embed="rId4"/>
                <a:stretch>
                  <a:fillRect l="-125"/>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5412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Raíces en la recta numérica</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Aproximación a r</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aíces exactas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 de texto 2075652990">
            <a:extLst>
              <a:ext uri="{FF2B5EF4-FFF2-40B4-BE49-F238E27FC236}">
                <a16:creationId xmlns:a16="http://schemas.microsoft.com/office/drawing/2014/main" id="{878E5FB9-6B40-B4E9-3ADD-0AAD5D8281E8}"/>
              </a:ext>
            </a:extLst>
          </p:cNvPr>
          <p:cNvSpPr>
            <a:spLocks noChangeArrowheads="1"/>
          </p:cNvSpPr>
          <p:nvPr/>
        </p:nvSpPr>
        <p:spPr bwMode="auto">
          <a:xfrm>
            <a:off x="5324542" y="3080623"/>
            <a:ext cx="2971800" cy="311150"/>
          </a:xfrm>
          <a:prstGeom prst="roundRect">
            <a:avLst>
              <a:gd name="adj" fmla="val 6870"/>
            </a:avLst>
          </a:prstGeom>
          <a:solidFill>
            <a:srgbClr val="C7BEEF"/>
          </a:solidFill>
          <a:ln w="9525">
            <a:solidFill>
              <a:srgbClr val="463F9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4,7&lt;23&lt;4,8</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pic>
        <p:nvPicPr>
          <p:cNvPr id="1026" name="Imagen 1911998926" descr="Forma&#10;&#10;Descripción generada automáticamente con confianza media">
            <a:extLst>
              <a:ext uri="{FF2B5EF4-FFF2-40B4-BE49-F238E27FC236}">
                <a16:creationId xmlns:a16="http://schemas.microsoft.com/office/drawing/2014/main" id="{F23BF18C-495E-B30E-6922-7E32825CE71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4182" y="4081040"/>
            <a:ext cx="2413673" cy="6748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5">
                <a:extLst>
                  <a:ext uri="{FF2B5EF4-FFF2-40B4-BE49-F238E27FC236}">
                    <a16:creationId xmlns:a16="http://schemas.microsoft.com/office/drawing/2014/main" id="{E94D6CFB-1FA1-65A5-C0DC-4E87EAA2A272}"/>
                  </a:ext>
                </a:extLst>
              </p:cNvPr>
              <p:cNvSpPr>
                <a:spLocks noChangeArrowheads="1"/>
              </p:cNvSpPr>
              <p:nvPr/>
            </p:nvSpPr>
            <p:spPr bwMode="auto">
              <a:xfrm>
                <a:off x="90872" y="1510222"/>
                <a:ext cx="4481128" cy="20490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 este caso se deben encontrar cuáles son las raíces exactas más cercanas que sean mayor y menor, por ende, la raíz se ubicara entre estas dos raíces.</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Para tener mayor precisión también se pueden realizar las potencias de números intermedios para así reducir más la zona donde se ubicaría la raíz.</a:t>
                </a:r>
                <a:endParaRPr kumimoji="0" lang="es-CL" altLang="es-CL" b="0" i="0" u="none" strike="noStrike" cap="none" normalizeH="0" baseline="0" dirty="0">
                  <a:ln>
                    <a:noFill/>
                  </a:ln>
                  <a:solidFill>
                    <a:schemeClr val="tx1"/>
                  </a:solidFill>
                  <a:effectLst/>
                  <a:latin typeface="Aptos" panose="020B0004020202020204" pitchFamily="34" charset="0"/>
                </a:endParaRPr>
              </a:p>
              <a:p>
                <a:pPr lvl="0" algn="just" eaLnBrk="0" fontAlgn="base" hangingPunct="0">
                  <a:spcBef>
                    <a:spcPct val="0"/>
                  </a:spcBef>
                  <a:spcAft>
                    <a:spcPct val="0"/>
                  </a:spcAft>
                  <a:buClrTx/>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Para representar </a:t>
                </a:r>
                <a14:m>
                  <m:oMath xmlns:m="http://schemas.openxmlformats.org/officeDocument/2006/math">
                    <m:rad>
                      <m:radPr>
                        <m:degHide m:val="on"/>
                        <m:ctrlPr>
                          <a:rPr lang="es-CL" i="1" kern="100">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latin typeface="Aptos" panose="020B0004020202020204" pitchFamily="34" charset="0"/>
                            <a:ea typeface="Calibri" panose="020F0502020204030204" pitchFamily="34" charset="0"/>
                            <a:cs typeface="Times New Roman" panose="02020603050405020304" pitchFamily="18" charset="0"/>
                          </a:rPr>
                          <m:t>23</m:t>
                        </m:r>
                      </m:e>
                    </m:rad>
                  </m:oMath>
                </a14:m>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en la recta numérica tenemos que: </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mc:Choice>
        <mc:Fallback xmlns="">
          <p:sp>
            <p:nvSpPr>
              <p:cNvPr id="12" name="Rectangle 5">
                <a:extLst>
                  <a:ext uri="{FF2B5EF4-FFF2-40B4-BE49-F238E27FC236}">
                    <a16:creationId xmlns:a16="http://schemas.microsoft.com/office/drawing/2014/main" id="{E94D6CFB-1FA1-65A5-C0DC-4E87EAA2A272}"/>
                  </a:ext>
                </a:extLst>
              </p:cNvPr>
              <p:cNvSpPr>
                <a:spLocks noRot="1" noChangeAspect="1" noMove="1" noResize="1" noEditPoints="1" noAdjustHandles="1" noChangeArrowheads="1" noChangeShapeType="1" noTextEdit="1"/>
              </p:cNvSpPr>
              <p:nvPr/>
            </p:nvSpPr>
            <p:spPr bwMode="auto">
              <a:xfrm>
                <a:off x="90872" y="1510222"/>
                <a:ext cx="4481128" cy="2049022"/>
              </a:xfrm>
              <a:prstGeom prst="rect">
                <a:avLst/>
              </a:prstGeom>
              <a:blipFill>
                <a:blip r:embed="rId3"/>
                <a:stretch>
                  <a:fillRect l="-408" r="-4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CL">
                    <a:noFill/>
                  </a:rPr>
                  <a:t> </a:t>
                </a:r>
              </a:p>
            </p:txBody>
          </p:sp>
        </mc:Fallback>
      </mc:AlternateContent>
      <p:sp>
        <p:nvSpPr>
          <p:cNvPr id="13" name="Rectangle 7">
            <a:extLst>
              <a:ext uri="{FF2B5EF4-FFF2-40B4-BE49-F238E27FC236}">
                <a16:creationId xmlns:a16="http://schemas.microsoft.com/office/drawing/2014/main" id="{982FA205-2613-2655-48D0-D09646114426}"/>
              </a:ext>
            </a:extLst>
          </p:cNvPr>
          <p:cNvSpPr>
            <a:spLocks noChangeArrowheads="1"/>
          </p:cNvSpPr>
          <p:nvPr/>
        </p:nvSpPr>
        <p:spPr bwMode="auto">
          <a:xfrm>
            <a:off x="5015001" y="1549297"/>
            <a:ext cx="379958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Pero ahora si notamos que 23 está más cercano a 25 que a 16, podemos intentar aproximar más la localización, calculando por ejemplo 4,72=22,09 que es menor que 23 y también notamos que 4,82=23,04 que es mayor que 23 por ende podemos decir que: </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p:sp>
        <p:nvSpPr>
          <p:cNvPr id="14" name="Rectangle 9">
            <a:extLst>
              <a:ext uri="{FF2B5EF4-FFF2-40B4-BE49-F238E27FC236}">
                <a16:creationId xmlns:a16="http://schemas.microsoft.com/office/drawing/2014/main" id="{41034C2F-5D1C-C8CE-7CE8-B2A17C720098}"/>
              </a:ext>
            </a:extLst>
          </p:cNvPr>
          <p:cNvSpPr>
            <a:spLocks noChangeArrowheads="1"/>
          </p:cNvSpPr>
          <p:nvPr/>
        </p:nvSpPr>
        <p:spPr bwMode="auto">
          <a:xfrm>
            <a:off x="5015002" y="3482159"/>
            <a:ext cx="37995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 cual representado en la recta numérica se mostraría de la siguiente forma</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CL" altLang="es-C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mc:AlternateContent xmlns:mc="http://schemas.openxmlformats.org/markup-compatibility/2006" xmlns:a14="http://schemas.microsoft.com/office/drawing/2010/main">
        <mc:Choice Requires="a14">
          <p:sp>
            <p:nvSpPr>
              <p:cNvPr id="16" name="Cuadro de texto 233576183">
                <a:extLst>
                  <a:ext uri="{FF2B5EF4-FFF2-40B4-BE49-F238E27FC236}">
                    <a16:creationId xmlns:a16="http://schemas.microsoft.com/office/drawing/2014/main" id="{40A35B9E-2DE8-4B25-95D3-832F71F2EE2E}"/>
                  </a:ext>
                </a:extLst>
              </p:cNvPr>
              <p:cNvSpPr txBox="1"/>
              <p:nvPr/>
            </p:nvSpPr>
            <p:spPr>
              <a:xfrm>
                <a:off x="931551" y="3490388"/>
                <a:ext cx="2971800" cy="73896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16</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23</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25</m:t>
                        </m:r>
                      </m:e>
                    </m:rad>
                  </m:oMath>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4&lt;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23</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&lt;5</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Cuadro de texto 233576183">
                <a:extLst>
                  <a:ext uri="{FF2B5EF4-FFF2-40B4-BE49-F238E27FC236}">
                    <a16:creationId xmlns:a16="http://schemas.microsoft.com/office/drawing/2014/main" id="{40A35B9E-2DE8-4B25-95D3-832F71F2EE2E}"/>
                  </a:ext>
                </a:extLst>
              </p:cNvPr>
              <p:cNvSpPr txBox="1">
                <a:spLocks noRot="1" noChangeAspect="1" noMove="1" noResize="1" noEditPoints="1" noAdjustHandles="1" noChangeArrowheads="1" noChangeShapeType="1" noTextEdit="1"/>
              </p:cNvSpPr>
              <p:nvPr/>
            </p:nvSpPr>
            <p:spPr>
              <a:xfrm>
                <a:off x="931551" y="3490388"/>
                <a:ext cx="2971800" cy="738962"/>
              </a:xfrm>
              <a:prstGeom prst="roundRect">
                <a:avLst>
                  <a:gd name="adj" fmla="val 6870"/>
                </a:avLst>
              </a:prstGeom>
              <a:blipFill>
                <a:blip r:embed="rId4"/>
                <a:stretch>
                  <a:fillRect b="-1626"/>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6024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positiva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818576"/>
                <a:ext cx="6358204" cy="1475469"/>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tenemos raíces de índices n y m, en donde </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con menor de índice.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&gt;0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818576"/>
                <a:ext cx="6358204" cy="1475469"/>
              </a:xfrm>
              <a:prstGeom prst="rect">
                <a:avLst/>
              </a:prstGeom>
              <a:blipFill>
                <a:blip r:embed="rId2"/>
                <a:stretch>
                  <a:fillRect l="-575" t="-1653" r="-47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3025400" y="3455972"/>
                <a:ext cx="3093199" cy="113306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num>
                        <m:den>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5&gt;0</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3&gt;2</m:t>
                              </m:r>
                            </m:den>
                          </m:f>
                        </m:e>
                      </m:d>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r>
                        <m:rPr>
                          <m:nor/>
                        </m:rPr>
                        <a:rPr lang="es-CL" kern="100">
                          <a:effectLst/>
                          <a:latin typeface="Aptos" panose="020B0004020202020204" pitchFamily="34" charset="0"/>
                          <a:ea typeface="Calibri" panose="020F0502020204030204" pitchFamily="34" charset="0"/>
                          <a:cs typeface="Times New Roman" panose="02020603050405020304" pitchFamily="18" charset="0"/>
                        </a:rPr>
                        <m:t>&lt;</m:t>
                      </m:r>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oMath>
                  </m:oMathPara>
                </a14:m>
                <a:endParaRPr lang="es-CL"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3025400" y="3455972"/>
                <a:ext cx="3093199" cy="1133065"/>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17604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Definir qué son las raíces y cómo se relacionan con las potencias y sus propiedades</a:t>
            </a:r>
          </a:p>
          <a:p>
            <a:pPr algn="just"/>
            <a:r>
              <a:rPr lang="es-ES" sz="1800" dirty="0">
                <a:solidFill>
                  <a:schemeClr val="tx1"/>
                </a:solidFill>
                <a:latin typeface="Aptos" panose="020B0004020202020204" pitchFamily="34" charset="0"/>
              </a:rPr>
              <a:t>Aplicar la racionalización para simplificar expresiones con raíces en el denominador.</a:t>
            </a:r>
          </a:p>
          <a:p>
            <a:pPr algn="just"/>
            <a:r>
              <a:rPr lang="es-ES" sz="1800" dirty="0">
                <a:solidFill>
                  <a:schemeClr val="tx1"/>
                </a:solidFill>
                <a:latin typeface="Aptos" panose="020B0004020202020204" pitchFamily="34" charset="0"/>
              </a:rPr>
              <a:t>Utilizar las propiedades de orden en raíces.</a:t>
            </a:r>
          </a:p>
          <a:p>
            <a:pPr marL="152400" indent="0" algn="just">
              <a:buNone/>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negativa e índice impar</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818576"/>
                <a:ext cx="6358204" cy="1906099"/>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tenemos raíces de índices n y m,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mayor de índice.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&lt;0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818576"/>
                <a:ext cx="6358204" cy="1906099"/>
              </a:xfrm>
              <a:prstGeom prst="rect">
                <a:avLst/>
              </a:prstGeom>
              <a:blipFill>
                <a:blip r:embed="rId2"/>
                <a:stretch>
                  <a:fillRect l="-863" t="-1917" r="-767"/>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3&lt;0</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5&gt;3</m:t>
                              </m:r>
                            </m:den>
                          </m:f>
                        </m:e>
                      </m: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800" b="0" i="0" kern="100" smtClean="0">
                          <a:effectLst/>
                          <a:latin typeface="Cambria Math" panose="02040503050406030204" pitchFamily="18" charset="0"/>
                          <a:ea typeface="Calibri" panose="020F0502020204030204" pitchFamily="34" charset="0"/>
                          <a:cs typeface="Times New Roman" panose="02020603050405020304" pitchFamily="18" charset="0"/>
                        </a:rPr>
                        <m:t> &gt;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17571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índice y cantidad </a:t>
            </a:r>
            <a:r>
              <a:rPr lang="es-ES"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positiva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193251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tenemos raíces de índices n y m,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a:t>
                </a:r>
                <a:r>
                  <a:rPr lang="es-CL" sz="1800" kern="100" dirty="0">
                    <a:latin typeface="Aptos" panose="020B0004020202020204" pitchFamily="34" charset="0"/>
                    <a:ea typeface="Calibri" panose="020F0502020204030204" pitchFamily="34" charset="0"/>
                    <a:cs typeface="Times New Roman" panose="02020603050405020304" pitchFamily="18" charset="0"/>
                  </a:rPr>
                  <a:t>de mayor cantidad </a:t>
                </a:r>
                <a:r>
                  <a:rPr lang="es-CL" sz="1800" kern="100" dirty="0" err="1">
                    <a:latin typeface="Aptos" panose="020B0004020202020204" pitchFamily="34" charset="0"/>
                    <a:ea typeface="Calibri" panose="020F0502020204030204" pitchFamily="34" charset="0"/>
                    <a:cs typeface="Times New Roman" panose="02020603050405020304" pitchFamily="18" charset="0"/>
                  </a:rPr>
                  <a:t>sub-radical</a:t>
                </a:r>
                <a:r>
                  <a:rPr lang="es-CL" sz="1800" kern="100" dirty="0">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0 &lt; </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a</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 &lt; </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b</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690985"/>
                <a:ext cx="6358204" cy="1932517"/>
              </a:xfrm>
              <a:prstGeom prst="rect">
                <a:avLst/>
              </a:prstGeom>
              <a:blipFill>
                <a:blip r:embed="rId2"/>
                <a:stretch>
                  <a:fillRect l="-863" t="-1893" r="-7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num>
                        <m:den>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→0&lt;2&lt;5→</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1202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índice impar y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negativa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193251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Si tenemos raíces de índice n y radicandos a y b,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&lt;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 la que tenga menor valor absoluto.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&lt;0</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690985"/>
                <a:ext cx="6358204" cy="1932517"/>
              </a:xfrm>
              <a:prstGeom prst="rect">
                <a:avLst/>
              </a:prstGeom>
              <a:blipFill>
                <a:blip r:embed="rId2"/>
                <a:stretch>
                  <a:fillRect l="-863" t="-1893" r="-7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6&lt;</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3&lt;0→</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95448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distinto índice y distinta cantidad </a:t>
            </a:r>
            <a:r>
              <a:rPr lang="es-ES"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97058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no es posible hacer una comparación directa por lo que se deben desarrollar ambas raíces hasta obtener alguna de las otras 3 situaciones planteadas.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021624" y="2912600"/>
                <a:ext cx="5100752" cy="223090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sup>
                          </m:sSup>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sup>
                          </m:sSup>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n>
                              </m:f>
                            </m:sup>
                          </m:sSup>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n>
                              </m:f>
                            </m:sup>
                          </m:sSup>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sup>
                              </m:sSup>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m:t>
                              </m:r>
                            </m:e>
                          </m:rad>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0&lt;27&lt;32→</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021624" y="2912600"/>
                <a:ext cx="5100752" cy="2230900"/>
              </a:xfrm>
              <a:prstGeom prst="roundRect">
                <a:avLst>
                  <a:gd name="adj" fmla="val 6870"/>
                </a:avLst>
              </a:prstGeom>
              <a:blipFill>
                <a:blip r:embed="rId2"/>
                <a:stretch>
                  <a:fillRect l="-119"/>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02270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FA4806B-DFD4-A34F-1221-F7E0D732568B}"/>
              </a:ext>
            </a:extLst>
          </p:cNvPr>
          <p:cNvPicPr>
            <a:picLocks noChangeAspect="1"/>
          </p:cNvPicPr>
          <p:nvPr/>
        </p:nvPicPr>
        <p:blipFill>
          <a:blip r:embed="rId2"/>
          <a:stretch>
            <a:fillRect/>
          </a:stretch>
        </p:blipFill>
        <p:spPr>
          <a:xfrm>
            <a:off x="348082" y="1085649"/>
            <a:ext cx="5553850" cy="302937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07F31D-492D-8009-4C19-4F1143483703}"/>
              </a:ext>
            </a:extLst>
          </p:cNvPr>
          <p:cNvPicPr>
            <a:picLocks noChangeAspect="1"/>
          </p:cNvPicPr>
          <p:nvPr/>
        </p:nvPicPr>
        <p:blipFill>
          <a:blip r:embed="rId2"/>
          <a:stretch>
            <a:fillRect/>
          </a:stretch>
        </p:blipFill>
        <p:spPr>
          <a:xfrm>
            <a:off x="332911" y="1376668"/>
            <a:ext cx="6649378" cy="217200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Tree>
    <p:extLst>
      <p:ext uri="{BB962C8B-B14F-4D97-AF65-F5344CB8AC3E}">
        <p14:creationId xmlns:p14="http://schemas.microsoft.com/office/powerpoint/2010/main" val="18553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84A72F-0AC1-F8B5-59C0-AAD19123B128}"/>
              </a:ext>
            </a:extLst>
          </p:cNvPr>
          <p:cNvPicPr>
            <a:picLocks noChangeAspect="1"/>
          </p:cNvPicPr>
          <p:nvPr/>
        </p:nvPicPr>
        <p:blipFill>
          <a:blip r:embed="rId2"/>
          <a:stretch>
            <a:fillRect/>
          </a:stretch>
        </p:blipFill>
        <p:spPr>
          <a:xfrm>
            <a:off x="54458" y="868401"/>
            <a:ext cx="6217899" cy="2516584"/>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2024</a:t>
            </a:r>
          </a:p>
        </p:txBody>
      </p:sp>
    </p:spTree>
    <p:extLst>
      <p:ext uri="{BB962C8B-B14F-4D97-AF65-F5344CB8AC3E}">
        <p14:creationId xmlns:p14="http://schemas.microsoft.com/office/powerpoint/2010/main" val="27243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A2B7A8-FC4E-5056-9195-8D7572C94022}"/>
              </a:ext>
            </a:extLst>
          </p:cNvPr>
          <p:cNvPicPr>
            <a:picLocks noChangeAspect="1"/>
          </p:cNvPicPr>
          <p:nvPr/>
        </p:nvPicPr>
        <p:blipFill>
          <a:blip r:embed="rId2"/>
          <a:stretch>
            <a:fillRect/>
          </a:stretch>
        </p:blipFill>
        <p:spPr>
          <a:xfrm>
            <a:off x="129087" y="1230361"/>
            <a:ext cx="7373379" cy="241016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PDT Transición Invierno Admisión 2023</a:t>
            </a:r>
          </a:p>
        </p:txBody>
      </p:sp>
    </p:spTree>
    <p:extLst>
      <p:ext uri="{BB962C8B-B14F-4D97-AF65-F5344CB8AC3E}">
        <p14:creationId xmlns:p14="http://schemas.microsoft.com/office/powerpoint/2010/main" val="30968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672B569-8BFB-C961-CC77-3E44AC39E283}"/>
              </a:ext>
            </a:extLst>
          </p:cNvPr>
          <p:cNvPicPr>
            <a:picLocks noChangeAspect="1"/>
          </p:cNvPicPr>
          <p:nvPr/>
        </p:nvPicPr>
        <p:blipFill>
          <a:blip r:embed="rId2"/>
          <a:stretch>
            <a:fillRect/>
          </a:stretch>
        </p:blipFill>
        <p:spPr>
          <a:xfrm>
            <a:off x="576939" y="1499794"/>
            <a:ext cx="6411220" cy="281026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N°5</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a:t>
            </a:r>
          </a:p>
        </p:txBody>
      </p:sp>
    </p:spTree>
    <p:extLst>
      <p:ext uri="{BB962C8B-B14F-4D97-AF65-F5344CB8AC3E}">
        <p14:creationId xmlns:p14="http://schemas.microsoft.com/office/powerpoint/2010/main" val="207513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Raíces</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791D736-91BD-A4FD-97DD-659D048C0377}"/>
                  </a:ext>
                </a:extLst>
              </p:cNvPr>
              <p:cNvSpPr txBox="1"/>
              <p:nvPr/>
            </p:nvSpPr>
            <p:spPr>
              <a:xfrm>
                <a:off x="628253" y="1110581"/>
                <a:ext cx="7887492" cy="1461169"/>
              </a:xfrm>
              <a:prstGeom prst="rect">
                <a:avLst/>
              </a:prstGeom>
              <a:noFill/>
            </p:spPr>
            <p:txBody>
              <a:bodyPr wrap="square">
                <a:spAutoFit/>
              </a:bodyPr>
              <a:lstStyle/>
              <a:p>
                <a:pPr algn="ctr"/>
                <a:r>
                  <a:rPr lang="es-CL" sz="1800" kern="100" dirty="0">
                    <a:latin typeface="Aptos" panose="020B0004020202020204" pitchFamily="34" charset="0"/>
                    <a:ea typeface="Calibri" panose="020F0502020204030204" pitchFamily="34" charset="0"/>
                    <a:cs typeface="Times New Roman" panose="02020603050405020304" pitchFamily="18" charset="0"/>
                  </a:rPr>
                  <a:t>S</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i tenemos que </a:t>
                </a:r>
                <a14:m>
                  <m:oMath xmlns:m="http://schemas.openxmlformats.org/officeDocument/2006/math">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𝜖</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ℚ</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𝜖</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sz="1800" i="1">
                            <a:effectLst/>
                            <a:latin typeface="Cambria Math" panose="02040503050406030204" pitchFamily="18" charset="0"/>
                          </a:rPr>
                        </m:ctrlPr>
                      </m:sSupPr>
                      <m:e>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ℤ</m:t>
                        </m:r>
                      </m:e>
                      <m:sup>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dirty="0"/>
                  <a:t>se tiene que la raíz n-</a:t>
                </a:r>
                <a:r>
                  <a:rPr lang="es-CL" sz="1800" dirty="0" err="1"/>
                  <a:t>ésima</a:t>
                </a:r>
                <a:r>
                  <a:rPr lang="es-CL" sz="1800" dirty="0"/>
                  <a:t> del número a se escribe de la siguiente forma:</a:t>
                </a:r>
              </a:p>
              <a:p>
                <a:pPr algn="ctr"/>
                <a:endParaRPr lang="es-CL" sz="1800" dirty="0"/>
              </a:p>
              <a:p>
                <a:pPr algn="ctr"/>
                <a14:m>
                  <m:oMathPara xmlns:m="http://schemas.openxmlformats.org/officeDocument/2006/math">
                    <m:oMathParaPr>
                      <m:jc m:val="centerGroup"/>
                    </m:oMathParaPr>
                    <m:oMath xmlns:m="http://schemas.openxmlformats.org/officeDocument/2006/math">
                      <m:rad>
                        <m:radPr>
                          <m:ctrlPr>
                            <a:rPr lang="es-CL" sz="1800" i="1">
                              <a:latin typeface="Cambria Math" panose="02040503050406030204" pitchFamily="18" charset="0"/>
                            </a:rPr>
                          </m:ctrlPr>
                        </m:radPr>
                        <m:deg>
                          <m:r>
                            <m:rPr>
                              <m:nor/>
                            </m:rPr>
                            <a:rPr lang="es-CL" sz="1800"/>
                            <m:t>n</m:t>
                          </m:r>
                        </m:deg>
                        <m:e>
                          <m:r>
                            <m:rPr>
                              <m:nor/>
                            </m:rPr>
                            <a:rPr lang="es-CL" sz="1800"/>
                            <m:t>a</m:t>
                          </m:r>
                        </m:e>
                      </m:rad>
                    </m:oMath>
                  </m:oMathPara>
                </a14:m>
                <a:endParaRPr lang="es-CL" sz="1800" dirty="0"/>
              </a:p>
              <a:p>
                <a:pPr algn="ctr">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CuadroTexto 4">
                <a:extLst>
                  <a:ext uri="{FF2B5EF4-FFF2-40B4-BE49-F238E27FC236}">
                    <a16:creationId xmlns:a16="http://schemas.microsoft.com/office/drawing/2014/main" id="{9791D736-91BD-A4FD-97DD-659D048C0377}"/>
                  </a:ext>
                </a:extLst>
              </p:cNvPr>
              <p:cNvSpPr txBox="1">
                <a:spLocks noRot="1" noChangeAspect="1" noMove="1" noResize="1" noEditPoints="1" noAdjustHandles="1" noChangeArrowheads="1" noChangeShapeType="1" noTextEdit="1"/>
              </p:cNvSpPr>
              <p:nvPr/>
            </p:nvSpPr>
            <p:spPr>
              <a:xfrm>
                <a:off x="628253" y="1110581"/>
                <a:ext cx="7887492" cy="1461169"/>
              </a:xfrm>
              <a:prstGeom prst="rect">
                <a:avLst/>
              </a:prstGeom>
              <a:blipFill>
                <a:blip r:embed="rId2"/>
                <a:stretch>
                  <a:fillRect l="-77" t="-2500" r="-927"/>
                </a:stretch>
              </a:blipFill>
            </p:spPr>
            <p:txBody>
              <a:bodyPr/>
              <a:lstStyle/>
              <a:p>
                <a:r>
                  <a:rPr lang="es-CL">
                    <a:noFill/>
                  </a:rPr>
                  <a:t> </a:t>
                </a:r>
              </a:p>
            </p:txBody>
          </p:sp>
        </mc:Fallback>
      </mc:AlternateContent>
      <p:pic>
        <p:nvPicPr>
          <p:cNvPr id="6" name="Imagen 5" descr="Diagrama&#10;&#10;Descripción generada automáticamente">
            <a:extLst>
              <a:ext uri="{FF2B5EF4-FFF2-40B4-BE49-F238E27FC236}">
                <a16:creationId xmlns:a16="http://schemas.microsoft.com/office/drawing/2014/main" id="{BF8C04C0-AA13-D068-FDCE-C699A161292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47" t="12629" r="3079" b="10220"/>
          <a:stretch/>
        </p:blipFill>
        <p:spPr bwMode="auto">
          <a:xfrm>
            <a:off x="4922740" y="2770383"/>
            <a:ext cx="4081560" cy="1573848"/>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3271D09F-B95F-00EE-BFFC-5D21779EBC67}"/>
              </a:ext>
            </a:extLst>
          </p:cNvPr>
          <p:cNvSpPr txBox="1"/>
          <p:nvPr/>
        </p:nvSpPr>
        <p:spPr>
          <a:xfrm>
            <a:off x="227012" y="2770383"/>
            <a:ext cx="4344987" cy="1928092"/>
          </a:xfrm>
          <a:prstGeom prst="rect">
            <a:avLst/>
          </a:prstGeom>
          <a:noFill/>
        </p:spPr>
        <p:txBody>
          <a:bodyPr wrap="square">
            <a:spAutoFit/>
          </a:bodyPr>
          <a:lstStyle/>
          <a:p>
            <a:pPr algn="just">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Las raíces, corresponden a un caso especial de potencia, en donde el exponente ya no es un número entero, sino que corresponde a un número fraccionario en donde se tiene que el denominador de la fracción corresponderá al índice de la raíz, y la base de dicha potencia, con el numerador de la fracción como exponente, corresponderá a la cantidad sub-radical, dando como resultado el valor de la raíz.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B5477E49-9D27-BD1E-AAA3-CB68AB59ECF4}"/>
              </a:ext>
            </a:extLst>
          </p:cNvPr>
          <p:cNvCxnSpPr>
            <a:cxnSpLocks/>
          </p:cNvCxnSpPr>
          <p:nvPr/>
        </p:nvCxnSpPr>
        <p:spPr>
          <a:xfrm>
            <a:off x="4783148" y="2770383"/>
            <a:ext cx="0" cy="200481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4" descr="Homero intelecual | Homer simpson, Simpson, The simpsons">
            <a:extLst>
              <a:ext uri="{FF2B5EF4-FFF2-40B4-BE49-F238E27FC236}">
                <a16:creationId xmlns:a16="http://schemas.microsoft.com/office/drawing/2014/main" id="{C594B4A5-145D-1D4D-2EE0-D6F18B5B1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1" y="0"/>
            <a:ext cx="874614" cy="103724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0CEFE4F-FFC3-CC43-9391-89827DC47C7D}"/>
              </a:ext>
            </a:extLst>
          </p:cNvPr>
          <p:cNvSpPr txBox="1"/>
          <p:nvPr/>
        </p:nvSpPr>
        <p:spPr>
          <a:xfrm>
            <a:off x="2343150" y="128147"/>
            <a:ext cx="6851650" cy="432792"/>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Pida a su profe ejemplos de la transformación raíz-potencia</a:t>
            </a:r>
          </a:p>
        </p:txBody>
      </p:sp>
    </p:spTree>
    <p:extLst>
      <p:ext uri="{BB962C8B-B14F-4D97-AF65-F5344CB8AC3E}">
        <p14:creationId xmlns:p14="http://schemas.microsoft.com/office/powerpoint/2010/main" val="3986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7571CF-84C5-99F4-9963-D57B3C174A90}"/>
              </a:ext>
            </a:extLst>
          </p:cNvPr>
          <p:cNvPicPr>
            <a:picLocks noChangeAspect="1"/>
          </p:cNvPicPr>
          <p:nvPr/>
        </p:nvPicPr>
        <p:blipFill>
          <a:blip r:embed="rId2"/>
          <a:stretch>
            <a:fillRect/>
          </a:stretch>
        </p:blipFill>
        <p:spPr>
          <a:xfrm>
            <a:off x="520670" y="1009856"/>
            <a:ext cx="5649113" cy="2791215"/>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N°6</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E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a:t>
            </a:r>
          </a:p>
        </p:txBody>
      </p:sp>
    </p:spTree>
    <p:extLst>
      <p:ext uri="{BB962C8B-B14F-4D97-AF65-F5344CB8AC3E}">
        <p14:creationId xmlns:p14="http://schemas.microsoft.com/office/powerpoint/2010/main" val="42794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411E581-6833-919B-6467-99E80CFF02EF}"/>
              </a:ext>
            </a:extLst>
          </p:cNvPr>
          <p:cNvPicPr>
            <a:picLocks noChangeAspect="1"/>
          </p:cNvPicPr>
          <p:nvPr/>
        </p:nvPicPr>
        <p:blipFill>
          <a:blip r:embed="rId2"/>
          <a:stretch>
            <a:fillRect/>
          </a:stretch>
        </p:blipFill>
        <p:spPr>
          <a:xfrm>
            <a:off x="831268" y="1271406"/>
            <a:ext cx="4582164" cy="2600688"/>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N°7</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a:t>
            </a:r>
          </a:p>
        </p:txBody>
      </p:sp>
    </p:spTree>
    <p:extLst>
      <p:ext uri="{BB962C8B-B14F-4D97-AF65-F5344CB8AC3E}">
        <p14:creationId xmlns:p14="http://schemas.microsoft.com/office/powerpoint/2010/main" val="1588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Raíces y cómo se relacionan con las potencias y sus propiedades</a:t>
            </a:r>
          </a:p>
          <a:p>
            <a:pPr algn="just"/>
            <a:r>
              <a:rPr lang="es-ES" sz="1800" dirty="0">
                <a:solidFill>
                  <a:schemeClr val="tx1"/>
                </a:solidFill>
                <a:latin typeface="Aptos" panose="020B0004020202020204" pitchFamily="34" charset="0"/>
              </a:rPr>
              <a:t>Racionalización para simplificar expresiones con raíces en el denominador.</a:t>
            </a:r>
          </a:p>
          <a:p>
            <a:pPr algn="just"/>
            <a:r>
              <a:rPr lang="es-ES" sz="1800" dirty="0">
                <a:solidFill>
                  <a:schemeClr val="tx1"/>
                </a:solidFill>
                <a:latin typeface="Aptos" panose="020B0004020202020204" pitchFamily="34" charset="0"/>
              </a:rPr>
              <a:t>Propiedades de orden en raíces.</a:t>
            </a:r>
          </a:p>
          <a:p>
            <a:pPr algn="just"/>
            <a:endParaRPr lang="es-ES" sz="1800" dirty="0">
              <a:solidFill>
                <a:schemeClr val="tx1"/>
              </a:solidFill>
              <a:latin typeface="Aptos" panose="020B0004020202020204" pitchFamily="34" charset="0"/>
            </a:endParaRPr>
          </a:p>
          <a:p>
            <a:pPr algn="just">
              <a:buFont typeface="Wingdings" panose="05000000000000000000" pitchFamily="2" charset="2"/>
              <a:buChar char="ü"/>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7: Potenciación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M1</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336544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Raíces en los Reales</a:t>
            </a:r>
          </a:p>
        </p:txBody>
      </p:sp>
      <p:cxnSp>
        <p:nvCxnSpPr>
          <p:cNvPr id="10" name="Conector recto 9">
            <a:extLst>
              <a:ext uri="{FF2B5EF4-FFF2-40B4-BE49-F238E27FC236}">
                <a16:creationId xmlns:a16="http://schemas.microsoft.com/office/drawing/2014/main" id="{B5477E49-9D27-BD1E-AAA3-CB68AB59ECF4}"/>
              </a:ext>
            </a:extLst>
          </p:cNvPr>
          <p:cNvCxnSpPr>
            <a:cxnSpLocks/>
          </p:cNvCxnSpPr>
          <p:nvPr/>
        </p:nvCxnSpPr>
        <p:spPr>
          <a:xfrm>
            <a:off x="4572000" y="2038350"/>
            <a:ext cx="0" cy="27175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E711DDF-087B-7DB3-1E15-CAF7827684FD}"/>
              </a:ext>
            </a:extLst>
          </p:cNvPr>
          <p:cNvSpPr txBox="1"/>
          <p:nvPr/>
        </p:nvSpPr>
        <p:spPr>
          <a:xfrm>
            <a:off x="1920886" y="1214345"/>
            <a:ext cx="5724524" cy="346185"/>
          </a:xfrm>
          <a:prstGeom prst="rect">
            <a:avLst/>
          </a:prstGeom>
          <a:noFill/>
        </p:spPr>
        <p:txBody>
          <a:bodyPr wrap="square">
            <a:spAutoFit/>
          </a:bodyPr>
          <a:lstStyle/>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Una raíz estará definida en los números reales sí y solo sí:</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278D190E-0EB9-70E7-2BA9-F04EC4BA57BE}"/>
              </a:ext>
            </a:extLst>
          </p:cNvPr>
          <p:cNvSpPr txBox="1"/>
          <p:nvPr/>
        </p:nvSpPr>
        <p:spPr>
          <a:xfrm>
            <a:off x="252413" y="2141445"/>
            <a:ext cx="4160837" cy="609654"/>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n es un entero par positivo y a≥0, entonces: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47835DFF-3C89-DA4E-2E2B-642A823A8D29}"/>
                  </a:ext>
                </a:extLst>
              </p:cNvPr>
              <p:cNvSpPr txBox="1"/>
              <p:nvPr/>
            </p:nvSpPr>
            <p:spPr>
              <a:xfrm>
                <a:off x="-604826" y="2869223"/>
                <a:ext cx="5724524" cy="360612"/>
              </a:xfrm>
              <a:prstGeom prst="rect">
                <a:avLst/>
              </a:prstGeom>
              <a:noFill/>
            </p:spPr>
            <p:txBody>
              <a:bodyPr wrap="square">
                <a:spAutoFit/>
              </a:bodyPr>
              <a:lstStyle/>
              <a:p>
                <a:pPr algn="ctr">
                  <a:lnSpc>
                    <a:spcPct val="107000"/>
                  </a:lnSpc>
                  <a:spcAft>
                    <a:spcPts val="800"/>
                  </a:spcAft>
                </a:pPr>
                <a14:m>
                  <m:oMath xmlns:m="http://schemas.openxmlformats.org/officeDocument/2006/math">
                    <m:rad>
                      <m:rad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sup>
                    </m:sSup>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b≥0</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CuadroTexto 18">
                <a:extLst>
                  <a:ext uri="{FF2B5EF4-FFF2-40B4-BE49-F238E27FC236}">
                    <a16:creationId xmlns:a16="http://schemas.microsoft.com/office/drawing/2014/main" id="{47835DFF-3C89-DA4E-2E2B-642A823A8D29}"/>
                  </a:ext>
                </a:extLst>
              </p:cNvPr>
              <p:cNvSpPr txBox="1">
                <a:spLocks noRot="1" noChangeAspect="1" noMove="1" noResize="1" noEditPoints="1" noAdjustHandles="1" noChangeArrowheads="1" noChangeShapeType="1" noTextEdit="1"/>
              </p:cNvSpPr>
              <p:nvPr/>
            </p:nvSpPr>
            <p:spPr>
              <a:xfrm>
                <a:off x="-604826" y="2869223"/>
                <a:ext cx="5724524" cy="360612"/>
              </a:xfrm>
              <a:prstGeom prst="rect">
                <a:avLst/>
              </a:prstGeom>
              <a:blipFill>
                <a:blip r:embed="rId2"/>
                <a:stretch>
                  <a:fillRect b="-220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 de texto 990155530">
                <a:extLst>
                  <a:ext uri="{FF2B5EF4-FFF2-40B4-BE49-F238E27FC236}">
                    <a16:creationId xmlns:a16="http://schemas.microsoft.com/office/drawing/2014/main" id="{B386FFF3-9EB4-3726-A318-13AE167EB7F8}"/>
                  </a:ext>
                </a:extLst>
              </p:cNvPr>
              <p:cNvSpPr txBox="1"/>
              <p:nvPr/>
            </p:nvSpPr>
            <p:spPr>
              <a:xfrm>
                <a:off x="626677" y="3465953"/>
                <a:ext cx="3261518" cy="92640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9=</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Cuadro de texto 990155530">
                <a:extLst>
                  <a:ext uri="{FF2B5EF4-FFF2-40B4-BE49-F238E27FC236}">
                    <a16:creationId xmlns:a16="http://schemas.microsoft.com/office/drawing/2014/main" id="{B386FFF3-9EB4-3726-A318-13AE167EB7F8}"/>
                  </a:ext>
                </a:extLst>
              </p:cNvPr>
              <p:cNvSpPr txBox="1">
                <a:spLocks noRot="1" noChangeAspect="1" noMove="1" noResize="1" noEditPoints="1" noAdjustHandles="1" noChangeArrowheads="1" noChangeShapeType="1" noTextEdit="1"/>
              </p:cNvSpPr>
              <p:nvPr/>
            </p:nvSpPr>
            <p:spPr>
              <a:xfrm>
                <a:off x="626677" y="3465953"/>
                <a:ext cx="3261518" cy="926404"/>
              </a:xfrm>
              <a:prstGeom prst="roundRect">
                <a:avLst>
                  <a:gd name="adj" fmla="val 6870"/>
                </a:avLst>
              </a:prstGeom>
              <a:blipFill>
                <a:blip r:embed="rId3"/>
                <a:stretch>
                  <a:fillRect l="-372"/>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72D68B9C-B399-8EFB-EB6C-39690E26D633}"/>
                  </a:ext>
                </a:extLst>
              </p:cNvPr>
              <p:cNvSpPr txBox="1"/>
              <p:nvPr/>
            </p:nvSpPr>
            <p:spPr>
              <a:xfrm>
                <a:off x="4816893" y="2167360"/>
                <a:ext cx="3635782" cy="560153"/>
              </a:xfrm>
              <a:prstGeom prst="rect">
                <a:avLst/>
              </a:prstGeom>
              <a:noFill/>
            </p:spPr>
            <p:txBody>
              <a:bodyPr wrap="square">
                <a:spAutoFit/>
              </a:bodyPr>
              <a:lstStyle/>
              <a:p>
                <a:pPr marL="285750" marR="144145" lvl="0" indent="-285750" algn="just">
                  <a:lnSpc>
                    <a:spcPct val="95000"/>
                  </a:lnSpc>
                  <a:spcAft>
                    <a:spcPts val="25"/>
                  </a:spcAft>
                  <a:buFont typeface="Arial" panose="020B0604020202020204" pitchFamily="34" charset="0"/>
                  <a:buChar char="•"/>
                </a:pPr>
                <a:r>
                  <a:rPr lang="es-CL" sz="1600" dirty="0">
                    <a:solidFill>
                      <a:srgbClr val="000000"/>
                    </a:solidFill>
                    <a:effectLst/>
                    <a:latin typeface="Aptos" panose="020B0004020202020204" pitchFamily="34" charset="0"/>
                    <a:ea typeface="Calibri" panose="020F0502020204030204" pitchFamily="34" charset="0"/>
                  </a:rPr>
                  <a:t>Si </a:t>
                </a:r>
                <a14:m>
                  <m:oMath xmlns:m="http://schemas.openxmlformats.org/officeDocument/2006/math">
                    <m:r>
                      <a:rPr lang="es-CL" sz="1600" b="0" i="1">
                        <a:solidFill>
                          <a:srgbClr val="000000"/>
                        </a:solidFill>
                        <a:effectLst/>
                        <a:latin typeface="Cambria Math" panose="02040503050406030204" pitchFamily="18" charset="0"/>
                        <a:ea typeface="Calibri" panose="020F0502020204030204" pitchFamily="34" charset="0"/>
                      </a:rPr>
                      <m:t>𝑛</m:t>
                    </m:r>
                  </m:oMath>
                </a14:m>
                <a:r>
                  <a:rPr lang="es-CL" sz="1600" dirty="0">
                    <a:solidFill>
                      <a:srgbClr val="000000"/>
                    </a:solidFill>
                    <a:effectLst/>
                    <a:latin typeface="Aptos" panose="020B0004020202020204" pitchFamily="34" charset="0"/>
                    <a:ea typeface="Calibri" panose="020F0502020204030204" pitchFamily="34" charset="0"/>
                  </a:rPr>
                  <a:t> es un entero impar positivo y </a:t>
                </a:r>
                <a14:m>
                  <m:oMath xmlns:m="http://schemas.openxmlformats.org/officeDocument/2006/math">
                    <m:r>
                      <a:rPr lang="es-CL" sz="1600" b="0" i="1">
                        <a:solidFill>
                          <a:srgbClr val="000000"/>
                        </a:solidFill>
                        <a:effectLst/>
                        <a:latin typeface="Cambria Math" panose="02040503050406030204" pitchFamily="18" charset="0"/>
                        <a:ea typeface="Calibri" panose="020F0502020204030204" pitchFamily="34" charset="0"/>
                      </a:rPr>
                      <m:t>𝑎</m:t>
                    </m:r>
                  </m:oMath>
                </a14:m>
                <a:r>
                  <a:rPr lang="es-CL" sz="1600" dirty="0">
                    <a:solidFill>
                      <a:srgbClr val="000000"/>
                    </a:solidFill>
                    <a:effectLst/>
                    <a:latin typeface="Aptos" panose="020B0004020202020204" pitchFamily="34" charset="0"/>
                    <a:ea typeface="Calibri" panose="020F0502020204030204" pitchFamily="34" charset="0"/>
                  </a:rPr>
                  <a:t> es un real cualquiera, entonces:</a:t>
                </a:r>
                <a:endParaRPr lang="es-CL" sz="1600" dirty="0">
                  <a:solidFill>
                    <a:srgbClr val="000000"/>
                  </a:solidFill>
                  <a:effectLst/>
                  <a:latin typeface="Calibri" panose="020F0502020204030204" pitchFamily="34" charset="0"/>
                  <a:ea typeface="Calibri" panose="020F0502020204030204" pitchFamily="34" charset="0"/>
                </a:endParaRPr>
              </a:p>
            </p:txBody>
          </p:sp>
        </mc:Choice>
        <mc:Fallback xmlns="">
          <p:sp>
            <p:nvSpPr>
              <p:cNvPr id="24" name="CuadroTexto 23">
                <a:extLst>
                  <a:ext uri="{FF2B5EF4-FFF2-40B4-BE49-F238E27FC236}">
                    <a16:creationId xmlns:a16="http://schemas.microsoft.com/office/drawing/2014/main" id="{72D68B9C-B399-8EFB-EB6C-39690E26D633}"/>
                  </a:ext>
                </a:extLst>
              </p:cNvPr>
              <p:cNvSpPr txBox="1">
                <a:spLocks noRot="1" noChangeAspect="1" noMove="1" noResize="1" noEditPoints="1" noAdjustHandles="1" noChangeArrowheads="1" noChangeShapeType="1" noTextEdit="1"/>
              </p:cNvSpPr>
              <p:nvPr/>
            </p:nvSpPr>
            <p:spPr>
              <a:xfrm>
                <a:off x="4816893" y="2167360"/>
                <a:ext cx="3635782" cy="560153"/>
              </a:xfrm>
              <a:prstGeom prst="rect">
                <a:avLst/>
              </a:prstGeom>
              <a:blipFill>
                <a:blip r:embed="rId4"/>
                <a:stretch>
                  <a:fillRect l="-670" t="-5495" b="-1428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7C9AE7EC-964F-5524-69DF-647933751D14}"/>
                  </a:ext>
                </a:extLst>
              </p:cNvPr>
              <p:cNvSpPr txBox="1"/>
              <p:nvPr/>
            </p:nvSpPr>
            <p:spPr>
              <a:xfrm>
                <a:off x="5664200" y="2869223"/>
                <a:ext cx="2406650" cy="360612"/>
              </a:xfrm>
              <a:prstGeom prst="rect">
                <a:avLst/>
              </a:prstGeom>
              <a:noFill/>
            </p:spPr>
            <p:txBody>
              <a:bodyPr wrap="square">
                <a:spAutoFit/>
              </a:bodyPr>
              <a:lstStyle/>
              <a:p>
                <a:pPr algn="ctr">
                  <a:lnSpc>
                    <a:spcPct val="107000"/>
                  </a:lnSpc>
                  <a:spcAft>
                    <a:spcPts val="800"/>
                  </a:spcAft>
                </a:pPr>
                <a14:m>
                  <m:oMath xmlns:m="http://schemas.openxmlformats.org/officeDocument/2006/math">
                    <m:rad>
                      <m:rad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sup>
                    </m:sSup>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b≥0</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CuadroTexto 25">
                <a:extLst>
                  <a:ext uri="{FF2B5EF4-FFF2-40B4-BE49-F238E27FC236}">
                    <a16:creationId xmlns:a16="http://schemas.microsoft.com/office/drawing/2014/main" id="{7C9AE7EC-964F-5524-69DF-647933751D14}"/>
                  </a:ext>
                </a:extLst>
              </p:cNvPr>
              <p:cNvSpPr txBox="1">
                <a:spLocks noRot="1" noChangeAspect="1" noMove="1" noResize="1" noEditPoints="1" noAdjustHandles="1" noChangeArrowheads="1" noChangeShapeType="1" noTextEdit="1"/>
              </p:cNvSpPr>
              <p:nvPr/>
            </p:nvSpPr>
            <p:spPr>
              <a:xfrm>
                <a:off x="5664200" y="2869223"/>
                <a:ext cx="2406650" cy="360612"/>
              </a:xfrm>
              <a:prstGeom prst="rect">
                <a:avLst/>
              </a:prstGeom>
              <a:blipFill>
                <a:blip r:embed="rId5"/>
                <a:stretch>
                  <a:fillRect b="-220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 de texto 1622166277">
                <a:extLst>
                  <a:ext uri="{FF2B5EF4-FFF2-40B4-BE49-F238E27FC236}">
                    <a16:creationId xmlns:a16="http://schemas.microsoft.com/office/drawing/2014/main" id="{1A261BC8-E09F-C597-627F-664F76602972}"/>
                  </a:ext>
                </a:extLst>
              </p:cNvPr>
              <p:cNvSpPr txBox="1"/>
              <p:nvPr/>
            </p:nvSpPr>
            <p:spPr>
              <a:xfrm>
                <a:off x="5237565" y="3465954"/>
                <a:ext cx="3259920" cy="92640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sup>
                      </m:sSup>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Cuadro de texto 1622166277">
                <a:extLst>
                  <a:ext uri="{FF2B5EF4-FFF2-40B4-BE49-F238E27FC236}">
                    <a16:creationId xmlns:a16="http://schemas.microsoft.com/office/drawing/2014/main" id="{1A261BC8-E09F-C597-627F-664F76602972}"/>
                  </a:ext>
                </a:extLst>
              </p:cNvPr>
              <p:cNvSpPr txBox="1">
                <a:spLocks noRot="1" noChangeAspect="1" noMove="1" noResize="1" noEditPoints="1" noAdjustHandles="1" noChangeArrowheads="1" noChangeShapeType="1" noTextEdit="1"/>
              </p:cNvSpPr>
              <p:nvPr/>
            </p:nvSpPr>
            <p:spPr>
              <a:xfrm>
                <a:off x="5237565" y="3465954"/>
                <a:ext cx="3259920" cy="926404"/>
              </a:xfrm>
              <a:prstGeom prst="roundRect">
                <a:avLst>
                  <a:gd name="adj" fmla="val 6870"/>
                </a:avLst>
              </a:prstGeom>
              <a:blipFill>
                <a:blip r:embed="rId6"/>
                <a:stretch>
                  <a:fillRect l="-186"/>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8" name="Cuadro de texto 445585752">
                <a:extLst>
                  <a:ext uri="{FF2B5EF4-FFF2-40B4-BE49-F238E27FC236}">
                    <a16:creationId xmlns:a16="http://schemas.microsoft.com/office/drawing/2014/main" id="{7C96B3F7-7F48-3C26-EDAB-3AA7953BD7D5}"/>
                  </a:ext>
                </a:extLst>
              </p:cNvPr>
              <p:cNvSpPr txBox="1"/>
              <p:nvPr/>
            </p:nvSpPr>
            <p:spPr>
              <a:xfrm>
                <a:off x="317505" y="1193164"/>
                <a:ext cx="8493114" cy="3347085"/>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¡MUY IMPORTANTE!</a:t>
                </a:r>
              </a:p>
              <a:p>
                <a:pPr>
                  <a:lnSpc>
                    <a:spcPct val="107000"/>
                  </a:lnSpc>
                  <a:spcAft>
                    <a:spcPts val="800"/>
                  </a:spcAft>
                </a:pPr>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Una raíz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NO ESTARÁ DEFINIDA EN LOS REALES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cuando su índice sea par y su cantidad sub-radical sea negativa, en este caso aparece la unidad imaginaria y por tanto el conjunto de los números imaginarios.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i</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i</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Cuadro de texto 445585752">
                <a:extLst>
                  <a:ext uri="{FF2B5EF4-FFF2-40B4-BE49-F238E27FC236}">
                    <a16:creationId xmlns:a16="http://schemas.microsoft.com/office/drawing/2014/main" id="{7C96B3F7-7F48-3C26-EDAB-3AA7953BD7D5}"/>
                  </a:ext>
                </a:extLst>
              </p:cNvPr>
              <p:cNvSpPr txBox="1">
                <a:spLocks noRot="1" noChangeAspect="1" noMove="1" noResize="1" noEditPoints="1" noAdjustHandles="1" noChangeArrowheads="1" noChangeShapeType="1" noTextEdit="1"/>
              </p:cNvSpPr>
              <p:nvPr/>
            </p:nvSpPr>
            <p:spPr>
              <a:xfrm>
                <a:off x="317505" y="1193164"/>
                <a:ext cx="8493114" cy="3347085"/>
              </a:xfrm>
              <a:prstGeom prst="roundRect">
                <a:avLst>
                  <a:gd name="adj" fmla="val 6870"/>
                </a:avLst>
              </a:prstGeom>
              <a:blipFill>
                <a:blip r:embed="rId7"/>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0356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animBg="1"/>
      <p:bldP spid="24" grpId="0"/>
      <p:bldP spid="26"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Propiedades de raíces</a:t>
            </a:r>
          </a:p>
        </p:txBody>
      </p:sp>
      <mc:AlternateContent xmlns:mc="http://schemas.openxmlformats.org/markup-compatibility/2006" xmlns:a14="http://schemas.microsoft.com/office/drawing/2010/main">
        <mc:Choice Requires="a14">
          <p:sp>
            <p:nvSpPr>
              <p:cNvPr id="3" name="Cuadro de texto 211095518">
                <a:extLst>
                  <a:ext uri="{FF2B5EF4-FFF2-40B4-BE49-F238E27FC236}">
                    <a16:creationId xmlns:a16="http://schemas.microsoft.com/office/drawing/2014/main" id="{FC1B9CC4-AE61-18ED-ED7C-D31EF20E9DAB}"/>
                  </a:ext>
                </a:extLst>
              </p:cNvPr>
              <p:cNvSpPr txBox="1"/>
              <p:nvPr/>
            </p:nvSpPr>
            <p:spPr>
              <a:xfrm>
                <a:off x="1758950" y="1461452"/>
                <a:ext cx="5626100" cy="30851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La raíz n-</a:t>
                </a:r>
                <a:r>
                  <a:rPr lang="es-CL" sz="1800" b="1" kern="100" dirty="0" err="1">
                    <a:latin typeface="Aptos" panose="020B0004020202020204" pitchFamily="34" charset="0"/>
                    <a:ea typeface="Calibri" panose="020F0502020204030204" pitchFamily="34" charset="0"/>
                    <a:cs typeface="Times New Roman" panose="02020603050405020304" pitchFamily="18" charset="0"/>
                  </a:rPr>
                  <a:t>é</a:t>
                </a:r>
                <a:r>
                  <a:rPr lang="es-CL" sz="1800" b="1" kern="100" dirty="0" err="1">
                    <a:effectLst/>
                    <a:latin typeface="Aptos" panose="020B0004020202020204" pitchFamily="34" charset="0"/>
                    <a:ea typeface="Calibri" panose="020F0502020204030204" pitchFamily="34" charset="0"/>
                    <a:cs typeface="Times New Roman" panose="02020603050405020304" pitchFamily="18" charset="0"/>
                  </a:rPr>
                  <a:t>sima</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 del 0, es 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L</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 raíz n-</a:t>
                </a:r>
                <a:r>
                  <a:rPr lang="es-CL" sz="1800" b="1" kern="100" dirty="0" err="1">
                    <a:latin typeface="Aptos" panose="020B0004020202020204" pitchFamily="34" charset="0"/>
                    <a:ea typeface="Calibri" panose="020F0502020204030204" pitchFamily="34" charset="0"/>
                    <a:cs typeface="Times New Roman" panose="02020603050405020304" pitchFamily="18" charset="0"/>
                  </a:rPr>
                  <a:t>é</a:t>
                </a:r>
                <a:r>
                  <a:rPr lang="es-CL" sz="1800" b="1" kern="100" dirty="0" err="1">
                    <a:effectLst/>
                    <a:latin typeface="Aptos" panose="020B0004020202020204" pitchFamily="34" charset="0"/>
                    <a:ea typeface="Calibri" panose="020F0502020204030204" pitchFamily="34" charset="0"/>
                    <a:cs typeface="Times New Roman" panose="02020603050405020304" pitchFamily="18" charset="0"/>
                  </a:rPr>
                  <a:t>sima</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 del 1 es 1</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Las raíces de índice 2 (raíces cuadradas), se escriben sin el índice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211095518">
                <a:extLst>
                  <a:ext uri="{FF2B5EF4-FFF2-40B4-BE49-F238E27FC236}">
                    <a16:creationId xmlns:a16="http://schemas.microsoft.com/office/drawing/2014/main" id="{FC1B9CC4-AE61-18ED-ED7C-D31EF20E9DAB}"/>
                  </a:ext>
                </a:extLst>
              </p:cNvPr>
              <p:cNvSpPr txBox="1">
                <a:spLocks noRot="1" noChangeAspect="1" noMove="1" noResize="1" noEditPoints="1" noAdjustHandles="1" noChangeArrowheads="1" noChangeShapeType="1" noTextEdit="1"/>
              </p:cNvSpPr>
              <p:nvPr/>
            </p:nvSpPr>
            <p:spPr>
              <a:xfrm>
                <a:off x="1758950" y="1461452"/>
                <a:ext cx="5626100" cy="3085148"/>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80157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225425" y="1503270"/>
            <a:ext cx="6356350" cy="377860"/>
          </a:xfrm>
          <a:prstGeom prst="rect">
            <a:avLst/>
          </a:prstGeom>
          <a:noFill/>
        </p:spPr>
        <p:txBody>
          <a:bodyPr wrap="square">
            <a:spAutoFit/>
          </a:bodyPr>
          <a:lstStyle/>
          <a:p>
            <a:pP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Raíz cuadrada de exponente cuadrado</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 de texto 1330982554">
                <a:extLst>
                  <a:ext uri="{FF2B5EF4-FFF2-40B4-BE49-F238E27FC236}">
                    <a16:creationId xmlns:a16="http://schemas.microsoft.com/office/drawing/2014/main" id="{436606C5-5C43-29A8-5BF5-2668A8970F5C}"/>
                  </a:ext>
                </a:extLst>
              </p:cNvPr>
              <p:cNvSpPr txBox="1"/>
              <p:nvPr/>
            </p:nvSpPr>
            <p:spPr>
              <a:xfrm>
                <a:off x="2927350" y="3335364"/>
                <a:ext cx="3581400" cy="1216343"/>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 de texto 1330982554">
                <a:extLst>
                  <a:ext uri="{FF2B5EF4-FFF2-40B4-BE49-F238E27FC236}">
                    <a16:creationId xmlns:a16="http://schemas.microsoft.com/office/drawing/2014/main" id="{436606C5-5C43-29A8-5BF5-2668A8970F5C}"/>
                  </a:ext>
                </a:extLst>
              </p:cNvPr>
              <p:cNvSpPr txBox="1">
                <a:spLocks noRot="1" noChangeAspect="1" noMove="1" noResize="1" noEditPoints="1" noAdjustHandles="1" noChangeArrowheads="1" noChangeShapeType="1" noTextEdit="1"/>
              </p:cNvSpPr>
              <p:nvPr/>
            </p:nvSpPr>
            <p:spPr>
              <a:xfrm>
                <a:off x="2927350" y="3335364"/>
                <a:ext cx="3581400" cy="1216343"/>
              </a:xfrm>
              <a:prstGeom prst="roundRect">
                <a:avLst>
                  <a:gd name="adj" fmla="val 6870"/>
                </a:avLst>
              </a:prstGeom>
              <a:blipFill>
                <a:blip r:embed="rId2"/>
                <a:stretch>
                  <a:fillRect l="-508"/>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B5B24113-A6C4-7558-3E5F-2CE664354DD8}"/>
                  </a:ext>
                </a:extLst>
              </p:cNvPr>
              <p:cNvSpPr txBox="1"/>
              <p:nvPr/>
            </p:nvSpPr>
            <p:spPr>
              <a:xfrm>
                <a:off x="1539875" y="2001209"/>
                <a:ext cx="6356350" cy="114108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e>
                          </m:d>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eqArr>
                            <m:eqArr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eqArr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d>
                            </m:e>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e>
                                  </m:d>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eqAr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CuadroTexto 16">
                <a:extLst>
                  <a:ext uri="{FF2B5EF4-FFF2-40B4-BE49-F238E27FC236}">
                    <a16:creationId xmlns:a16="http://schemas.microsoft.com/office/drawing/2014/main" id="{B5B24113-A6C4-7558-3E5F-2CE664354DD8}"/>
                  </a:ext>
                </a:extLst>
              </p:cNvPr>
              <p:cNvSpPr txBox="1">
                <a:spLocks noRot="1" noChangeAspect="1" noMove="1" noResize="1" noEditPoints="1" noAdjustHandles="1" noChangeArrowheads="1" noChangeShapeType="1" noTextEdit="1"/>
              </p:cNvSpPr>
              <p:nvPr/>
            </p:nvSpPr>
            <p:spPr>
              <a:xfrm>
                <a:off x="1539875" y="2001209"/>
                <a:ext cx="6356350" cy="114108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 de texto 522699961">
                <a:extLst>
                  <a:ext uri="{FF2B5EF4-FFF2-40B4-BE49-F238E27FC236}">
                    <a16:creationId xmlns:a16="http://schemas.microsoft.com/office/drawing/2014/main" id="{59BE06FE-C53A-B538-8130-6B559369AAFE}"/>
                  </a:ext>
                </a:extLst>
              </p:cNvPr>
              <p:cNvSpPr txBox="1"/>
              <p:nvPr/>
            </p:nvSpPr>
            <p:spPr>
              <a:xfrm>
                <a:off x="268287" y="1183004"/>
                <a:ext cx="8607425" cy="3763645"/>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¡MUY IMPORTANTE</a:t>
                </a:r>
                <a:r>
                  <a:rPr lang="es-ES" sz="18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el ejemplo anterior radica la importancia de usar el valor absoluto al resolver una raíz cuadrada de exponente cuadrado, ya que, si simplemente hubiésemos “simplificado” el exponente con el índice de la potencia, el resultado hubiese sido negativo, lo que está mal, ya que la raíz deja de ser un número real.</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Y el resultado de una raíz con índice par, no puede ser negativo.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 de texto 522699961">
                <a:extLst>
                  <a:ext uri="{FF2B5EF4-FFF2-40B4-BE49-F238E27FC236}">
                    <a16:creationId xmlns:a16="http://schemas.microsoft.com/office/drawing/2014/main" id="{59BE06FE-C53A-B538-8130-6B559369AAFE}"/>
                  </a:ext>
                </a:extLst>
              </p:cNvPr>
              <p:cNvSpPr txBox="1">
                <a:spLocks noRot="1" noChangeAspect="1" noMove="1" noResize="1" noEditPoints="1" noAdjustHandles="1" noChangeArrowheads="1" noChangeShapeType="1" noTextEdit="1"/>
              </p:cNvSpPr>
              <p:nvPr/>
            </p:nvSpPr>
            <p:spPr>
              <a:xfrm>
                <a:off x="268287" y="1183004"/>
                <a:ext cx="8607425" cy="3763645"/>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40102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exactas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5880596E-DB96-0B92-4484-3610E1B69405}"/>
                  </a:ext>
                </a:extLst>
              </p:cNvPr>
              <p:cNvGraphicFramePr>
                <a:graphicFrameLocks noGrp="1"/>
              </p:cNvGraphicFramePr>
              <p:nvPr/>
            </p:nvGraphicFramePr>
            <p:xfrm>
              <a:off x="525621" y="2286951"/>
              <a:ext cx="3652678" cy="2361249"/>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297785667"/>
                        </a:ext>
                      </a:extLst>
                    </a:gridCol>
                    <a:gridCol w="1217812">
                      <a:extLst>
                        <a:ext uri="{9D8B030D-6E8A-4147-A177-3AD203B41FA5}">
                          <a16:colId xmlns:a16="http://schemas.microsoft.com/office/drawing/2014/main" val="2162046436"/>
                        </a:ext>
                      </a:extLst>
                    </a:gridCol>
                    <a:gridCol w="1217812">
                      <a:extLst>
                        <a:ext uri="{9D8B030D-6E8A-4147-A177-3AD203B41FA5}">
                          <a16:colId xmlns:a16="http://schemas.microsoft.com/office/drawing/2014/main" val="4107001845"/>
                        </a:ext>
                      </a:extLst>
                    </a:gridCol>
                  </a:tblGrid>
                  <a:tr h="769455">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m:t>
                                    </m:r>
                                  </m:e>
                                </m:rad>
                                <m:r>
                                  <m:rPr>
                                    <m:nor/>
                                  </m:rPr>
                                  <a:rPr lang="es-CL" sz="1600" kern="100">
                                    <a:effectLst/>
                                  </a:rPr>
                                  <m:t>=1</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4</m:t>
                                    </m:r>
                                  </m:e>
                                </m:rad>
                                <m:r>
                                  <m:rPr>
                                    <m:nor/>
                                  </m:rPr>
                                  <a:rPr lang="es-CL" sz="1600" kern="100">
                                    <a:effectLst/>
                                  </a:rPr>
                                  <m:t>=</m:t>
                                </m:r>
                                <m:rad>
                                  <m:radPr>
                                    <m:degHide m:val="on"/>
                                    <m:ctrlPr>
                                      <a:rPr lang="es-CL" sz="1600" i="1" kern="100">
                                        <a:effectLst/>
                                        <a:latin typeface="Cambria Math" panose="02040503050406030204" pitchFamily="18" charset="0"/>
                                      </a:rPr>
                                    </m:ctrlPr>
                                  </m:radPr>
                                  <m:deg/>
                                  <m:e>
                                    <m:sSup>
                                      <m:sSupPr>
                                        <m:ctrlPr>
                                          <a:rPr lang="es-CL" sz="1600" i="1" kern="100">
                                            <a:effectLst/>
                                            <a:latin typeface="Cambria Math" panose="02040503050406030204" pitchFamily="18" charset="0"/>
                                          </a:rPr>
                                        </m:ctrlPr>
                                      </m:sSupPr>
                                      <m:e>
                                        <m:r>
                                          <m:rPr>
                                            <m:nor/>
                                          </m:rPr>
                                          <a:rPr lang="es-CL" sz="1600" kern="100">
                                            <a:effectLst/>
                                          </a:rPr>
                                          <m:t>2</m:t>
                                        </m:r>
                                      </m:e>
                                      <m:sup>
                                        <m:r>
                                          <m:rPr>
                                            <m:nor/>
                                          </m:rPr>
                                          <a:rPr lang="es-CL" sz="1600" kern="100">
                                            <a:effectLst/>
                                          </a:rPr>
                                          <m:t>2</m:t>
                                        </m:r>
                                      </m:sup>
                                    </m:sSup>
                                    <m:r>
                                      <m:rPr>
                                        <m:nor/>
                                      </m:rPr>
                                      <a:rPr lang="es-CL" sz="1600" kern="100">
                                        <a:effectLst/>
                                      </a:rPr>
                                      <m:t>=</m:t>
                                    </m:r>
                                  </m:e>
                                </m:rad>
                                <m:r>
                                  <m:rPr>
                                    <m:nor/>
                                  </m:rPr>
                                  <a:rPr lang="es-CL" sz="1600" kern="100">
                                    <a:effectLst/>
                                  </a:rPr>
                                  <m:t>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9</m:t>
                                    </m:r>
                                  </m:e>
                                </m:rad>
                                <m:r>
                                  <m:rPr>
                                    <m:nor/>
                                  </m:rPr>
                                  <a:rPr lang="es-CL" sz="1600" kern="100">
                                    <a:effectLst/>
                                  </a:rPr>
                                  <m:t>=</m:t>
                                </m:r>
                                <m:rad>
                                  <m:radPr>
                                    <m:degHide m:val="on"/>
                                    <m:ctrlPr>
                                      <a:rPr lang="es-CL" sz="1600" i="1" kern="100">
                                        <a:effectLst/>
                                        <a:latin typeface="Cambria Math" panose="02040503050406030204" pitchFamily="18" charset="0"/>
                                      </a:rPr>
                                    </m:ctrlPr>
                                  </m:radPr>
                                  <m:deg/>
                                  <m:e>
                                    <m:sSup>
                                      <m:sSupPr>
                                        <m:ctrlPr>
                                          <a:rPr lang="es-CL" sz="1600" i="1" kern="100">
                                            <a:effectLst/>
                                            <a:latin typeface="Cambria Math" panose="02040503050406030204" pitchFamily="18" charset="0"/>
                                          </a:rPr>
                                        </m:ctrlPr>
                                      </m:sSupPr>
                                      <m:e>
                                        <m:r>
                                          <m:rPr>
                                            <m:nor/>
                                          </m:rPr>
                                          <a:rPr lang="es-CL" sz="1600" kern="100">
                                            <a:effectLst/>
                                          </a:rPr>
                                          <m:t>3</m:t>
                                        </m:r>
                                      </m:e>
                                      <m:sup>
                                        <m:r>
                                          <m:rPr>
                                            <m:nor/>
                                          </m:rPr>
                                          <a:rPr lang="es-CL" sz="1600" kern="100">
                                            <a:effectLst/>
                                          </a:rPr>
                                          <m:t>2</m:t>
                                        </m:r>
                                      </m:sup>
                                    </m:sSup>
                                    <m:r>
                                      <m:rPr>
                                        <m:nor/>
                                      </m:rPr>
                                      <a:rPr lang="es-CL" sz="1600" kern="100">
                                        <a:effectLst/>
                                      </a:rPr>
                                      <m:t>=</m:t>
                                    </m:r>
                                  </m:e>
                                </m:rad>
                                <m:r>
                                  <m:rPr>
                                    <m:nor/>
                                  </m:rPr>
                                  <a:rPr lang="es-CL" sz="1600" kern="100">
                                    <a:effectLst/>
                                  </a:rPr>
                                  <m:t>3</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1547653"/>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16</m:t>
                                    </m:r>
                                  </m:e>
                                </m:rad>
                                <m:r>
                                  <m:rPr>
                                    <m:nor/>
                                  </m:rPr>
                                  <a:rPr lang="es-CL" sz="1600" kern="100">
                                    <a:effectLst/>
                                  </a:rPr>
                                  <m:t>=4</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25</m:t>
                                    </m:r>
                                  </m:e>
                                </m:rad>
                                <m:r>
                                  <m:rPr>
                                    <m:nor/>
                                  </m:rPr>
                                  <a:rPr lang="es-CL" sz="1600" kern="100">
                                    <a:effectLst/>
                                  </a:rPr>
                                  <m:t>=5</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36</m:t>
                                    </m:r>
                                  </m:e>
                                </m:rad>
                                <m:r>
                                  <m:rPr>
                                    <m:nor/>
                                  </m:rPr>
                                  <a:rPr lang="es-CL" sz="1600" kern="100">
                                    <a:effectLst/>
                                  </a:rPr>
                                  <m:t>=6</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0610459"/>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49</m:t>
                                    </m:r>
                                  </m:e>
                                </m:rad>
                                <m:r>
                                  <m:rPr>
                                    <m:nor/>
                                  </m:rPr>
                                  <a:rPr lang="es-CL" sz="1600" kern="100">
                                    <a:effectLst/>
                                  </a:rPr>
                                  <m:t>=7</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64</m:t>
                                    </m:r>
                                  </m:e>
                                </m:rad>
                                <m:r>
                                  <m:rPr>
                                    <m:nor/>
                                  </m:rPr>
                                  <a:rPr lang="es-CL" sz="1600" kern="100">
                                    <a:effectLst/>
                                  </a:rPr>
                                  <m:t>=8</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81</m:t>
                                    </m:r>
                                  </m:e>
                                </m:rad>
                                <m:r>
                                  <m:rPr>
                                    <m:nor/>
                                  </m:rPr>
                                  <a:rPr lang="es-CL" sz="1600" kern="100">
                                    <a:effectLst/>
                                  </a:rPr>
                                  <m:t>=9</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967537"/>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100</m:t>
                                    </m:r>
                                  </m:e>
                                </m:rad>
                                <m:r>
                                  <m:rPr>
                                    <m:nor/>
                                  </m:rPr>
                                  <a:rPr lang="es-CL" sz="1600" kern="100">
                                    <a:effectLst/>
                                  </a:rPr>
                                  <m:t>=10</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121</m:t>
                                    </m:r>
                                  </m:e>
                                </m:rad>
                                <m:r>
                                  <m:rPr>
                                    <m:nor/>
                                  </m:rPr>
                                  <a:rPr lang="es-CL" sz="1600" kern="100">
                                    <a:effectLst/>
                                  </a:rPr>
                                  <m:t>=11</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144</m:t>
                                    </m:r>
                                  </m:e>
                                </m:rad>
                                <m:r>
                                  <m:rPr>
                                    <m:nor/>
                                  </m:rPr>
                                  <a:rPr lang="es-CL" sz="1600" kern="100">
                                    <a:effectLst/>
                                  </a:rPr>
                                  <m:t>=12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5483797"/>
                      </a:ext>
                    </a:extLst>
                  </a:tr>
                </a:tbl>
              </a:graphicData>
            </a:graphic>
          </p:graphicFrame>
        </mc:Choice>
        <mc:Fallback xmlns="">
          <p:graphicFrame>
            <p:nvGraphicFramePr>
              <p:cNvPr id="3" name="Tabla 2">
                <a:extLst>
                  <a:ext uri="{FF2B5EF4-FFF2-40B4-BE49-F238E27FC236}">
                    <a16:creationId xmlns:a16="http://schemas.microsoft.com/office/drawing/2014/main" id="{5880596E-DB96-0B92-4484-3610E1B69405}"/>
                  </a:ext>
                </a:extLst>
              </p:cNvPr>
              <p:cNvGraphicFramePr>
                <a:graphicFrameLocks noGrp="1"/>
              </p:cNvGraphicFramePr>
              <p:nvPr>
                <p:extLst>
                  <p:ext uri="{D42A27DB-BD31-4B8C-83A1-F6EECF244321}">
                    <p14:modId xmlns:p14="http://schemas.microsoft.com/office/powerpoint/2010/main" val="1579907355"/>
                  </p:ext>
                </p:extLst>
              </p:nvPr>
            </p:nvGraphicFramePr>
            <p:xfrm>
              <a:off x="525621" y="2286951"/>
              <a:ext cx="3652678" cy="2361249"/>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297785667"/>
                        </a:ext>
                      </a:extLst>
                    </a:gridCol>
                    <a:gridCol w="1217812">
                      <a:extLst>
                        <a:ext uri="{9D8B030D-6E8A-4147-A177-3AD203B41FA5}">
                          <a16:colId xmlns:a16="http://schemas.microsoft.com/office/drawing/2014/main" val="2162046436"/>
                        </a:ext>
                      </a:extLst>
                    </a:gridCol>
                    <a:gridCol w="1217812">
                      <a:extLst>
                        <a:ext uri="{9D8B030D-6E8A-4147-A177-3AD203B41FA5}">
                          <a16:colId xmlns:a16="http://schemas.microsoft.com/office/drawing/2014/main" val="4107001845"/>
                        </a:ext>
                      </a:extLst>
                    </a:gridCol>
                  </a:tblGrid>
                  <a:tr h="769455">
                    <a:tc>
                      <a:txBody>
                        <a:bodyPr/>
                        <a:lstStyle/>
                        <a:p>
                          <a:endParaRPr lang="es-CL"/>
                        </a:p>
                      </a:txBody>
                      <a:tcPr marL="68580" marR="68580" marT="0" marB="0" anchor="ctr">
                        <a:blipFill>
                          <a:blip r:embed="rId2"/>
                          <a:stretch>
                            <a:fillRect l="-500" t="-794" r="-200500" b="-209524"/>
                          </a:stretch>
                        </a:blipFill>
                      </a:tcPr>
                    </a:tc>
                    <a:tc>
                      <a:txBody>
                        <a:bodyPr/>
                        <a:lstStyle/>
                        <a:p>
                          <a:endParaRPr lang="es-CL"/>
                        </a:p>
                      </a:txBody>
                      <a:tcPr marL="68580" marR="68580" marT="0" marB="0" anchor="ctr">
                        <a:blipFill>
                          <a:blip r:embed="rId2"/>
                          <a:stretch>
                            <a:fillRect l="-100500" t="-794" r="-100500" b="-209524"/>
                          </a:stretch>
                        </a:blipFill>
                      </a:tcPr>
                    </a:tc>
                    <a:tc>
                      <a:txBody>
                        <a:bodyPr/>
                        <a:lstStyle/>
                        <a:p>
                          <a:endParaRPr lang="es-CL"/>
                        </a:p>
                      </a:txBody>
                      <a:tcPr marL="68580" marR="68580" marT="0" marB="0" anchor="ctr">
                        <a:blipFill>
                          <a:blip r:embed="rId2"/>
                          <a:stretch>
                            <a:fillRect l="-200500" t="-794" r="-500" b="-209524"/>
                          </a:stretch>
                        </a:blipFill>
                      </a:tcPr>
                    </a:tc>
                    <a:extLst>
                      <a:ext uri="{0D108BD9-81ED-4DB2-BD59-A6C34878D82A}">
                        <a16:rowId xmlns:a16="http://schemas.microsoft.com/office/drawing/2014/main" val="4021547653"/>
                      </a:ext>
                    </a:extLst>
                  </a:tr>
                  <a:tr h="530598">
                    <a:tc>
                      <a:txBody>
                        <a:bodyPr/>
                        <a:lstStyle/>
                        <a:p>
                          <a:endParaRPr lang="es-CL"/>
                        </a:p>
                      </a:txBody>
                      <a:tcPr marL="68580" marR="68580" marT="0" marB="0" anchor="ctr">
                        <a:blipFill>
                          <a:blip r:embed="rId2"/>
                          <a:stretch>
                            <a:fillRect l="-500" t="-144318" r="-200500" b="-200000"/>
                          </a:stretch>
                        </a:blipFill>
                      </a:tcPr>
                    </a:tc>
                    <a:tc>
                      <a:txBody>
                        <a:bodyPr/>
                        <a:lstStyle/>
                        <a:p>
                          <a:endParaRPr lang="es-CL"/>
                        </a:p>
                      </a:txBody>
                      <a:tcPr marL="68580" marR="68580" marT="0" marB="0" anchor="ctr">
                        <a:blipFill>
                          <a:blip r:embed="rId2"/>
                          <a:stretch>
                            <a:fillRect l="-100500" t="-144318" r="-100500" b="-200000"/>
                          </a:stretch>
                        </a:blipFill>
                      </a:tcPr>
                    </a:tc>
                    <a:tc>
                      <a:txBody>
                        <a:bodyPr/>
                        <a:lstStyle/>
                        <a:p>
                          <a:endParaRPr lang="es-CL"/>
                        </a:p>
                      </a:txBody>
                      <a:tcPr marL="68580" marR="68580" marT="0" marB="0" anchor="ctr">
                        <a:blipFill>
                          <a:blip r:embed="rId2"/>
                          <a:stretch>
                            <a:fillRect l="-200500" t="-144318" r="-500" b="-200000"/>
                          </a:stretch>
                        </a:blipFill>
                      </a:tcPr>
                    </a:tc>
                    <a:extLst>
                      <a:ext uri="{0D108BD9-81ED-4DB2-BD59-A6C34878D82A}">
                        <a16:rowId xmlns:a16="http://schemas.microsoft.com/office/drawing/2014/main" val="1130610459"/>
                      </a:ext>
                    </a:extLst>
                  </a:tr>
                  <a:tr h="530598">
                    <a:tc>
                      <a:txBody>
                        <a:bodyPr/>
                        <a:lstStyle/>
                        <a:p>
                          <a:endParaRPr lang="es-CL"/>
                        </a:p>
                      </a:txBody>
                      <a:tcPr marL="68580" marR="68580" marT="0" marB="0" anchor="ctr">
                        <a:blipFill>
                          <a:blip r:embed="rId2"/>
                          <a:stretch>
                            <a:fillRect l="-500" t="-247126" r="-200500" b="-102299"/>
                          </a:stretch>
                        </a:blipFill>
                      </a:tcPr>
                    </a:tc>
                    <a:tc>
                      <a:txBody>
                        <a:bodyPr/>
                        <a:lstStyle/>
                        <a:p>
                          <a:endParaRPr lang="es-CL"/>
                        </a:p>
                      </a:txBody>
                      <a:tcPr marL="68580" marR="68580" marT="0" marB="0" anchor="ctr">
                        <a:blipFill>
                          <a:blip r:embed="rId2"/>
                          <a:stretch>
                            <a:fillRect l="-100500" t="-247126" r="-100500" b="-102299"/>
                          </a:stretch>
                        </a:blipFill>
                      </a:tcPr>
                    </a:tc>
                    <a:tc>
                      <a:txBody>
                        <a:bodyPr/>
                        <a:lstStyle/>
                        <a:p>
                          <a:endParaRPr lang="es-CL"/>
                        </a:p>
                      </a:txBody>
                      <a:tcPr marL="68580" marR="68580" marT="0" marB="0" anchor="ctr">
                        <a:blipFill>
                          <a:blip r:embed="rId2"/>
                          <a:stretch>
                            <a:fillRect l="-200500" t="-247126" r="-500" b="-102299"/>
                          </a:stretch>
                        </a:blipFill>
                      </a:tcPr>
                    </a:tc>
                    <a:extLst>
                      <a:ext uri="{0D108BD9-81ED-4DB2-BD59-A6C34878D82A}">
                        <a16:rowId xmlns:a16="http://schemas.microsoft.com/office/drawing/2014/main" val="3465967537"/>
                      </a:ext>
                    </a:extLst>
                  </a:tr>
                  <a:tr h="530598">
                    <a:tc>
                      <a:txBody>
                        <a:bodyPr/>
                        <a:lstStyle/>
                        <a:p>
                          <a:endParaRPr lang="es-CL"/>
                        </a:p>
                      </a:txBody>
                      <a:tcPr marL="68580" marR="68580" marT="0" marB="0" anchor="ctr">
                        <a:blipFill>
                          <a:blip r:embed="rId2"/>
                          <a:stretch>
                            <a:fillRect l="-500" t="-347126" r="-200500" b="-2299"/>
                          </a:stretch>
                        </a:blipFill>
                      </a:tcPr>
                    </a:tc>
                    <a:tc>
                      <a:txBody>
                        <a:bodyPr/>
                        <a:lstStyle/>
                        <a:p>
                          <a:endParaRPr lang="es-CL"/>
                        </a:p>
                      </a:txBody>
                      <a:tcPr marL="68580" marR="68580" marT="0" marB="0" anchor="ctr">
                        <a:blipFill>
                          <a:blip r:embed="rId2"/>
                          <a:stretch>
                            <a:fillRect l="-100500" t="-347126" r="-100500" b="-2299"/>
                          </a:stretch>
                        </a:blipFill>
                      </a:tcPr>
                    </a:tc>
                    <a:tc>
                      <a:txBody>
                        <a:bodyPr/>
                        <a:lstStyle/>
                        <a:p>
                          <a:endParaRPr lang="es-CL"/>
                        </a:p>
                      </a:txBody>
                      <a:tcPr marL="68580" marR="68580" marT="0" marB="0" anchor="ctr">
                        <a:blipFill>
                          <a:blip r:embed="rId2"/>
                          <a:stretch>
                            <a:fillRect l="-200500" t="-347126" r="-500" b="-2299"/>
                          </a:stretch>
                        </a:blipFill>
                      </a:tcPr>
                    </a:tc>
                    <a:extLst>
                      <a:ext uri="{0D108BD9-81ED-4DB2-BD59-A6C34878D82A}">
                        <a16:rowId xmlns:a16="http://schemas.microsoft.com/office/drawing/2014/main" val="2335483797"/>
                      </a:ext>
                    </a:extLst>
                  </a:tr>
                </a:tbl>
              </a:graphicData>
            </a:graphic>
          </p:graphicFrame>
        </mc:Fallback>
      </mc:AlternateContent>
      <p:sp>
        <p:nvSpPr>
          <p:cNvPr id="4" name="Rectangle 1">
            <a:extLst>
              <a:ext uri="{FF2B5EF4-FFF2-40B4-BE49-F238E27FC236}">
                <a16:creationId xmlns:a16="http://schemas.microsoft.com/office/drawing/2014/main" id="{E5953C8F-B48C-00AE-7F56-7FFD6F2163F1}"/>
              </a:ext>
            </a:extLst>
          </p:cNvPr>
          <p:cNvSpPr>
            <a:spLocks noChangeArrowheads="1"/>
          </p:cNvSpPr>
          <p:nvPr/>
        </p:nvSpPr>
        <p:spPr bwMode="auto">
          <a:xfrm>
            <a:off x="377904" y="1526188"/>
            <a:ext cx="39481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Ra</a:t>
            </a:r>
            <a:r>
              <a:rPr kumimoji="0" lang="es-CL" altLang="es-CL"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ces Cuadradas Exactas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Son aquellas cuyo </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ndice es 2.</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A654914D-C794-861C-F4C4-48470D53951B}"/>
              </a:ext>
            </a:extLst>
          </p:cNvPr>
          <p:cNvSpPr txBox="1"/>
          <p:nvPr/>
        </p:nvSpPr>
        <p:spPr>
          <a:xfrm>
            <a:off x="4930864" y="1513748"/>
            <a:ext cx="3948111" cy="609654"/>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Raíces Cubicas Exactas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Son aquellas cuyo índice es 3.</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 name="Tabla 10">
                <a:extLst>
                  <a:ext uri="{FF2B5EF4-FFF2-40B4-BE49-F238E27FC236}">
                    <a16:creationId xmlns:a16="http://schemas.microsoft.com/office/drawing/2014/main" id="{209DDF95-BBDD-4216-3C0B-276DA98C41AE}"/>
                  </a:ext>
                </a:extLst>
              </p:cNvPr>
              <p:cNvGraphicFramePr>
                <a:graphicFrameLocks noGrp="1"/>
              </p:cNvGraphicFramePr>
              <p:nvPr/>
            </p:nvGraphicFramePr>
            <p:xfrm>
              <a:off x="5078580" y="2286951"/>
              <a:ext cx="3652678" cy="2361248"/>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808587494"/>
                        </a:ext>
                      </a:extLst>
                    </a:gridCol>
                    <a:gridCol w="1217812">
                      <a:extLst>
                        <a:ext uri="{9D8B030D-6E8A-4147-A177-3AD203B41FA5}">
                          <a16:colId xmlns:a16="http://schemas.microsoft.com/office/drawing/2014/main" val="3402418698"/>
                        </a:ext>
                      </a:extLst>
                    </a:gridCol>
                    <a:gridCol w="1217812">
                      <a:extLst>
                        <a:ext uri="{9D8B030D-6E8A-4147-A177-3AD203B41FA5}">
                          <a16:colId xmlns:a16="http://schemas.microsoft.com/office/drawing/2014/main" val="3874012931"/>
                        </a:ext>
                      </a:extLst>
                    </a:gridCol>
                  </a:tblGrid>
                  <a:tr h="717524">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m:t>
                                    </m:r>
                                  </m:e>
                                </m:rad>
                                <m:r>
                                  <m:rPr>
                                    <m:nor/>
                                  </m:rPr>
                                  <a:rPr lang="es-CL" sz="1600" kern="100">
                                    <a:effectLst/>
                                  </a:rPr>
                                  <m:t>=1</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8</m:t>
                                    </m:r>
                                  </m:e>
                                </m:rad>
                                <m:r>
                                  <m:rPr>
                                    <m:nor/>
                                  </m:rPr>
                                  <a:rPr lang="es-CL" sz="1600" kern="100">
                                    <a:effectLst/>
                                  </a:rPr>
                                  <m:t>=</m:t>
                                </m:r>
                                <m:rad>
                                  <m:radPr>
                                    <m:ctrlPr>
                                      <a:rPr lang="es-CL" sz="1600" i="1" kern="100">
                                        <a:effectLst/>
                                        <a:latin typeface="Cambria Math" panose="02040503050406030204" pitchFamily="18" charset="0"/>
                                      </a:rPr>
                                    </m:ctrlPr>
                                  </m:radPr>
                                  <m:deg>
                                    <m:r>
                                      <m:rPr>
                                        <m:nor/>
                                      </m:rPr>
                                      <a:rPr lang="es-CL" sz="1600" kern="100">
                                        <a:effectLst/>
                                      </a:rPr>
                                      <m:t>3</m:t>
                                    </m:r>
                                  </m:deg>
                                  <m:e>
                                    <m:sSup>
                                      <m:sSupPr>
                                        <m:ctrlPr>
                                          <a:rPr lang="es-CL" sz="1600" i="1" kern="100">
                                            <a:effectLst/>
                                            <a:latin typeface="Cambria Math" panose="02040503050406030204" pitchFamily="18" charset="0"/>
                                          </a:rPr>
                                        </m:ctrlPr>
                                      </m:sSupPr>
                                      <m:e>
                                        <m:r>
                                          <m:rPr>
                                            <m:nor/>
                                          </m:rPr>
                                          <a:rPr lang="es-CL" sz="1600" kern="100">
                                            <a:effectLst/>
                                          </a:rPr>
                                          <m:t>2</m:t>
                                        </m:r>
                                      </m:e>
                                      <m:sup>
                                        <m:r>
                                          <m:rPr>
                                            <m:nor/>
                                          </m:rPr>
                                          <a:rPr lang="es-CL" sz="1600" kern="100">
                                            <a:effectLst/>
                                          </a:rPr>
                                          <m:t>3</m:t>
                                        </m:r>
                                      </m:sup>
                                    </m:sSup>
                                  </m:e>
                                </m:rad>
                                <m:r>
                                  <m:rPr>
                                    <m:nor/>
                                  </m:rPr>
                                  <a:rPr lang="es-CL" sz="1600" kern="100">
                                    <a:effectLst/>
                                  </a:rPr>
                                  <m:t>=2</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27</m:t>
                                    </m:r>
                                  </m:e>
                                </m:rad>
                                <m:r>
                                  <m:rPr>
                                    <m:nor/>
                                  </m:rPr>
                                  <a:rPr lang="es-CL" sz="1600" kern="100">
                                    <a:effectLst/>
                                  </a:rPr>
                                  <m:t>=</m:t>
                                </m:r>
                                <m:rad>
                                  <m:radPr>
                                    <m:ctrlPr>
                                      <a:rPr lang="es-CL" sz="1600" i="1" kern="100">
                                        <a:effectLst/>
                                        <a:latin typeface="Cambria Math" panose="02040503050406030204" pitchFamily="18" charset="0"/>
                                      </a:rPr>
                                    </m:ctrlPr>
                                  </m:radPr>
                                  <m:deg>
                                    <m:r>
                                      <m:rPr>
                                        <m:nor/>
                                      </m:rPr>
                                      <a:rPr lang="es-CL" sz="1600" kern="100">
                                        <a:effectLst/>
                                      </a:rPr>
                                      <m:t>3</m:t>
                                    </m:r>
                                  </m:deg>
                                  <m:e>
                                    <m:sSup>
                                      <m:sSupPr>
                                        <m:ctrlPr>
                                          <a:rPr lang="es-CL" sz="1600" i="1" kern="100">
                                            <a:effectLst/>
                                            <a:latin typeface="Cambria Math" panose="02040503050406030204" pitchFamily="18" charset="0"/>
                                          </a:rPr>
                                        </m:ctrlPr>
                                      </m:sSupPr>
                                      <m:e>
                                        <m:r>
                                          <m:rPr>
                                            <m:nor/>
                                          </m:rPr>
                                          <a:rPr lang="es-CL" sz="1600" kern="100">
                                            <a:effectLst/>
                                          </a:rPr>
                                          <m:t>3</m:t>
                                        </m:r>
                                      </m:e>
                                      <m:sup>
                                        <m:r>
                                          <m:rPr>
                                            <m:nor/>
                                          </m:rPr>
                                          <a:rPr lang="es-CL" sz="1600" kern="100">
                                            <a:effectLst/>
                                          </a:rPr>
                                          <m:t>3</m:t>
                                        </m:r>
                                      </m:sup>
                                    </m:sSup>
                                  </m:e>
                                </m:rad>
                                <m:r>
                                  <m:rPr>
                                    <m:nor/>
                                  </m:rPr>
                                  <a:rPr lang="es-CL" sz="1600" kern="100">
                                    <a:effectLst/>
                                  </a:rPr>
                                  <m:t>=3</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9785412"/>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64</m:t>
                                    </m:r>
                                  </m:e>
                                </m:rad>
                                <m:r>
                                  <m:rPr>
                                    <m:nor/>
                                  </m:rPr>
                                  <a:rPr lang="es-CL" sz="1600" kern="100">
                                    <a:effectLst/>
                                  </a:rPr>
                                  <m:t>=4</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125</m:t>
                                    </m:r>
                                  </m:e>
                                </m:rad>
                                <m:r>
                                  <m:rPr>
                                    <m:nor/>
                                  </m:rPr>
                                  <a:rPr lang="es-CL" sz="1600" kern="100">
                                    <a:effectLst/>
                                  </a:rPr>
                                  <m:t>=5</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216</m:t>
                                    </m:r>
                                  </m:e>
                                </m:rad>
                                <m:r>
                                  <m:rPr>
                                    <m:nor/>
                                  </m:rPr>
                                  <a:rPr lang="es-CL" sz="1600" kern="100">
                                    <a:effectLst/>
                                  </a:rPr>
                                  <m:t>=6</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8114177"/>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343</m:t>
                                    </m:r>
                                  </m:e>
                                </m:rad>
                                <m:r>
                                  <m:rPr>
                                    <m:nor/>
                                  </m:rPr>
                                  <a:rPr lang="es-CL" sz="1600" kern="100">
                                    <a:effectLst/>
                                  </a:rPr>
                                  <m:t>=7</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512</m:t>
                                    </m:r>
                                  </m:e>
                                </m:rad>
                                <m:r>
                                  <m:rPr>
                                    <m:nor/>
                                  </m:rPr>
                                  <a:rPr lang="es-CL" sz="1600" kern="100">
                                    <a:effectLst/>
                                  </a:rPr>
                                  <m:t>=8</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729</m:t>
                                    </m:r>
                                  </m:e>
                                </m:rad>
                                <m:r>
                                  <m:rPr>
                                    <m:nor/>
                                  </m:rPr>
                                  <a:rPr lang="es-CL" sz="1600" kern="100">
                                    <a:effectLst/>
                                  </a:rPr>
                                  <m:t>=9</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784488"/>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1000</m:t>
                                    </m:r>
                                  </m:e>
                                </m:rad>
                                <m:r>
                                  <m:rPr>
                                    <m:nor/>
                                  </m:rPr>
                                  <a:rPr lang="es-CL" sz="1600" kern="100">
                                    <a:effectLst/>
                                  </a:rPr>
                                  <m:t>=10</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1331</m:t>
                                    </m:r>
                                  </m:e>
                                </m:rad>
                                <m:r>
                                  <m:rPr>
                                    <m:nor/>
                                  </m:rPr>
                                  <a:rPr lang="es-CL" sz="1600" kern="100">
                                    <a:effectLst/>
                                  </a:rPr>
                                  <m:t>=11</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1728</m:t>
                                    </m:r>
                                  </m:e>
                                </m:rad>
                                <m:r>
                                  <m:rPr>
                                    <m:nor/>
                                  </m:rPr>
                                  <a:rPr lang="es-CL" sz="1600" kern="100">
                                    <a:effectLst/>
                                  </a:rPr>
                                  <m:t>=12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8489296"/>
                      </a:ext>
                    </a:extLst>
                  </a:tr>
                </a:tbl>
              </a:graphicData>
            </a:graphic>
          </p:graphicFrame>
        </mc:Choice>
        <mc:Fallback xmlns="">
          <p:graphicFrame>
            <p:nvGraphicFramePr>
              <p:cNvPr id="11" name="Tabla 10">
                <a:extLst>
                  <a:ext uri="{FF2B5EF4-FFF2-40B4-BE49-F238E27FC236}">
                    <a16:creationId xmlns:a16="http://schemas.microsoft.com/office/drawing/2014/main" id="{209DDF95-BBDD-4216-3C0B-276DA98C41AE}"/>
                  </a:ext>
                </a:extLst>
              </p:cNvPr>
              <p:cNvGraphicFramePr>
                <a:graphicFrameLocks noGrp="1"/>
              </p:cNvGraphicFramePr>
              <p:nvPr>
                <p:extLst>
                  <p:ext uri="{D42A27DB-BD31-4B8C-83A1-F6EECF244321}">
                    <p14:modId xmlns:p14="http://schemas.microsoft.com/office/powerpoint/2010/main" val="22829256"/>
                  </p:ext>
                </p:extLst>
              </p:nvPr>
            </p:nvGraphicFramePr>
            <p:xfrm>
              <a:off x="5078580" y="2286951"/>
              <a:ext cx="3652678" cy="2361248"/>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808587494"/>
                        </a:ext>
                      </a:extLst>
                    </a:gridCol>
                    <a:gridCol w="1217812">
                      <a:extLst>
                        <a:ext uri="{9D8B030D-6E8A-4147-A177-3AD203B41FA5}">
                          <a16:colId xmlns:a16="http://schemas.microsoft.com/office/drawing/2014/main" val="3402418698"/>
                        </a:ext>
                      </a:extLst>
                    </a:gridCol>
                    <a:gridCol w="1217812">
                      <a:extLst>
                        <a:ext uri="{9D8B030D-6E8A-4147-A177-3AD203B41FA5}">
                          <a16:colId xmlns:a16="http://schemas.microsoft.com/office/drawing/2014/main" val="3874012931"/>
                        </a:ext>
                      </a:extLst>
                    </a:gridCol>
                  </a:tblGrid>
                  <a:tr h="717524">
                    <a:tc>
                      <a:txBody>
                        <a:bodyPr/>
                        <a:lstStyle/>
                        <a:p>
                          <a:endParaRPr lang="es-CL"/>
                        </a:p>
                      </a:txBody>
                      <a:tcPr marL="68580" marR="68580" marT="0" marB="0" anchor="ctr">
                        <a:blipFill>
                          <a:blip r:embed="rId3"/>
                          <a:stretch>
                            <a:fillRect l="-500" t="-847" r="-200500" b="-230508"/>
                          </a:stretch>
                        </a:blipFill>
                      </a:tcPr>
                    </a:tc>
                    <a:tc>
                      <a:txBody>
                        <a:bodyPr/>
                        <a:lstStyle/>
                        <a:p>
                          <a:endParaRPr lang="es-CL"/>
                        </a:p>
                      </a:txBody>
                      <a:tcPr marL="68580" marR="68580" marT="0" marB="0" anchor="ctr">
                        <a:blipFill>
                          <a:blip r:embed="rId3"/>
                          <a:stretch>
                            <a:fillRect l="-100500" t="-847" r="-100500" b="-230508"/>
                          </a:stretch>
                        </a:blipFill>
                      </a:tcPr>
                    </a:tc>
                    <a:tc>
                      <a:txBody>
                        <a:bodyPr/>
                        <a:lstStyle/>
                        <a:p>
                          <a:endParaRPr lang="es-CL"/>
                        </a:p>
                      </a:txBody>
                      <a:tcPr marL="68580" marR="68580" marT="0" marB="0" anchor="ctr">
                        <a:blipFill>
                          <a:blip r:embed="rId3"/>
                          <a:stretch>
                            <a:fillRect l="-200500" t="-847" r="-500" b="-230508"/>
                          </a:stretch>
                        </a:blipFill>
                      </a:tcPr>
                    </a:tc>
                    <a:extLst>
                      <a:ext uri="{0D108BD9-81ED-4DB2-BD59-A6C34878D82A}">
                        <a16:rowId xmlns:a16="http://schemas.microsoft.com/office/drawing/2014/main" val="4079785412"/>
                      </a:ext>
                    </a:extLst>
                  </a:tr>
                  <a:tr h="547908">
                    <a:tc>
                      <a:txBody>
                        <a:bodyPr/>
                        <a:lstStyle/>
                        <a:p>
                          <a:endParaRPr lang="es-CL"/>
                        </a:p>
                      </a:txBody>
                      <a:tcPr marL="68580" marR="68580" marT="0" marB="0" anchor="ctr">
                        <a:blipFill>
                          <a:blip r:embed="rId3"/>
                          <a:stretch>
                            <a:fillRect l="-500" t="-132222" r="-200500" b="-202222"/>
                          </a:stretch>
                        </a:blipFill>
                      </a:tcPr>
                    </a:tc>
                    <a:tc>
                      <a:txBody>
                        <a:bodyPr/>
                        <a:lstStyle/>
                        <a:p>
                          <a:endParaRPr lang="es-CL"/>
                        </a:p>
                      </a:txBody>
                      <a:tcPr marL="68580" marR="68580" marT="0" marB="0" anchor="ctr">
                        <a:blipFill>
                          <a:blip r:embed="rId3"/>
                          <a:stretch>
                            <a:fillRect l="-100500" t="-132222" r="-100500" b="-202222"/>
                          </a:stretch>
                        </a:blipFill>
                      </a:tcPr>
                    </a:tc>
                    <a:tc>
                      <a:txBody>
                        <a:bodyPr/>
                        <a:lstStyle/>
                        <a:p>
                          <a:endParaRPr lang="es-CL"/>
                        </a:p>
                      </a:txBody>
                      <a:tcPr marL="68580" marR="68580" marT="0" marB="0" anchor="ctr">
                        <a:blipFill>
                          <a:blip r:embed="rId3"/>
                          <a:stretch>
                            <a:fillRect l="-200500" t="-132222" r="-500" b="-202222"/>
                          </a:stretch>
                        </a:blipFill>
                      </a:tcPr>
                    </a:tc>
                    <a:extLst>
                      <a:ext uri="{0D108BD9-81ED-4DB2-BD59-A6C34878D82A}">
                        <a16:rowId xmlns:a16="http://schemas.microsoft.com/office/drawing/2014/main" val="1868114177"/>
                      </a:ext>
                    </a:extLst>
                  </a:tr>
                  <a:tr h="547908">
                    <a:tc>
                      <a:txBody>
                        <a:bodyPr/>
                        <a:lstStyle/>
                        <a:p>
                          <a:endParaRPr lang="es-CL"/>
                        </a:p>
                      </a:txBody>
                      <a:tcPr marL="68580" marR="68580" marT="0" marB="0" anchor="ctr">
                        <a:blipFill>
                          <a:blip r:embed="rId3"/>
                          <a:stretch>
                            <a:fillRect l="-500" t="-232222" r="-200500" b="-102222"/>
                          </a:stretch>
                        </a:blipFill>
                      </a:tcPr>
                    </a:tc>
                    <a:tc>
                      <a:txBody>
                        <a:bodyPr/>
                        <a:lstStyle/>
                        <a:p>
                          <a:endParaRPr lang="es-CL"/>
                        </a:p>
                      </a:txBody>
                      <a:tcPr marL="68580" marR="68580" marT="0" marB="0" anchor="ctr">
                        <a:blipFill>
                          <a:blip r:embed="rId3"/>
                          <a:stretch>
                            <a:fillRect l="-100500" t="-232222" r="-100500" b="-102222"/>
                          </a:stretch>
                        </a:blipFill>
                      </a:tcPr>
                    </a:tc>
                    <a:tc>
                      <a:txBody>
                        <a:bodyPr/>
                        <a:lstStyle/>
                        <a:p>
                          <a:endParaRPr lang="es-CL"/>
                        </a:p>
                      </a:txBody>
                      <a:tcPr marL="68580" marR="68580" marT="0" marB="0" anchor="ctr">
                        <a:blipFill>
                          <a:blip r:embed="rId3"/>
                          <a:stretch>
                            <a:fillRect l="-200500" t="-232222" r="-500" b="-102222"/>
                          </a:stretch>
                        </a:blipFill>
                      </a:tcPr>
                    </a:tc>
                    <a:extLst>
                      <a:ext uri="{0D108BD9-81ED-4DB2-BD59-A6C34878D82A}">
                        <a16:rowId xmlns:a16="http://schemas.microsoft.com/office/drawing/2014/main" val="3304784488"/>
                      </a:ext>
                    </a:extLst>
                  </a:tr>
                  <a:tr h="547908">
                    <a:tc>
                      <a:txBody>
                        <a:bodyPr/>
                        <a:lstStyle/>
                        <a:p>
                          <a:endParaRPr lang="es-CL"/>
                        </a:p>
                      </a:txBody>
                      <a:tcPr marL="68580" marR="68580" marT="0" marB="0" anchor="ctr">
                        <a:blipFill>
                          <a:blip r:embed="rId3"/>
                          <a:stretch>
                            <a:fillRect l="-500" t="-332222" r="-200500" b="-2222"/>
                          </a:stretch>
                        </a:blipFill>
                      </a:tcPr>
                    </a:tc>
                    <a:tc>
                      <a:txBody>
                        <a:bodyPr/>
                        <a:lstStyle/>
                        <a:p>
                          <a:endParaRPr lang="es-CL"/>
                        </a:p>
                      </a:txBody>
                      <a:tcPr marL="68580" marR="68580" marT="0" marB="0" anchor="ctr">
                        <a:blipFill>
                          <a:blip r:embed="rId3"/>
                          <a:stretch>
                            <a:fillRect l="-100500" t="-332222" r="-100500" b="-2222"/>
                          </a:stretch>
                        </a:blipFill>
                      </a:tcPr>
                    </a:tc>
                    <a:tc>
                      <a:txBody>
                        <a:bodyPr/>
                        <a:lstStyle/>
                        <a:p>
                          <a:endParaRPr lang="es-CL"/>
                        </a:p>
                      </a:txBody>
                      <a:tcPr marL="68580" marR="68580" marT="0" marB="0" anchor="ctr">
                        <a:blipFill>
                          <a:blip r:embed="rId3"/>
                          <a:stretch>
                            <a:fillRect l="-200500" t="-332222" r="-500" b="-2222"/>
                          </a:stretch>
                        </a:blipFill>
                      </a:tcPr>
                    </a:tc>
                    <a:extLst>
                      <a:ext uri="{0D108BD9-81ED-4DB2-BD59-A6C34878D82A}">
                        <a16:rowId xmlns:a16="http://schemas.microsoft.com/office/drawing/2014/main" val="678489296"/>
                      </a:ext>
                    </a:extLst>
                  </a:tr>
                </a:tbl>
              </a:graphicData>
            </a:graphic>
          </p:graphicFrame>
        </mc:Fallback>
      </mc:AlternateContent>
    </p:spTree>
    <p:extLst>
      <p:ext uri="{BB962C8B-B14F-4D97-AF65-F5344CB8AC3E}">
        <p14:creationId xmlns:p14="http://schemas.microsoft.com/office/powerpoint/2010/main" val="2740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Adición y sustracción de raíces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91CD40F-F533-3846-8EA5-7B45FDF5A88A}"/>
              </a:ext>
            </a:extLst>
          </p:cNvPr>
          <p:cNvSpPr txBox="1"/>
          <p:nvPr/>
        </p:nvSpPr>
        <p:spPr>
          <a:xfrm>
            <a:off x="269876" y="1945363"/>
            <a:ext cx="4156074" cy="1962268"/>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Al igual que con las potencias, las raíces cumplen prácticamente las mismas propiedades que operar con potencias, cumpliendo las mismas reglas.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Es necesario desarrollar las raíces y luego la operatoria respectiva.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 de texto 1677639116">
                <a:extLst>
                  <a:ext uri="{FF2B5EF4-FFF2-40B4-BE49-F238E27FC236}">
                    <a16:creationId xmlns:a16="http://schemas.microsoft.com/office/drawing/2014/main" id="{9D9E025D-5977-26C5-2E32-E78ABF69BB2A}"/>
                  </a:ext>
                </a:extLst>
              </p:cNvPr>
              <p:cNvSpPr txBox="1"/>
              <p:nvPr/>
            </p:nvSpPr>
            <p:spPr>
              <a:xfrm>
                <a:off x="4783148" y="1945363"/>
                <a:ext cx="4235443" cy="1962267"/>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27 </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2+3 = 5</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2: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2</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 = </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 de texto 1677639116">
                <a:extLst>
                  <a:ext uri="{FF2B5EF4-FFF2-40B4-BE49-F238E27FC236}">
                    <a16:creationId xmlns:a16="http://schemas.microsoft.com/office/drawing/2014/main" id="{9D9E025D-5977-26C5-2E32-E78ABF69BB2A}"/>
                  </a:ext>
                </a:extLst>
              </p:cNvPr>
              <p:cNvSpPr txBox="1">
                <a:spLocks noRot="1" noChangeAspect="1" noMove="1" noResize="1" noEditPoints="1" noAdjustHandles="1" noChangeArrowheads="1" noChangeShapeType="1" noTextEdit="1"/>
              </p:cNvSpPr>
              <p:nvPr/>
            </p:nvSpPr>
            <p:spPr>
              <a:xfrm>
                <a:off x="4783148" y="1945363"/>
                <a:ext cx="4235443" cy="1962267"/>
              </a:xfrm>
              <a:prstGeom prst="roundRect">
                <a:avLst>
                  <a:gd name="adj" fmla="val 6870"/>
                </a:avLst>
              </a:prstGeom>
              <a:blipFill>
                <a:blip r:embed="rId2"/>
                <a:stretch>
                  <a:fillRect l="-144"/>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5135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Multiplicación de raíces con igual cantidad sub-radical y distinto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69876" y="1945363"/>
                <a:ext cx="4156074" cy="1895775"/>
              </a:xfrm>
              <a:prstGeom prst="rect">
                <a:avLst/>
              </a:prstGeom>
              <a:noFill/>
            </p:spPr>
            <p:txBody>
              <a:bodyPr wrap="square">
                <a:spAutoFit/>
              </a:bodyPr>
              <a:lstStyle/>
              <a:p>
                <a:pPr algn="just"/>
                <a:r>
                  <a:rPr lang="es-CL" sz="1600" dirty="0">
                    <a:latin typeface="Aptos" panose="020B0004020202020204" pitchFamily="34" charset="0"/>
                  </a:rPr>
                  <a:t>En la multiplicación, el radicando resultante estará elevado a la suma de los índices, mientras que el índice resultante corresponderá a la multiplicación entre estos, lo que deriva de las propiedades de la potencia.</a:t>
                </a: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sSup>
                            <m:sSupPr>
                              <m:ctrlPr>
                                <a:rPr lang="es-CL" sz="1600" i="1">
                                  <a:latin typeface="Cambria Math" panose="02040503050406030204" pitchFamily="18" charset="0"/>
                                </a:rPr>
                              </m:ctrlPr>
                            </m:sSupPr>
                            <m:e>
                              <m:r>
                                <m:rPr>
                                  <m:nor/>
                                </m:rPr>
                                <a:rPr lang="es-CL" sz="1600">
                                  <a:latin typeface="Aptos" panose="020B0004020202020204" pitchFamily="34" charset="0"/>
                                </a:rPr>
                                <m:t>a</m:t>
                              </m:r>
                            </m:e>
                            <m:sup>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sup>
                          </m:sSup>
                        </m:e>
                      </m:rad>
                    </m:oMath>
                  </m:oMathPara>
                </a14:m>
                <a:endParaRPr lang="es-CL" sz="16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69876" y="1945363"/>
                <a:ext cx="4156074" cy="1895775"/>
              </a:xfrm>
              <a:prstGeom prst="rect">
                <a:avLst/>
              </a:prstGeom>
              <a:blipFill>
                <a:blip r:embed="rId2"/>
                <a:stretch>
                  <a:fillRect l="-733" t="-965" r="-88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 5</m:t>
                          </m: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+ 5</m:t>
                              </m:r>
                            </m:sup>
                          </m:sSup>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sup>
                          </m:sSup>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l="-157"/>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multiplicación de potencias con igual base, teniendo que finalmente volver a convertir en 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6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1872</Words>
  <Application>Microsoft Office PowerPoint</Application>
  <PresentationFormat>Presentación en pantalla (16:9)</PresentationFormat>
  <Paragraphs>255</Paragraphs>
  <Slides>33</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Varela Round</vt:lpstr>
      <vt:lpstr>Wingdings</vt:lpstr>
      <vt:lpstr>Cambria Math</vt:lpstr>
      <vt:lpstr>Poppins Black</vt:lpstr>
      <vt:lpstr>Calibri</vt:lpstr>
      <vt:lpstr>Arial</vt:lpstr>
      <vt:lpstr>Aptos</vt:lpstr>
      <vt:lpstr>Barlow</vt:lpstr>
      <vt:lpstr>Nunito Light</vt:lpstr>
      <vt:lpstr>Data Analytics Strategy Toolkit by Slidesgo</vt:lpstr>
      <vt:lpstr>Presentación de PowerPoint</vt:lpstr>
      <vt:lpstr>Objetivos de Aprendizaje</vt:lpstr>
      <vt:lpstr>Raíces</vt:lpstr>
      <vt:lpstr>Raíces en los Reales</vt:lpstr>
      <vt:lpstr>Propiedades de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Racionalización</vt:lpstr>
      <vt:lpstr>Racionalización</vt:lpstr>
      <vt:lpstr>Raíces en la recta numérica</vt:lpstr>
      <vt:lpstr>Orden en raíces</vt:lpstr>
      <vt:lpstr>Orden en raíces</vt:lpstr>
      <vt:lpstr>Orden en raíces</vt:lpstr>
      <vt:lpstr>Orden en raíces</vt:lpstr>
      <vt:lpstr>Orden en raíces</vt:lpstr>
      <vt:lpstr>Presentación de PowerPoint</vt:lpstr>
      <vt:lpstr>Pregunta N°1</vt:lpstr>
      <vt:lpstr>Pregunta N°2</vt:lpstr>
      <vt:lpstr>Pregunta N°3</vt:lpstr>
      <vt:lpstr>Pregunta N°4</vt:lpstr>
      <vt:lpstr>Pregunta N°5</vt:lpstr>
      <vt:lpstr>Pregunta N°6</vt:lpstr>
      <vt:lpstr>Pregunta N°7</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31</cp:revision>
  <dcterms:modified xsi:type="dcterms:W3CDTF">2024-05-07T22:18:02Z</dcterms:modified>
</cp:coreProperties>
</file>