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rsiva"/>
      <p:regular r:id="rId23"/>
      <p:bold r:id="rId24"/>
      <p:italic r:id="rId25"/>
      <p:boldItalic r:id="rId26"/>
    </p:embeddedFont>
    <p:embeddedFont>
      <p:font typeface="Constanti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5IHaveVA3JNmvz6C1qVkgjD+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fd4bd4c6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fd4bd4c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fd4bd4c64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fd4bd4c6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29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6EAEC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509"/>
              </a:srgbClr>
            </a:outerShdw>
          </a:effectLst>
        </p:spPr>
      </p:cxnSp>
      <p:cxnSp>
        <p:nvCxnSpPr>
          <p:cNvPr id="15" name="Google Shape;15;p29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6EAEC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509"/>
              </a:srgbClr>
            </a:outerShdw>
          </a:effectLst>
        </p:spPr>
      </p:cxnSp>
      <p:sp>
        <p:nvSpPr>
          <p:cNvPr id="16" name="Google Shape;16;p29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" name="Google Shape;17;p2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2232819" y="-327818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" name="Google Shape;24;p3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cxnSp>
        <p:nvCxnSpPr>
          <p:cNvPr id="39" name="Google Shape;39;p32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6EAEC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509"/>
              </a:srgbClr>
            </a:outerShdw>
          </a:effectLst>
        </p:spPr>
      </p:cxnSp>
      <p:cxnSp>
        <p:nvCxnSpPr>
          <p:cNvPr id="40" name="Google Shape;40;p32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6EAEC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509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5" name="Google Shape;45;p3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4" name="Google Shape;54;p3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35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cxnSp>
        <p:nvCxnSpPr>
          <p:cNvPr id="61" name="Google Shape;61;p35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509"/>
              </a:srgbClr>
            </a:outerShdw>
          </a:effectLst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6" name="Google Shape;66;p3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1FBFD"/>
          </a:solidFill>
          <a:ln>
            <a:noFill/>
          </a:ln>
          <a:effectLst>
            <a:outerShdw blurRad="88900" sx="103000" rotWithShape="0" algn="ctr" sy="103000">
              <a:srgbClr val="000000">
                <a:alpha val="31372"/>
              </a:srgbClr>
            </a:outerShdw>
          </a:effectLst>
        </p:spPr>
      </p:sp>
      <p:sp>
        <p:nvSpPr>
          <p:cNvPr id="70" name="Google Shape;70;p37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6pPr>
            <a:lvl7pPr indent="-325754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7pPr>
            <a:lvl8pPr indent="-325754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8pPr>
            <a:lvl9pPr indent="-325754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530"/>
              <a:buChar char="?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3" name="Google Shape;73;p3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2040"/>
              <a:buFont typeface="Noto San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29E"/>
              </a:buClr>
              <a:buSzPts val="1785"/>
              <a:buFont typeface="Noto San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9BE"/>
              </a:buClr>
              <a:buSzPts val="1615"/>
              <a:buFont typeface="Noto San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445"/>
              <a:buFont typeface="Noto San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360"/>
              <a:buFont typeface="Noto San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089BE"/>
              </a:buClr>
              <a:buSzPts val="1275"/>
              <a:buFont typeface="Noto San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anva.com/design/DAGDiExtLLA/aJ0JeEJZf49e67YFRqr0og/edit?utm_content=DAGDiExtLLA&amp;utm_campaign=designshare&amp;utm_medium=link2&amp;utm_source=sharebutto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a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771460"/>
            <a:ext cx="6192688" cy="32604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31650" y="1653750"/>
            <a:ext cx="7280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ES" sz="4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Clase N°2: </a:t>
            </a:r>
            <a:r>
              <a:rPr b="1" i="0" lang="es-ES" sz="4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</a:t>
            </a:r>
            <a:r>
              <a:rPr b="1" lang="es-ES" sz="4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 Ilustración</a:t>
            </a:r>
            <a:endParaRPr b="1" i="0" sz="41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900"/>
              <a:buFont typeface="Constantia"/>
              <a:buNone/>
            </a:pPr>
            <a:r>
              <a:rPr b="1" lang="es-ES" sz="3900"/>
              <a:t>En síntesis ¿Qué proponen las Ideas de la Ilustración?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656100" y="1371600"/>
            <a:ext cx="8030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u="sng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Secularizaciòn </a:t>
            </a:r>
            <a:r>
              <a:rPr lang="es-E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→Transitar desde la fe hacia la razòn. Solo la razòn puede sacar al ser humano de la oscuridad y la subordinaciòn. </a:t>
            </a:r>
            <a:r>
              <a:rPr b="1" lang="es-E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Laicizaciòn </a:t>
            </a:r>
            <a:endParaRPr b="1"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1213725" y="2844100"/>
            <a:ext cx="56262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Confianza  en la ciencia  como fòrmula del progreso. 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Char char="-"/>
            </a:pPr>
            <a:r>
              <a:rPr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Surgimiento del </a:t>
            </a:r>
            <a:r>
              <a:rPr b="1"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mètodo cientìfico.</a:t>
            </a:r>
            <a:r>
              <a:rPr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Char char="-"/>
            </a:pPr>
            <a:r>
              <a:rPr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Observaciòn a travès de los </a:t>
            </a:r>
            <a:r>
              <a:rPr b="1"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sentidos y la experiencia. </a:t>
            </a:r>
            <a:endParaRPr b="1"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tantia"/>
              <a:buChar char="-"/>
            </a:pPr>
            <a:r>
              <a:rPr lang="es-E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Cuestionamiento de la verdad absoluta. 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1281025" y="5749575"/>
            <a:ext cx="48072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u="sng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Línea del Tiempo Filosofía Ilustrada</a:t>
            </a:r>
            <a:r>
              <a:rPr lang="es-ES" sz="2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¿DÓNDE SE DIFUNDIERON LAS IDEAS DE LA ILUSTRACIÓN ?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4"/>
          <p:cNvSpPr txBox="1"/>
          <p:nvPr>
            <p:ph idx="1" type="body"/>
          </p:nvPr>
        </p:nvSpPr>
        <p:spPr>
          <a:xfrm>
            <a:off x="899592" y="2420888"/>
            <a:ext cx="3168352" cy="3024336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40000" ty="0" sy="40000"/>
          </a:blip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es-E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salones y los nuevos medios de comunicación como panfletos, folletos, revistas o periódicos, contribuyeron decisivamente a su divulgación. </a:t>
            </a:r>
            <a:endParaRPr/>
          </a:p>
          <a:p>
            <a:pPr indent="-10160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www.escuelapedia.com/wp-content/uploads/2011/05/la-ilustracion.jpg" id="162" name="Google Shape;1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484784"/>
            <a:ext cx="385762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e/e6/Adolph-von-Menzel-Tafelrunde.jpg/200px-Adolph-von-Menzel-Tafelrunde.jpg" id="163" name="Google Shape;1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4008" y="4077072"/>
            <a:ext cx="3816424" cy="22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71600"/>
            <a:ext cx="8229600" cy="500972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b="1" lang="es-ES"/>
              <a:t>La Enciclopedia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672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lustracion001"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14290"/>
            <a:ext cx="8208912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395536" y="692696"/>
            <a:ext cx="8286808" cy="55092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40000" ty="0" sy="40000"/>
          </a:blip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Finalmente, la Ilustración</a:t>
            </a:r>
            <a:r>
              <a:rPr b="1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-Es  el resultado del trabajo de un grupo de personas que se admiraban y leían unas a otras.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-Difunde la filosofía empírica inglesa, que afirma que todo conocimiento proviene de la experiencia.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-Tiene  una inspiración británica, sin embargo, sus figuras más importantes serán un grupo de pensadores franceses.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-Trajo el marco intelectual en el que se desarrollaron revoluciones y procesos de independencia</a:t>
            </a:r>
            <a:r>
              <a:rPr b="0" i="0" lang="es-ES" sz="36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28800"/>
            <a:ext cx="8229600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100000"/>
              <a:buFont typeface="Constantia"/>
              <a:buNone/>
            </a:pPr>
            <a:r>
              <a:rPr b="1" lang="es-ES"/>
              <a:t>¿Cómo influyeron estas ideas en los Monarcas Absolutos?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xtec.cat/~lvallmaj/passeig/llums/dec-1789.JPG"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66" y="500042"/>
            <a:ext cx="6072230" cy="5786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laguia2000.com/wp-content/uploads/2008/11/bandera_filadelfia.jpg"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546" y="1500174"/>
            <a:ext cx="4572032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hales.cica.es/rd/Recursos/rd99/ed99-0257-01/bastil3.jpeg" id="197" name="Google Shape;19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662" y="500042"/>
            <a:ext cx="7715304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4845" lvl="0" marL="2743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b="1" lang="es-ES"/>
              <a:t>OA 1:  </a:t>
            </a:r>
            <a:r>
              <a:rPr lang="es-ES"/>
              <a:t>Caracterizar la Ilustración como corriente de pensamiento basada en la razón, considerando sus principales ideas:  la separación y el equilibrio de poderes del Estado, los principios de libertad, igualdad y soberanía popular y la secularización, y fundamentar su rol en la crítica al absolutismo y en la promoción del ideario republicano.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84845" lvl="0" marL="2743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10"/>
              <a:buChar char="⚫"/>
            </a:pPr>
            <a:r>
              <a:rPr b="1" lang="es-ES"/>
              <a:t> OA 2: </a:t>
            </a:r>
            <a:r>
              <a:rPr lang="es-ES"/>
              <a:t>Analizar cómo las ideas ilustradas se manifestaron en los procesos revolucionarios de fines del siglo XVIII y comienzos del siglo XIX, considerando la independencia de Estados Unidos y la Revolución francesa. </a:t>
            </a:r>
            <a:endParaRPr/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b="1" lang="es-ES"/>
              <a:t>Objetivos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50" y="1446775"/>
            <a:ext cx="8963100" cy="44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fd4bd4c64_1_0"/>
          <p:cNvSpPr txBox="1"/>
          <p:nvPr>
            <p:ph idx="1" type="body"/>
          </p:nvPr>
        </p:nvSpPr>
        <p:spPr>
          <a:xfrm>
            <a:off x="457200" y="1524000"/>
            <a:ext cx="35541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/>
              <a:t>El </a:t>
            </a:r>
            <a:r>
              <a:rPr b="1" lang="es-ES"/>
              <a:t>antiguo régimen,</a:t>
            </a:r>
            <a:r>
              <a:rPr lang="es-ES"/>
              <a:t> estructura social presente en el siglo XVIII, estaba lejos de ser perfecta y era constantemente criticada por los pensadores ilustrados. Los “filósofos ilustrados”, grupo de pensadores del período, aplicaron un análisis crítico a la sociedad, denunciaron los males de las estructuras sociales y de la política de su época (desigualdad social y la concentración del poder en las manos del rey). </a:t>
            </a:r>
            <a:endParaRPr/>
          </a:p>
        </p:txBody>
      </p:sp>
      <p:sp>
        <p:nvSpPr>
          <p:cNvPr id="108" name="Google Shape;108;g2cfd4bd4c64_1_0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. ¿Cual es el contexto que se vivía en Europa en el siglo XVIII? </a:t>
            </a:r>
            <a:endParaRPr/>
          </a:p>
        </p:txBody>
      </p:sp>
      <p:pic>
        <p:nvPicPr>
          <p:cNvPr id="109" name="Google Shape;109;g2cfd4bd4c6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750" y="2019313"/>
            <a:ext cx="4568900" cy="32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cfd4bd4c64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33388"/>
            <a:ext cx="7620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1.bp.blogspot.com/_AvosZEgJL6E/TOZG3A1u79I/AAAAAAAAAQ0/itZiEWNO0Kw/s1600/siglo+XVIII.JPG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820" y="367953"/>
            <a:ext cx="8501123" cy="635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899592" y="692696"/>
            <a:ext cx="7358114" cy="181588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40000" ty="0" sy="40000"/>
          </a:blip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</a:t>
            </a:r>
            <a:r>
              <a:rPr b="1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Qué es la Ilustración?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un  movimiento intelectual  que se inspiró en los valores humanistas que habían  expresado los escritores y artistas del Renacimiento.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3203850" y="2803911"/>
            <a:ext cx="2952300" cy="333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Valores humanistas tales como: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Tolerancia, igualdad, </a:t>
            </a:r>
            <a:r>
              <a:rPr b="1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libertad</a:t>
            </a:r>
            <a:r>
              <a:rPr b="0" i="0" lang="es-E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justicia, entre otros.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upload.wikimedia.org/wikipedia/commons/thumb/a/a7/Eug%C3%A8ne_Delacroix_-_La_libert%C3%A9_guidant_le_peuple.jpg/300px-Eug%C3%A8ne_Delacroix_-_La_libert%C3%A9_guidant_le_peuple.jpg"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933376"/>
            <a:ext cx="280831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oit.org.pe/portal/images/stories/contenido/temas_igualdad.jpg" id="127" name="Google Shape;12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184" y="2851184"/>
            <a:ext cx="265032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/>
        </p:nvSpPr>
        <p:spPr>
          <a:xfrm>
            <a:off x="6300175" y="5155450"/>
            <a:ext cx="2808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Pero, ¿la </a:t>
            </a:r>
            <a:r>
              <a:rPr b="1" lang="es-E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libertad</a:t>
            </a:r>
            <a:r>
              <a:rPr lang="es-E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aplicaba para toda la poblaciòn?</a:t>
            </a: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2656"/>
            <a:ext cx="914400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/>
          <p:nvPr/>
        </p:nvSpPr>
        <p:spPr>
          <a:xfrm>
            <a:off x="1305000" y="207323"/>
            <a:ext cx="6534000" cy="93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ALGUNAS CARACTERÍSTICAS PROPIAS DE LA ILUSTRACIÓN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807375" y="1664838"/>
            <a:ext cx="3568800" cy="79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Confianza en la razón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humana → antropocentrismo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807375" y="2781000"/>
            <a:ext cx="3568800" cy="648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Espíritu  crítico.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807375" y="3717025"/>
            <a:ext cx="3506400" cy="79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Libertad de pensamiento y de religión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(laicismo)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954225" y="4624150"/>
            <a:ext cx="3478800" cy="648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Concepción de la historia como progreso.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869875" y="4797050"/>
            <a:ext cx="3506400" cy="187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Creencia en la existencia de leyes universales, que rigen tanto los fenómenos naturales como los sociales</a:t>
            </a:r>
            <a:r>
              <a:rPr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sustituciòn de lo divino)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4961125" y="1301725"/>
            <a:ext cx="3465000" cy="1008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en la capacidad humana para perfeccionarse (optimismo).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4954225" y="3483925"/>
            <a:ext cx="3478800" cy="936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Cuestionamiento de los privilegios sociales y económicos.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4961125" y="2487725"/>
            <a:ext cx="3465000" cy="79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Preocupación por la educación.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4940425" y="5453525"/>
            <a:ext cx="3506400" cy="121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Crìtica hacia el 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absolutismo</a:t>
            </a:r>
            <a:r>
              <a:rPr lang="es-E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divisiones del poder y voluntad popular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l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2020-09-30T23:42:55Z</dcterms:created>
  <dc:creator>JULIETA MARCELA PASTENE FARIAS</dc:creator>
</cp:coreProperties>
</file>