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Fredoka" panose="020B0604020202020204" charset="0"/>
      <p:regular r:id="rId37"/>
    </p:embeddedFont>
    <p:embeddedFont>
      <p:font typeface="Josefin Sans" pitchFamily="2" charset="0"/>
      <p:regular r:id="rId38"/>
    </p:embeddedFont>
    <p:embeddedFont>
      <p:font typeface="Josefin Sans Bold" pitchFamily="2" charset="0"/>
      <p:regular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97533"/>
            <a:ext cx="16230600" cy="2995365"/>
            <a:chOff x="0" y="0"/>
            <a:chExt cx="22021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2108" cy="406400"/>
            </a:xfrm>
            <a:custGeom>
              <a:avLst/>
              <a:gdLst/>
              <a:ahLst/>
              <a:cxnLst/>
              <a:rect l="l" t="t" r="r" b="b"/>
              <a:pathLst>
                <a:path w="2202108" h="406400">
                  <a:moveTo>
                    <a:pt x="1998908" y="0"/>
                  </a:moveTo>
                  <a:cubicBezTo>
                    <a:pt x="2111132" y="0"/>
                    <a:pt x="2202108" y="90976"/>
                    <a:pt x="2202108" y="203200"/>
                  </a:cubicBezTo>
                  <a:cubicBezTo>
                    <a:pt x="2202108" y="315424"/>
                    <a:pt x="2111132" y="406400"/>
                    <a:pt x="19989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0210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962988" y="-962988"/>
            <a:ext cx="3983376" cy="398337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78253" y="-519233"/>
            <a:ext cx="3013905" cy="301390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86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921613" y="-514599"/>
            <a:ext cx="12065613" cy="1105149"/>
            <a:chOff x="0" y="0"/>
            <a:chExt cx="443692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36926" cy="406400"/>
            </a:xfrm>
            <a:custGeom>
              <a:avLst/>
              <a:gdLst/>
              <a:ahLst/>
              <a:cxnLst/>
              <a:rect l="l" t="t" r="r" b="b"/>
              <a:pathLst>
                <a:path w="4436926" h="406400">
                  <a:moveTo>
                    <a:pt x="4233726" y="0"/>
                  </a:moveTo>
                  <a:cubicBezTo>
                    <a:pt x="4345950" y="0"/>
                    <a:pt x="4436926" y="90976"/>
                    <a:pt x="4436926" y="203200"/>
                  </a:cubicBezTo>
                  <a:cubicBezTo>
                    <a:pt x="4436926" y="315424"/>
                    <a:pt x="4345950" y="406400"/>
                    <a:pt x="42337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369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67612" y="7266612"/>
            <a:ext cx="3983376" cy="39833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752347" y="7751347"/>
            <a:ext cx="3013905" cy="3013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9696325"/>
            <a:ext cx="11864697" cy="1105149"/>
            <a:chOff x="0" y="0"/>
            <a:chExt cx="4363042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63043" cy="406400"/>
            </a:xfrm>
            <a:custGeom>
              <a:avLst/>
              <a:gdLst/>
              <a:ahLst/>
              <a:cxnLst/>
              <a:rect l="l" t="t" r="r" b="b"/>
              <a:pathLst>
                <a:path w="4363043" h="406400">
                  <a:moveTo>
                    <a:pt x="4159843" y="0"/>
                  </a:moveTo>
                  <a:cubicBezTo>
                    <a:pt x="4272067" y="0"/>
                    <a:pt x="4363043" y="90976"/>
                    <a:pt x="4363043" y="203200"/>
                  </a:cubicBezTo>
                  <a:cubicBezTo>
                    <a:pt x="4363043" y="315424"/>
                    <a:pt x="4272067" y="406400"/>
                    <a:pt x="41598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0E1F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436304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64451" y="284858"/>
            <a:ext cx="2209814" cy="220981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863377" y="3626755"/>
            <a:ext cx="14561245" cy="207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7"/>
              </a:lnSpc>
            </a:pPr>
            <a:r>
              <a:rPr lang="en-US" sz="9626">
                <a:solidFill>
                  <a:srgbClr val="0D1821"/>
                </a:solidFill>
                <a:latin typeface="Fredoka"/>
                <a:ea typeface="Fredoka"/>
                <a:cs typeface="Fredoka"/>
                <a:sym typeface="Fredoka"/>
              </a:rPr>
              <a:t>Introducción a Energía de la Tierra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441185" y="6695829"/>
            <a:ext cx="4918661" cy="177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D1821"/>
                </a:solidFill>
                <a:latin typeface="Fredoka"/>
                <a:ea typeface="Fredoka"/>
                <a:cs typeface="Fredoka"/>
                <a:sym typeface="Fredoka"/>
              </a:rPr>
              <a:t>Eje temático de Energía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D1821"/>
                </a:solidFill>
                <a:latin typeface="Fredoka"/>
                <a:ea typeface="Fredoka"/>
                <a:cs typeface="Fredoka"/>
                <a:sym typeface="Fredoka"/>
              </a:rPr>
              <a:t>Clase nº20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D1821"/>
                </a:solidFill>
                <a:latin typeface="Fredoka"/>
                <a:ea typeface="Fredoka"/>
                <a:cs typeface="Fredoka"/>
                <a:sym typeface="Fredoka"/>
              </a:rPr>
              <a:t>04 Setiembre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496486" y="1928425"/>
            <a:ext cx="7276251" cy="6918571"/>
          </a:xfrm>
          <a:custGeom>
            <a:avLst/>
            <a:gdLst/>
            <a:ahLst/>
            <a:cxnLst/>
            <a:rect l="l" t="t" r="r" b="b"/>
            <a:pathLst>
              <a:path w="7276251" h="6918571">
                <a:moveTo>
                  <a:pt x="0" y="0"/>
                </a:moveTo>
                <a:lnTo>
                  <a:pt x="7276250" y="0"/>
                </a:lnTo>
                <a:lnTo>
                  <a:pt x="7276250" y="6918571"/>
                </a:lnTo>
                <a:lnTo>
                  <a:pt x="0" y="69185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9" t="-992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028700" y="2253754"/>
            <a:ext cx="7782589" cy="398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Tercera Ley de Kepler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“Los cuadrados de los períodos de revolución de los planetas son directamente proporcionales al cubo de los semiejes mayores de las elipses orbitales”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Leyes de Kepler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99469" y="6933965"/>
            <a:ext cx="3680198" cy="2324335"/>
            <a:chOff x="0" y="0"/>
            <a:chExt cx="4906930" cy="30991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06930" cy="3099114"/>
            </a:xfrm>
            <a:custGeom>
              <a:avLst/>
              <a:gdLst/>
              <a:ahLst/>
              <a:cxnLst/>
              <a:rect l="l" t="t" r="r" b="b"/>
              <a:pathLst>
                <a:path w="4906930" h="3099114">
                  <a:moveTo>
                    <a:pt x="0" y="0"/>
                  </a:moveTo>
                  <a:lnTo>
                    <a:pt x="4906930" y="0"/>
                  </a:lnTo>
                  <a:lnTo>
                    <a:pt x="4906930" y="3099114"/>
                  </a:lnTo>
                  <a:lnTo>
                    <a:pt x="0" y="3099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99524" y="5841237"/>
            <a:ext cx="7740545" cy="3005759"/>
          </a:xfrm>
          <a:custGeom>
            <a:avLst/>
            <a:gdLst/>
            <a:ahLst/>
            <a:cxnLst/>
            <a:rect l="l" t="t" r="r" b="b"/>
            <a:pathLst>
              <a:path w="7740545" h="3005759">
                <a:moveTo>
                  <a:pt x="0" y="0"/>
                </a:moveTo>
                <a:lnTo>
                  <a:pt x="7740545" y="0"/>
                </a:lnTo>
                <a:lnTo>
                  <a:pt x="7740545" y="3005759"/>
                </a:lnTo>
                <a:lnTo>
                  <a:pt x="0" y="3005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028700" y="2253754"/>
            <a:ext cx="16744036" cy="33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Isaac Newton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, en el siglo XVII d.C.:</a:t>
            </a: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Complementa el trabajo de Kepler con la ley de gravitación universal: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“Toda partícula material del universo atrae a cualquier otra partícula con una fuerza directamente proporcional al producto de sus masas e inversamente proporcional al cuadrado de la distancia que las separa.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 de Gravitación Universal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713053" y="6094662"/>
            <a:ext cx="5049609" cy="1499884"/>
            <a:chOff x="0" y="0"/>
            <a:chExt cx="6732812" cy="19998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32812" cy="1999845"/>
            </a:xfrm>
            <a:custGeom>
              <a:avLst/>
              <a:gdLst/>
              <a:ahLst/>
              <a:cxnLst/>
              <a:rect l="l" t="t" r="r" b="b"/>
              <a:pathLst>
                <a:path w="6732812" h="1999845">
                  <a:moveTo>
                    <a:pt x="0" y="0"/>
                  </a:moveTo>
                  <a:lnTo>
                    <a:pt x="6732812" y="0"/>
                  </a:lnTo>
                  <a:lnTo>
                    <a:pt x="6732812" y="1999845"/>
                  </a:lnTo>
                  <a:lnTo>
                    <a:pt x="0" y="1999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62134" y="8010784"/>
            <a:ext cx="5551446" cy="1247516"/>
            <a:chOff x="0" y="0"/>
            <a:chExt cx="7401927" cy="16633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01927" cy="1663354"/>
            </a:xfrm>
            <a:custGeom>
              <a:avLst/>
              <a:gdLst/>
              <a:ahLst/>
              <a:cxnLst/>
              <a:rect l="l" t="t" r="r" b="b"/>
              <a:pathLst>
                <a:path w="7401927" h="1663354">
                  <a:moveTo>
                    <a:pt x="0" y="0"/>
                  </a:moveTo>
                  <a:lnTo>
                    <a:pt x="7401927" y="0"/>
                  </a:lnTo>
                  <a:lnTo>
                    <a:pt x="7401927" y="1663354"/>
                  </a:lnTo>
                  <a:lnTo>
                    <a:pt x="0" y="1663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99524" y="5841237"/>
            <a:ext cx="7740545" cy="3005759"/>
          </a:xfrm>
          <a:custGeom>
            <a:avLst/>
            <a:gdLst/>
            <a:ahLst/>
            <a:cxnLst/>
            <a:rect l="l" t="t" r="r" b="b"/>
            <a:pathLst>
              <a:path w="7740545" h="3005759">
                <a:moveTo>
                  <a:pt x="0" y="0"/>
                </a:moveTo>
                <a:lnTo>
                  <a:pt x="7740545" y="0"/>
                </a:lnTo>
                <a:lnTo>
                  <a:pt x="7740545" y="3005759"/>
                </a:lnTo>
                <a:lnTo>
                  <a:pt x="0" y="3005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028700" y="2253754"/>
            <a:ext cx="16744036" cy="33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Isaac Newton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, en el siglo XVII d.C.:</a:t>
            </a:r>
          </a:p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Complementa el trabajo de Kepler con la ley de gravitación universal: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“Toda partícula material del universo atrae a cualquier otra partícula con una fuerza directamente proporcional al producto de sus masas e inversamente proporcional al cuadrado de la distancia que las separa.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 de Gravitación Universal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713053" y="6094662"/>
            <a:ext cx="5049609" cy="1499884"/>
            <a:chOff x="0" y="0"/>
            <a:chExt cx="6732812" cy="19998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732812" cy="1999845"/>
            </a:xfrm>
            <a:custGeom>
              <a:avLst/>
              <a:gdLst/>
              <a:ahLst/>
              <a:cxnLst/>
              <a:rect l="l" t="t" r="r" b="b"/>
              <a:pathLst>
                <a:path w="6732812" h="1999845">
                  <a:moveTo>
                    <a:pt x="0" y="0"/>
                  </a:moveTo>
                  <a:lnTo>
                    <a:pt x="6732812" y="0"/>
                  </a:lnTo>
                  <a:lnTo>
                    <a:pt x="6732812" y="1999845"/>
                  </a:lnTo>
                  <a:lnTo>
                    <a:pt x="0" y="1999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62134" y="8010784"/>
            <a:ext cx="5551446" cy="1247516"/>
            <a:chOff x="0" y="0"/>
            <a:chExt cx="7401927" cy="16633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01927" cy="1663354"/>
            </a:xfrm>
            <a:custGeom>
              <a:avLst/>
              <a:gdLst/>
              <a:ahLst/>
              <a:cxnLst/>
              <a:rect l="l" t="t" r="r" b="b"/>
              <a:pathLst>
                <a:path w="7401927" h="1663354">
                  <a:moveTo>
                    <a:pt x="0" y="0"/>
                  </a:moveTo>
                  <a:lnTo>
                    <a:pt x="7401927" y="0"/>
                  </a:lnTo>
                  <a:lnTo>
                    <a:pt x="7401927" y="1663354"/>
                  </a:lnTo>
                  <a:lnTo>
                    <a:pt x="0" y="1663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32197" y="6252541"/>
            <a:ext cx="7740545" cy="3005759"/>
          </a:xfrm>
          <a:custGeom>
            <a:avLst/>
            <a:gdLst/>
            <a:ahLst/>
            <a:cxnLst/>
            <a:rect l="l" t="t" r="r" b="b"/>
            <a:pathLst>
              <a:path w="7740545" h="3005759">
                <a:moveTo>
                  <a:pt x="0" y="0"/>
                </a:moveTo>
                <a:lnTo>
                  <a:pt x="7740545" y="0"/>
                </a:lnTo>
                <a:lnTo>
                  <a:pt x="7740545" y="3005759"/>
                </a:lnTo>
                <a:lnTo>
                  <a:pt x="0" y="3005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2" name="Group 12"/>
          <p:cNvGrpSpPr/>
          <p:nvPr/>
        </p:nvGrpSpPr>
        <p:grpSpPr>
          <a:xfrm>
            <a:off x="1028700" y="2930920"/>
            <a:ext cx="4251562" cy="1262840"/>
            <a:chOff x="0" y="0"/>
            <a:chExt cx="5668749" cy="16837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68749" cy="1683787"/>
            </a:xfrm>
            <a:custGeom>
              <a:avLst/>
              <a:gdLst/>
              <a:ahLst/>
              <a:cxnLst/>
              <a:rect l="l" t="t" r="r" b="b"/>
              <a:pathLst>
                <a:path w="5668749" h="1683787">
                  <a:moveTo>
                    <a:pt x="0" y="0"/>
                  </a:moveTo>
                  <a:lnTo>
                    <a:pt x="5668749" y="0"/>
                  </a:lnTo>
                  <a:lnTo>
                    <a:pt x="5668749" y="1683787"/>
                  </a:lnTo>
                  <a:lnTo>
                    <a:pt x="0" y="168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4489035"/>
            <a:ext cx="4990875" cy="1121545"/>
            <a:chOff x="0" y="0"/>
            <a:chExt cx="6654501" cy="14953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54501" cy="1495393"/>
            </a:xfrm>
            <a:custGeom>
              <a:avLst/>
              <a:gdLst/>
              <a:ahLst/>
              <a:cxnLst/>
              <a:rect l="l" t="t" r="r" b="b"/>
              <a:pathLst>
                <a:path w="6654501" h="1495393">
                  <a:moveTo>
                    <a:pt x="0" y="0"/>
                  </a:moveTo>
                  <a:lnTo>
                    <a:pt x="6654501" y="0"/>
                  </a:lnTo>
                  <a:lnTo>
                    <a:pt x="6654501" y="1495393"/>
                  </a:lnTo>
                  <a:lnTo>
                    <a:pt x="0" y="1495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00718" y="2687435"/>
            <a:ext cx="3564353" cy="1370905"/>
            <a:chOff x="0" y="0"/>
            <a:chExt cx="4752471" cy="18278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52471" cy="1827873"/>
            </a:xfrm>
            <a:custGeom>
              <a:avLst/>
              <a:gdLst/>
              <a:ahLst/>
              <a:cxnLst/>
              <a:rect l="l" t="t" r="r" b="b"/>
              <a:pathLst>
                <a:path w="4752471" h="1827873">
                  <a:moveTo>
                    <a:pt x="0" y="0"/>
                  </a:moveTo>
                  <a:lnTo>
                    <a:pt x="4752471" y="0"/>
                  </a:lnTo>
                  <a:lnTo>
                    <a:pt x="4752471" y="1827873"/>
                  </a:lnTo>
                  <a:lnTo>
                    <a:pt x="0" y="1827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00718" y="4193760"/>
            <a:ext cx="4769079" cy="1199768"/>
            <a:chOff x="0" y="0"/>
            <a:chExt cx="6358771" cy="15996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8771" cy="1599691"/>
            </a:xfrm>
            <a:custGeom>
              <a:avLst/>
              <a:gdLst/>
              <a:ahLst/>
              <a:cxnLst/>
              <a:rect l="l" t="t" r="r" b="b"/>
              <a:pathLst>
                <a:path w="6358771" h="1599691">
                  <a:moveTo>
                    <a:pt x="0" y="0"/>
                  </a:moveTo>
                  <a:lnTo>
                    <a:pt x="6358771" y="0"/>
                  </a:lnTo>
                  <a:lnTo>
                    <a:pt x="6358771" y="1599691"/>
                  </a:lnTo>
                  <a:lnTo>
                    <a:pt x="0" y="1599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9400718" y="5785601"/>
            <a:ext cx="7597302" cy="2669322"/>
          </a:xfrm>
          <a:custGeom>
            <a:avLst/>
            <a:gdLst/>
            <a:ahLst/>
            <a:cxnLst/>
            <a:rect l="l" t="t" r="r" b="b"/>
            <a:pathLst>
              <a:path w="7597302" h="2669322">
                <a:moveTo>
                  <a:pt x="0" y="0"/>
                </a:moveTo>
                <a:lnTo>
                  <a:pt x="7597302" y="0"/>
                </a:lnTo>
                <a:lnTo>
                  <a:pt x="7597302" y="2669322"/>
                </a:lnTo>
                <a:lnTo>
                  <a:pt x="0" y="2669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75" t="-67228" r="-3407" b="-8378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1028700" y="1736348"/>
            <a:ext cx="16744036" cy="65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¿Les suena de algo?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 de Gravitación Universal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527437" y="552575"/>
            <a:ext cx="9233125" cy="9233125"/>
          </a:xfrm>
          <a:custGeom>
            <a:avLst/>
            <a:gdLst/>
            <a:ahLst/>
            <a:cxnLst/>
            <a:rect l="l" t="t" r="r" b="b"/>
            <a:pathLst>
              <a:path w="9233125" h="9233125">
                <a:moveTo>
                  <a:pt x="0" y="0"/>
                </a:moveTo>
                <a:lnTo>
                  <a:pt x="9233126" y="0"/>
                </a:lnTo>
                <a:lnTo>
                  <a:pt x="9233126" y="9233125"/>
                </a:lnTo>
                <a:lnTo>
                  <a:pt x="0" y="9233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2740093" y="4759090"/>
            <a:ext cx="5032643" cy="3724295"/>
          </a:xfrm>
          <a:custGeom>
            <a:avLst/>
            <a:gdLst/>
            <a:ahLst/>
            <a:cxnLst/>
            <a:rect l="l" t="t" r="r" b="b"/>
            <a:pathLst>
              <a:path w="5032643" h="3724295">
                <a:moveTo>
                  <a:pt x="0" y="0"/>
                </a:moveTo>
                <a:lnTo>
                  <a:pt x="5032643" y="0"/>
                </a:lnTo>
                <a:lnTo>
                  <a:pt x="5032643" y="3724295"/>
                </a:lnTo>
                <a:lnTo>
                  <a:pt x="0" y="3724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36" t="-4229" b="-1584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893748" y="1105149"/>
            <a:ext cx="2295817" cy="2295817"/>
          </a:xfrm>
          <a:custGeom>
            <a:avLst/>
            <a:gdLst/>
            <a:ahLst/>
            <a:cxnLst/>
            <a:rect l="l" t="t" r="r" b="b"/>
            <a:pathLst>
              <a:path w="2295817" h="2295817">
                <a:moveTo>
                  <a:pt x="0" y="0"/>
                </a:moveTo>
                <a:lnTo>
                  <a:pt x="2295817" y="0"/>
                </a:lnTo>
                <a:lnTo>
                  <a:pt x="2295817" y="2295817"/>
                </a:lnTo>
                <a:lnTo>
                  <a:pt x="0" y="2295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0587" y="743121"/>
            <a:ext cx="8866564" cy="119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La Tierra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545" y="2670574"/>
            <a:ext cx="7597984" cy="680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Es el tercer planeta del Sistema Solar, el único en el que se ha encontrado vida (al menos como la conocemos).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Gira alrededor del Sol en una órbita elíptica de distancia de 150 millones de kilómetros en aproximadamente un año. </a:t>
            </a:r>
          </a:p>
          <a:p>
            <a:pPr marL="755651" lvl="1" indent="-377825" algn="just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Gira sobre su propio eje, completando una vuelta en un período de un día. </a:t>
            </a:r>
          </a:p>
        </p:txBody>
      </p:sp>
      <p:pic>
        <p:nvPicPr>
          <p:cNvPr id="14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3802599-9810-10DA-98EE-41ABCC10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5881"/>
          <a:stretch/>
        </p:blipFill>
        <p:spPr>
          <a:xfrm>
            <a:off x="9619973" y="2099457"/>
            <a:ext cx="8174534" cy="66631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075165" y="5402367"/>
            <a:ext cx="14137670" cy="3444629"/>
          </a:xfrm>
          <a:custGeom>
            <a:avLst/>
            <a:gdLst/>
            <a:ahLst/>
            <a:cxnLst/>
            <a:rect l="l" t="t" r="r" b="b"/>
            <a:pathLst>
              <a:path w="14137670" h="3444629">
                <a:moveTo>
                  <a:pt x="0" y="0"/>
                </a:moveTo>
                <a:lnTo>
                  <a:pt x="14137670" y="0"/>
                </a:lnTo>
                <a:lnTo>
                  <a:pt x="14137670" y="3444629"/>
                </a:lnTo>
                <a:lnTo>
                  <a:pt x="0" y="3444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4710718" y="441604"/>
            <a:ext cx="8866564" cy="119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La Tierra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580" y="1881390"/>
            <a:ext cx="16996157" cy="371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No tiene forma de esfera perfecta, sino que es achatada en sus polos y tiene un radio mayor en la línea del Ecuador.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formación del planeta data de hace 4600 millones de años. Si la historia de la Tierra durara un día, la humanidad correspondería a una millonésima parte del último segundo de esas 24 horas.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80018" y="2763737"/>
            <a:ext cx="11228106" cy="6494563"/>
          </a:xfrm>
          <a:custGeom>
            <a:avLst/>
            <a:gdLst/>
            <a:ahLst/>
            <a:cxnLst/>
            <a:rect l="l" t="t" r="r" b="b"/>
            <a:pathLst>
              <a:path w="11228106" h="6494563">
                <a:moveTo>
                  <a:pt x="0" y="0"/>
                </a:moveTo>
                <a:lnTo>
                  <a:pt x="11228106" y="0"/>
                </a:lnTo>
                <a:lnTo>
                  <a:pt x="11228106" y="6494563"/>
                </a:lnTo>
                <a:lnTo>
                  <a:pt x="0" y="6494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3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3771663" y="245149"/>
            <a:ext cx="11005991" cy="119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Composición de la Tierra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580" y="1881390"/>
            <a:ext cx="16996157" cy="61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Es un planeta rocoso, formado por las siguientes capas: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175564" y="3317427"/>
            <a:ext cx="12826984" cy="6680041"/>
          </a:xfrm>
          <a:custGeom>
            <a:avLst/>
            <a:gdLst/>
            <a:ahLst/>
            <a:cxnLst/>
            <a:rect l="l" t="t" r="r" b="b"/>
            <a:pathLst>
              <a:path w="12826984" h="6680041">
                <a:moveTo>
                  <a:pt x="0" y="0"/>
                </a:moveTo>
                <a:lnTo>
                  <a:pt x="12826985" y="0"/>
                </a:lnTo>
                <a:lnTo>
                  <a:pt x="12826985" y="6680041"/>
                </a:lnTo>
                <a:lnTo>
                  <a:pt x="0" y="6680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3771663" y="245149"/>
            <a:ext cx="11005991" cy="1193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580" y="1881390"/>
            <a:ext cx="16482720" cy="123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estructura de la geosfera se puede estudiar mediante dos modelos: químico o estático y físico o dinámico.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57880" y="1967115"/>
            <a:ext cx="7452452" cy="7290842"/>
          </a:xfrm>
          <a:custGeom>
            <a:avLst/>
            <a:gdLst/>
            <a:ahLst/>
            <a:cxnLst/>
            <a:rect l="l" t="t" r="r" b="b"/>
            <a:pathLst>
              <a:path w="7452452" h="7290842">
                <a:moveTo>
                  <a:pt x="0" y="0"/>
                </a:moveTo>
                <a:lnTo>
                  <a:pt x="7452452" y="0"/>
                </a:lnTo>
                <a:lnTo>
                  <a:pt x="7452452" y="7290842"/>
                </a:lnTo>
                <a:lnTo>
                  <a:pt x="0" y="7290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57" r="-7473" b="-405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345396" y="264199"/>
            <a:ext cx="15281403" cy="102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Geosfera: Modelo químico/estático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580" y="1909965"/>
            <a:ext cx="9325235" cy="7280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Corteza: Capa superficial y la de menor temperatura. Se compone de rocas sólidas y sedimentarias en la superficie, en el interior se encuentran rocas como granito. </a:t>
            </a:r>
          </a:p>
          <a:p>
            <a:pPr marL="690882" lvl="1" indent="-345441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Manto: Ubicada entre la corteza y el núcleo, tiene temperaturas entre 1200ºC hasta 2800ºC. Se conforma de material plástico, compuesto de silicatos de hierro y magnesio. Corresponde al 87% del volumen de la Tierra.  </a:t>
            </a:r>
          </a:p>
          <a:p>
            <a:pPr marL="690882" lvl="1" indent="-345441" algn="just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Núcleo: Región más interna de la Tierra, compuesta de aleaciones, como hierro y níquel, teniendo una gran densidad. Las temperaturas pueden superar los 6700ºC.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58300"/>
            <a:ext cx="2056027" cy="667481"/>
            <a:chOff x="0" y="0"/>
            <a:chExt cx="125182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80058" y="9258300"/>
            <a:ext cx="2056027" cy="667481"/>
            <a:chOff x="0" y="0"/>
            <a:chExt cx="125182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31360" y="9258300"/>
            <a:ext cx="2056027" cy="667481"/>
            <a:chOff x="0" y="0"/>
            <a:chExt cx="125182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2662" y="9258300"/>
            <a:ext cx="2056027" cy="667481"/>
            <a:chOff x="0" y="0"/>
            <a:chExt cx="125182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33964" y="9258300"/>
            <a:ext cx="2056027" cy="667481"/>
            <a:chOff x="0" y="0"/>
            <a:chExt cx="1251825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85266" y="9258300"/>
            <a:ext cx="2056027" cy="667481"/>
            <a:chOff x="0" y="0"/>
            <a:chExt cx="1251825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136568" y="9258300"/>
            <a:ext cx="2056027" cy="667481"/>
            <a:chOff x="0" y="0"/>
            <a:chExt cx="125182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487870" y="9258300"/>
            <a:ext cx="2056027" cy="667481"/>
            <a:chOff x="0" y="0"/>
            <a:chExt cx="1251825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322602" y="9258300"/>
            <a:ext cx="2056027" cy="667481"/>
            <a:chOff x="0" y="0"/>
            <a:chExt cx="1251825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2528287"/>
            <a:ext cx="14363700" cy="4894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392"/>
              </a:lnSpc>
            </a:pPr>
            <a:r>
              <a:rPr lang="en-US" sz="4565" b="1" dirty="0" err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Describir</a:t>
            </a:r>
            <a:r>
              <a:rPr lang="en-US" sz="4565" b="1" dirty="0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estructura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 la Tierra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según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modelo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estático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y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modelo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dinámico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. </a:t>
            </a:r>
          </a:p>
          <a:p>
            <a:pPr algn="just">
              <a:lnSpc>
                <a:spcPts val="6392"/>
              </a:lnSpc>
            </a:pPr>
            <a:r>
              <a:rPr lang="en-US" sz="4565" b="1" dirty="0" err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Reconocer</a:t>
            </a:r>
            <a:r>
              <a:rPr lang="en-US" sz="4565" b="1" dirty="0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teoría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 la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deriva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continental y la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tectónica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placas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</a:p>
          <a:p>
            <a:pPr algn="just">
              <a:lnSpc>
                <a:spcPts val="6392"/>
              </a:lnSpc>
              <a:spcBef>
                <a:spcPct val="0"/>
              </a:spcBef>
            </a:pPr>
            <a:r>
              <a:rPr lang="en-US" sz="4565" b="1" dirty="0" err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Caracterizar</a:t>
            </a:r>
            <a:r>
              <a:rPr lang="en-US" sz="4565" b="1" dirty="0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sus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efectos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la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formación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los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4565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continentes</a:t>
            </a:r>
            <a:r>
              <a:rPr lang="en-US" sz="4565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1995" y="527632"/>
            <a:ext cx="16230600" cy="137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Objetivo de Hoy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4134" y="1438890"/>
            <a:ext cx="13148522" cy="5679586"/>
          </a:xfrm>
          <a:custGeom>
            <a:avLst/>
            <a:gdLst/>
            <a:ahLst/>
            <a:cxnLst/>
            <a:rect l="l" t="t" r="r" b="b"/>
            <a:pathLst>
              <a:path w="13148522" h="5679586">
                <a:moveTo>
                  <a:pt x="0" y="0"/>
                </a:moveTo>
                <a:lnTo>
                  <a:pt x="13148522" y="0"/>
                </a:lnTo>
                <a:lnTo>
                  <a:pt x="13148522" y="5679586"/>
                </a:lnTo>
                <a:lnTo>
                  <a:pt x="0" y="567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1373124" y="6497289"/>
            <a:ext cx="6914876" cy="3789711"/>
          </a:xfrm>
          <a:custGeom>
            <a:avLst/>
            <a:gdLst/>
            <a:ahLst/>
            <a:cxnLst/>
            <a:rect l="l" t="t" r="r" b="b"/>
            <a:pathLst>
              <a:path w="6914876" h="3789711">
                <a:moveTo>
                  <a:pt x="0" y="0"/>
                </a:moveTo>
                <a:lnTo>
                  <a:pt x="6914876" y="0"/>
                </a:lnTo>
                <a:lnTo>
                  <a:pt x="6914876" y="3789711"/>
                </a:lnTo>
                <a:lnTo>
                  <a:pt x="0" y="3789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1345396" y="264199"/>
            <a:ext cx="15281403" cy="102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Geosfera: Modelo químico/estático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53005" y="1967115"/>
            <a:ext cx="6634995" cy="6990215"/>
          </a:xfrm>
          <a:custGeom>
            <a:avLst/>
            <a:gdLst/>
            <a:ahLst/>
            <a:cxnLst/>
            <a:rect l="l" t="t" r="r" b="b"/>
            <a:pathLst>
              <a:path w="6634995" h="6990215">
                <a:moveTo>
                  <a:pt x="0" y="0"/>
                </a:moveTo>
                <a:lnTo>
                  <a:pt x="6634995" y="0"/>
                </a:lnTo>
                <a:lnTo>
                  <a:pt x="6634995" y="6990215"/>
                </a:lnTo>
                <a:lnTo>
                  <a:pt x="0" y="6990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Geosfera: modelo dinámico/geofísico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580" y="1909965"/>
            <a:ext cx="10462740" cy="615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Litósfera: Capa externa y superficial de la Tierra, está fragmentado por las placas tectónicas y se comporta de forma sólida y rígida. </a:t>
            </a:r>
          </a:p>
          <a:p>
            <a:pPr marL="690882" lvl="1" indent="-345441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Astenósfera: Capa blanda, plástica y viscosa. En ella existen corrientes de convección dada la temperatura y presión, provocando un movimiento continuo por los cambios de densidad de los materiales. </a:t>
            </a:r>
          </a:p>
          <a:p>
            <a:pPr marL="690882" lvl="1" indent="-345441" algn="just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Mesósfera o manto interior: Es la capa más rígida, la temperatura aumenta y la presión contrarresta sus efectos. Contiene magma.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24305" y="1967115"/>
            <a:ext cx="7380514" cy="7775647"/>
          </a:xfrm>
          <a:custGeom>
            <a:avLst/>
            <a:gdLst/>
            <a:ahLst/>
            <a:cxnLst/>
            <a:rect l="l" t="t" r="r" b="b"/>
            <a:pathLst>
              <a:path w="7380514" h="7775647">
                <a:moveTo>
                  <a:pt x="0" y="0"/>
                </a:moveTo>
                <a:lnTo>
                  <a:pt x="7380514" y="0"/>
                </a:lnTo>
                <a:lnTo>
                  <a:pt x="7380514" y="7775648"/>
                </a:lnTo>
                <a:lnTo>
                  <a:pt x="0" y="777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Geosfera: modelo dinámico/geofísico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580" y="1881390"/>
            <a:ext cx="9129200" cy="433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Endósfera:</a:t>
            </a:r>
          </a:p>
          <a:p>
            <a:pPr marL="755651" lvl="1" indent="-377825" algn="just">
              <a:lnSpc>
                <a:spcPts val="4900"/>
              </a:lnSpc>
              <a:buAutoNum type="arabicPeriod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Núcleo externo: Capa líquida, fluye hierro metálico gracias a las corrientes de convección, generando el campo magnético de la Tierra. </a:t>
            </a:r>
          </a:p>
          <a:p>
            <a:pPr marL="755651" lvl="1" indent="-377825" algn="just">
              <a:lnSpc>
                <a:spcPts val="4900"/>
              </a:lnSpc>
              <a:buAutoNum type="arabicPeriod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Núcleo interno: Se comporta más compacto y sólido que el núcleo externo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34000" y="2223489"/>
            <a:ext cx="11714586" cy="5809673"/>
          </a:xfrm>
          <a:custGeom>
            <a:avLst/>
            <a:gdLst/>
            <a:ahLst/>
            <a:cxnLst/>
            <a:rect l="l" t="t" r="r" b="b"/>
            <a:pathLst>
              <a:path w="11714586" h="5809673">
                <a:moveTo>
                  <a:pt x="0" y="0"/>
                </a:moveTo>
                <a:lnTo>
                  <a:pt x="11714585" y="0"/>
                </a:lnTo>
                <a:lnTo>
                  <a:pt x="11714585" y="5809673"/>
                </a:lnTo>
                <a:lnTo>
                  <a:pt x="0" y="5809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914400" y="5753100"/>
            <a:ext cx="6313827" cy="3496634"/>
          </a:xfrm>
          <a:custGeom>
            <a:avLst/>
            <a:gdLst/>
            <a:ahLst/>
            <a:cxnLst/>
            <a:rect l="l" t="t" r="r" b="b"/>
            <a:pathLst>
              <a:path w="6313827" h="3496634">
                <a:moveTo>
                  <a:pt x="0" y="0"/>
                </a:moveTo>
                <a:lnTo>
                  <a:pt x="6313827" y="0"/>
                </a:lnTo>
                <a:lnTo>
                  <a:pt x="6313827" y="3496634"/>
                </a:lnTo>
                <a:lnTo>
                  <a:pt x="0" y="349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grayscl/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Geosfera: modelo dinámico/geofísico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F502681-E8C3-980E-B8E9-63069B83810D}"/>
              </a:ext>
            </a:extLst>
          </p:cNvPr>
          <p:cNvSpPr/>
          <p:nvPr/>
        </p:nvSpPr>
        <p:spPr>
          <a:xfrm>
            <a:off x="13716000" y="7581900"/>
            <a:ext cx="3429000" cy="66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A3FE362-EC8E-08CD-89D0-2A5252711500}"/>
              </a:ext>
            </a:extLst>
          </p:cNvPr>
          <p:cNvSpPr/>
          <p:nvPr/>
        </p:nvSpPr>
        <p:spPr>
          <a:xfrm>
            <a:off x="11942406" y="1906495"/>
            <a:ext cx="5106179" cy="66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36968" y="1779973"/>
            <a:ext cx="11403767" cy="7478327"/>
          </a:xfrm>
          <a:custGeom>
            <a:avLst/>
            <a:gdLst/>
            <a:ahLst/>
            <a:cxnLst/>
            <a:rect l="l" t="t" r="r" b="b"/>
            <a:pathLst>
              <a:path w="11403767" h="7478327">
                <a:moveTo>
                  <a:pt x="0" y="0"/>
                </a:moveTo>
                <a:lnTo>
                  <a:pt x="11403766" y="0"/>
                </a:lnTo>
                <a:lnTo>
                  <a:pt x="11403766" y="7478327"/>
                </a:lnTo>
                <a:lnTo>
                  <a:pt x="0" y="7478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3235818" y="3943928"/>
            <a:ext cx="4536919" cy="2518114"/>
          </a:xfrm>
          <a:custGeom>
            <a:avLst/>
            <a:gdLst/>
            <a:ahLst/>
            <a:cxnLst/>
            <a:rect l="l" t="t" r="r" b="b"/>
            <a:pathLst>
              <a:path w="4536919" h="2518114">
                <a:moveTo>
                  <a:pt x="0" y="0"/>
                </a:moveTo>
                <a:lnTo>
                  <a:pt x="4536918" y="0"/>
                </a:lnTo>
                <a:lnTo>
                  <a:pt x="4536918" y="2518114"/>
                </a:lnTo>
                <a:lnTo>
                  <a:pt x="0" y="251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62" b="-236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3235818" y="6919610"/>
            <a:ext cx="4536919" cy="2550756"/>
          </a:xfrm>
          <a:custGeom>
            <a:avLst/>
            <a:gdLst/>
            <a:ahLst/>
            <a:cxnLst/>
            <a:rect l="l" t="t" r="r" b="b"/>
            <a:pathLst>
              <a:path w="4536919" h="2550756">
                <a:moveTo>
                  <a:pt x="0" y="0"/>
                </a:moveTo>
                <a:lnTo>
                  <a:pt x="4536918" y="0"/>
                </a:lnTo>
                <a:lnTo>
                  <a:pt x="4536918" y="2550756"/>
                </a:lnTo>
                <a:lnTo>
                  <a:pt x="0" y="255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2024751" y="466850"/>
            <a:ext cx="13213894" cy="79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Capas internas y externas de la Tierra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Formación de los continentes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6580" y="1881390"/>
            <a:ext cx="16263380" cy="680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litósfera está fragmentada en placas, que se desplazan por el manto terrestre debido a las corrientes de convección.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Cuando las placas están en movimiento, interaccionan sus fronteras generando alteraciones en la corteza como formaciones de cadenas montañosas y profundas fosas marinas.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Hace 4500 millones de años, la Tierra era una mezcla de rocas conglomeradas cuyo interior se calentó y fundió todo el planeta. La corteza se solidificó, en partes más bajas se acumuló agua y sobre ella se formó una capa de gases, conocida como la atmósfera.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Con el pasar del tiempo, la temperatura del planeta bajó lo suficiente para que la corteza se estabilizara.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6580" y="1881390"/>
            <a:ext cx="9129420" cy="5004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Fue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presentada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por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Alfred Wegner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1912.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Surgió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al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estudiar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similitudes entre las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costas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del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continente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africano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y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sudamericano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postulando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que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alguna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vez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existió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un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supercontinente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denominado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Pangea,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cual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comenzó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a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fragmentarse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hace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unos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200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millones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de </a:t>
            </a:r>
            <a:r>
              <a:rPr lang="en-US" sz="3500" dirty="0" err="1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años</a:t>
            </a:r>
            <a:r>
              <a:rPr lang="en-US" sz="350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. </a:t>
            </a:r>
          </a:p>
        </p:txBody>
      </p: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B3DB954-AF1D-8465-1699-8027A3346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3" y="1713230"/>
            <a:ext cx="6662897" cy="69354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6580" y="1881390"/>
            <a:ext cx="16263380" cy="55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los límites de las placas se producen zonas de inestabilidad, provocadas por esfuerzos de compresión y otros. La teoría se basa en que la actividad sísmica y volcánica se sitúa en pocas franjas con deformaciones importantes producto de la liberación de energía mecánica.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Los cinturones sísmicos son zonas en donde ocurren los movimientos entre las placas rígidas. 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Las placas que sostienen a los continentes se llegan a desplazar de dos a veinte centímetros en un año, debido al movimiento continuo del material que compone el manto.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1947556"/>
            <a:ext cx="16011743" cy="6391888"/>
          </a:xfrm>
          <a:custGeom>
            <a:avLst/>
            <a:gdLst/>
            <a:ahLst/>
            <a:cxnLst/>
            <a:rect l="l" t="t" r="r" b="b"/>
            <a:pathLst>
              <a:path w="16011743" h="6391888">
                <a:moveTo>
                  <a:pt x="0" y="0"/>
                </a:moveTo>
                <a:lnTo>
                  <a:pt x="16011743" y="0"/>
                </a:lnTo>
                <a:lnTo>
                  <a:pt x="16011743" y="6391888"/>
                </a:lnTo>
                <a:lnTo>
                  <a:pt x="0" y="6391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719522"/>
            <a:ext cx="16744036" cy="6538778"/>
          </a:xfrm>
          <a:custGeom>
            <a:avLst/>
            <a:gdLst/>
            <a:ahLst/>
            <a:cxnLst/>
            <a:rect l="l" t="t" r="r" b="b"/>
            <a:pathLst>
              <a:path w="16744036" h="6538778">
                <a:moveTo>
                  <a:pt x="0" y="0"/>
                </a:moveTo>
                <a:lnTo>
                  <a:pt x="16744036" y="0"/>
                </a:lnTo>
                <a:lnTo>
                  <a:pt x="16744036" y="6538778"/>
                </a:lnTo>
                <a:lnTo>
                  <a:pt x="0" y="6538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1010284D-FBE6-0564-B902-6D6CC223981A}"/>
              </a:ext>
            </a:extLst>
          </p:cNvPr>
          <p:cNvSpPr/>
          <p:nvPr/>
        </p:nvSpPr>
        <p:spPr>
          <a:xfrm>
            <a:off x="11140400" y="4610100"/>
            <a:ext cx="5852200" cy="2598011"/>
          </a:xfrm>
          <a:custGeom>
            <a:avLst/>
            <a:gdLst/>
            <a:ahLst/>
            <a:cxnLst/>
            <a:rect l="l" t="t" r="r" b="b"/>
            <a:pathLst>
              <a:path w="16449958" h="7805008">
                <a:moveTo>
                  <a:pt x="0" y="0"/>
                </a:moveTo>
                <a:lnTo>
                  <a:pt x="16449958" y="0"/>
                </a:lnTo>
                <a:lnTo>
                  <a:pt x="16449958" y="7805008"/>
                </a:lnTo>
                <a:lnTo>
                  <a:pt x="0" y="780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723" t="-104689" r="-15109" b="-115399"/>
            </a:stretch>
          </a:blip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100" y="535275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¿Planeta Tierra?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9258300"/>
            <a:ext cx="2056027" cy="667481"/>
            <a:chOff x="0" y="0"/>
            <a:chExt cx="125182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80058" y="9258300"/>
            <a:ext cx="2056027" cy="667481"/>
            <a:chOff x="0" y="0"/>
            <a:chExt cx="125182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731360" y="9258300"/>
            <a:ext cx="2056027" cy="667481"/>
            <a:chOff x="0" y="0"/>
            <a:chExt cx="125182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82662" y="9258300"/>
            <a:ext cx="2056027" cy="667481"/>
            <a:chOff x="0" y="0"/>
            <a:chExt cx="1251825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33964" y="9258300"/>
            <a:ext cx="2056027" cy="667481"/>
            <a:chOff x="0" y="0"/>
            <a:chExt cx="125182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785266" y="9258300"/>
            <a:ext cx="2056027" cy="667481"/>
            <a:chOff x="0" y="0"/>
            <a:chExt cx="1251825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136568" y="9258300"/>
            <a:ext cx="2056027" cy="667481"/>
            <a:chOff x="0" y="0"/>
            <a:chExt cx="1251825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487870" y="9258300"/>
            <a:ext cx="2056027" cy="667481"/>
            <a:chOff x="0" y="0"/>
            <a:chExt cx="1251825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1322602" y="9258300"/>
            <a:ext cx="2056027" cy="667481"/>
            <a:chOff x="0" y="0"/>
            <a:chExt cx="1251825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51825" cy="406400"/>
            </a:xfrm>
            <a:custGeom>
              <a:avLst/>
              <a:gdLst/>
              <a:ahLst/>
              <a:cxnLst/>
              <a:rect l="l" t="t" r="r" b="b"/>
              <a:pathLst>
                <a:path w="1251825" h="406400">
                  <a:moveTo>
                    <a:pt x="1048625" y="0"/>
                  </a:moveTo>
                  <a:cubicBezTo>
                    <a:pt x="1160849" y="0"/>
                    <a:pt x="1251825" y="90976"/>
                    <a:pt x="1251825" y="203200"/>
                  </a:cubicBezTo>
                  <a:cubicBezTo>
                    <a:pt x="1251825" y="315424"/>
                    <a:pt x="1160849" y="406400"/>
                    <a:pt x="10486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25182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79862" y="1867682"/>
            <a:ext cx="16472038" cy="350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Pitágoras </a:t>
            </a: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VI a. C.: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el concepto de COSMOS, como un Universo Ordenado y Armonioso. </a:t>
            </a:r>
          </a:p>
          <a:p>
            <a:pPr marL="863599" lvl="1" indent="-431800" algn="just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Existía un fuego central, donde giraban a su alrededor la Tierra, la Luna, el Sol, los planetas y las estrellas.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1744" y="5595020"/>
            <a:ext cx="16300156" cy="350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Aristóteles </a:t>
            </a: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IV a. C.: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que en el Universo existen dos esferas concéntricas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Tierra es el centro del Universo, mientras que el Sol, la Luna y los planetas giran en torno a la Tierra, en órbitas circulares. </a:t>
            </a:r>
          </a:p>
          <a:p>
            <a:pPr marL="863599" lvl="1" indent="-431800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Existe una esfera externa, que contiene a las esferas fijas.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057991"/>
            <a:ext cx="16449958" cy="7805008"/>
          </a:xfrm>
          <a:custGeom>
            <a:avLst/>
            <a:gdLst/>
            <a:ahLst/>
            <a:cxnLst/>
            <a:rect l="l" t="t" r="r" b="b"/>
            <a:pathLst>
              <a:path w="16449958" h="7805008">
                <a:moveTo>
                  <a:pt x="0" y="0"/>
                </a:moveTo>
                <a:lnTo>
                  <a:pt x="16449958" y="0"/>
                </a:lnTo>
                <a:lnTo>
                  <a:pt x="16449958" y="7805008"/>
                </a:lnTo>
                <a:lnTo>
                  <a:pt x="0" y="780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5954DC6-057F-3511-2F49-F435C412325B}"/>
              </a:ext>
            </a:extLst>
          </p:cNvPr>
          <p:cNvSpPr/>
          <p:nvPr/>
        </p:nvSpPr>
        <p:spPr>
          <a:xfrm>
            <a:off x="11049000" y="4762500"/>
            <a:ext cx="5791201" cy="2286001"/>
          </a:xfrm>
          <a:custGeom>
            <a:avLst/>
            <a:gdLst/>
            <a:ahLst/>
            <a:cxnLst/>
            <a:rect l="l" t="t" r="r" b="b"/>
            <a:pathLst>
              <a:path w="16744036" h="6538778">
                <a:moveTo>
                  <a:pt x="0" y="0"/>
                </a:moveTo>
                <a:lnTo>
                  <a:pt x="16744036" y="0"/>
                </a:lnTo>
                <a:lnTo>
                  <a:pt x="16744036" y="6538778"/>
                </a:lnTo>
                <a:lnTo>
                  <a:pt x="0" y="65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81" t="-92567" r="-12249" b="-93469"/>
            </a:stretch>
          </a:blipFill>
        </p:spPr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1982" y="3395808"/>
            <a:ext cx="16744036" cy="4829001"/>
          </a:xfrm>
          <a:custGeom>
            <a:avLst/>
            <a:gdLst/>
            <a:ahLst/>
            <a:cxnLst/>
            <a:rect l="l" t="t" r="r" b="b"/>
            <a:pathLst>
              <a:path w="16744036" h="4829001">
                <a:moveTo>
                  <a:pt x="0" y="0"/>
                </a:moveTo>
                <a:lnTo>
                  <a:pt x="16744036" y="0"/>
                </a:lnTo>
                <a:lnTo>
                  <a:pt x="16744036" y="4829001"/>
                </a:lnTo>
                <a:lnTo>
                  <a:pt x="0" y="4829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2024751" y="447800"/>
            <a:ext cx="13213894" cy="95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 de la deriva continental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56027" y="9106458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667000" y="9510147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34000" y="266699"/>
            <a:ext cx="12438736" cy="9248891"/>
          </a:xfrm>
          <a:custGeom>
            <a:avLst/>
            <a:gdLst/>
            <a:ahLst/>
            <a:cxnLst/>
            <a:rect l="l" t="t" r="r" b="b"/>
            <a:pathLst>
              <a:path w="11674988" h="8227218">
                <a:moveTo>
                  <a:pt x="0" y="0"/>
                </a:moveTo>
                <a:lnTo>
                  <a:pt x="11674988" y="0"/>
                </a:lnTo>
                <a:lnTo>
                  <a:pt x="11674988" y="8227218"/>
                </a:lnTo>
                <a:lnTo>
                  <a:pt x="0" y="8227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-98564" y="771409"/>
            <a:ext cx="5900049" cy="2918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Teoría</a:t>
            </a:r>
            <a:r>
              <a:rPr lang="en-US" sz="56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de la </a:t>
            </a:r>
            <a:r>
              <a:rPr lang="en-US" sz="5600" dirty="0" err="1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deriva</a:t>
            </a:r>
            <a:r>
              <a:rPr lang="en-US" sz="5600" dirty="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 continental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4751" y="400175"/>
            <a:ext cx="13213894" cy="133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Ticket de Salida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920" y="3229761"/>
            <a:ext cx="16263380" cy="371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1" lvl="1" indent="-572130" algn="just">
              <a:lnSpc>
                <a:spcPts val="7419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Responder de forma individual las preguntas planteadas en la hoja al final de la guía. </a:t>
            </a:r>
          </a:p>
          <a:p>
            <a:pPr marL="1144261" lvl="1" indent="-572130" algn="just">
              <a:lnSpc>
                <a:spcPts val="7419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Sacar la hoja y entregarla a lxs profes. </a:t>
            </a:r>
          </a:p>
          <a:p>
            <a:pPr marL="1144261" lvl="1" indent="-572130" algn="just">
              <a:lnSpc>
                <a:spcPts val="7419"/>
              </a:lnSpc>
              <a:buFont typeface="Arial"/>
              <a:buChar char="•"/>
            </a:pPr>
            <a:r>
              <a:rPr lang="en-US" sz="52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No es evaluado, responda con sinceridad.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5730" y="-1433695"/>
            <a:ext cx="8452270" cy="12782261"/>
          </a:xfrm>
          <a:custGeom>
            <a:avLst/>
            <a:gdLst/>
            <a:ahLst/>
            <a:cxnLst/>
            <a:rect l="l" t="t" r="r" b="b"/>
            <a:pathLst>
              <a:path w="8452270" h="12782261">
                <a:moveTo>
                  <a:pt x="0" y="0"/>
                </a:moveTo>
                <a:lnTo>
                  <a:pt x="8452270" y="0"/>
                </a:lnTo>
                <a:lnTo>
                  <a:pt x="8452270" y="12782261"/>
                </a:lnTo>
                <a:lnTo>
                  <a:pt x="0" y="1278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2011277" y="1204405"/>
            <a:ext cx="6954737" cy="133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Recordatorios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145429"/>
            <a:ext cx="8254033" cy="491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Responder la encuesta docente, disponible en la plataforma de U-Cursos!!!!!!</a:t>
            </a:r>
          </a:p>
          <a:p>
            <a:pPr marL="863598" lvl="1" indent="-431799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La información es fundamental para organizar la feria vocacional con todas las carreras/oficios de su interés.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09947"/>
            <a:ext cx="16230600" cy="2995365"/>
            <a:chOff x="0" y="0"/>
            <a:chExt cx="22021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2108" cy="406400"/>
            </a:xfrm>
            <a:custGeom>
              <a:avLst/>
              <a:gdLst/>
              <a:ahLst/>
              <a:cxnLst/>
              <a:rect l="l" t="t" r="r" b="b"/>
              <a:pathLst>
                <a:path w="2202108" h="406400">
                  <a:moveTo>
                    <a:pt x="1998908" y="0"/>
                  </a:moveTo>
                  <a:cubicBezTo>
                    <a:pt x="2111132" y="0"/>
                    <a:pt x="2202108" y="90976"/>
                    <a:pt x="2202108" y="203200"/>
                  </a:cubicBezTo>
                  <a:cubicBezTo>
                    <a:pt x="2202108" y="315424"/>
                    <a:pt x="2111132" y="406400"/>
                    <a:pt x="19989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0210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99175" y="4123938"/>
            <a:ext cx="15089650" cy="1748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93"/>
              </a:lnSpc>
            </a:pPr>
            <a:r>
              <a:rPr lang="en-US" sz="15300">
                <a:solidFill>
                  <a:srgbClr val="FFFFFF"/>
                </a:solidFill>
                <a:latin typeface="Fredoka"/>
                <a:ea typeface="Fredoka"/>
                <a:cs typeface="Fredoka"/>
                <a:sym typeface="Fredoka"/>
              </a:rPr>
              <a:t>Gracias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267612" y="-962988"/>
            <a:ext cx="3983376" cy="398337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86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962988" y="7266612"/>
            <a:ext cx="3983376" cy="398337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786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752347" y="-519233"/>
            <a:ext cx="3013905" cy="301390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8253" y="7751347"/>
            <a:ext cx="3013905" cy="301390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-514599"/>
            <a:ext cx="12065613" cy="1105149"/>
            <a:chOff x="0" y="0"/>
            <a:chExt cx="4436926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36926" cy="406400"/>
            </a:xfrm>
            <a:custGeom>
              <a:avLst/>
              <a:gdLst/>
              <a:ahLst/>
              <a:cxnLst/>
              <a:rect l="l" t="t" r="r" b="b"/>
              <a:pathLst>
                <a:path w="4436926" h="406400">
                  <a:moveTo>
                    <a:pt x="4233726" y="0"/>
                  </a:moveTo>
                  <a:cubicBezTo>
                    <a:pt x="4345950" y="0"/>
                    <a:pt x="4436926" y="90976"/>
                    <a:pt x="4436926" y="203200"/>
                  </a:cubicBezTo>
                  <a:cubicBezTo>
                    <a:pt x="4436926" y="315424"/>
                    <a:pt x="4345950" y="406400"/>
                    <a:pt x="42337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4AF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44369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2720697" y="9696325"/>
            <a:ext cx="11864697" cy="1105149"/>
            <a:chOff x="0" y="0"/>
            <a:chExt cx="4363042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63043" cy="406400"/>
            </a:xfrm>
            <a:custGeom>
              <a:avLst/>
              <a:gdLst/>
              <a:ahLst/>
              <a:cxnLst/>
              <a:rect l="l" t="t" r="r" b="b"/>
              <a:pathLst>
                <a:path w="4363043" h="406400">
                  <a:moveTo>
                    <a:pt x="4159843" y="0"/>
                  </a:moveTo>
                  <a:cubicBezTo>
                    <a:pt x="4272067" y="0"/>
                    <a:pt x="4363043" y="90976"/>
                    <a:pt x="4363043" y="203200"/>
                  </a:cubicBezTo>
                  <a:cubicBezTo>
                    <a:pt x="4363043" y="315424"/>
                    <a:pt x="4272067" y="406400"/>
                    <a:pt x="41598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4AF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36304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69114" y="5872309"/>
            <a:ext cx="9749771" cy="1126188"/>
            <a:chOff x="0" y="0"/>
            <a:chExt cx="3518334" cy="406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518334" cy="406400"/>
            </a:xfrm>
            <a:custGeom>
              <a:avLst/>
              <a:gdLst/>
              <a:ahLst/>
              <a:cxnLst/>
              <a:rect l="l" t="t" r="r" b="b"/>
              <a:pathLst>
                <a:path w="3518334" h="406400">
                  <a:moveTo>
                    <a:pt x="3315134" y="0"/>
                  </a:moveTo>
                  <a:cubicBezTo>
                    <a:pt x="3427358" y="0"/>
                    <a:pt x="3518334" y="90976"/>
                    <a:pt x="3518334" y="203200"/>
                  </a:cubicBezTo>
                  <a:cubicBezTo>
                    <a:pt x="3518334" y="315424"/>
                    <a:pt x="3427358" y="406400"/>
                    <a:pt x="33151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4AFBE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518334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6615050" y="5906512"/>
            <a:ext cx="5057899" cy="95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¡ALIANZAS!</a:t>
            </a:r>
          </a:p>
        </p:txBody>
      </p:sp>
      <p:pic>
        <p:nvPicPr>
          <p:cNvPr id="29" name="Imagen 28" descr="Imagen que contiene perro, hombre, parado, montar a caballo&#10;&#10;Descripción generada automáticamente">
            <a:extLst>
              <a:ext uri="{FF2B5EF4-FFF2-40B4-BE49-F238E27FC236}">
                <a16:creationId xmlns:a16="http://schemas.microsoft.com/office/drawing/2014/main" id="{7B884EFD-5BDD-C851-3FCE-78BDCD63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393" y="5606199"/>
            <a:ext cx="3983376" cy="41282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74033" y="1822035"/>
            <a:ext cx="7085267" cy="7436265"/>
          </a:xfrm>
          <a:custGeom>
            <a:avLst/>
            <a:gdLst/>
            <a:ahLst/>
            <a:cxnLst/>
            <a:rect l="l" t="t" r="r" b="b"/>
            <a:pathLst>
              <a:path w="7085267" h="7436265">
                <a:moveTo>
                  <a:pt x="0" y="0"/>
                </a:moveTo>
                <a:lnTo>
                  <a:pt x="7085267" y="0"/>
                </a:lnTo>
                <a:lnTo>
                  <a:pt x="7085267" y="7436265"/>
                </a:lnTo>
                <a:lnTo>
                  <a:pt x="0" y="7436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732197" y="2452198"/>
            <a:ext cx="7758821" cy="265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Aristarco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III a. C.: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el primer modelo heliocéntrico, además de estimar la distancia Tierra-Sol.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¿Planeta Tierra?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2197" y="5692708"/>
            <a:ext cx="7758821" cy="198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Ptolomeo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I a. C.: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que la Tierra es el centro del Universo.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74033" y="1822035"/>
            <a:ext cx="7085267" cy="7436265"/>
          </a:xfrm>
          <a:custGeom>
            <a:avLst/>
            <a:gdLst/>
            <a:ahLst/>
            <a:cxnLst/>
            <a:rect l="l" t="t" r="r" b="b"/>
            <a:pathLst>
              <a:path w="7085267" h="7436265">
                <a:moveTo>
                  <a:pt x="0" y="0"/>
                </a:moveTo>
                <a:lnTo>
                  <a:pt x="7085267" y="0"/>
                </a:lnTo>
                <a:lnTo>
                  <a:pt x="7085267" y="7436265"/>
                </a:lnTo>
                <a:lnTo>
                  <a:pt x="0" y="74362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732197" y="2452198"/>
            <a:ext cx="8763197" cy="265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Aristarco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III a. C.: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el primer modelo heliocéntrico, además de estimar la distancia Tierra-Sol.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¿Planeta Tierra?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2197" y="5692708"/>
            <a:ext cx="8763197" cy="398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Ptolomeo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I a. C.:</a:t>
            </a:r>
          </a:p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que la Tierra es el centro del Universo. 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Cada cuerpo giraba en torno a la Tierra y a su vez, giraba en una órbita propia llamada epiciclo.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452845" y="1840653"/>
            <a:ext cx="6835155" cy="6605694"/>
          </a:xfrm>
          <a:custGeom>
            <a:avLst/>
            <a:gdLst/>
            <a:ahLst/>
            <a:cxnLst/>
            <a:rect l="l" t="t" r="r" b="b"/>
            <a:pathLst>
              <a:path w="6835155" h="6605694">
                <a:moveTo>
                  <a:pt x="0" y="0"/>
                </a:moveTo>
                <a:lnTo>
                  <a:pt x="6835155" y="0"/>
                </a:lnTo>
                <a:lnTo>
                  <a:pt x="6835155" y="6605694"/>
                </a:lnTo>
                <a:lnTo>
                  <a:pt x="0" y="660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732197" y="2452198"/>
            <a:ext cx="8668329" cy="398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Copérnico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XVI a. C.:</a:t>
            </a:r>
          </a:p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que el Sol es el centro del Universo.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Los planetas se trasladan alrededor del Sol, en órbitas circunferenciales.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¿Planeta Tierra?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452845" y="1840653"/>
            <a:ext cx="6835155" cy="6605694"/>
          </a:xfrm>
          <a:custGeom>
            <a:avLst/>
            <a:gdLst/>
            <a:ahLst/>
            <a:cxnLst/>
            <a:rect l="l" t="t" r="r" b="b"/>
            <a:pathLst>
              <a:path w="6835155" h="6605694">
                <a:moveTo>
                  <a:pt x="0" y="0"/>
                </a:moveTo>
                <a:lnTo>
                  <a:pt x="6835155" y="0"/>
                </a:lnTo>
                <a:lnTo>
                  <a:pt x="6835155" y="6605694"/>
                </a:lnTo>
                <a:lnTo>
                  <a:pt x="0" y="660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732197" y="2452198"/>
            <a:ext cx="10452571" cy="665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Tycho Brahe, Johannes Kepler </a:t>
            </a: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siglo XVII a. C.:</a:t>
            </a:r>
          </a:p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Propone que el Sol es el centro del Universo.</a:t>
            </a:r>
          </a:p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Los planetas se trasladan alrededor del Sol, en órbitas circunferenciales, a su vez el Sol y la Luna giraban alrededor de la Tierra. 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Kepler propone sus leyes de movimiento planetario a raíz de las observaciones de Tycho Brahe.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¿Planeta Tierra?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80980" y="1851676"/>
            <a:ext cx="8678320" cy="4781608"/>
          </a:xfrm>
          <a:custGeom>
            <a:avLst/>
            <a:gdLst/>
            <a:ahLst/>
            <a:cxnLst/>
            <a:rect l="l" t="t" r="r" b="b"/>
            <a:pathLst>
              <a:path w="8678320" h="4781608">
                <a:moveTo>
                  <a:pt x="0" y="0"/>
                </a:moveTo>
                <a:lnTo>
                  <a:pt x="8678320" y="0"/>
                </a:lnTo>
                <a:lnTo>
                  <a:pt x="8678320" y="4781608"/>
                </a:lnTo>
                <a:lnTo>
                  <a:pt x="0" y="478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9" b="-108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028700" y="2487869"/>
            <a:ext cx="6782399" cy="265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Primera Ley de Kepler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“Todos los planetas describen órbitas elípticas en torno al Sol”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Leyes de Kepler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2197" y="6961988"/>
            <a:ext cx="16527103" cy="265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Perihelio: dentro de la trayectoria de un planeta, corresponde al punto más cercano al Sol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Afelio: dentro de la trayectoria de un planeta, corresponde al punto más lejano al Sol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9797" y="8846996"/>
            <a:ext cx="8871226" cy="1440004"/>
            <a:chOff x="0" y="0"/>
            <a:chExt cx="250365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716709" y="771409"/>
            <a:ext cx="4112054" cy="667481"/>
            <a:chOff x="0" y="0"/>
            <a:chExt cx="250365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8D0E9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26800" y="0"/>
            <a:ext cx="6808334" cy="1105149"/>
            <a:chOff x="0" y="0"/>
            <a:chExt cx="250365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03650" cy="406400"/>
            </a:xfrm>
            <a:custGeom>
              <a:avLst/>
              <a:gdLst/>
              <a:ahLst/>
              <a:cxnLst/>
              <a:rect l="l" t="t" r="r" b="b"/>
              <a:pathLst>
                <a:path w="2503650" h="406400">
                  <a:moveTo>
                    <a:pt x="2300450" y="0"/>
                  </a:moveTo>
                  <a:cubicBezTo>
                    <a:pt x="2412674" y="0"/>
                    <a:pt x="2503650" y="90976"/>
                    <a:pt x="2503650" y="203200"/>
                  </a:cubicBezTo>
                  <a:cubicBezTo>
                    <a:pt x="2503650" y="315424"/>
                    <a:pt x="2412674" y="406400"/>
                    <a:pt x="23004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A89C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0365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686941" y="2082360"/>
            <a:ext cx="6939858" cy="5083964"/>
          </a:xfrm>
          <a:custGeom>
            <a:avLst/>
            <a:gdLst/>
            <a:ahLst/>
            <a:cxnLst/>
            <a:rect l="l" t="t" r="r" b="b"/>
            <a:pathLst>
              <a:path w="6939858" h="5083964">
                <a:moveTo>
                  <a:pt x="0" y="0"/>
                </a:moveTo>
                <a:lnTo>
                  <a:pt x="6939859" y="0"/>
                </a:lnTo>
                <a:lnTo>
                  <a:pt x="6939859" y="5083964"/>
                </a:lnTo>
                <a:lnTo>
                  <a:pt x="0" y="5083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TextBox 12"/>
          <p:cNvSpPr txBox="1"/>
          <p:nvPr/>
        </p:nvSpPr>
        <p:spPr>
          <a:xfrm>
            <a:off x="1371823" y="3253664"/>
            <a:ext cx="6782399" cy="265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Segunda Ley de Kepler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Al recorrer su órbita, el radio vector barre áreas iguales en tiempos iguales.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2197" y="411223"/>
            <a:ext cx="16815800" cy="1111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Leyes de Kepler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2197" y="7640607"/>
            <a:ext cx="16527103" cy="132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just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perihelio, el planeta alcanza su máxima velocidad de traslación. </a:t>
            </a:r>
          </a:p>
          <a:p>
            <a:pPr marL="820421" lvl="1" indent="-410210" algn="just">
              <a:lnSpc>
                <a:spcPts val="5320"/>
              </a:lnSpc>
              <a:spcBef>
                <a:spcPct val="0"/>
              </a:spcBef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En el afelio, el planeta alcanza su mínima velocidad de traslación.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1432</Words>
  <Application>Microsoft Office PowerPoint</Application>
  <PresentationFormat>Personalizado</PresentationFormat>
  <Paragraphs>110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Josefin Sans Bold</vt:lpstr>
      <vt:lpstr>Fredoka</vt:lpstr>
      <vt:lpstr>Arial</vt:lpstr>
      <vt:lpstr>Josefin Sans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20 Intro a la Energía de la Tierra</dc:title>
  <dc:creator>baku</dc:creator>
  <cp:lastModifiedBy>Constanza Ayline Contreras Orellana (c.contreras.20)</cp:lastModifiedBy>
  <cp:revision>2</cp:revision>
  <dcterms:created xsi:type="dcterms:W3CDTF">2006-08-16T00:00:00Z</dcterms:created>
  <dcterms:modified xsi:type="dcterms:W3CDTF">2024-09-04T19:25:00Z</dcterms:modified>
  <dc:identifier>DAGPw5v39E0</dc:identifier>
</cp:coreProperties>
</file>