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rch Rough" charset="1" panose="02000500000000000000"/>
      <p:regular r:id="rId10"/>
    </p:embeddedFont>
    <p:embeddedFont>
      <p:font typeface="Safira March" charset="1" panose="02000503000000020003"/>
      <p:regular r:id="rId11"/>
    </p:embeddedFont>
    <p:embeddedFont>
      <p:font typeface="Now" charset="1" panose="00000500000000000000"/>
      <p:regular r:id="rId12"/>
    </p:embeddedFont>
    <p:embeddedFont>
      <p:font typeface="Now Bold" charset="1" panose="000006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3123275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5400000">
            <a:off x="-3100451" y="-141206"/>
            <a:ext cx="9273801" cy="821153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670267" y="587766"/>
            <a:ext cx="10947466" cy="6564253"/>
            <a:chOff x="0" y="0"/>
            <a:chExt cx="14596622" cy="875233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23850"/>
              <a:ext cx="14596622" cy="6364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54"/>
                </a:lnSpc>
              </a:pPr>
              <a:r>
                <a:rPr lang="en-US" sz="12962">
                  <a:solidFill>
                    <a:srgbClr val="403333"/>
                  </a:solidFill>
                  <a:latin typeface="March Rough"/>
                </a:rPr>
                <a:t>Símbolos y Tópicos literarios.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058655" y="6821106"/>
              <a:ext cx="12479313" cy="3928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3"/>
                </a:lnSpc>
              </a:pPr>
              <a:r>
                <a:rPr lang="en-US" sz="1800" spc="894">
                  <a:solidFill>
                    <a:srgbClr val="403333"/>
                  </a:solidFill>
                  <a:latin typeface="Safira March"/>
                </a:rPr>
                <a:t>PREUNIVERSITARIO LA LOICA.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058655" y="7476242"/>
              <a:ext cx="12479313" cy="1276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6"/>
                </a:lnSpc>
              </a:pPr>
              <a:r>
                <a:rPr lang="en-US" sz="1400" spc="695">
                  <a:solidFill>
                    <a:srgbClr val="403333"/>
                  </a:solidFill>
                  <a:latin typeface="Safira March"/>
                </a:rPr>
                <a:t>Prof. Michelle Neumann y Martín Rodríguez</a:t>
              </a:r>
            </a:p>
            <a:p>
              <a:pPr algn="ctr">
                <a:lnSpc>
                  <a:spcPts val="1932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60874">
            <a:off x="14492316" y="3007118"/>
            <a:ext cx="3615971" cy="566605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88047">
            <a:off x="-1385237" y="4432302"/>
            <a:ext cx="6476657" cy="559347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52717">
            <a:off x="5196762" y="7724153"/>
            <a:ext cx="4366908" cy="267572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399344" y="7425325"/>
            <a:ext cx="4591879" cy="3706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10800000">
            <a:off x="-1956551" y="3597811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4791" y="2351153"/>
            <a:ext cx="5283511" cy="793584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028700"/>
            <a:ext cx="14613427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80"/>
              </a:lnSpc>
            </a:pPr>
            <a:r>
              <a:rPr lang="en-US" sz="6000">
                <a:solidFill>
                  <a:srgbClr val="403333"/>
                </a:solidFill>
                <a:latin typeface="March Rough"/>
              </a:rPr>
              <a:t>Beatus Ille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513983" y="911542"/>
            <a:ext cx="7444966" cy="93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19"/>
              </a:lnSpc>
            </a:pPr>
            <a:r>
              <a:rPr lang="en-US" sz="4800">
                <a:solidFill>
                  <a:srgbClr val="403333"/>
                </a:solidFill>
                <a:latin typeface="March Rough"/>
              </a:rPr>
              <a:t>"Dichoso aquel"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513983" y="1028700"/>
            <a:ext cx="8873905" cy="7616805"/>
            <a:chOff x="0" y="0"/>
            <a:chExt cx="11831873" cy="1015574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52400"/>
              <a:ext cx="11370296" cy="113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49"/>
                </a:lnSpc>
              </a:pPr>
              <a:r>
                <a:rPr lang="en-US" sz="4867">
                  <a:solidFill>
                    <a:srgbClr val="403333"/>
                  </a:solidFill>
                  <a:latin typeface="March Rough"/>
                </a:rPr>
                <a:t>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748506"/>
              <a:ext cx="11831873" cy="8407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"Dichoso aquél que lejos de los negocios,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como la antigua raza de los hombres,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dedica su tiempo a trabajar los campos paternos con sus propios bueyes,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libre de toda deuda,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y no se despierta como los soldados con el toque de diana amenazador,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ni tiene miedo a los ataques del mar,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que evita el foro y los soberbios palacios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de los ciudadanos poderosos."</a:t>
              </a:r>
            </a:p>
            <a:p>
              <a:pPr>
                <a:lnSpc>
                  <a:spcPts val="4199"/>
                </a:lnSpc>
              </a:pP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-Horacio (Epodos).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10800000">
            <a:off x="-1956551" y="3597811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5819" y="6389993"/>
            <a:ext cx="7315200" cy="389700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7745" y="1939290"/>
            <a:ext cx="6588072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1028700"/>
            <a:ext cx="14613427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80"/>
              </a:lnSpc>
            </a:pPr>
            <a:r>
              <a:rPr lang="en-US" sz="6000">
                <a:solidFill>
                  <a:srgbClr val="403333"/>
                </a:solidFill>
                <a:latin typeface="March Rough"/>
              </a:rPr>
              <a:t>Amor Post Mortem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09286" y="1002982"/>
            <a:ext cx="7444966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"Amor después de la muerte"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009286" y="1512823"/>
            <a:ext cx="8873905" cy="4967734"/>
            <a:chOff x="0" y="0"/>
            <a:chExt cx="11831873" cy="662364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52400"/>
              <a:ext cx="11370296" cy="113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49"/>
                </a:lnSpc>
              </a:pPr>
              <a:r>
                <a:rPr lang="en-US" sz="4867">
                  <a:solidFill>
                    <a:srgbClr val="403333"/>
                  </a:solidFill>
                  <a:latin typeface="March Rough"/>
                </a:rPr>
                <a:t>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748506"/>
              <a:ext cx="11831873" cy="4875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 Italics"/>
                </a:rPr>
                <a:t>"Duerme, duerme, dueño mío,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 Italics"/>
                </a:rPr>
                <a:t>sin zozobra, sin temor,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 Italics"/>
                </a:rPr>
                <a:t>aunque no se duerma mi alma,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 Italics"/>
                </a:rPr>
                <a:t>aunque no descanse yo."</a:t>
              </a:r>
            </a:p>
            <a:p>
              <a:pPr>
                <a:lnSpc>
                  <a:spcPts val="4199"/>
                </a:lnSpc>
              </a:pPr>
            </a:p>
            <a:p>
              <a:pPr>
                <a:lnSpc>
                  <a:spcPts val="4199"/>
                </a:lnSpc>
              </a:pP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-Gabriela Mistral (La Madre Triste).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58501" y="4495694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5400000">
            <a:off x="-3100451" y="-141206"/>
            <a:ext cx="9273801" cy="821153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670267" y="3546774"/>
            <a:ext cx="10947466" cy="3248156"/>
            <a:chOff x="0" y="0"/>
            <a:chExt cx="14596622" cy="433087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23850"/>
              <a:ext cx="14596622" cy="23007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054"/>
                </a:lnSpc>
              </a:pPr>
              <a:r>
                <a:rPr lang="en-US" sz="12962">
                  <a:solidFill>
                    <a:srgbClr val="403333"/>
                  </a:solidFill>
                  <a:latin typeface="March Rough"/>
                </a:rPr>
                <a:t>Gracias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058655" y="2757106"/>
              <a:ext cx="12479313" cy="3928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83"/>
                </a:lnSpc>
              </a:pPr>
              <a:r>
                <a:rPr lang="en-US" sz="1800" spc="894">
                  <a:solidFill>
                    <a:srgbClr val="403333"/>
                  </a:solidFill>
                  <a:latin typeface="Safira March"/>
                </a:rPr>
                <a:t>PREUNIVERSITARIO LA LOICA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058655" y="3393192"/>
              <a:ext cx="12479313" cy="937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1400" spc="695">
                  <a:solidFill>
                    <a:srgbClr val="403333"/>
                  </a:solidFill>
                  <a:latin typeface="Safira March"/>
                </a:rPr>
                <a:t>Presentado por: Michelle Neumann, Martín Rodríguez. 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88047">
            <a:off x="806891" y="1198946"/>
            <a:ext cx="4456343" cy="384865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47067" y="6077433"/>
            <a:ext cx="4591879" cy="37068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3123275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52717">
            <a:off x="11288422" y="1958785"/>
            <a:ext cx="6603921" cy="404640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35413" y="5907419"/>
            <a:ext cx="4546740" cy="41148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4152220"/>
            <a:ext cx="6564682" cy="3510399"/>
            <a:chOff x="0" y="0"/>
            <a:chExt cx="8752909" cy="468053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14300"/>
              <a:ext cx="8411447" cy="358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435"/>
                </a:lnSpc>
              </a:pPr>
              <a:r>
                <a:rPr lang="en-US" sz="3599">
                  <a:solidFill>
                    <a:srgbClr val="403333"/>
                  </a:solidFill>
                  <a:latin typeface="March Rough"/>
                </a:rPr>
                <a:t>Son ciertos símbolos que</a:t>
              </a:r>
            </a:p>
            <a:p>
              <a:pPr algn="just">
                <a:lnSpc>
                  <a:spcPts val="5435"/>
                </a:lnSpc>
              </a:pPr>
              <a:r>
                <a:rPr lang="en-US" sz="3599">
                  <a:solidFill>
                    <a:srgbClr val="403333"/>
                  </a:solidFill>
                  <a:latin typeface="March Rough"/>
                </a:rPr>
                <a:t>establecen una o varias referencias a cosas que cotidianamente asociamos. 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120716"/>
              <a:ext cx="8752909" cy="559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24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028700"/>
            <a:ext cx="14613427" cy="96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1"/>
              </a:lnSpc>
            </a:pPr>
            <a:r>
              <a:rPr lang="en-US" sz="6399">
                <a:solidFill>
                  <a:srgbClr val="403333"/>
                </a:solidFill>
                <a:latin typeface="March Rough"/>
              </a:rPr>
              <a:t>Símbolos Literarios.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10800000">
            <a:off x="-1956551" y="3597811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2612" y="4413063"/>
            <a:ext cx="6374014" cy="531940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028700"/>
            <a:ext cx="14613427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80"/>
              </a:lnSpc>
            </a:pPr>
            <a:r>
              <a:rPr lang="en-US" sz="6000">
                <a:solidFill>
                  <a:srgbClr val="403333"/>
                </a:solidFill>
                <a:latin typeface="March Rough"/>
              </a:rPr>
              <a:t>Algunos ejemplos son: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814334" y="2233939"/>
            <a:ext cx="7444966" cy="6581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01 - Lluvia</a:t>
            </a:r>
          </a:p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02 - Paloma Blanca</a:t>
            </a:r>
          </a:p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03 - Corazón Roto</a:t>
            </a:r>
          </a:p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04 - Romper las cadenas</a:t>
            </a:r>
          </a:p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05 - Amanecer</a:t>
            </a:r>
          </a:p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06 - Martes trece</a:t>
            </a:r>
          </a:p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07 - Noche</a:t>
            </a:r>
          </a:p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08 - Dados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3123275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5400000">
            <a:off x="-3100451" y="-141206"/>
            <a:ext cx="9273801" cy="821153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175513" y="4652327"/>
            <a:ext cx="13225098" cy="1096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8000">
                <a:solidFill>
                  <a:srgbClr val="403333"/>
                </a:solidFill>
                <a:latin typeface="March Rough"/>
              </a:rPr>
              <a:t>Tópicos Literarios.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28224"/>
            <a:ext cx="7657682" cy="7030076"/>
            <a:chOff x="0" y="0"/>
            <a:chExt cx="10210243" cy="937343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33350"/>
              <a:ext cx="9811928" cy="9796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342"/>
                </a:lnSpc>
              </a:pPr>
              <a:r>
                <a:rPr lang="en-US" sz="4200">
                  <a:solidFill>
                    <a:srgbClr val="403333"/>
                  </a:solidFill>
                  <a:latin typeface="March Rough"/>
                </a:rPr>
                <a:t>"Aprovecha el día" 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498419"/>
              <a:ext cx="10210243" cy="78750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24"/>
                </a:lnSpc>
              </a:pPr>
              <a:r>
                <a:rPr lang="en-US" sz="2400">
                  <a:solidFill>
                    <a:srgbClr val="403333"/>
                  </a:solidFill>
                  <a:latin typeface="Now"/>
                </a:rPr>
                <a:t>"No dejes que termine el día sin haber crecido un poco,</a:t>
              </a:r>
            </a:p>
            <a:p>
              <a:pPr>
                <a:lnSpc>
                  <a:spcPts val="3624"/>
                </a:lnSpc>
              </a:pPr>
              <a:r>
                <a:rPr lang="en-US" sz="2400">
                  <a:solidFill>
                    <a:srgbClr val="403333"/>
                  </a:solidFill>
                  <a:latin typeface="Now"/>
                </a:rPr>
                <a:t>sin haber sido feliz, sin haber alimentado tus sueños.</a:t>
              </a:r>
            </a:p>
            <a:p>
              <a:pPr>
                <a:lnSpc>
                  <a:spcPts val="3624"/>
                </a:lnSpc>
              </a:pPr>
              <a:r>
                <a:rPr lang="en-US" sz="2400">
                  <a:solidFill>
                    <a:srgbClr val="403333"/>
                  </a:solidFill>
                  <a:latin typeface="Now"/>
                </a:rPr>
                <a:t>No te dejes vencer por el desaliento.</a:t>
              </a:r>
            </a:p>
            <a:p>
              <a:pPr>
                <a:lnSpc>
                  <a:spcPts val="3624"/>
                </a:lnSpc>
              </a:pPr>
              <a:r>
                <a:rPr lang="en-US" sz="2400">
                  <a:solidFill>
                    <a:srgbClr val="403333"/>
                  </a:solidFill>
                  <a:latin typeface="Now"/>
                </a:rPr>
                <a:t>No permitas que nadie te quite el derecho a expresarte,</a:t>
              </a:r>
            </a:p>
            <a:p>
              <a:pPr>
                <a:lnSpc>
                  <a:spcPts val="3624"/>
                </a:lnSpc>
              </a:pPr>
              <a:r>
                <a:rPr lang="en-US" sz="2400">
                  <a:solidFill>
                    <a:srgbClr val="403333"/>
                  </a:solidFill>
                  <a:latin typeface="Now"/>
                </a:rPr>
                <a:t>que es casi un deber.</a:t>
              </a:r>
            </a:p>
            <a:p>
              <a:pPr>
                <a:lnSpc>
                  <a:spcPts val="3624"/>
                </a:lnSpc>
              </a:pPr>
              <a:r>
                <a:rPr lang="en-US" sz="2400">
                  <a:solidFill>
                    <a:srgbClr val="403333"/>
                  </a:solidFill>
                  <a:latin typeface="Now"/>
                </a:rPr>
                <a:t>No abandones las ansias de hacer de tu vida algo</a:t>
              </a:r>
            </a:p>
            <a:p>
              <a:pPr>
                <a:lnSpc>
                  <a:spcPts val="3624"/>
                </a:lnSpc>
              </a:pPr>
              <a:r>
                <a:rPr lang="en-US" sz="2400">
                  <a:solidFill>
                    <a:srgbClr val="403333"/>
                  </a:solidFill>
                  <a:latin typeface="Now"/>
                </a:rPr>
                <a:t>extraordinario."</a:t>
              </a:r>
            </a:p>
            <a:p>
              <a:pPr>
                <a:lnSpc>
                  <a:spcPts val="3624"/>
                </a:lnSpc>
              </a:pPr>
            </a:p>
            <a:p>
              <a:pPr>
                <a:lnSpc>
                  <a:spcPts val="3624"/>
                </a:lnSpc>
              </a:pPr>
              <a:r>
                <a:rPr lang="en-US" sz="2400">
                  <a:solidFill>
                    <a:srgbClr val="403333"/>
                  </a:solidFill>
                  <a:latin typeface="Now"/>
                </a:rPr>
                <a:t>-Walt Whitman (Carpe Diem). </a:t>
              </a:r>
            </a:p>
            <a:p>
              <a:pPr>
                <a:lnSpc>
                  <a:spcPts val="3624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3123275"/>
            <a:ext cx="9273801" cy="821153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52717">
            <a:off x="10207513" y="3395342"/>
            <a:ext cx="6603921" cy="404640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1028700"/>
            <a:ext cx="14613427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80"/>
              </a:lnSpc>
            </a:pPr>
            <a:r>
              <a:rPr lang="en-US" sz="6000">
                <a:solidFill>
                  <a:srgbClr val="403333"/>
                </a:solidFill>
                <a:latin typeface="March Rough"/>
              </a:rPr>
              <a:t>Carpe Diem.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80350" y="1838012"/>
            <a:ext cx="6966005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6000">
                <a:solidFill>
                  <a:srgbClr val="403333"/>
                </a:solidFill>
                <a:latin typeface="March Rough"/>
              </a:rPr>
              <a:t>Ubi Sunt.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10800000">
            <a:off x="-1956551" y="3597811"/>
            <a:ext cx="9273801" cy="82115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23378" y="4476218"/>
            <a:ext cx="3370013" cy="528064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8385395" y="1414148"/>
            <a:ext cx="8873905" cy="7086991"/>
            <a:chOff x="0" y="0"/>
            <a:chExt cx="11831873" cy="944932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52400"/>
              <a:ext cx="11370296" cy="113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49"/>
                </a:lnSpc>
              </a:pPr>
              <a:r>
                <a:rPr lang="en-US" sz="4867">
                  <a:solidFill>
                    <a:srgbClr val="403333"/>
                  </a:solidFill>
                  <a:latin typeface="March Rough"/>
                </a:rPr>
                <a:t>"¿Dónde Están?" 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748506"/>
              <a:ext cx="11831873" cy="7700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"En que estarán convertidos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mis viejos zapatos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adónde fueron a dar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tantas hojas de un árbol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por dónde están las angustias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que desde tus ojos rodaron por mí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adónde fueron mis palabras sucias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de sangre de abril."</a:t>
              </a:r>
            </a:p>
            <a:p>
              <a:pPr>
                <a:lnSpc>
                  <a:spcPts val="4199"/>
                </a:lnSpc>
              </a:pP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-Silvio Rodríguez (¿Adonde están?). 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10800000">
            <a:off x="-1956551" y="3597811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2612" y="4413063"/>
            <a:ext cx="6374014" cy="531940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028700"/>
            <a:ext cx="14613427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80"/>
              </a:lnSpc>
            </a:pPr>
            <a:r>
              <a:rPr lang="en-US" sz="6000">
                <a:solidFill>
                  <a:srgbClr val="403333"/>
                </a:solidFill>
                <a:latin typeface="March Rough"/>
              </a:rPr>
              <a:t>Locus Amoenus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65504" y="1002982"/>
            <a:ext cx="7444966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99"/>
              </a:lnSpc>
            </a:pPr>
            <a:r>
              <a:rPr lang="en-US" sz="3999">
                <a:solidFill>
                  <a:srgbClr val="403333"/>
                </a:solidFill>
                <a:latin typeface="March Rough"/>
              </a:rPr>
              <a:t>"Lugar ameno"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335413" y="820398"/>
            <a:ext cx="8480447" cy="6772763"/>
            <a:chOff x="0" y="0"/>
            <a:chExt cx="11307263" cy="903035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52400"/>
              <a:ext cx="10866151" cy="10896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23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48551"/>
              <a:ext cx="11307263" cy="7381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13"/>
                </a:lnSpc>
              </a:pPr>
              <a:r>
                <a:rPr lang="en-US" sz="2657">
                  <a:solidFill>
                    <a:srgbClr val="403333"/>
                  </a:solidFill>
                  <a:latin typeface="Now Light Italics"/>
                </a:rPr>
                <a:t>“Se fueron las nieves, ya vuelve la yerba a los campos [y al árbol su cabellera; cambia</a:t>
              </a:r>
            </a:p>
            <a:p>
              <a:pPr>
                <a:lnSpc>
                  <a:spcPts val="4013"/>
                </a:lnSpc>
              </a:pPr>
              <a:r>
                <a:rPr lang="en-US" sz="2657">
                  <a:solidFill>
                    <a:srgbClr val="403333"/>
                  </a:solidFill>
                  <a:latin typeface="Now Light Italics"/>
                </a:rPr>
                <a:t>de modos la tierra y los ríos decrecen corriendo de [nuevo por los cauces de siempre;</a:t>
              </a:r>
            </a:p>
            <a:p>
              <a:pPr>
                <a:lnSpc>
                  <a:spcPts val="4013"/>
                </a:lnSpc>
              </a:pPr>
              <a:r>
                <a:rPr lang="en-US" sz="2657">
                  <a:solidFill>
                    <a:srgbClr val="403333"/>
                  </a:solidFill>
                  <a:latin typeface="Now Light Italics"/>
                </a:rPr>
                <a:t>la Gracia y las ninfas, hermanas gemelas, desnudas se [atreven</a:t>
              </a:r>
            </a:p>
            <a:p>
              <a:pPr>
                <a:lnSpc>
                  <a:spcPts val="4013"/>
                </a:lnSpc>
              </a:pPr>
              <a:r>
                <a:rPr lang="en-US" sz="2657">
                  <a:solidFill>
                    <a:srgbClr val="403333"/>
                  </a:solidFill>
                  <a:latin typeface="Now Light Italics"/>
                </a:rPr>
                <a:t>a dirigir sus coros…”</a:t>
              </a:r>
            </a:p>
            <a:p>
              <a:pPr>
                <a:lnSpc>
                  <a:spcPts val="4013"/>
                </a:lnSpc>
              </a:pPr>
            </a:p>
            <a:p>
              <a:pPr>
                <a:lnSpc>
                  <a:spcPts val="4013"/>
                </a:lnSpc>
              </a:pPr>
              <a:r>
                <a:rPr lang="en-US" sz="2657">
                  <a:solidFill>
                    <a:srgbClr val="403333"/>
                  </a:solidFill>
                  <a:latin typeface="Now Light Italics"/>
                </a:rPr>
                <a:t>-Horacio (Oda). </a:t>
              </a:r>
            </a:p>
            <a:p>
              <a:pPr>
                <a:lnSpc>
                  <a:spcPts val="4013"/>
                </a:lnSpc>
              </a:pPr>
            </a:p>
            <a:p>
              <a:pPr>
                <a:lnSpc>
                  <a:spcPts val="4013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28700"/>
            <a:ext cx="14613427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80"/>
              </a:lnSpc>
            </a:pPr>
            <a:r>
              <a:rPr lang="en-US" sz="6000">
                <a:solidFill>
                  <a:srgbClr val="403333"/>
                </a:solidFill>
                <a:latin typeface="March Rough"/>
              </a:rPr>
              <a:t>Memento Mori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44263">
            <a:off x="15486028" y="-2886758"/>
            <a:ext cx="5275253" cy="676314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68021" y="2259249"/>
            <a:ext cx="7733758" cy="699905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330085" y="1329055"/>
            <a:ext cx="5572225" cy="610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20"/>
              </a:lnSpc>
              <a:spcBef>
                <a:spcPct val="0"/>
              </a:spcBef>
            </a:pPr>
            <a:r>
              <a:rPr lang="en-US" sz="4000" u="none">
                <a:solidFill>
                  <a:srgbClr val="403333"/>
                </a:solidFill>
                <a:latin typeface="March Rough"/>
              </a:rPr>
              <a:t>"Recuerdo de la muerte"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93910" y="1028700"/>
            <a:ext cx="7888061" cy="6027363"/>
            <a:chOff x="0" y="0"/>
            <a:chExt cx="10517415" cy="803648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52400"/>
              <a:ext cx="10107117" cy="113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49"/>
                </a:lnSpc>
              </a:pPr>
              <a:r>
                <a:rPr lang="en-US" sz="4867">
                  <a:solidFill>
                    <a:srgbClr val="403333"/>
                  </a:solidFill>
                  <a:latin typeface="March Rough"/>
                </a:rPr>
                <a:t>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748506"/>
              <a:ext cx="10517415" cy="62879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 Italics"/>
                </a:rPr>
                <a:t>«Me parecía tener las manos vacías. Pero estaba seguro de mí, seguro de todo, más seguro que él, seguro de mi vida y de esta muerte que iba a llegar. Sí, no tenía más que esto. Pero, por lo menos poseía esta verdad, tanto como ella me poseía a mí».</a:t>
              </a:r>
            </a:p>
            <a:p>
              <a:pPr>
                <a:lnSpc>
                  <a:spcPts val="4199"/>
                </a:lnSpc>
              </a:pP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 Italics"/>
                </a:rPr>
                <a:t>-Albert Camus (El Extranjero). 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D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-10800000">
            <a:off x="-1956551" y="3597811"/>
            <a:ext cx="9273801" cy="82115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76067" y="3386147"/>
            <a:ext cx="7618638" cy="530447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384622"/>
            <a:ext cx="6966005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6000">
                <a:solidFill>
                  <a:srgbClr val="403333"/>
                </a:solidFill>
                <a:latin typeface="March Rough"/>
              </a:rPr>
              <a:t>Collige Virgo Rosas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414095" y="1385270"/>
            <a:ext cx="7657682" cy="2000876"/>
            <a:chOff x="0" y="0"/>
            <a:chExt cx="10210243" cy="266783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33350"/>
              <a:ext cx="9811928" cy="9796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342"/>
                </a:lnSpc>
              </a:pPr>
              <a:r>
                <a:rPr lang="en-US" sz="4200">
                  <a:solidFill>
                    <a:srgbClr val="403333"/>
                  </a:solidFill>
                  <a:latin typeface="March Rough"/>
                </a:rPr>
                <a:t>"Corta las rosas, doncella" 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498419"/>
              <a:ext cx="10210243" cy="11694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24"/>
                </a:lnSpc>
              </a:pPr>
            </a:p>
            <a:p>
              <a:pPr>
                <a:lnSpc>
                  <a:spcPts val="362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414095" y="1628462"/>
            <a:ext cx="8873905" cy="6027363"/>
            <a:chOff x="0" y="0"/>
            <a:chExt cx="11831873" cy="803648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52400"/>
              <a:ext cx="11370296" cy="1133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49"/>
                </a:lnSpc>
              </a:pPr>
              <a:r>
                <a:rPr lang="en-US" sz="4867">
                  <a:solidFill>
                    <a:srgbClr val="403333"/>
                  </a:solidFill>
                  <a:latin typeface="March Rough"/>
                </a:rPr>
                <a:t>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748506"/>
              <a:ext cx="11831873" cy="62879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"Coged de vuestra alegre primavera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el dulce fruto, antes que el tiempo airado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cubra de nieve la hermosa cumbre.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Marchitará la rosa el viento helado,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todo la mudará la edad ligera,</a:t>
              </a: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por no hacer mudanza en su costumbre."</a:t>
              </a:r>
            </a:p>
            <a:p>
              <a:pPr>
                <a:lnSpc>
                  <a:spcPts val="4199"/>
                </a:lnSpc>
              </a:pPr>
            </a:p>
            <a:p>
              <a:pPr>
                <a:lnSpc>
                  <a:spcPts val="4199"/>
                </a:lnSpc>
              </a:pPr>
              <a:r>
                <a:rPr lang="en-US" sz="2781">
                  <a:solidFill>
                    <a:srgbClr val="403333"/>
                  </a:solidFill>
                  <a:latin typeface="Now"/>
                </a:rPr>
                <a:t>-Garcilaso de la Vega (Soneto XXIII). 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DAFhDfLz2Lk</dc:identifier>
  <dcterms:modified xsi:type="dcterms:W3CDTF">2011-08-01T06:04:30Z</dcterms:modified>
  <cp:revision>1</cp:revision>
  <dc:title>Presentación trabajo de literatura versátil elegante tono crema y turquesa</dc:title>
</cp:coreProperties>
</file>