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1"/>
  </p:notesMasterIdLst>
  <p:handoutMasterIdLst>
    <p:handoutMasterId r:id="rId12"/>
  </p:handoutMasterIdLst>
  <p:sldIdLst>
    <p:sldId id="257" r:id="rId5"/>
    <p:sldId id="394" r:id="rId6"/>
    <p:sldId id="395" r:id="rId7"/>
    <p:sldId id="392" r:id="rId8"/>
    <p:sldId id="393" r:id="rId9"/>
    <p:sldId id="396" r:id="rId10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400"/>
    <a:srgbClr val="FC1EDC"/>
    <a:srgbClr val="C8CD03"/>
    <a:srgbClr val="FE94E2"/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25" autoAdjust="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14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FBAABBB-F1BE-4363-BBD5-0DD1159694AA}" type="datetime1">
              <a:rPr lang="es-ES" smtClean="0"/>
              <a:t>26/04/2023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E845F39-3ED7-4557-8E83-69CFB9EC7E67}" type="datetime1">
              <a:rPr lang="es-ES" smtClean="0"/>
              <a:t>26/04/2023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es-ES" smtClean="0"/>
              <a:t>1</a:t>
            </a:fld>
            <a:endParaRPr lang="es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5E7C03-88B8-4DAC-AE1C-964A18E7E87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EA37B167-7500-4BD6-8ABE-109491A63DCA}" type="datetime1">
              <a:rPr lang="es-ES" smtClean="0"/>
              <a:t>26/04/2023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es-ES" sz="4800"/>
              <a:t>Flotante en 3D</a:t>
            </a:r>
          </a:p>
        </p:txBody>
      </p:sp>
      <p:sp>
        <p:nvSpPr>
          <p:cNvPr id="14" name="Marcador de posición de imagen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lumna de contenid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o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orma libre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36" name="Forma libre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s-ES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</a:p>
        </p:txBody>
      </p:sp>
      <p:sp>
        <p:nvSpPr>
          <p:cNvPr id="16" name="Marcador de texto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17" name="Marcador de contenido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ES" dirty="0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s-ES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contenido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8" name="Marcador de texto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s-ES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s-ES"/>
              <a:t>Haga clic para EDITAR</a:t>
            </a:r>
          </a:p>
        </p:txBody>
      </p:sp>
      <p:sp>
        <p:nvSpPr>
          <p:cNvPr id="21" name="Marcador de contenido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Resu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es-ES"/>
              <a:t>Haga clic para modificar el estilo de título del patrón</a:t>
            </a:r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ítulo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1" name="Subtítulo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es-ES">
                <a:solidFill>
                  <a:schemeClr val="tx1">
                    <a:alpha val="60000"/>
                  </a:schemeClr>
                </a:solidFill>
              </a:rPr>
              <a:t>Haga clic para modificar el estilo de subtítulo del patrón</a:t>
            </a:r>
            <a:endParaRPr lang="es-E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42" name="Marcador de posición de imagen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grpSp>
        <p:nvGrpSpPr>
          <p:cNvPr id="43" name="Grupo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orma libre: Forma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46" name="Forma libre: Forma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orma libre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36" name="Forma libre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lipse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es-ES" sz="1600"/>
              <a:t>Haga clic para agregar texto</a:t>
            </a:r>
          </a:p>
        </p:txBody>
      </p:sp>
      <p:sp>
        <p:nvSpPr>
          <p:cNvPr id="17" name="Marcador de posición de imagen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25" name="Marcador de posición de imagen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18" name="Marcador de posición de imagen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19" name="Marcador de posición de imagen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20" name="Marcador de posición de imagen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Marcador de contenido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alt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es-ES">
                <a:solidFill>
                  <a:schemeClr val="tx1">
                    <a:alpha val="60000"/>
                  </a:schemeClr>
                </a:solidFill>
              </a:rPr>
              <a:t>Haga clic para modificar el estilo de subtítulo del patrón</a:t>
            </a:r>
            <a:endParaRPr lang="es-ES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alt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es-ES">
                <a:solidFill>
                  <a:schemeClr val="tx1">
                    <a:alpha val="60000"/>
                  </a:schemeClr>
                </a:solidFill>
              </a:rPr>
              <a:t>Haga clic para modificar el estilo de subtítulo del patrón</a:t>
            </a:r>
            <a:endParaRPr lang="es-E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Escala de tiempo de tabla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s-ES" dirty="0"/>
            </a:lvl1pPr>
          </a:lstStyle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orma libre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0" name="Forma libre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11" name="Forma libre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12" name="Elipse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posición de imagen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Equi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s-E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40" name="Título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es-ES"/>
              <a:t>Equipo</a:t>
            </a:r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orma libre: Forma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53" name="Forma libre: Forma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/>
            </a:p>
          </p:txBody>
        </p:sp>
      </p:grpSp>
      <p:sp>
        <p:nvSpPr>
          <p:cNvPr id="56" name="Marcador de posición de imagen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57" name="Marcador de posición de imagen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58" name="Marcador de posición de imagen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59" name="Marcador de posición de imagen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</a:p>
        </p:txBody>
      </p:sp>
      <p:sp>
        <p:nvSpPr>
          <p:cNvPr id="63" name="Marcador de texto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ES"/>
              <a:t>Nombre</a:t>
            </a:r>
          </a:p>
        </p:txBody>
      </p:sp>
      <p:sp>
        <p:nvSpPr>
          <p:cNvPr id="61" name="Marcador de texto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ES"/>
              <a:t>Título</a:t>
            </a:r>
          </a:p>
        </p:txBody>
      </p:sp>
      <p:sp>
        <p:nvSpPr>
          <p:cNvPr id="65" name="Marcador de texto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ES"/>
              <a:t>Nombre</a:t>
            </a:r>
          </a:p>
        </p:txBody>
      </p:sp>
      <p:sp>
        <p:nvSpPr>
          <p:cNvPr id="64" name="Marcador de texto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ES"/>
              <a:t>Título</a:t>
            </a:r>
          </a:p>
        </p:txBody>
      </p:sp>
      <p:sp>
        <p:nvSpPr>
          <p:cNvPr id="67" name="Marcador de texto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ES"/>
              <a:t>Nombre</a:t>
            </a:r>
          </a:p>
        </p:txBody>
      </p:sp>
      <p:sp>
        <p:nvSpPr>
          <p:cNvPr id="66" name="Marcador de texto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ES"/>
              <a:t>Título</a:t>
            </a:r>
          </a:p>
        </p:txBody>
      </p:sp>
      <p:sp>
        <p:nvSpPr>
          <p:cNvPr id="69" name="Marcador de texto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ES"/>
              <a:t>Nombre</a:t>
            </a:r>
          </a:p>
        </p:txBody>
      </p:sp>
      <p:sp>
        <p:nvSpPr>
          <p:cNvPr id="68" name="Marcador de texto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ES"/>
              <a:t>Título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ido y columna 2 (diapositiva de comparació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s-ES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s-E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Martes, 2 de febrero de 20XX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ES"/>
              <a:t>Ejemplo de Texto de pie de página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es-ES"/>
              <a:t>Martes, 2 de febrero de 20XX</a:t>
            </a:r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es-ES"/>
              <a:t>Ejemplo de Texto de pie de página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es-ES" smtClean="0"/>
              <a:pPr rt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4392" y="1157288"/>
            <a:ext cx="3830638" cy="2384898"/>
          </a:xfrm>
        </p:spPr>
        <p:txBody>
          <a:bodyPr rtlCol="0" anchor="b" anchorCtr="0">
            <a:normAutofit/>
          </a:bodyPr>
          <a:lstStyle/>
          <a:p>
            <a:pPr algn="ctr" rtl="0"/>
            <a:r>
              <a:rPr lang="es-ES" dirty="0">
                <a:solidFill>
                  <a:srgbClr val="E6A400"/>
                </a:solidFill>
              </a:rPr>
              <a:t>Clase I de Comprensión Lectora</a:t>
            </a:r>
          </a:p>
        </p:txBody>
      </p:sp>
      <p:pic>
        <p:nvPicPr>
          <p:cNvPr id="14" name="Marcador de posición de imagen 13" descr="Fondo digital de puntos de datos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356360" y="0"/>
            <a:ext cx="7452360" cy="6858000"/>
          </a:xfr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459506" y="3968749"/>
            <a:ext cx="3565524" cy="1731963"/>
          </a:xfrm>
        </p:spPr>
        <p:txBody>
          <a:bodyPr rtlCol="0">
            <a:normAutofit/>
          </a:bodyPr>
          <a:lstStyle/>
          <a:p>
            <a:pPr rtl="0">
              <a:lnSpc>
                <a:spcPct val="100000"/>
              </a:lnSpc>
            </a:pPr>
            <a:r>
              <a:rPr lang="es-ES" dirty="0">
                <a:solidFill>
                  <a:srgbClr val="E6A400">
                    <a:alpha val="60000"/>
                  </a:srgbClr>
                </a:solidFill>
              </a:rPr>
              <a:t>Introducción al curso.</a:t>
            </a:r>
          </a:p>
        </p:txBody>
      </p:sp>
      <p:pic>
        <p:nvPicPr>
          <p:cNvPr id="1028" name="Picture 4" descr="Preuniversitario y Centro de Estudios &quot;La Loica&quot; Uchile - Home | Facebook">
            <a:extLst>
              <a:ext uri="{FF2B5EF4-FFF2-40B4-BE49-F238E27FC236}">
                <a16:creationId xmlns:a16="http://schemas.microsoft.com/office/drawing/2014/main" id="{C6B9C142-8017-4288-8969-42E9F651B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92" y="62716"/>
            <a:ext cx="1094572" cy="109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antillana: Ejercicios para Mejorar la Comprensión Lectora">
            <a:extLst>
              <a:ext uri="{FF2B5EF4-FFF2-40B4-BE49-F238E27FC236}">
                <a16:creationId xmlns:a16="http://schemas.microsoft.com/office/drawing/2014/main" id="{6FD1CBD9-F011-42AF-81E0-392C4B892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71" y="2188369"/>
            <a:ext cx="4411132" cy="248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F2EF0-638A-482E-9E2C-3F8DD6928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650" y="841092"/>
            <a:ext cx="4658699" cy="751019"/>
          </a:xfrm>
        </p:spPr>
        <p:txBody>
          <a:bodyPr/>
          <a:lstStyle/>
          <a:p>
            <a:pPr algn="ctr"/>
            <a:r>
              <a:rPr lang="es-CL" dirty="0">
                <a:solidFill>
                  <a:srgbClr val="FC1EDC"/>
                </a:solidFill>
              </a:rPr>
              <a:t>Tipos de textos de la prueba: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BDE403-0489-49B0-8D8D-B900010D3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584" y="1733989"/>
            <a:ext cx="10958832" cy="4566029"/>
          </a:xfrm>
        </p:spPr>
        <p:txBody>
          <a:bodyPr/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E6A400"/>
                </a:solidFill>
              </a:rPr>
              <a:t>TEXTOS NARRATIVOS.</a:t>
            </a:r>
          </a:p>
          <a:p>
            <a:pPr marL="457200" lvl="0" indent="-334327" rtl="0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es-MX" dirty="0">
                <a:solidFill>
                  <a:srgbClr val="E6A400"/>
                </a:solidFill>
              </a:rPr>
              <a:t>Cuentos, relatos, crónicas, biografías, novelas, leyendas, etc.</a:t>
            </a:r>
            <a:br>
              <a:rPr lang="es-MX" dirty="0">
                <a:solidFill>
                  <a:srgbClr val="E6A400"/>
                </a:solidFill>
              </a:rPr>
            </a:br>
            <a:endParaRPr lang="es-MX" dirty="0">
              <a:solidFill>
                <a:srgbClr val="E6A400"/>
              </a:solidFill>
            </a:endParaRPr>
          </a:p>
          <a:p>
            <a:pPr marL="457200" lvl="0" indent="-334327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MX" dirty="0">
                <a:solidFill>
                  <a:srgbClr val="E6A400"/>
                </a:solidFill>
              </a:rPr>
              <a:t>Los textos narrativos son aquellos que relatan una historia, real o ficticia que ocurre en un lugar y tiempo determinado. Posee personajes principales y secundarios que se desenvuelven en contextos diversos desarrollando acciones </a:t>
            </a:r>
            <a:br>
              <a:rPr lang="es-MX" dirty="0">
                <a:solidFill>
                  <a:srgbClr val="E6A400"/>
                </a:solidFill>
              </a:rPr>
            </a:br>
            <a:r>
              <a:rPr lang="es-MX" dirty="0">
                <a:solidFill>
                  <a:srgbClr val="E6A400"/>
                </a:solidFill>
              </a:rPr>
              <a:t>que hacen avanzar la historia.  Ejemplo: “Crónicas de una muerte anunciada”.</a:t>
            </a:r>
            <a:br>
              <a:rPr lang="es-MX" dirty="0">
                <a:solidFill>
                  <a:srgbClr val="E6A400"/>
                </a:solidFill>
              </a:rPr>
            </a:br>
            <a:endParaRPr lang="es-MX" dirty="0">
              <a:solidFill>
                <a:srgbClr val="E6A400"/>
              </a:solidFill>
            </a:endParaRPr>
          </a:p>
          <a:p>
            <a:pPr marL="457200" lvl="0" indent="-334327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MX" dirty="0">
                <a:solidFill>
                  <a:srgbClr val="E6A400"/>
                </a:solidFill>
              </a:rPr>
              <a:t>La narración nos ha acompañado a lo largo de toda la historia de la humanidad, todas las culturas han contado sus historias narradas y sirven para transmitir valores e ideales. </a:t>
            </a:r>
            <a:br>
              <a:rPr lang="es-MX" dirty="0">
                <a:solidFill>
                  <a:srgbClr val="E6A400"/>
                </a:solidFill>
              </a:rPr>
            </a:br>
            <a:endParaRPr lang="es-MX" dirty="0">
              <a:solidFill>
                <a:srgbClr val="E6A400"/>
              </a:solidFill>
            </a:endParaRPr>
          </a:p>
          <a:p>
            <a:pPr marL="457200" lvl="0" indent="-334327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MX" dirty="0">
                <a:solidFill>
                  <a:srgbClr val="E6A400"/>
                </a:solidFill>
              </a:rPr>
              <a:t>La narración está presente en materiales que no son necesariamente textos (series) e incluso en nuestro cotidiano cuando le contamos historias a un amigo.</a:t>
            </a:r>
          </a:p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718FDE-DB55-4EBF-A6EA-74257343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es-ES" smtClean="0"/>
              <a:t>2</a:t>
            </a:fld>
            <a:endParaRPr lang="es-ES"/>
          </a:p>
        </p:txBody>
      </p:sp>
      <p:pic>
        <p:nvPicPr>
          <p:cNvPr id="10" name="Picture 4" descr="Preuniversitario y Centro de Estudios &quot;La Loica&quot; Uchile - Home | Facebook">
            <a:extLst>
              <a:ext uri="{FF2B5EF4-FFF2-40B4-BE49-F238E27FC236}">
                <a16:creationId xmlns:a16="http://schemas.microsoft.com/office/drawing/2014/main" id="{C16C0B38-7EA0-4CB5-BF6B-D21A711E2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92" y="62716"/>
            <a:ext cx="1094572" cy="109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227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F2EF0-638A-482E-9E2C-3F8DD6928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650" y="775776"/>
            <a:ext cx="4658699" cy="751019"/>
          </a:xfrm>
        </p:spPr>
        <p:txBody>
          <a:bodyPr/>
          <a:lstStyle/>
          <a:p>
            <a:pPr algn="ctr"/>
            <a:r>
              <a:rPr lang="es-CL" dirty="0">
                <a:solidFill>
                  <a:srgbClr val="FC1EDC"/>
                </a:solidFill>
              </a:rPr>
              <a:t>Tipos de textos de la prueba: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BDE403-0489-49B0-8D8D-B900010D3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584" y="1733989"/>
            <a:ext cx="10958832" cy="4566029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>
                <a:solidFill>
                  <a:srgbClr val="E6A400"/>
                </a:solidFill>
              </a:rPr>
              <a:t>TEXTOS NO LITERARIOS.</a:t>
            </a: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SzPts val="16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Receta, manuales de uso, infografías, textos instructivos, artículos científicos, etc.</a:t>
            </a:r>
            <a:br>
              <a:rPr lang="es-MX" sz="2000" dirty="0">
                <a:solidFill>
                  <a:srgbClr val="E6A400"/>
                </a:solidFill>
              </a:rPr>
            </a:br>
            <a:endParaRPr lang="es-MX" sz="2000" dirty="0">
              <a:solidFill>
                <a:srgbClr val="E6A400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Los textos literarios utilizan la función poética del lenguaje para transmitir emociones y </a:t>
            </a:r>
            <a:r>
              <a:rPr lang="es-MX" sz="2000" dirty="0" err="1">
                <a:solidFill>
                  <a:srgbClr val="E6A400"/>
                </a:solidFill>
              </a:rPr>
              <a:t>estetizar</a:t>
            </a:r>
            <a:r>
              <a:rPr lang="es-MX" sz="2000" dirty="0">
                <a:solidFill>
                  <a:srgbClr val="E6A400"/>
                </a:solidFill>
              </a:rPr>
              <a:t> el texto. Por el contrario, los </a:t>
            </a:r>
            <a:r>
              <a:rPr lang="es-MX" sz="2000" b="1" dirty="0">
                <a:solidFill>
                  <a:srgbClr val="E6A400"/>
                </a:solidFill>
              </a:rPr>
              <a:t>textos no literarios </a:t>
            </a:r>
            <a:r>
              <a:rPr lang="es-MX" sz="2000" dirty="0">
                <a:solidFill>
                  <a:srgbClr val="E6A400"/>
                </a:solidFill>
              </a:rPr>
              <a:t>no buscan transmitir sentimientos ni emociones y en cuanto a la estética no embellecen lo escrito con </a:t>
            </a:r>
            <a:r>
              <a:rPr lang="es-MX" sz="2000" b="1" dirty="0">
                <a:solidFill>
                  <a:srgbClr val="E6A400"/>
                </a:solidFill>
              </a:rPr>
              <a:t>figuras literarias</a:t>
            </a:r>
            <a:r>
              <a:rPr lang="es-MX" sz="2000" dirty="0">
                <a:solidFill>
                  <a:srgbClr val="E6A400"/>
                </a:solidFill>
              </a:rPr>
              <a:t>, quedándose solamente con una estructura clara y ordenada. </a:t>
            </a:r>
            <a:r>
              <a:rPr lang="es-MX" sz="2000" b="1" dirty="0">
                <a:solidFill>
                  <a:srgbClr val="E6A400"/>
                </a:solidFill>
              </a:rPr>
              <a:t>Ejemplo: “Como hacer pan.”</a:t>
            </a:r>
            <a:br>
              <a:rPr lang="es-MX" sz="2000" b="1" dirty="0">
                <a:solidFill>
                  <a:srgbClr val="E6A400"/>
                </a:solidFill>
              </a:rPr>
            </a:br>
            <a:endParaRPr lang="es-MX" sz="2000" b="1" dirty="0">
              <a:solidFill>
                <a:srgbClr val="E6A400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Los textos no literarios son muy útiles para transmitirnos información o para indicarnos instrucciones.</a:t>
            </a:r>
          </a:p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718FDE-DB55-4EBF-A6EA-74257343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es-ES" smtClean="0"/>
              <a:t>3</a:t>
            </a:fld>
            <a:endParaRPr lang="es-ES"/>
          </a:p>
        </p:txBody>
      </p:sp>
      <p:pic>
        <p:nvPicPr>
          <p:cNvPr id="5" name="Picture 4" descr="Preuniversitario y Centro de Estudios &quot;La Loica&quot; Uchile - Home | Facebook">
            <a:extLst>
              <a:ext uri="{FF2B5EF4-FFF2-40B4-BE49-F238E27FC236}">
                <a16:creationId xmlns:a16="http://schemas.microsoft.com/office/drawing/2014/main" id="{1710FCF8-5980-46DE-9AA4-93FBD1E07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92" y="62716"/>
            <a:ext cx="1094572" cy="109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371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09977-DC87-4136-ADC6-B97D700FE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061" y="330355"/>
            <a:ext cx="4059236" cy="1537480"/>
          </a:xfrm>
        </p:spPr>
        <p:txBody>
          <a:bodyPr/>
          <a:lstStyle/>
          <a:p>
            <a:pPr algn="ctr"/>
            <a:r>
              <a:rPr lang="es" dirty="0">
                <a:solidFill>
                  <a:srgbClr val="FC1EDC"/>
                </a:solidFill>
              </a:rPr>
              <a:t>Habilidades evaluadas</a:t>
            </a:r>
            <a:endParaRPr lang="es-CL" dirty="0">
              <a:solidFill>
                <a:srgbClr val="FC1EDC"/>
              </a:solidFill>
            </a:endParaRPr>
          </a:p>
        </p:txBody>
      </p:sp>
      <p:grpSp>
        <p:nvGrpSpPr>
          <p:cNvPr id="11" name="Google Shape;81;p16">
            <a:extLst>
              <a:ext uri="{FF2B5EF4-FFF2-40B4-BE49-F238E27FC236}">
                <a16:creationId xmlns:a16="http://schemas.microsoft.com/office/drawing/2014/main" id="{C01F585F-5F66-45B6-9C1C-262F54D554BA}"/>
              </a:ext>
            </a:extLst>
          </p:cNvPr>
          <p:cNvGrpSpPr/>
          <p:nvPr/>
        </p:nvGrpSpPr>
        <p:grpSpPr>
          <a:xfrm>
            <a:off x="1053675" y="1980564"/>
            <a:ext cx="3546900" cy="3483050"/>
            <a:chOff x="0" y="1189989"/>
            <a:chExt cx="3546900" cy="3483050"/>
          </a:xfrm>
        </p:grpSpPr>
        <p:sp>
          <p:nvSpPr>
            <p:cNvPr id="12" name="Google Shape;82;p16">
              <a:extLst>
                <a:ext uri="{FF2B5EF4-FFF2-40B4-BE49-F238E27FC236}">
                  <a16:creationId xmlns:a16="http://schemas.microsoft.com/office/drawing/2014/main" id="{121486F6-C124-4E3C-8978-7798CF85022B}"/>
                </a:ext>
              </a:extLst>
            </p:cNvPr>
            <p:cNvSpPr/>
            <p:nvPr/>
          </p:nvSpPr>
          <p:spPr>
            <a:xfrm>
              <a:off x="0" y="1189989"/>
              <a:ext cx="3546900" cy="669000"/>
            </a:xfrm>
            <a:prstGeom prst="homePlate">
              <a:avLst>
                <a:gd name="adj" fmla="val 50000"/>
              </a:avLst>
            </a:prstGeom>
            <a:solidFill>
              <a:srgbClr val="5515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Localizar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Google Shape;83;p16">
              <a:extLst>
                <a:ext uri="{FF2B5EF4-FFF2-40B4-BE49-F238E27FC236}">
                  <a16:creationId xmlns:a16="http://schemas.microsoft.com/office/drawing/2014/main" id="{C4BB505B-4EB7-47C6-8DF7-C64D94753B60}"/>
                </a:ext>
              </a:extLst>
            </p:cNvPr>
            <p:cNvSpPr txBox="1"/>
            <p:nvPr/>
          </p:nvSpPr>
          <p:spPr>
            <a:xfrm>
              <a:off x="346500" y="2057339"/>
              <a:ext cx="2567400" cy="26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200"/>
                </a:spcAft>
                <a:buNone/>
              </a:pPr>
              <a:r>
                <a:rPr lang="es" sz="1800" dirty="0">
                  <a:solidFill>
                    <a:srgbClr val="E6A400"/>
                  </a:solidFill>
                  <a:latin typeface="Average"/>
                  <a:ea typeface="Average"/>
                  <a:cs typeface="Average"/>
                  <a:sym typeface="Average"/>
                </a:rPr>
                <a:t>Principalmente, esta habilidad se destaca por demandar la extracción explícita de un contenido. </a:t>
              </a:r>
              <a:endParaRPr sz="1200" dirty="0">
                <a:solidFill>
                  <a:srgbClr val="E6A4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4" name="Google Shape;84;p16">
            <a:extLst>
              <a:ext uri="{FF2B5EF4-FFF2-40B4-BE49-F238E27FC236}">
                <a16:creationId xmlns:a16="http://schemas.microsoft.com/office/drawing/2014/main" id="{36DE331B-CAAE-4E2C-B2FA-E0DA0E571E80}"/>
              </a:ext>
            </a:extLst>
          </p:cNvPr>
          <p:cNvGrpSpPr/>
          <p:nvPr/>
        </p:nvGrpSpPr>
        <p:grpSpPr>
          <a:xfrm>
            <a:off x="4515829" y="1980564"/>
            <a:ext cx="3305700" cy="3483050"/>
            <a:chOff x="2944204" y="1189775"/>
            <a:chExt cx="3305700" cy="3483050"/>
          </a:xfrm>
        </p:grpSpPr>
        <p:sp>
          <p:nvSpPr>
            <p:cNvPr id="15" name="Google Shape;85;p16">
              <a:extLst>
                <a:ext uri="{FF2B5EF4-FFF2-40B4-BE49-F238E27FC236}">
                  <a16:creationId xmlns:a16="http://schemas.microsoft.com/office/drawing/2014/main" id="{A0D29B7B-7C97-4B2F-AEB6-754242140ADA}"/>
                </a:ext>
              </a:extLst>
            </p:cNvPr>
            <p:cNvSpPr/>
            <p:nvPr/>
          </p:nvSpPr>
          <p:spPr>
            <a:xfrm>
              <a:off x="2944204" y="1189775"/>
              <a:ext cx="3305700" cy="669000"/>
            </a:xfrm>
            <a:prstGeom prst="chevron">
              <a:avLst>
                <a:gd name="adj" fmla="val 50000"/>
              </a:avLst>
            </a:prstGeom>
            <a:solidFill>
              <a:srgbClr val="761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Interpretar</a:t>
              </a:r>
              <a:endParaRPr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6" name="Google Shape;86;p16">
              <a:extLst>
                <a:ext uri="{FF2B5EF4-FFF2-40B4-BE49-F238E27FC236}">
                  <a16:creationId xmlns:a16="http://schemas.microsoft.com/office/drawing/2014/main" id="{52C9E1AD-0836-4053-AFFC-C950C690733D}"/>
                </a:ext>
              </a:extLst>
            </p:cNvPr>
            <p:cNvSpPr txBox="1"/>
            <p:nvPr/>
          </p:nvSpPr>
          <p:spPr>
            <a:xfrm>
              <a:off x="3028950" y="2057125"/>
              <a:ext cx="3141368" cy="26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200"/>
                </a:spcAft>
                <a:buNone/>
              </a:pPr>
              <a:r>
                <a:rPr lang="es" sz="1800" dirty="0">
                  <a:solidFill>
                    <a:srgbClr val="E6A400"/>
                  </a:solidFill>
                  <a:latin typeface="Average"/>
                  <a:ea typeface="Average"/>
                  <a:cs typeface="Average"/>
                  <a:sym typeface="Average"/>
                </a:rPr>
                <a:t>Esta habilidad nos pide interpretar lo que el texto quiere decir, uniendo sus distintas partes y sacando conclusiones a nivel global y particular.</a:t>
              </a:r>
              <a:endParaRPr sz="1200" dirty="0">
                <a:solidFill>
                  <a:srgbClr val="E6A4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7" name="Google Shape;78;p16">
            <a:extLst>
              <a:ext uri="{FF2B5EF4-FFF2-40B4-BE49-F238E27FC236}">
                <a16:creationId xmlns:a16="http://schemas.microsoft.com/office/drawing/2014/main" id="{89C20D4A-B9DE-433A-905D-F8918A064B78}"/>
              </a:ext>
            </a:extLst>
          </p:cNvPr>
          <p:cNvGrpSpPr/>
          <p:nvPr/>
        </p:nvGrpSpPr>
        <p:grpSpPr>
          <a:xfrm>
            <a:off x="7741943" y="1971528"/>
            <a:ext cx="3305700" cy="3492086"/>
            <a:chOff x="5632317" y="1189775"/>
            <a:chExt cx="3305700" cy="3492086"/>
          </a:xfrm>
        </p:grpSpPr>
        <p:sp>
          <p:nvSpPr>
            <p:cNvPr id="18" name="Google Shape;79;p16">
              <a:extLst>
                <a:ext uri="{FF2B5EF4-FFF2-40B4-BE49-F238E27FC236}">
                  <a16:creationId xmlns:a16="http://schemas.microsoft.com/office/drawing/2014/main" id="{FEB0EB3F-D6DB-4A9F-95C6-4CA05C98929D}"/>
                </a:ext>
              </a:extLst>
            </p:cNvPr>
            <p:cNvSpPr/>
            <p:nvPr/>
          </p:nvSpPr>
          <p:spPr>
            <a:xfrm>
              <a:off x="5632317" y="1189775"/>
              <a:ext cx="3305700" cy="669000"/>
            </a:xfrm>
            <a:prstGeom prst="chevron">
              <a:avLst>
                <a:gd name="adj" fmla="val 50000"/>
              </a:avLst>
            </a:prstGeom>
            <a:solidFill>
              <a:srgbClr val="922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Evaluar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" name="Google Shape;80;p16">
              <a:extLst>
                <a:ext uri="{FF2B5EF4-FFF2-40B4-BE49-F238E27FC236}">
                  <a16:creationId xmlns:a16="http://schemas.microsoft.com/office/drawing/2014/main" id="{95E7CA78-0326-4AFE-9827-F7D7DE8C9A91}"/>
                </a:ext>
              </a:extLst>
            </p:cNvPr>
            <p:cNvSpPr txBox="1"/>
            <p:nvPr/>
          </p:nvSpPr>
          <p:spPr>
            <a:xfrm>
              <a:off x="5832604" y="2066161"/>
              <a:ext cx="2905125" cy="26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200"/>
                </a:spcAft>
                <a:buNone/>
              </a:pPr>
              <a:r>
                <a:rPr lang="es" sz="1800" dirty="0">
                  <a:solidFill>
                    <a:srgbClr val="E6A400"/>
                  </a:solidFill>
                  <a:latin typeface="Average"/>
                  <a:ea typeface="Average"/>
                  <a:cs typeface="Average"/>
                  <a:sym typeface="Average"/>
                </a:rPr>
                <a:t>Esta habilidad conlleva la interpretación del texto en un sentido crítico. Poder evaluar lo que el texto nos explica y poder emitir juicio a raíz de lo entendido.</a:t>
              </a:r>
              <a:endParaRPr sz="1200" dirty="0">
                <a:solidFill>
                  <a:srgbClr val="E6A4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pic>
        <p:nvPicPr>
          <p:cNvPr id="20" name="Picture 4" descr="Preuniversitario y Centro de Estudios &quot;La Loica&quot; Uchile - Home | Facebook">
            <a:extLst>
              <a:ext uri="{FF2B5EF4-FFF2-40B4-BE49-F238E27FC236}">
                <a16:creationId xmlns:a16="http://schemas.microsoft.com/office/drawing/2014/main" id="{E9169CD2-0836-4061-B313-F28383F4D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92" y="62716"/>
            <a:ext cx="1094572" cy="109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553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09977-DC87-4136-ADC6-B97D700FE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6382" y="-158738"/>
            <a:ext cx="4059236" cy="1537480"/>
          </a:xfrm>
        </p:spPr>
        <p:txBody>
          <a:bodyPr/>
          <a:lstStyle/>
          <a:p>
            <a:pPr algn="ctr"/>
            <a:r>
              <a:rPr lang="es" dirty="0">
                <a:solidFill>
                  <a:srgbClr val="FC1EDC"/>
                </a:solidFill>
              </a:rPr>
              <a:t>Tips: </a:t>
            </a:r>
            <a:endParaRPr lang="es-CL" dirty="0">
              <a:solidFill>
                <a:srgbClr val="FC1EDC"/>
              </a:solidFill>
            </a:endParaRPr>
          </a:p>
        </p:txBody>
      </p:sp>
      <p:pic>
        <p:nvPicPr>
          <p:cNvPr id="3" name="Picture 4" descr="Preuniversitario y Centro de Estudios &quot;La Loica&quot; Uchile - Home | Facebook">
            <a:extLst>
              <a:ext uri="{FF2B5EF4-FFF2-40B4-BE49-F238E27FC236}">
                <a16:creationId xmlns:a16="http://schemas.microsoft.com/office/drawing/2014/main" id="{5AB5C7BD-8FC1-4AC7-BD00-EEF60DCF4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92" y="62716"/>
            <a:ext cx="1094572" cy="109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1C2E079-E818-4622-814E-287145AECAD2}"/>
              </a:ext>
            </a:extLst>
          </p:cNvPr>
          <p:cNvSpPr txBox="1"/>
          <p:nvPr/>
        </p:nvSpPr>
        <p:spPr>
          <a:xfrm>
            <a:off x="1872343" y="2547257"/>
            <a:ext cx="88827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Máxima concentración.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lang="es-MX" sz="2000" dirty="0">
              <a:solidFill>
                <a:srgbClr val="E6A4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Ejercitar la lectura constantemente.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lang="es-MX" sz="2000" dirty="0">
              <a:solidFill>
                <a:srgbClr val="E6A4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Aventurarse a distintos tipos de texto.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lang="es-MX" sz="2000" dirty="0">
              <a:solidFill>
                <a:srgbClr val="E6A4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-MX" sz="2000" dirty="0">
                <a:solidFill>
                  <a:srgbClr val="E6A400"/>
                </a:solidFill>
              </a:rPr>
              <a:t>Remarcar las palabras desconocidas para aprender su significado.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lang="es-MX" sz="2000" dirty="0">
              <a:solidFill>
                <a:srgbClr val="E6A4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-CL" sz="2000" dirty="0">
                <a:solidFill>
                  <a:srgbClr val="E6A400"/>
                </a:solidFill>
              </a:rPr>
              <a:t>Leer las preguntas antes de leer el texto.</a:t>
            </a:r>
            <a:endParaRPr lang="es-MX" sz="2000" dirty="0">
              <a:solidFill>
                <a:srgbClr val="E6A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64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09977-DC87-4136-ADC6-B97D700FE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6382" y="2660260"/>
            <a:ext cx="4059236" cy="1537480"/>
          </a:xfrm>
        </p:spPr>
        <p:txBody>
          <a:bodyPr/>
          <a:lstStyle/>
          <a:p>
            <a:pPr algn="ctr"/>
            <a:r>
              <a:rPr lang="es-CL" sz="7200" dirty="0">
                <a:solidFill>
                  <a:srgbClr val="FC1EDC"/>
                </a:solidFill>
              </a:rPr>
              <a:t>¡Gracias!</a:t>
            </a:r>
          </a:p>
        </p:txBody>
      </p:sp>
      <p:pic>
        <p:nvPicPr>
          <p:cNvPr id="3" name="Picture 4" descr="Preuniversitario y Centro de Estudios &quot;La Loica&quot; Uchile - Home | Facebook">
            <a:extLst>
              <a:ext uri="{FF2B5EF4-FFF2-40B4-BE49-F238E27FC236}">
                <a16:creationId xmlns:a16="http://schemas.microsoft.com/office/drawing/2014/main" id="{5AB5C7BD-8FC1-4AC7-BD00-EEF60DCF4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92" y="62716"/>
            <a:ext cx="1094572" cy="109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7421371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5867.tgt.Office_50301375_TF33713516_Win32_OJ112196127" id="{F9082FAB-B260-427D-84E8-28A2C83CAFF9}" vid="{CFEC27F7-7A35-4744-B58C-557A3196B8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368</Words>
  <Application>Microsoft Office PowerPoint</Application>
  <PresentationFormat>Panorámica</PresentationFormat>
  <Paragraphs>35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Average</vt:lpstr>
      <vt:lpstr>Calibri</vt:lpstr>
      <vt:lpstr>Gill Sans MT</vt:lpstr>
      <vt:lpstr>Roboto</vt:lpstr>
      <vt:lpstr>Walbaum Display</vt:lpstr>
      <vt:lpstr>3DFloatVTI</vt:lpstr>
      <vt:lpstr>Clase I de Comprensión Lectora</vt:lpstr>
      <vt:lpstr>Tipos de textos de la prueba:</vt:lpstr>
      <vt:lpstr>Tipos de textos de la prueba:</vt:lpstr>
      <vt:lpstr>Habilidades evaluadas</vt:lpstr>
      <vt:lpstr>Tips: </vt:lpstr>
      <vt:lpstr>¡Gracias!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I de Comprensión Lectora</dc:title>
  <dc:creator>Benjamin Sandoval Parra</dc:creator>
  <cp:lastModifiedBy>Roberto Antonio Maldonado Osorio (roberto.maldonado.o)</cp:lastModifiedBy>
  <cp:revision>3</cp:revision>
  <dcterms:created xsi:type="dcterms:W3CDTF">2022-04-24T00:15:47Z</dcterms:created>
  <dcterms:modified xsi:type="dcterms:W3CDTF">2023-04-26T18:09:18Z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