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2" r:id="rId1"/>
  </p:sldMasterIdLst>
  <p:notesMasterIdLst>
    <p:notesMasterId r:id="rId25"/>
  </p:notesMasterIdLst>
  <p:sldIdLst>
    <p:sldId id="256" r:id="rId2"/>
    <p:sldId id="257" r:id="rId3"/>
    <p:sldId id="274" r:id="rId4"/>
    <p:sldId id="277" r:id="rId5"/>
    <p:sldId id="275" r:id="rId6"/>
    <p:sldId id="276" r:id="rId7"/>
    <p:sldId id="258" r:id="rId8"/>
    <p:sldId id="259" r:id="rId9"/>
    <p:sldId id="260" r:id="rId10"/>
    <p:sldId id="261" r:id="rId11"/>
    <p:sldId id="278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72" y="3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421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341340"/>
            <a:ext cx="6270922" cy="1573670"/>
          </a:xfrm>
        </p:spPr>
        <p:txBody>
          <a:bodyPr anchor="b">
            <a:noAutofit/>
          </a:bodyPr>
          <a:lstStyle>
            <a:lvl1pPr algn="ct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2967210"/>
            <a:ext cx="5123755" cy="814678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725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4840039"/>
            <a:ext cx="1205958" cy="30346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4840039"/>
            <a:ext cx="5267533" cy="303461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4840039"/>
            <a:ext cx="1197219" cy="30346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  <p:grpSp>
        <p:nvGrpSpPr>
          <p:cNvPr id="7" name="Group 6"/>
          <p:cNvGrpSpPr/>
          <p:nvPr/>
        </p:nvGrpSpPr>
        <p:grpSpPr>
          <a:xfrm>
            <a:off x="564644" y="558352"/>
            <a:ext cx="8005588" cy="4012253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82581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1721644"/>
            <a:ext cx="7200900" cy="267890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28657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421" y="468117"/>
            <a:ext cx="1174325" cy="393243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468117"/>
            <a:ext cx="6134731" cy="39324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382022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4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3961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404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38676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976020"/>
            <a:ext cx="7209728" cy="2139553"/>
          </a:xfrm>
        </p:spPr>
        <p:txBody>
          <a:bodyPr anchor="b">
            <a:normAutofit/>
          </a:bodyPr>
          <a:lstStyle>
            <a:lvl1pPr algn="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3162246"/>
            <a:ext cx="7209728" cy="857493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4840039"/>
            <a:ext cx="1216807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4840039"/>
            <a:ext cx="5267533" cy="303461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4840039"/>
            <a:ext cx="119721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6113972" y="1264239"/>
            <a:ext cx="2456260" cy="330636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13371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714500"/>
            <a:ext cx="3335840" cy="268605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1714500"/>
            <a:ext cx="3335840" cy="268605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7/21/2021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075683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514350"/>
            <a:ext cx="7200900" cy="11144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755648"/>
            <a:ext cx="3332988" cy="617934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2478906"/>
            <a:ext cx="3332988" cy="192164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1" y="1755648"/>
            <a:ext cx="3332988" cy="617934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1" y="2478906"/>
            <a:ext cx="3332988" cy="192164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7/21/2021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149433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7/21/2021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467334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7/21/2021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532324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282"/>
            <a:ext cx="3977640" cy="5143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514350"/>
            <a:ext cx="2891790" cy="1618413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514351"/>
            <a:ext cx="3909060" cy="3881438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142258"/>
            <a:ext cx="2891790" cy="225829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4840039"/>
            <a:ext cx="90342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t>7/21/2021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4840039"/>
            <a:ext cx="1780256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4840039"/>
            <a:ext cx="119721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187289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282"/>
            <a:ext cx="3977640" cy="5143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514350"/>
            <a:ext cx="2891790" cy="1618413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36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51434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141976"/>
            <a:ext cx="2891790" cy="2258574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4840039"/>
            <a:ext cx="90342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t>7/21/2021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4840039"/>
            <a:ext cx="1780256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4840039"/>
            <a:ext cx="119721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993000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514350"/>
            <a:ext cx="7200900" cy="11144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714500"/>
            <a:ext cx="72009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4840039"/>
            <a:ext cx="903429" cy="303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4840039"/>
            <a:ext cx="4710623" cy="303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4840039"/>
            <a:ext cx="1197219" cy="303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Rectangle 8" title="Side bar"/>
          <p:cNvSpPr/>
          <p:nvPr/>
        </p:nvSpPr>
        <p:spPr>
          <a:xfrm>
            <a:off x="358571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985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sldNum="0"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33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685800" rtl="0" eaLnBrk="1" latinLnBrk="0" hangingPunct="1">
        <a:lnSpc>
          <a:spcPct val="94000"/>
        </a:lnSpc>
        <a:spcBef>
          <a:spcPts val="750"/>
        </a:spcBef>
        <a:spcAft>
          <a:spcPts val="150"/>
        </a:spcAft>
        <a:buFont typeface="Franklin Gothic Book" panose="020B0503020102020204" pitchFamily="34" charset="0"/>
        <a:buChar char="■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5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0287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35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7145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0574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2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4003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05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0861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Guerra Fría: Conflictos bélicos e ideológicos</a:t>
            </a:r>
            <a:endParaRPr dirty="0"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6200930" y="4328822"/>
            <a:ext cx="5123755" cy="8146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Matías Lira Vidal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15BA767-4EC5-4954-A1A5-C4FA65740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00" y="514350"/>
            <a:ext cx="2742314" cy="1114425"/>
          </a:xfrm>
        </p:spPr>
        <p:txBody>
          <a:bodyPr>
            <a:normAutofit/>
          </a:bodyPr>
          <a:lstStyle/>
          <a:p>
            <a:r>
              <a:rPr lang="es-ES" sz="2600"/>
              <a:t>Ingreso de China: Empate militar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9FEC06E-1530-4345-B657-6BE13027C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670" y="1351979"/>
            <a:ext cx="4887799" cy="219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81C30C-036F-4799-ACDB-BDEC7CB0F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500" y="1714500"/>
            <a:ext cx="2742314" cy="2686050"/>
          </a:xfrm>
        </p:spPr>
        <p:txBody>
          <a:bodyPr>
            <a:normAutofit/>
          </a:bodyPr>
          <a:lstStyle/>
          <a:p>
            <a:r>
              <a:rPr lang="es-ES" sz="1300" dirty="0"/>
              <a:t>China, junto a la URSS, intervienen militarmente a favor de Corea del Norte</a:t>
            </a:r>
          </a:p>
          <a:p>
            <a:r>
              <a:rPr lang="es-ES" sz="1300" dirty="0"/>
              <a:t>Esto hace que los EE.UU retrocedan y cedan la capital de Seúl, esto será un tira y afloja militar durante todo el conflicto.</a:t>
            </a:r>
          </a:p>
          <a:p>
            <a:r>
              <a:rPr lang="es-ES" sz="1300" dirty="0"/>
              <a:t>Ante el empate de fuerzas, se firma el armisticio de </a:t>
            </a:r>
            <a:r>
              <a:rPr lang="es-ES" sz="1300" dirty="0" err="1"/>
              <a:t>Panmunjong</a:t>
            </a:r>
            <a:r>
              <a:rPr lang="es-ES" sz="1300" dirty="0"/>
              <a:t> en 1953 en donde se establece la división territorial en el paralelo 38°</a:t>
            </a:r>
          </a:p>
        </p:txBody>
      </p:sp>
    </p:spTree>
    <p:extLst>
      <p:ext uri="{BB962C8B-B14F-4D97-AF65-F5344CB8AC3E}">
        <p14:creationId xmlns:p14="http://schemas.microsoft.com/office/powerpoint/2010/main" val="691175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6D043292-708B-4F69-AE72-8FB56C6E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018420-C3FC-4383-9151-3F59A6376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618" y="514350"/>
            <a:ext cx="4632582" cy="1114425"/>
          </a:xfrm>
        </p:spPr>
        <p:txBody>
          <a:bodyPr>
            <a:normAutofit/>
          </a:bodyPr>
          <a:lstStyle/>
          <a:p>
            <a:r>
              <a:rPr lang="es-ES" dirty="0"/>
              <a:t>Conflicto de Suez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0B5790-6D43-4B0E-BD96-5E66E3884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" r="16059" b="-2"/>
          <a:stretch/>
        </p:blipFill>
        <p:spPr bwMode="auto">
          <a:xfrm>
            <a:off x="20" y="10"/>
            <a:ext cx="3280138" cy="257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9985A4A-29BD-46BB-B0B5-25F9C91547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1" r="2" b="26085"/>
          <a:stretch/>
        </p:blipFill>
        <p:spPr bwMode="auto">
          <a:xfrm>
            <a:off x="20" y="2578842"/>
            <a:ext cx="3280138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2C017B3-7B7A-4C5A-A3E9-09EC1428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0158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F47EF3-6D3C-43DD-B48C-E8D24BF0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618" y="1714500"/>
            <a:ext cx="4632582" cy="2686050"/>
          </a:xfrm>
        </p:spPr>
        <p:txBody>
          <a:bodyPr>
            <a:normAutofit/>
          </a:bodyPr>
          <a:lstStyle/>
          <a:p>
            <a:r>
              <a:rPr lang="es-ES" dirty="0"/>
              <a:t>Francia, Inglaterra e Israel están en una coalición militar en contra de Egipto</a:t>
            </a:r>
          </a:p>
          <a:p>
            <a:r>
              <a:rPr lang="es-ES" dirty="0"/>
              <a:t>Esto se da porque Egipto nacionaliza el canal de Suez, de sumo interés internacional por conectar occidente con oriente</a:t>
            </a:r>
          </a:p>
          <a:p>
            <a:r>
              <a:rPr lang="es-ES" dirty="0"/>
              <a:t>Este conflicto termina por la presión internacional que planta Estados Unidos y la Unión Soviética sobre la coalición </a:t>
            </a:r>
          </a:p>
        </p:txBody>
      </p:sp>
    </p:spTree>
    <p:extLst>
      <p:ext uri="{BB962C8B-B14F-4D97-AF65-F5344CB8AC3E}">
        <p14:creationId xmlns:p14="http://schemas.microsoft.com/office/powerpoint/2010/main" val="578958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FA0B962-AF59-4EAC-80F6-F7C4B4FB6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557" y="514350"/>
            <a:ext cx="4345106" cy="1114425"/>
          </a:xfrm>
        </p:spPr>
        <p:txBody>
          <a:bodyPr>
            <a:normAutofit/>
          </a:bodyPr>
          <a:lstStyle/>
          <a:p>
            <a:r>
              <a:rPr lang="es-ES" dirty="0"/>
              <a:t>Revolución Cubana: Antecedentes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688D03-6F56-4B9E-833D-49FAF614C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57" y="1822076"/>
            <a:ext cx="4345106" cy="2686050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Para antes de 1959, la isla de Cuba se conocía como </a:t>
            </a:r>
            <a:r>
              <a:rPr lang="es-ES" i="1" dirty="0"/>
              <a:t>el patio trasero de EE.UU</a:t>
            </a:r>
          </a:p>
          <a:p>
            <a:pPr algn="just"/>
            <a:r>
              <a:rPr lang="es-ES" dirty="0"/>
              <a:t>Siendo un Estado satélite, era dirigido por el dictador Fulgencio Batista que respondía a directrices estadounidenses.</a:t>
            </a:r>
          </a:p>
          <a:p>
            <a:pPr algn="just"/>
            <a:r>
              <a:rPr lang="es-ES" dirty="0"/>
              <a:t>Por ello, el M-26-7 respondió atacando los cuarteles militares de Santiago de Cuba, con la premisa que era un gobierno autoritario bajo las faldas de Estados Unidos.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7745" y="0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22" name="Picture 2" descr="Revolución cubana: cuáles fueron las causas del levantamiento con el que  Fidel Castro cambió Cuba en 1959 - BBC News Mundo">
            <a:extLst>
              <a:ext uri="{FF2B5EF4-FFF2-40B4-BE49-F238E27FC236}">
                <a16:creationId xmlns:a16="http://schemas.microsoft.com/office/drawing/2014/main" id="{F9946629-D7AD-4FAF-BF2B-962BB70F0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6" r="36651"/>
          <a:stretch/>
        </p:blipFill>
        <p:spPr bwMode="auto">
          <a:xfrm>
            <a:off x="5709195" y="10"/>
            <a:ext cx="3434804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006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2983ACE-8FC8-43BD-8CA7-8892FD7C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7" y="514350"/>
            <a:ext cx="7415213" cy="1114425"/>
          </a:xfrm>
        </p:spPr>
        <p:txBody>
          <a:bodyPr>
            <a:normAutofit/>
          </a:bodyPr>
          <a:lstStyle/>
          <a:p>
            <a:r>
              <a:rPr lang="es-ES"/>
              <a:t>Explosión cubana: patria o muerte </a:t>
            </a:r>
            <a:endParaRPr lang="es-E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EB06C8E-2234-4A2B-87D0-FA85F0C10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1" r="-3" b="14911"/>
          <a:stretch/>
        </p:blipFill>
        <p:spPr bwMode="auto">
          <a:xfrm>
            <a:off x="1042986" y="1801167"/>
            <a:ext cx="2408622" cy="260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98818C-2DD4-449C-AD52-E3B072CBF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618" y="1714500"/>
            <a:ext cx="4632582" cy="2686050"/>
          </a:xfrm>
        </p:spPr>
        <p:txBody>
          <a:bodyPr>
            <a:normAutofit/>
          </a:bodyPr>
          <a:lstStyle/>
          <a:p>
            <a:r>
              <a:rPr lang="es-ES" sz="1400" dirty="0"/>
              <a:t>Con un apoyo popular, junto al apoyo de la URSS, las fuerzas de Fidel Castro derrocan a Fulgencio Batista:</a:t>
            </a:r>
          </a:p>
          <a:p>
            <a:pPr marL="0" indent="0" algn="ctr">
              <a:buNone/>
            </a:pPr>
            <a:r>
              <a:rPr lang="es-ES" sz="1400" i="1" dirty="0"/>
              <a:t>«Las represalias de las fuerzas represivas de Batista costaron la vida a numerosos presos políticos. Por cada bomba que estallaba, sacaban a dos presos de la cárcel y los ejecutaban de modo sumario. Una noche en Marianao, un barrio de La Habana, se repartieron los cuerpos de 98 presos políticos por las calles, acribillados de balas»</a:t>
            </a:r>
          </a:p>
          <a:p>
            <a:r>
              <a:rPr lang="es-ES" sz="1400" dirty="0"/>
              <a:t>Con la victoria de la revolución, se implanta un régimen comunista bajo la figura de Fidel Castro.</a:t>
            </a:r>
          </a:p>
        </p:txBody>
      </p:sp>
    </p:spTree>
    <p:extLst>
      <p:ext uri="{BB962C8B-B14F-4D97-AF65-F5344CB8AC3E}">
        <p14:creationId xmlns:p14="http://schemas.microsoft.com/office/powerpoint/2010/main" val="231253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nvasión de bahía de Cochinos - Wikipedia, la enciclopedia libre">
            <a:extLst>
              <a:ext uri="{FF2B5EF4-FFF2-40B4-BE49-F238E27FC236}">
                <a16:creationId xmlns:a16="http://schemas.microsoft.com/office/drawing/2014/main" id="{47637090-39F5-4A1D-9B18-BCF8A8C23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9" b="1635"/>
          <a:stretch/>
        </p:blipFill>
        <p:spPr bwMode="auto">
          <a:xfrm>
            <a:off x="20" y="10"/>
            <a:ext cx="9143980" cy="514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Rectangle 70">
            <a:extLst>
              <a:ext uri="{FF2B5EF4-FFF2-40B4-BE49-F238E27FC236}">
                <a16:creationId xmlns:a16="http://schemas.microsoft.com/office/drawing/2014/main" id="{3CBA2BA5-DF4D-437C-9273-F945CF857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961" y="1378614"/>
            <a:ext cx="4205931" cy="279333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7754EA86-2D7A-4D51-B5F6-DA6349D5F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815445" y="1053786"/>
            <a:ext cx="1598600" cy="1373178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3D3359-9DF5-4B53-94E4-1B0DAA8F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469" y="1639014"/>
            <a:ext cx="3668915" cy="769451"/>
          </a:xfrm>
        </p:spPr>
        <p:txBody>
          <a:bodyPr anchor="ctr">
            <a:normAutofit/>
          </a:bodyPr>
          <a:lstStyle/>
          <a:p>
            <a:r>
              <a:rPr lang="es-ES" sz="2300"/>
              <a:t>Miedo del socialismo: Bahía Cochinos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BFFAD7-8EBE-457B-B63A-2EAFAA573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469" y="2408465"/>
            <a:ext cx="3668915" cy="1551213"/>
          </a:xfrm>
        </p:spPr>
        <p:txBody>
          <a:bodyPr>
            <a:normAutofit/>
          </a:bodyPr>
          <a:lstStyle/>
          <a:p>
            <a:r>
              <a:rPr lang="es-ES" sz="900"/>
              <a:t>Estados Unidos, fiel anticomunista, no podía permitir que una isla a km de distancia fuera de tal ideología. </a:t>
            </a:r>
          </a:p>
          <a:p>
            <a:r>
              <a:rPr lang="es-ES" sz="900"/>
              <a:t>En 1961, la CIA + exiliados cubanos hicieron una invasión en la Bahía de Cochinos con el objetivo de instaurar el viejo orden social. </a:t>
            </a:r>
          </a:p>
          <a:p>
            <a:r>
              <a:rPr lang="es-ES" sz="900"/>
              <a:t>Sin embargo, las fuerzas castristas detuvieron el avance militar y fue una derrota vergonzosa para EE.UU</a:t>
            </a:r>
          </a:p>
          <a:p>
            <a:pPr lvl="1"/>
            <a:r>
              <a:rPr lang="es-ES" sz="900"/>
              <a:t>La revolución sigue y sigue! </a:t>
            </a:r>
          </a:p>
        </p:txBody>
      </p:sp>
    </p:spTree>
    <p:extLst>
      <p:ext uri="{BB962C8B-B14F-4D97-AF65-F5344CB8AC3E}">
        <p14:creationId xmlns:p14="http://schemas.microsoft.com/office/powerpoint/2010/main" val="694889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38DE0E-56A5-414A-B824-EAC31F033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568" y="833161"/>
            <a:ext cx="2289779" cy="795613"/>
          </a:xfrm>
        </p:spPr>
        <p:txBody>
          <a:bodyPr anchor="b">
            <a:normAutofit/>
          </a:bodyPr>
          <a:lstStyle/>
          <a:p>
            <a:r>
              <a:rPr lang="es-ES" sz="2100"/>
              <a:t>Crisis de los misiles de Cuba </a:t>
            </a:r>
          </a:p>
        </p:txBody>
      </p:sp>
      <p:pic>
        <p:nvPicPr>
          <p:cNvPr id="8194" name="Picture 2" descr="La carta del Armagedón: la crisis de los misiles de Cuba en 1962">
            <a:extLst>
              <a:ext uri="{FF2B5EF4-FFF2-40B4-BE49-F238E27FC236}">
                <a16:creationId xmlns:a16="http://schemas.microsoft.com/office/drawing/2014/main" id="{8F87EDE0-626E-41A8-BD7D-6178F7BE4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706" y="1116201"/>
            <a:ext cx="5175285" cy="291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438B23-EF56-4B94-A5AA-4A302F693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3567" y="1714500"/>
            <a:ext cx="2289779" cy="2948940"/>
          </a:xfrm>
        </p:spPr>
        <p:txBody>
          <a:bodyPr>
            <a:normAutofit/>
          </a:bodyPr>
          <a:lstStyle/>
          <a:p>
            <a:r>
              <a:rPr lang="es-ES" sz="1200" dirty="0"/>
              <a:t>Por la invasión de EE.UU a Cuba, los soviéticos estableció una fuerza militar estable en la isla que protegiera la isla y administra la instalación de armamento </a:t>
            </a:r>
          </a:p>
          <a:p>
            <a:r>
              <a:rPr lang="es-ES" sz="1200" dirty="0"/>
              <a:t>Esto ultimo era por la realización de la </a:t>
            </a:r>
            <a:r>
              <a:rPr lang="es-ES" sz="1200" i="1" dirty="0"/>
              <a:t>operación </a:t>
            </a:r>
            <a:r>
              <a:rPr lang="es-ES" sz="1200" i="1" dirty="0" err="1"/>
              <a:t>Anádir</a:t>
            </a:r>
            <a:r>
              <a:rPr lang="es-ES" sz="1200" i="1" dirty="0"/>
              <a:t> </a:t>
            </a:r>
          </a:p>
          <a:p>
            <a:pPr marL="0" indent="0">
              <a:buNone/>
            </a:pPr>
            <a:endParaRPr lang="es-ES" sz="1200" dirty="0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987575" y="480060"/>
            <a:ext cx="1722021" cy="2756235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03443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48C110B4-D26A-44C6-8576-236CA24E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E30D68-D92B-4165-B3BB-A0FB181A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12" y="3398293"/>
            <a:ext cx="3685038" cy="1262606"/>
          </a:xfrm>
        </p:spPr>
        <p:txBody>
          <a:bodyPr>
            <a:normAutofit/>
          </a:bodyPr>
          <a:lstStyle/>
          <a:p>
            <a:r>
              <a:rPr lang="es-ES"/>
              <a:t>Espías… Comienzo del Armagedón </a:t>
            </a:r>
          </a:p>
        </p:txBody>
      </p:sp>
      <p:pic>
        <p:nvPicPr>
          <p:cNvPr id="9220" name="Picture 4" descr="Destrucción mutua: A 50 años de la crisis de los misiles | ArchivoRevista  Ideele">
            <a:extLst>
              <a:ext uri="{FF2B5EF4-FFF2-40B4-BE49-F238E27FC236}">
                <a16:creationId xmlns:a16="http://schemas.microsoft.com/office/drawing/2014/main" id="{854BF03D-0B4A-42BD-A9D1-EF4ABFB06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7" r="-2" b="3265"/>
          <a:stretch/>
        </p:blipFill>
        <p:spPr bwMode="auto">
          <a:xfrm>
            <a:off x="20" y="10"/>
            <a:ext cx="4537690" cy="279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La crisis de los misiles en Cuba y la guerra fría | Política Exterior">
            <a:extLst>
              <a:ext uri="{FF2B5EF4-FFF2-40B4-BE49-F238E27FC236}">
                <a16:creationId xmlns:a16="http://schemas.microsoft.com/office/drawing/2014/main" id="{0BCFC93D-6C36-4D0B-92C7-A2BC2751D4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6" r="-2" b="8582"/>
          <a:stretch/>
        </p:blipFill>
        <p:spPr bwMode="auto">
          <a:xfrm>
            <a:off x="4604004" y="10"/>
            <a:ext cx="4537710" cy="279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5BFD4DBB-3229-4DF6-A68A-CD91F8325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326202" y="3022720"/>
            <a:ext cx="1467878" cy="827765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B1B4AA-4232-40A0-AA0A-8FD0CB664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0357" y="3398294"/>
            <a:ext cx="3539242" cy="1262605"/>
          </a:xfrm>
        </p:spPr>
        <p:txBody>
          <a:bodyPr>
            <a:normAutofit/>
          </a:bodyPr>
          <a:lstStyle/>
          <a:p>
            <a:r>
              <a:rPr lang="es-ES" sz="1300"/>
              <a:t>Aviones espías norteamericanos vieron bases militares con misiles balísticos apuntando hacía territorio de EE.UU</a:t>
            </a:r>
          </a:p>
          <a:p>
            <a:r>
              <a:rPr lang="es-ES" sz="1300"/>
              <a:t>J.F. Kennedy realiza el cierre naval total de la Isla hasta que desmantelen los misiles </a:t>
            </a: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792979E5-1F93-4CE3-975E-3CAEC618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7627" y="3983422"/>
            <a:ext cx="1531699" cy="910115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59369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6D043292-708B-4F69-AE72-8FB56C6E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BF9B43-A6EF-4821-A42C-C740D5A2B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618" y="514350"/>
            <a:ext cx="4632582" cy="1114425"/>
          </a:xfrm>
        </p:spPr>
        <p:txBody>
          <a:bodyPr>
            <a:normAutofit/>
          </a:bodyPr>
          <a:lstStyle/>
          <a:p>
            <a:r>
              <a:rPr lang="es-ES" dirty="0"/>
              <a:t>Conflicto y final: Pases amargas </a:t>
            </a:r>
          </a:p>
        </p:txBody>
      </p:sp>
      <p:pic>
        <p:nvPicPr>
          <p:cNvPr id="10242" name="Picture 2" descr="Pulso Kruschev vs. Kennedy « Cartoones">
            <a:extLst>
              <a:ext uri="{FF2B5EF4-FFF2-40B4-BE49-F238E27FC236}">
                <a16:creationId xmlns:a16="http://schemas.microsoft.com/office/drawing/2014/main" id="{4EE652C0-C3E8-4C9D-951E-60A91D62A3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3" r="146"/>
          <a:stretch/>
        </p:blipFill>
        <p:spPr bwMode="auto">
          <a:xfrm>
            <a:off x="20" y="10"/>
            <a:ext cx="3280138" cy="257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l día que Disney lanzó una máscara antigás con la cara de Mickey Mouse por  si bombardeaban EE.UU con armas químicas">
            <a:extLst>
              <a:ext uri="{FF2B5EF4-FFF2-40B4-BE49-F238E27FC236}">
                <a16:creationId xmlns:a16="http://schemas.microsoft.com/office/drawing/2014/main" id="{2970B78A-AB07-430C-A24F-0047A6908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5" r="7811"/>
          <a:stretch/>
        </p:blipFill>
        <p:spPr bwMode="auto">
          <a:xfrm>
            <a:off x="20" y="2578842"/>
            <a:ext cx="3280138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2C017B3-7B7A-4C5A-A3E9-09EC1428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0158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4702AC-4938-43FA-BC00-8B3BD345E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618" y="1714500"/>
            <a:ext cx="4632582" cy="2686050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Aquí nace el </a:t>
            </a:r>
            <a:r>
              <a:rPr lang="es-ES" i="1" dirty="0"/>
              <a:t>teléfono rojo</a:t>
            </a:r>
            <a:r>
              <a:rPr lang="es-ES" dirty="0"/>
              <a:t>, línea de comunicación directa entre la casa blanca y el kremlin. </a:t>
            </a:r>
          </a:p>
          <a:p>
            <a:pPr algn="just"/>
            <a:r>
              <a:rPr lang="es-ES" dirty="0"/>
              <a:t>Kennedy y Jrushchov dialogaron para no comenzar un conflicto nuclear a escala planetaria </a:t>
            </a:r>
          </a:p>
          <a:p>
            <a:pPr algn="just"/>
            <a:r>
              <a:rPr lang="es-ES" dirty="0"/>
              <a:t>Finaliza con que desmantelarían los misiles de Cuba y la retirada de misiles en territorio Turco por parte de Estados Unidos, el mundo dio un respiro</a:t>
            </a:r>
          </a:p>
          <a:p>
            <a:pPr algn="just"/>
            <a:r>
              <a:rPr lang="es-ES" dirty="0"/>
              <a:t>Sin embargo, Cuba ve esto como una traición y rompe relaciones con la URSS</a:t>
            </a:r>
          </a:p>
        </p:txBody>
      </p:sp>
    </p:spTree>
    <p:extLst>
      <p:ext uri="{BB962C8B-B14F-4D97-AF65-F5344CB8AC3E}">
        <p14:creationId xmlns:p14="http://schemas.microsoft.com/office/powerpoint/2010/main" val="1815850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usia advierte a EEUU: No se olviden de la Guerra de Vietnam | HISPANTV">
            <a:extLst>
              <a:ext uri="{FF2B5EF4-FFF2-40B4-BE49-F238E27FC236}">
                <a16:creationId xmlns:a16="http://schemas.microsoft.com/office/drawing/2014/main" id="{1DF873BE-2EA9-4EFB-9CAB-8F1A353B9E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9143980" cy="514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CBA2BA5-DF4D-437C-9273-F945CF857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961" y="1378614"/>
            <a:ext cx="4205931" cy="279333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7754EA86-2D7A-4D51-B5F6-DA6349D5F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815445" y="1053786"/>
            <a:ext cx="1598600" cy="1373178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EAA198-E3EE-4AB0-BA89-BF0CF9980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469" y="1639014"/>
            <a:ext cx="3668915" cy="769451"/>
          </a:xfrm>
        </p:spPr>
        <p:txBody>
          <a:bodyPr anchor="ctr">
            <a:normAutofit/>
          </a:bodyPr>
          <a:lstStyle/>
          <a:p>
            <a:r>
              <a:rPr lang="es-ES" sz="2300"/>
              <a:t>La guerra de Vietnam (1964-1975)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C6B3A8-7BAF-4508-A669-D419F3C54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469" y="2408465"/>
            <a:ext cx="3668915" cy="1551213"/>
          </a:xfrm>
        </p:spPr>
        <p:txBody>
          <a:bodyPr>
            <a:normAutofit/>
          </a:bodyPr>
          <a:lstStyle/>
          <a:p>
            <a:r>
              <a:rPr lang="es-ES" sz="900" dirty="0"/>
              <a:t>Esta inicia por el intento de derrocamiento del gobierno survietnamita por parte de las guerrillas comunistas</a:t>
            </a:r>
          </a:p>
          <a:p>
            <a:endParaRPr lang="es-ES" sz="900" dirty="0"/>
          </a:p>
          <a:p>
            <a:pPr lvl="1"/>
            <a:r>
              <a:rPr lang="es-ES" sz="900" dirty="0"/>
              <a:t>Vietnam del Sur: apoyada por Estados Unidos y 40 países más</a:t>
            </a:r>
          </a:p>
          <a:p>
            <a:pPr lvl="1"/>
            <a:r>
              <a:rPr lang="es-ES" sz="900" dirty="0"/>
              <a:t>Vietnam del Norte: Apoyada por Unión Soviética y China.</a:t>
            </a:r>
          </a:p>
        </p:txBody>
      </p:sp>
    </p:spTree>
    <p:extLst>
      <p:ext uri="{BB962C8B-B14F-4D97-AF65-F5344CB8AC3E}">
        <p14:creationId xmlns:p14="http://schemas.microsoft.com/office/powerpoint/2010/main" val="1147832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4643" y="558351"/>
            <a:ext cx="8005589" cy="4012254"/>
            <a:chOff x="752858" y="744469"/>
            <a:chExt cx="10674117" cy="5349671"/>
          </a:xfrm>
        </p:grpSpPr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5D213B41-AC9B-4E61-BEED-FF4C168A8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35D1F93-C466-40CA-B4ED-1A0488F66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22" y="760291"/>
            <a:ext cx="8152313" cy="9279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5000" cap="all"/>
              <a:t>La teoría del dominó</a:t>
            </a:r>
          </a:p>
        </p:txBody>
      </p:sp>
      <p:sp>
        <p:nvSpPr>
          <p:cNvPr id="79" name="Freeform 6">
            <a:extLst>
              <a:ext uri="{FF2B5EF4-FFF2-40B4-BE49-F238E27FC236}">
                <a16:creationId xmlns:a16="http://schemas.microsoft.com/office/drawing/2014/main" id="{628FBD9F-3B86-4C98-8F77-383320737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6115638" y="2163173"/>
            <a:ext cx="2254417" cy="3034665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2292" name="Picture 4" descr="eXe">
            <a:extLst>
              <a:ext uri="{FF2B5EF4-FFF2-40B4-BE49-F238E27FC236}">
                <a16:creationId xmlns:a16="http://schemas.microsoft.com/office/drawing/2014/main" id="{B2770686-4C81-4F74-A663-E5D2AD7016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59" y="2347646"/>
            <a:ext cx="7544720" cy="199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reeform 6">
            <a:extLst>
              <a:ext uri="{FF2B5EF4-FFF2-40B4-BE49-F238E27FC236}">
                <a16:creationId xmlns:a16="http://schemas.microsoft.com/office/drawing/2014/main" id="{6283F864-E3D1-457B-865A-DDC32254D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810606" y="1452508"/>
            <a:ext cx="2254868" cy="3034665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19544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BE1CC-552A-43F5-8D20-C7F65C87E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¿Cuáles fueron los conceptos claves de la clase pasada? </a:t>
            </a:r>
          </a:p>
        </p:txBody>
      </p:sp>
    </p:spTree>
    <p:extLst>
      <p:ext uri="{BB962C8B-B14F-4D97-AF65-F5344CB8AC3E}">
        <p14:creationId xmlns:p14="http://schemas.microsoft.com/office/powerpoint/2010/main" val="702456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96282C0-351C-48EE-A89D-D662C5DB2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0191D3-C1FB-420C-853F-0B1DEF534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618" y="514350"/>
            <a:ext cx="4632582" cy="1114425"/>
          </a:xfrm>
        </p:spPr>
        <p:txBody>
          <a:bodyPr>
            <a:normAutofit/>
          </a:bodyPr>
          <a:lstStyle/>
          <a:p>
            <a:r>
              <a:rPr lang="es-ES" dirty="0"/>
              <a:t>Guerra y muerte</a:t>
            </a:r>
          </a:p>
        </p:txBody>
      </p:sp>
      <p:pic>
        <p:nvPicPr>
          <p:cNvPr id="13314" name="Picture 2" descr="Los Túneles de CuChi en Vietnam... - Lilián Viajera, Blog de Viajes">
            <a:extLst>
              <a:ext uri="{FF2B5EF4-FFF2-40B4-BE49-F238E27FC236}">
                <a16:creationId xmlns:a16="http://schemas.microsoft.com/office/drawing/2014/main" id="{831DE17A-5B51-453A-8045-B04EE363E7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r="2" b="2"/>
          <a:stretch/>
        </p:blipFill>
        <p:spPr bwMode="auto">
          <a:xfrm>
            <a:off x="20" y="10"/>
            <a:ext cx="3280138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1B35EC73-2F87-44A7-B231-91053659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0158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FF3086-C12C-45FD-88A9-5D5C26B49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618" y="1714500"/>
            <a:ext cx="4632582" cy="2686050"/>
          </a:xfrm>
        </p:spPr>
        <p:txBody>
          <a:bodyPr>
            <a:normAutofit/>
          </a:bodyPr>
          <a:lstStyle/>
          <a:p>
            <a:r>
              <a:rPr lang="es-ES" dirty="0"/>
              <a:t>Bajo la figura del “</a:t>
            </a:r>
            <a:r>
              <a:rPr lang="es-ES" dirty="0" err="1"/>
              <a:t>vietcong</a:t>
            </a:r>
            <a:r>
              <a:rPr lang="es-ES" dirty="0"/>
              <a:t>”, empezaron los ataques y avance hacia Vietnam del Sur. </a:t>
            </a:r>
          </a:p>
          <a:p>
            <a:r>
              <a:rPr lang="es-ES" dirty="0"/>
              <a:t>Ho Chi Min se hizo de una gran popularidad por sus estrategias y demagogia </a:t>
            </a:r>
          </a:p>
          <a:p>
            <a:r>
              <a:rPr lang="es-ES" dirty="0"/>
              <a:t>Fue un conflicto muy cruel por parte de los dos bandos</a:t>
            </a:r>
          </a:p>
        </p:txBody>
      </p:sp>
    </p:spTree>
    <p:extLst>
      <p:ext uri="{BB962C8B-B14F-4D97-AF65-F5344CB8AC3E}">
        <p14:creationId xmlns:p14="http://schemas.microsoft.com/office/powerpoint/2010/main" val="2648493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96282C0-351C-48EE-A89D-D662C5DB2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281DF3-7A0B-4F0B-83FB-9829C0D40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618" y="514350"/>
            <a:ext cx="4632582" cy="1114425"/>
          </a:xfrm>
        </p:spPr>
        <p:txBody>
          <a:bodyPr>
            <a:normAutofit/>
          </a:bodyPr>
          <a:lstStyle/>
          <a:p>
            <a:r>
              <a:rPr lang="es-ES" dirty="0"/>
              <a:t>Victoria y Humillación </a:t>
            </a:r>
          </a:p>
        </p:txBody>
      </p:sp>
      <p:pic>
        <p:nvPicPr>
          <p:cNvPr id="14338" name="Picture 2" descr="Una derrota &amp;#39;imposible&amp;#39; a 40 años del fracaso de EEUU en Vietnam | Estados  Unidos | EL MUNDO">
            <a:extLst>
              <a:ext uri="{FF2B5EF4-FFF2-40B4-BE49-F238E27FC236}">
                <a16:creationId xmlns:a16="http://schemas.microsoft.com/office/drawing/2014/main" id="{B0694490-EE74-47A9-93A5-E661C2413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1" r="33259" b="2"/>
          <a:stretch/>
        </p:blipFill>
        <p:spPr bwMode="auto">
          <a:xfrm>
            <a:off x="20" y="10"/>
            <a:ext cx="3280138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1B35EC73-2F87-44A7-B231-91053659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0158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9FC649-17DE-46F8-A47F-3FE008BE4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618" y="1714500"/>
            <a:ext cx="4632582" cy="2686050"/>
          </a:xfrm>
        </p:spPr>
        <p:txBody>
          <a:bodyPr>
            <a:normAutofit/>
          </a:bodyPr>
          <a:lstStyle/>
          <a:p>
            <a:r>
              <a:rPr lang="es-ES" dirty="0"/>
              <a:t>Con la presión nacional e internacional, Estados Unidos no ve frutos en su intervención en campo ajeno</a:t>
            </a:r>
          </a:p>
          <a:p>
            <a:r>
              <a:rPr lang="es-ES" dirty="0"/>
              <a:t>Las guerrillas del </a:t>
            </a:r>
            <a:r>
              <a:rPr lang="es-ES" dirty="0" err="1"/>
              <a:t>Vietcong</a:t>
            </a:r>
            <a:r>
              <a:rPr lang="es-ES" dirty="0"/>
              <a:t> peleaban en su territorio, aprovechando su geografía y ventajas. </a:t>
            </a:r>
          </a:p>
          <a:p>
            <a:r>
              <a:rPr lang="es-ES" dirty="0"/>
              <a:t>En 1969, Nixon anuncia la retirada de 25 mil hombres en Agosto y en Diciembre anuncio la retirada de 65 mil hombres. </a:t>
            </a:r>
          </a:p>
          <a:p>
            <a:r>
              <a:rPr lang="es-ES" dirty="0"/>
              <a:t>En 1975, Vietnam se unifica y se crea la Republica Socialista de Vietnam .</a:t>
            </a:r>
          </a:p>
        </p:txBody>
      </p:sp>
    </p:spTree>
    <p:extLst>
      <p:ext uri="{BB962C8B-B14F-4D97-AF65-F5344CB8AC3E}">
        <p14:creationId xmlns:p14="http://schemas.microsoft.com/office/powerpoint/2010/main" val="2563836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1F7C2-C131-474E-A590-4967BFAF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00" y="514350"/>
            <a:ext cx="2742314" cy="1114425"/>
          </a:xfrm>
        </p:spPr>
        <p:txBody>
          <a:bodyPr>
            <a:normAutofit/>
          </a:bodyPr>
          <a:lstStyle/>
          <a:p>
            <a:r>
              <a:rPr lang="es-ES" sz="2600"/>
              <a:t>La crisis del Petróleo de 1973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362" name="Picture 2" descr="La crisis del petróleo | OPEP, economía, ONU, petróleo">
            <a:extLst>
              <a:ext uri="{FF2B5EF4-FFF2-40B4-BE49-F238E27FC236}">
                <a16:creationId xmlns:a16="http://schemas.microsoft.com/office/drawing/2014/main" id="{B040C884-0ECD-4694-8913-F32678EEA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670" y="1077041"/>
            <a:ext cx="4887799" cy="274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A474E1-A8CC-4FD2-BA0F-B385B459B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500" y="1714500"/>
            <a:ext cx="2742314" cy="2686050"/>
          </a:xfrm>
        </p:spPr>
        <p:txBody>
          <a:bodyPr>
            <a:normAutofit/>
          </a:bodyPr>
          <a:lstStyle/>
          <a:p>
            <a:r>
              <a:rPr lang="es-ES" sz="1200"/>
              <a:t>Nació de la reacción de la OPEP al apoyo occidental y estadounidense a Israel </a:t>
            </a:r>
          </a:p>
          <a:p>
            <a:r>
              <a:rPr lang="es-ES" sz="1200"/>
              <a:t>Esto precipitó un brusco ascenso del precio del petróleo que desestabilizó totalmente la economía internacional. </a:t>
            </a:r>
          </a:p>
          <a:p>
            <a:r>
              <a:rPr lang="es-ES" sz="1200"/>
              <a:t>El precio del crudo se cuadruplicó de octubre a diciembre de 1973, incluso los países árabes establecieron un embargo de petróleo contra EE.UU. u Holanda</a:t>
            </a:r>
          </a:p>
        </p:txBody>
      </p:sp>
    </p:spTree>
    <p:extLst>
      <p:ext uri="{BB962C8B-B14F-4D97-AF65-F5344CB8AC3E}">
        <p14:creationId xmlns:p14="http://schemas.microsoft.com/office/powerpoint/2010/main" val="1054211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2"/>
            <a:ext cx="3977640" cy="51432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855570-781A-4070-8AF3-09874DB64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593677"/>
            <a:ext cx="3014130" cy="3946793"/>
          </a:xfrm>
        </p:spPr>
        <p:txBody>
          <a:bodyPr anchor="ctr">
            <a:normAutofit/>
          </a:bodyPr>
          <a:lstStyle/>
          <a:p>
            <a:pPr algn="r"/>
            <a:r>
              <a:rPr lang="es-ES" sz="4100">
                <a:solidFill>
                  <a:schemeClr val="bg2"/>
                </a:solidFill>
              </a:rPr>
              <a:t>Golpe energético a EE.UU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7640" y="282"/>
            <a:ext cx="171450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4F821A-FC9E-464B-9F47-F6294A3F3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540" y="593677"/>
            <a:ext cx="3669231" cy="3946793"/>
          </a:xfrm>
        </p:spPr>
        <p:txBody>
          <a:bodyPr anchor="ctr">
            <a:normAutofit/>
          </a:bodyPr>
          <a:lstStyle/>
          <a:p>
            <a:r>
              <a:rPr lang="es-ES" sz="1400"/>
              <a:t>La dependencia casi absoluta de la economía en el petróleo, y especialmente del abastecido por los países del Medio Oriente hizo que Estados Unidos le doliera económicamente mucho. </a:t>
            </a:r>
          </a:p>
          <a:p>
            <a:r>
              <a:rPr lang="es-ES" sz="1400"/>
              <a:t>Esto se vería reflejado en la intervención militar de muchos países del medio oriente como “democratización” </a:t>
            </a:r>
          </a:p>
        </p:txBody>
      </p:sp>
    </p:spTree>
    <p:extLst>
      <p:ext uri="{BB962C8B-B14F-4D97-AF65-F5344CB8AC3E}">
        <p14:creationId xmlns:p14="http://schemas.microsoft.com/office/powerpoint/2010/main" val="328964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3F0C3F6-5BFA-42CE-B502-F18153173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00" y="514350"/>
            <a:ext cx="2742314" cy="1114425"/>
          </a:xfrm>
        </p:spPr>
        <p:txBody>
          <a:bodyPr>
            <a:normAutofit fontScale="90000"/>
          </a:bodyPr>
          <a:lstStyle/>
          <a:p>
            <a:r>
              <a:rPr lang="es-ES" sz="3100" dirty="0"/>
              <a:t>Organizaciones militares: OTAN (1949)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E169583-3F1B-461C-8C5E-091C10C2B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70" y="618809"/>
            <a:ext cx="4887799" cy="366584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F8304B-33DE-4029-AF7B-5A6B8D90F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500" y="1714500"/>
            <a:ext cx="2742314" cy="2686050"/>
          </a:xfrm>
        </p:spPr>
        <p:txBody>
          <a:bodyPr>
            <a:normAutofit/>
          </a:bodyPr>
          <a:lstStyle/>
          <a:p>
            <a:r>
              <a:rPr lang="es-ES" dirty="0"/>
              <a:t>La organización del atlántico norte fue una institución militar fundada por Estados Unidos para la ayuda mutua entre los países de occidente.</a:t>
            </a:r>
          </a:p>
          <a:p>
            <a:r>
              <a:rPr lang="es-ES" dirty="0"/>
              <a:t>Tenía el objetivo de frenar la influencia de la Unión Soviética, aun cuando su objetivo en papel era evitar conflictos bélicos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0173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96282C0-351C-48EE-A89D-D662C5DB2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5FDF4C-AF7A-4862-BBF8-189507DD4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618" y="514350"/>
            <a:ext cx="4632582" cy="1114425"/>
          </a:xfrm>
        </p:spPr>
        <p:txBody>
          <a:bodyPr>
            <a:normAutofit/>
          </a:bodyPr>
          <a:lstStyle/>
          <a:p>
            <a:r>
              <a:rPr lang="es-ES" dirty="0"/>
              <a:t>SEATO (1954) 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6D06E997-BA18-43F1-85B4-874DD07C55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3" r="28419"/>
          <a:stretch/>
        </p:blipFill>
        <p:spPr bwMode="auto">
          <a:xfrm>
            <a:off x="20" y="10"/>
            <a:ext cx="3280138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1B35EC73-2F87-44A7-B231-91053659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0158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DED473-63CB-4A56-9130-ABEA62E41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618" y="1714500"/>
            <a:ext cx="4632582" cy="2686050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La organización del Tratado del Sudeste Asiático fue una de tipo de defensa militar regional</a:t>
            </a:r>
          </a:p>
          <a:p>
            <a:pPr algn="just"/>
            <a:r>
              <a:rPr lang="es-ES" dirty="0"/>
              <a:t>Tenia el objetivo de frenar a la región del comunismo de la URSS y China </a:t>
            </a:r>
          </a:p>
          <a:p>
            <a:pPr algn="just"/>
            <a:r>
              <a:rPr lang="es-ES" dirty="0"/>
              <a:t>Estaban alineadas a la esfera norteamericana y tenían fuerzas militares en conjunto</a:t>
            </a:r>
          </a:p>
          <a:p>
            <a:pPr algn="just"/>
            <a:r>
              <a:rPr lang="es-ES" dirty="0"/>
              <a:t>Se disolvió luego de su inactividad en los conflictos regionales</a:t>
            </a:r>
          </a:p>
        </p:txBody>
      </p:sp>
    </p:spTree>
    <p:extLst>
      <p:ext uri="{BB962C8B-B14F-4D97-AF65-F5344CB8AC3E}">
        <p14:creationId xmlns:p14="http://schemas.microsoft.com/office/powerpoint/2010/main" val="2189318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96282C0-351C-48EE-A89D-D662C5DB2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58258E-1F14-4C2E-A85F-C2926CD04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618" y="514350"/>
            <a:ext cx="4632582" cy="1114425"/>
          </a:xfrm>
        </p:spPr>
        <p:txBody>
          <a:bodyPr>
            <a:normAutofit/>
          </a:bodyPr>
          <a:lstStyle/>
          <a:p>
            <a:r>
              <a:rPr lang="es-ES" dirty="0"/>
              <a:t>Pacto de Varsovia (1955)</a:t>
            </a:r>
          </a:p>
        </p:txBody>
      </p:sp>
      <p:pic>
        <p:nvPicPr>
          <p:cNvPr id="16386" name="Picture 2" descr="Pacto de Varsovia - ¿Qué fue?, países, características, objetivo y más">
            <a:extLst>
              <a:ext uri="{FF2B5EF4-FFF2-40B4-BE49-F238E27FC236}">
                <a16:creationId xmlns:a16="http://schemas.microsoft.com/office/drawing/2014/main" id="{047D55DC-4207-436B-B310-5C2A1A103A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7" r="22323" b="2"/>
          <a:stretch/>
        </p:blipFill>
        <p:spPr bwMode="auto">
          <a:xfrm>
            <a:off x="20" y="10"/>
            <a:ext cx="3280138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1B35EC73-2F87-44A7-B231-91053659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0158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7D2BC6-2381-4415-8894-EDC539AFB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618" y="1714500"/>
            <a:ext cx="4632582" cy="2686050"/>
          </a:xfrm>
        </p:spPr>
        <p:txBody>
          <a:bodyPr>
            <a:normAutofit/>
          </a:bodyPr>
          <a:lstStyle/>
          <a:p>
            <a:r>
              <a:rPr lang="es-ES" dirty="0"/>
              <a:t>Fue un tratado de Amistad, Colaboración y Asistencia Mutua</a:t>
            </a:r>
          </a:p>
          <a:p>
            <a:r>
              <a:rPr lang="es-ES" dirty="0"/>
              <a:t>Era un acuerdo militar firmado por los países del bloque del Este Europeo.</a:t>
            </a:r>
          </a:p>
          <a:p>
            <a:r>
              <a:rPr lang="es-ES" dirty="0"/>
              <a:t>Se fundó para contrarrestar la amenaza de la OTAN y la RFA </a:t>
            </a:r>
          </a:p>
        </p:txBody>
      </p:sp>
    </p:spTree>
    <p:extLst>
      <p:ext uri="{BB962C8B-B14F-4D97-AF65-F5344CB8AC3E}">
        <p14:creationId xmlns:p14="http://schemas.microsoft.com/office/powerpoint/2010/main" val="1734567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B4A6E3-6313-4BBF-90F2-2B9AB1B2D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00" y="514350"/>
            <a:ext cx="2742314" cy="1114425"/>
          </a:xfrm>
        </p:spPr>
        <p:txBody>
          <a:bodyPr>
            <a:normAutofit/>
          </a:bodyPr>
          <a:lstStyle/>
          <a:p>
            <a:r>
              <a:rPr lang="es-ES" sz="3100"/>
              <a:t>Pacto de Bagdad (1955)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434" name="Picture 2" descr="Cuando Egipto y Siria fueron un solo país: el fugaz sueño de la República  Árabe Unida - BBC News Mundo">
            <a:extLst>
              <a:ext uri="{FF2B5EF4-FFF2-40B4-BE49-F238E27FC236}">
                <a16:creationId xmlns:a16="http://schemas.microsoft.com/office/drawing/2014/main" id="{49D888E3-FEF0-4C88-BC94-D7F85BFD4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670" y="1077041"/>
            <a:ext cx="4887799" cy="274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1DFF4B-A662-4805-BDA7-B23047883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500" y="1714500"/>
            <a:ext cx="2742314" cy="2686050"/>
          </a:xfrm>
        </p:spPr>
        <p:txBody>
          <a:bodyPr>
            <a:normAutofit fontScale="92500"/>
          </a:bodyPr>
          <a:lstStyle/>
          <a:p>
            <a:pPr algn="just"/>
            <a:r>
              <a:rPr lang="es-ES" sz="1200" dirty="0"/>
              <a:t>Este pacto político nació para reducir la expansión de la unión soviética por los países del Medio Oriente </a:t>
            </a:r>
          </a:p>
          <a:p>
            <a:pPr algn="just"/>
            <a:r>
              <a:rPr lang="es-ES" sz="1200" dirty="0"/>
              <a:t>Se consideraron países no alineados, o sea, “ni chicha ni limoná” </a:t>
            </a:r>
          </a:p>
          <a:p>
            <a:pPr algn="just"/>
            <a:r>
              <a:rPr lang="es-ES" sz="1200" dirty="0"/>
              <a:t>Sin embargo, no tenía el afán militar que las mencionadas con anterioridad, lo cual no le dio un peso real</a:t>
            </a:r>
          </a:p>
          <a:p>
            <a:pPr algn="just"/>
            <a:r>
              <a:rPr lang="es-ES" sz="1200" dirty="0"/>
              <a:t>Esto se represento con los diferentes golpes de Estados y alineación con la URSS</a:t>
            </a:r>
          </a:p>
          <a:p>
            <a:pPr algn="just"/>
            <a:r>
              <a:rPr lang="es-ES" sz="1200" dirty="0"/>
              <a:t>En síntesis, fue un fracaso. </a:t>
            </a:r>
          </a:p>
        </p:txBody>
      </p:sp>
    </p:spTree>
    <p:extLst>
      <p:ext uri="{BB962C8B-B14F-4D97-AF65-F5344CB8AC3E}">
        <p14:creationId xmlns:p14="http://schemas.microsoft.com/office/powerpoint/2010/main" val="3223177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653182D-81B4-462A-810D-1BAB6AA69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00" y="514350"/>
            <a:ext cx="2742314" cy="11144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2400"/>
              <a:t>La guerra de Corea (1950-1953)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Corea. La Guerra de Corea que enfrentó a Corea del Norte y China (con ayuda  de armamento soviético) con Corea del Sur Y Estados Unidos. No gano nadie.  Hoy 25 de junio">
            <a:extLst>
              <a:ext uri="{FF2B5EF4-FFF2-40B4-BE49-F238E27FC236}">
                <a16:creationId xmlns:a16="http://schemas.microsoft.com/office/drawing/2014/main" id="{43B4F341-CC4F-43A0-9396-7B0560D78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670" y="759334"/>
            <a:ext cx="4887799" cy="33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91E663-9A44-4B01-A8F7-CC6223666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95500" y="1714500"/>
            <a:ext cx="2742314" cy="2686050"/>
          </a:xfrm>
        </p:spPr>
        <p:txBody>
          <a:bodyPr vert="horz" lIns="91440" tIns="45720" rIns="91440" bIns="45720" rtlCol="0">
            <a:normAutofit/>
          </a:bodyPr>
          <a:lstStyle/>
          <a:p>
            <a:pPr marL="384048" indent="-384048" defTabSz="914400">
              <a:spcAft>
                <a:spcPts val="200"/>
              </a:spcAft>
            </a:pPr>
            <a:r>
              <a:rPr lang="en-US" sz="1100"/>
              <a:t>Tras la Segunda Guerra Mundial, Corea quedo dividido en dos partes: </a:t>
            </a:r>
          </a:p>
          <a:p>
            <a:pPr marL="384048" indent="-384048" defTabSz="914400">
              <a:spcAft>
                <a:spcPts val="200"/>
              </a:spcAft>
            </a:pPr>
            <a:endParaRPr lang="en-US" sz="1100"/>
          </a:p>
          <a:p>
            <a:pPr marL="384048" lvl="1" indent="-384048" defTabSz="914400">
              <a:spcAft>
                <a:spcPts val="200"/>
              </a:spcAft>
            </a:pPr>
            <a:r>
              <a:rPr lang="en-US" sz="1100"/>
              <a:t>Corea del norte: </a:t>
            </a:r>
            <a:r>
              <a:rPr lang="en-US" sz="1100" i="0"/>
              <a:t>Zona controlada por el imperio japones, fue liberada por las fuerzas soviéticas que ayudaron a los comunistas. (Kim II-Sung) </a:t>
            </a:r>
          </a:p>
          <a:p>
            <a:pPr marL="384048" lvl="1" indent="-384048" defTabSz="914400">
              <a:spcAft>
                <a:spcPts val="200"/>
              </a:spcAft>
              <a:buFont typeface="Franklin Gothic Book" panose="020B0503020102020204" pitchFamily="34" charset="0"/>
              <a:buNone/>
            </a:pPr>
            <a:endParaRPr lang="en-US" sz="1100"/>
          </a:p>
          <a:p>
            <a:pPr marL="384048" lvl="1" indent="-384048" defTabSz="914400">
              <a:spcAft>
                <a:spcPts val="200"/>
              </a:spcAft>
            </a:pPr>
            <a:r>
              <a:rPr lang="en-US" sz="1100"/>
              <a:t>Corea del Sur: </a:t>
            </a:r>
            <a:r>
              <a:rPr lang="en-US" sz="1100" i="0"/>
              <a:t>Zona que fue tomada por Estados Unidos para detener el avance soviético, establecieron una política satélite. (Syngman Rhee) </a:t>
            </a:r>
            <a:endParaRPr lang="en-US" sz="110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55594FD-8E50-42B1-8475-DD515756D0E3}"/>
              </a:ext>
            </a:extLst>
          </p:cNvPr>
          <p:cNvSpPr txBox="1"/>
          <p:nvPr/>
        </p:nvSpPr>
        <p:spPr>
          <a:xfrm>
            <a:off x="535972" y="4733550"/>
            <a:ext cx="7046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dirty="0"/>
              <a:t>!Ambos lideres coreanos lucharían por unificar Corea bajo su ideología!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7737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EF148C8-1ABB-4C74-BFC7-D3978F46A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00" y="514350"/>
            <a:ext cx="2742314" cy="1114425"/>
          </a:xfrm>
        </p:spPr>
        <p:txBody>
          <a:bodyPr>
            <a:normAutofit/>
          </a:bodyPr>
          <a:lstStyle/>
          <a:p>
            <a:r>
              <a:rPr lang="es-ES" dirty="0"/>
              <a:t>Avanzada Norcoreana: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Cómo la guerra de Corea influyó en la postura estadounidense contra China |  by Misión Verdad | Medium">
            <a:extLst>
              <a:ext uri="{FF2B5EF4-FFF2-40B4-BE49-F238E27FC236}">
                <a16:creationId xmlns:a16="http://schemas.microsoft.com/office/drawing/2014/main" id="{EA55489D-9EBE-4714-B170-9566C275D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670" y="826541"/>
            <a:ext cx="4887799" cy="325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A31FFA-6608-415C-B7B1-A5105EBF4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500" y="1714500"/>
            <a:ext cx="2742314" cy="2686050"/>
          </a:xfrm>
        </p:spPr>
        <p:txBody>
          <a:bodyPr>
            <a:normAutofit/>
          </a:bodyPr>
          <a:lstStyle/>
          <a:p>
            <a:r>
              <a:rPr lang="es-ES" sz="1200"/>
              <a:t>El triunfo de la revolución comunista dio un vuelvo a la Unión Soviética, puesto que se veía en perdida de sus influencias en la zona asiática. </a:t>
            </a:r>
          </a:p>
          <a:p>
            <a:r>
              <a:rPr lang="es-ES" sz="1200"/>
              <a:t>Impulsaron la invasión norcoreana dando su aprobación, como así tambien bajo una política de desestabilización de la figura de Corea del Sur.</a:t>
            </a:r>
          </a:p>
          <a:p>
            <a:r>
              <a:rPr lang="es-ES" sz="1200"/>
              <a:t>Cruzaron el paralelo 38° y con un movimiento militar rápido arrasaron las fuerzas surcoreanas. </a:t>
            </a:r>
          </a:p>
        </p:txBody>
      </p:sp>
    </p:spTree>
    <p:extLst>
      <p:ext uri="{BB962C8B-B14F-4D97-AF65-F5344CB8AC3E}">
        <p14:creationId xmlns:p14="http://schemas.microsoft.com/office/powerpoint/2010/main" val="2486834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6D043292-708B-4F69-AE72-8FB56C6E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35434DD-BD98-46F4-84CA-5EE0A61E4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618" y="514350"/>
            <a:ext cx="4632582" cy="1114425"/>
          </a:xfrm>
        </p:spPr>
        <p:txBody>
          <a:bodyPr>
            <a:normAutofit/>
          </a:bodyPr>
          <a:lstStyle/>
          <a:p>
            <a:br>
              <a:rPr lang="es-ES" sz="2300"/>
            </a:br>
            <a:r>
              <a:rPr lang="es-ES" sz="2300"/>
              <a:t>Héroe de película: Entrada de EE.UU</a:t>
            </a:r>
          </a:p>
        </p:txBody>
      </p:sp>
      <p:pic>
        <p:nvPicPr>
          <p:cNvPr id="3076" name="Picture 4" descr="Corea, el primer ring de la Guerra Fría">
            <a:extLst>
              <a:ext uri="{FF2B5EF4-FFF2-40B4-BE49-F238E27FC236}">
                <a16:creationId xmlns:a16="http://schemas.microsoft.com/office/drawing/2014/main" id="{C68ADBB4-8FE7-47A3-A1A1-B6FDC56CB9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1" r="24607" b="1"/>
          <a:stretch/>
        </p:blipFill>
        <p:spPr bwMode="auto">
          <a:xfrm>
            <a:off x="20" y="10"/>
            <a:ext cx="3280138" cy="257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omandante de EEUU en Vietnam quiso desplegar bombas atómicas | HISPANTV">
            <a:extLst>
              <a:ext uri="{FF2B5EF4-FFF2-40B4-BE49-F238E27FC236}">
                <a16:creationId xmlns:a16="http://schemas.microsoft.com/office/drawing/2014/main" id="{2AE1BB33-CC53-4A89-9E46-2FA90E3E6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9" r="14257"/>
          <a:stretch/>
        </p:blipFill>
        <p:spPr bwMode="auto">
          <a:xfrm>
            <a:off x="20" y="2578842"/>
            <a:ext cx="3280138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72C017B3-7B7A-4C5A-A3E9-09EC1428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0158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B6221A-90DA-4B20-A5CB-4CD685F82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63" y="2043112"/>
            <a:ext cx="4632582" cy="2686050"/>
          </a:xfrm>
        </p:spPr>
        <p:txBody>
          <a:bodyPr>
            <a:normAutofit/>
          </a:bodyPr>
          <a:lstStyle/>
          <a:p>
            <a:r>
              <a:rPr lang="es-ES" dirty="0"/>
              <a:t>Estados Unidos pidió la entrada a la escena bajo el consejo de seguridad de la ONU.</a:t>
            </a:r>
          </a:p>
          <a:p>
            <a:r>
              <a:rPr lang="es-ES" dirty="0"/>
              <a:t>No estuvo la presencia de la URSS porque se negaron a presentarse. </a:t>
            </a:r>
          </a:p>
          <a:p>
            <a:r>
              <a:rPr lang="es-ES" dirty="0"/>
              <a:t>Bajo la comandancia de MacArthur, la fuerzas norteamericanas recuperaron todo el territorio ganado por Corea del Norte. </a:t>
            </a:r>
          </a:p>
        </p:txBody>
      </p:sp>
    </p:spTree>
    <p:extLst>
      <p:ext uri="{BB962C8B-B14F-4D97-AF65-F5344CB8AC3E}">
        <p14:creationId xmlns:p14="http://schemas.microsoft.com/office/powerpoint/2010/main" val="2126826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corte">
  <a:themeElements>
    <a:clrScheme name="Recort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Recort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cort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Recorte</Template>
  <TotalTime>157</TotalTime>
  <Words>1310</Words>
  <Application>Microsoft Office PowerPoint</Application>
  <PresentationFormat>Presentación en pantalla (16:9)</PresentationFormat>
  <Paragraphs>90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Franklin Gothic Book</vt:lpstr>
      <vt:lpstr>Playfair Display</vt:lpstr>
      <vt:lpstr>Recorte</vt:lpstr>
      <vt:lpstr>Guerra Fría: Conflictos bélicos e ideológicos</vt:lpstr>
      <vt:lpstr>¿Cuáles fueron los conceptos claves de la clase pasada? </vt:lpstr>
      <vt:lpstr>Organizaciones militares: OTAN (1949) </vt:lpstr>
      <vt:lpstr>SEATO (1954) </vt:lpstr>
      <vt:lpstr>Pacto de Varsovia (1955)</vt:lpstr>
      <vt:lpstr>Pacto de Bagdad (1955) </vt:lpstr>
      <vt:lpstr>La guerra de Corea (1950-1953)</vt:lpstr>
      <vt:lpstr>Avanzada Norcoreana: </vt:lpstr>
      <vt:lpstr> Héroe de película: Entrada de EE.UU</vt:lpstr>
      <vt:lpstr>Ingreso de China: Empate militar</vt:lpstr>
      <vt:lpstr>Conflicto de Suez</vt:lpstr>
      <vt:lpstr>Revolución Cubana: Antecedentes </vt:lpstr>
      <vt:lpstr>Explosión cubana: patria o muerte </vt:lpstr>
      <vt:lpstr>Miedo del socialismo: Bahía Cochinos</vt:lpstr>
      <vt:lpstr>Crisis de los misiles de Cuba </vt:lpstr>
      <vt:lpstr>Espías… Comienzo del Armagedón </vt:lpstr>
      <vt:lpstr>Conflicto y final: Pases amargas </vt:lpstr>
      <vt:lpstr>La guerra de Vietnam (1964-1975) </vt:lpstr>
      <vt:lpstr>La teoría del dominó</vt:lpstr>
      <vt:lpstr>Guerra y muerte</vt:lpstr>
      <vt:lpstr>Victoria y Humillación </vt:lpstr>
      <vt:lpstr>La crisis del Petróleo de 1973</vt:lpstr>
      <vt:lpstr>Golpe energético a EE.UU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Guerra Fría: Conflictos bélicos e ideológicos</dc:title>
  <dc:creator>Asus</dc:creator>
  <cp:lastModifiedBy>Matías Benjamín Lira Vidal (matias.lira.v)</cp:lastModifiedBy>
  <cp:revision>14</cp:revision>
  <dcterms:modified xsi:type="dcterms:W3CDTF">2021-07-22T00:18:47Z</dcterms:modified>
</cp:coreProperties>
</file>