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notesMasterIdLst>
    <p:notesMasterId r:id="rId3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rlHGDfRGhXIdJ3ZJv6+ZCVQK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36" d="100"/>
          <a:sy n="136" d="100"/>
        </p:scale>
        <p:origin x="9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40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384725" y="505248"/>
            <a:ext cx="8374549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3189462" y="505248"/>
            <a:ext cx="2765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384725" y="1175208"/>
            <a:ext cx="8026400" cy="148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3189462" y="505248"/>
            <a:ext cx="2765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384725" y="1217372"/>
            <a:ext cx="8374549" cy="130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>
            <a:spLocks noGrp="1"/>
          </p:cNvSpPr>
          <p:nvPr>
            <p:ph type="ctrTitle"/>
          </p:nvPr>
        </p:nvSpPr>
        <p:spPr>
          <a:xfrm>
            <a:off x="384725" y="505248"/>
            <a:ext cx="8374549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3189462" y="505248"/>
            <a:ext cx="2765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title"/>
          </p:nvPr>
        </p:nvSpPr>
        <p:spPr>
          <a:xfrm>
            <a:off x="3189462" y="505248"/>
            <a:ext cx="2765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65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384175" y="1174750"/>
            <a:ext cx="8026400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65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384175" y="1174750"/>
            <a:ext cx="8026400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65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384175" y="1217612"/>
            <a:ext cx="8374062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65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1"/>
          </p:nvPr>
        </p:nvSpPr>
        <p:spPr>
          <a:xfrm>
            <a:off x="384175" y="1217612"/>
            <a:ext cx="8374062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1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65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384175" y="1174750"/>
            <a:ext cx="8026400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65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body" idx="1"/>
          </p:nvPr>
        </p:nvSpPr>
        <p:spPr>
          <a:xfrm>
            <a:off x="384175" y="1217612"/>
            <a:ext cx="8374062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ftr" idx="11"/>
          </p:nvPr>
        </p:nvSpPr>
        <p:spPr>
          <a:xfrm>
            <a:off x="3108325" y="4783137"/>
            <a:ext cx="29257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dt" idx="10"/>
          </p:nvPr>
        </p:nvSpPr>
        <p:spPr>
          <a:xfrm>
            <a:off x="457200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sldNum" idx="12"/>
          </p:nvPr>
        </p:nvSpPr>
        <p:spPr>
          <a:xfrm>
            <a:off x="6583362" y="4783137"/>
            <a:ext cx="210343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2709862" y="2068512"/>
            <a:ext cx="3811011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Estequiometría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</p:txBody>
      </p:sp>
      <p:sp>
        <p:nvSpPr>
          <p:cNvPr id="80" name="Google Shape;80;p1"/>
          <p:cNvSpPr txBox="1"/>
          <p:nvPr/>
        </p:nvSpPr>
        <p:spPr>
          <a:xfrm>
            <a:off x="2424112" y="2892425"/>
            <a:ext cx="42798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Preuniversitario Antumapu</a:t>
            </a:r>
            <a:endParaRPr/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25" y="250825"/>
            <a:ext cx="1368425" cy="16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7662" y="246062"/>
            <a:ext cx="2108200" cy="168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384175" y="504825"/>
            <a:ext cx="249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Ley de avogadro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450088" y="1140687"/>
            <a:ext cx="81057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Volumen molar de los gases: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Establece que en condiciones normales de presión y temperatura, un mol de cualquier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gas va a utilizar un volumen de 2</a:t>
            </a:r>
            <a:r>
              <a:rPr lang="en-US" sz="1600">
                <a:solidFill>
                  <a:srgbClr val="595959"/>
                </a:solidFill>
              </a:rPr>
              <a:t>2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,4 litros.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(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Condición normal de presión y temperatura (C.N.P.T)=273k o 0ºC y 760 mmHg o 1 </a:t>
            </a:r>
            <a:r>
              <a:rPr lang="en-US" sz="1600">
                <a:solidFill>
                  <a:srgbClr val="595959"/>
                </a:solidFill>
              </a:rPr>
              <a:t>atm).</a:t>
            </a:r>
            <a:endParaRPr/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3937" y="2828925"/>
            <a:ext cx="4418012" cy="1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110100" y="219075"/>
            <a:ext cx="90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Fórmula empírica y fórmula molecular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395175" y="898887"/>
            <a:ext cx="76884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Fórmula empírica: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formula mas sencilla para representar un compuesto, muestra los  átomos que contiene y sus relaciones relativas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Fórmula molecular: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595959"/>
                </a:solidFill>
              </a:rPr>
              <a:t>fórmula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real del compuesto</a:t>
            </a:r>
            <a:endParaRPr/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862" y="2217737"/>
            <a:ext cx="4486275" cy="2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567EFA-0BD3-486A-872F-9CE0BF25548A}"/>
              </a:ext>
            </a:extLst>
          </p:cNvPr>
          <p:cNvSpPr/>
          <p:nvPr/>
        </p:nvSpPr>
        <p:spPr>
          <a:xfrm>
            <a:off x="4666268" y="4440025"/>
            <a:ext cx="160256" cy="1696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384175" y="504825"/>
            <a:ext cx="434498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Reactivo limitante y en exceso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384175" y="1217612"/>
            <a:ext cx="8310562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-El reactivo limitante es el que limita el avance de la reacción, ya que se utiliza por completo  dejando parte del otro reactivo sin reaccionar. A este último se le conoce como reactivo en  exceso</a:t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00" y="2206625"/>
            <a:ext cx="48006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384175" y="504825"/>
            <a:ext cx="297338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Estudio de los gases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516550" y="1216025"/>
            <a:ext cx="8189400" cy="29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estado gaseoso se caracteriza en que sus moleculas estan muy distanciadas y en  movimiento constante, sus partículas chocan entre ellas y contra la superficie generando el  concepto de presión. Al estado gaseoso se lo considera un fluido que varía según la presión  y la temperatura.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Todo gas posee: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Presión: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se mide en Atm, mmHg, bar, thor, etc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Volumen: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se mide en litros o en longitudes al cubo.  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Temperatura: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kelvin K, Celsius ºC, Fahrenheit ºF  </a:t>
            </a:r>
            <a:endParaRPr sz="1600">
              <a:solidFill>
                <a:srgbClr val="595959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Cantidad de materia: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moles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384175" y="504825"/>
            <a:ext cx="4032250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Transformaciones gaseosas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384175" y="1216025"/>
            <a:ext cx="8289900" cy="3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Dependen de cuál sea mi variable dependiente, independiente y constante. </a:t>
            </a:r>
            <a:r>
              <a:rPr lang="en-US" sz="1600">
                <a:solidFill>
                  <a:srgbClr val="595959"/>
                </a:solidFill>
              </a:rPr>
              <a:t>La variable independiente es la que cambia el investigador, la variable dependiente  DEPENDE de los valores que tome la variable independiente y la variable constante es la  que se mantiene constante en todo el experimento.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600">
              <a:solidFill>
                <a:srgbClr val="595959"/>
              </a:solidFill>
            </a:endParaRPr>
          </a:p>
          <a:p>
            <a:pPr marL="457200" marR="0" lvl="0" indent="-33020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Isotérmicas: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La temperatura del sistema se mantiene constante.  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Isobáricas: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La presión del sistema se mantiene constante.</a:t>
            </a:r>
            <a:endParaRPr sz="160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Isocóricas: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El volumen del sistema se mantiene constante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*Todos los experimentos a continuación se les considera que la cantidad de material (moles  de sustancia) es constante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0" y="35095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Leyes de los gases: </a:t>
            </a:r>
            <a:r>
              <a:rPr lang="en-US">
                <a:solidFill>
                  <a:srgbClr val="000000"/>
                </a:solidFill>
              </a:rPr>
              <a:t>Ley de Boyle-Mariotte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208325" y="835587"/>
            <a:ext cx="7665900" cy="1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-Literalmente jugo en su laboratorio con émbolos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Es una transformación de tipo isotérmica, es decir,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 temperatura constante, el volumen de un gas es inversamente  proporcional a su presión, es decir, si aumento el volumen la presión va a disminuir y  viceversa.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287" y="2647950"/>
            <a:ext cx="19367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8525" y="2787975"/>
            <a:ext cx="3081225" cy="22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0" y="37295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Leyes de los gases: Ley de </a:t>
            </a:r>
            <a:r>
              <a:rPr lang="en-US">
                <a:solidFill>
                  <a:srgbClr val="000000"/>
                </a:solidFill>
              </a:rPr>
              <a:t>Charles</a:t>
            </a: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384175" y="1360487"/>
            <a:ext cx="81978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Es una transformación de tipo isobárica,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 presión constante, el volumen de un gas es directamente proporcional a  la temperatura, es decir, si aumento la temperatura el volumen aumentará.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3121825"/>
            <a:ext cx="44767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2937" y="3030550"/>
            <a:ext cx="2363787" cy="185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0" y="3289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Leyes de los gases: Ley de Gay-Lussac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340200" y="941275"/>
            <a:ext cx="8197800" cy="1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Es una transformación de tipo isocórica,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 volumen constante, la presión de un gas es directamente proporcional a  su temperatura, es decir, si aumento la temperatura la presión aumentará.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022" y="2949575"/>
            <a:ext cx="2761384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274" y="2949575"/>
            <a:ext cx="2073951" cy="21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/>
        </p:nvSpPr>
        <p:spPr>
          <a:xfrm>
            <a:off x="384175" y="504825"/>
            <a:ext cx="40798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combinada de los gases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384175" y="1216025"/>
            <a:ext cx="8113712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Las tres leyes anteriores, al dar como resultados todos valores constantes, entonces uno  puede igualar las ecuaciones</a:t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4262" y="2130425"/>
            <a:ext cx="3635375" cy="296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384175" y="504825"/>
            <a:ext cx="3527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de los gases ideales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384175" y="1217612"/>
            <a:ext cx="8126412" cy="130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-Se le considera gas ideal a los que cumplen perfectamente las 3 leyes de los gases (en  resumen, casi nadie pero siempre se dice que se aproximan).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-Las condiciones a la que un gases se considera un gas ideal es en CNPT (273K y 1 Atm)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-En esta relación se incluyen la cantidad de partículas.</a:t>
            </a:r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350" y="3025775"/>
            <a:ext cx="4641850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84175" y="504825"/>
            <a:ext cx="39528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la estequiometria?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384175" y="1168400"/>
            <a:ext cx="83676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400" rIns="0" bIns="0" anchor="t" anchorCtr="0">
            <a:spAutoFit/>
          </a:bodyPr>
          <a:lstStyle/>
          <a:p>
            <a:pPr marL="12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Corresponde al estudio de las reacciones químicas. Una reacción química es todo proceso  termodinámico en el cual dos o más especies químicas o sustancias, reaccionan bajo  condiciones específicas (presión, temperatura y concentración), formando nuevas  sustancias denominadas productos. Toda reacción química está modelada en una ecuación  química.</a:t>
            </a:r>
            <a:endParaRPr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150" y="2465500"/>
            <a:ext cx="5402263" cy="24590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5631395" y="2952731"/>
            <a:ext cx="2664194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indent="0" algn="just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595959"/>
                </a:solidFill>
              </a:rPr>
              <a:t>Mol (n):</a:t>
            </a:r>
            <a:r>
              <a:rPr lang="en-US" sz="1600" dirty="0">
                <a:solidFill>
                  <a:srgbClr val="595959"/>
                </a:solidFill>
              </a:rPr>
              <a:t> es la </a:t>
            </a:r>
            <a:r>
              <a:rPr lang="en-US" sz="1600" dirty="0" err="1">
                <a:solidFill>
                  <a:srgbClr val="595959"/>
                </a:solidFill>
              </a:rPr>
              <a:t>unidad</a:t>
            </a:r>
            <a:r>
              <a:rPr lang="en-US" sz="1600" dirty="0">
                <a:solidFill>
                  <a:srgbClr val="595959"/>
                </a:solidFill>
              </a:rPr>
              <a:t> con que se </a:t>
            </a:r>
            <a:r>
              <a:rPr lang="en-US" sz="1600" dirty="0" err="1">
                <a:solidFill>
                  <a:srgbClr val="595959"/>
                </a:solidFill>
              </a:rPr>
              <a:t>mide</a:t>
            </a:r>
            <a:r>
              <a:rPr lang="en-US" sz="1600" dirty="0">
                <a:solidFill>
                  <a:srgbClr val="595959"/>
                </a:solidFill>
              </a:rPr>
              <a:t> la </a:t>
            </a:r>
            <a:r>
              <a:rPr lang="en-US" sz="1600" dirty="0" err="1">
                <a:solidFill>
                  <a:srgbClr val="595959"/>
                </a:solidFill>
              </a:rPr>
              <a:t>cantidad</a:t>
            </a:r>
            <a:r>
              <a:rPr lang="en-US" sz="1600" dirty="0">
                <a:solidFill>
                  <a:srgbClr val="595959"/>
                </a:solidFill>
              </a:rPr>
              <a:t> de </a:t>
            </a:r>
            <a:r>
              <a:rPr lang="en-US" sz="1600" dirty="0" err="1">
                <a:solidFill>
                  <a:srgbClr val="595959"/>
                </a:solidFill>
              </a:rPr>
              <a:t>sustancia</a:t>
            </a:r>
            <a:r>
              <a:rPr lang="en-US" sz="1600" dirty="0">
                <a:solidFill>
                  <a:srgbClr val="595959"/>
                </a:solidFill>
              </a:rPr>
              <a:t>, 1 mol es </a:t>
            </a:r>
            <a:r>
              <a:rPr lang="en-US" sz="1600" dirty="0" err="1">
                <a:solidFill>
                  <a:srgbClr val="595959"/>
                </a:solidFill>
              </a:rPr>
              <a:t>igual</a:t>
            </a:r>
            <a:r>
              <a:rPr lang="en-US" sz="1600" dirty="0">
                <a:solidFill>
                  <a:srgbClr val="595959"/>
                </a:solidFill>
              </a:rPr>
              <a:t> a </a:t>
            </a:r>
            <a:r>
              <a:rPr lang="en-US" sz="1600" b="1" dirty="0">
                <a:solidFill>
                  <a:srgbClr val="595959"/>
                </a:solidFill>
              </a:rPr>
              <a:t>6.022 x 10</a:t>
            </a:r>
            <a:r>
              <a:rPr lang="en-US" sz="1500" b="1" baseline="30000" dirty="0">
                <a:solidFill>
                  <a:srgbClr val="595959"/>
                </a:solidFill>
              </a:rPr>
              <a:t>23</a:t>
            </a:r>
            <a:r>
              <a:rPr lang="en-US" sz="1500" baseline="30000" dirty="0">
                <a:solidFill>
                  <a:srgbClr val="595959"/>
                </a:solidFill>
              </a:rPr>
              <a:t> 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unidades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elementales</a:t>
            </a:r>
            <a:r>
              <a:rPr lang="en-US" sz="1600" dirty="0">
                <a:solidFill>
                  <a:srgbClr val="595959"/>
                </a:solidFill>
              </a:rPr>
              <a:t> (</a:t>
            </a:r>
            <a:r>
              <a:rPr lang="en-US" sz="1600" dirty="0" err="1">
                <a:solidFill>
                  <a:srgbClr val="595959"/>
                </a:solidFill>
              </a:rPr>
              <a:t>átomos</a:t>
            </a:r>
            <a:r>
              <a:rPr lang="en-US" sz="1600" dirty="0">
                <a:solidFill>
                  <a:srgbClr val="595959"/>
                </a:solidFill>
              </a:rPr>
              <a:t>, </a:t>
            </a:r>
            <a:r>
              <a:rPr lang="en-US" sz="1600" dirty="0" err="1">
                <a:solidFill>
                  <a:srgbClr val="595959"/>
                </a:solidFill>
              </a:rPr>
              <a:t>moléculas</a:t>
            </a:r>
            <a:r>
              <a:rPr lang="en-US" sz="1600" dirty="0">
                <a:solidFill>
                  <a:srgbClr val="595959"/>
                </a:solidFill>
              </a:rPr>
              <a:t> e </a:t>
            </a:r>
            <a:r>
              <a:rPr lang="en-US" sz="1600" dirty="0" err="1">
                <a:solidFill>
                  <a:srgbClr val="595959"/>
                </a:solidFill>
              </a:rPr>
              <a:t>iones</a:t>
            </a:r>
            <a:r>
              <a:rPr lang="en-US" sz="1600" dirty="0">
                <a:solidFill>
                  <a:srgbClr val="595959"/>
                </a:solidFill>
              </a:rPr>
              <a:t>) </a:t>
            </a:r>
            <a:r>
              <a:rPr lang="en-US" sz="1600" dirty="0" err="1">
                <a:solidFill>
                  <a:srgbClr val="595959"/>
                </a:solidFill>
              </a:rPr>
              <a:t>este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último</a:t>
            </a:r>
            <a:r>
              <a:rPr lang="en-US" sz="1600" dirty="0">
                <a:solidFill>
                  <a:srgbClr val="595959"/>
                </a:solidFill>
              </a:rPr>
              <a:t> se </a:t>
            </a:r>
            <a:r>
              <a:rPr lang="en-US" sz="1600" dirty="0" err="1">
                <a:solidFill>
                  <a:srgbClr val="595959"/>
                </a:solidFill>
              </a:rPr>
              <a:t>conoce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como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dirty="0" err="1">
                <a:solidFill>
                  <a:srgbClr val="595959"/>
                </a:solidFill>
              </a:rPr>
              <a:t>el</a:t>
            </a:r>
            <a:r>
              <a:rPr lang="en-US" sz="1600" dirty="0">
                <a:solidFill>
                  <a:srgbClr val="595959"/>
                </a:solidFill>
              </a:rPr>
              <a:t> </a:t>
            </a:r>
            <a:r>
              <a:rPr lang="en-US" sz="1600" b="1" dirty="0" err="1">
                <a:solidFill>
                  <a:srgbClr val="595959"/>
                </a:solidFill>
              </a:rPr>
              <a:t>número</a:t>
            </a:r>
            <a:r>
              <a:rPr lang="en-US" sz="1600" b="1" dirty="0">
                <a:solidFill>
                  <a:srgbClr val="595959"/>
                </a:solidFill>
              </a:rPr>
              <a:t> de </a:t>
            </a:r>
            <a:r>
              <a:rPr lang="en-US" sz="1600" b="1" dirty="0" err="1">
                <a:solidFill>
                  <a:srgbClr val="595959"/>
                </a:solidFill>
              </a:rPr>
              <a:t>avogadro</a:t>
            </a:r>
            <a:r>
              <a:rPr lang="en-US" sz="1600" b="1" dirty="0">
                <a:solidFill>
                  <a:srgbClr val="595959"/>
                </a:solidFill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28ED34-B585-525A-F277-5C6756C09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411" y="4420357"/>
            <a:ext cx="776589" cy="6867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28 - 2016</a:t>
            </a:r>
            <a:endParaRPr/>
          </a:p>
        </p:txBody>
      </p:sp>
      <p:pic>
        <p:nvPicPr>
          <p:cNvPr id="225" name="Google Shape;2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1463675"/>
            <a:ext cx="7620000" cy="239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10 - 2021</a:t>
            </a: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262" y="1185862"/>
            <a:ext cx="37719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69 - 2021</a:t>
            </a: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237" y="1193800"/>
            <a:ext cx="50292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66 - 2018</a:t>
            </a:r>
            <a:endParaRPr/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450" y="1536700"/>
            <a:ext cx="7680325" cy="18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56 - 2007</a:t>
            </a:r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412" y="1179512"/>
            <a:ext cx="6811962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25 - 2016</a:t>
            </a:r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75" y="1449387"/>
            <a:ext cx="6216650" cy="276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3278187" y="504825"/>
            <a:ext cx="25812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2 - 2005</a:t>
            </a:r>
            <a:endParaRPr/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875" y="1071700"/>
            <a:ext cx="3524250" cy="38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48 - 2005</a:t>
            </a:r>
            <a:endParaRPr/>
          </a:p>
        </p:txBody>
      </p:sp>
      <p:pic>
        <p:nvPicPr>
          <p:cNvPr id="267" name="Google Shape;2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8087" y="1552575"/>
            <a:ext cx="7121525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3278187" y="504825"/>
            <a:ext cx="25812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4 - 2010</a:t>
            </a:r>
            <a:endParaRPr/>
          </a:p>
        </p:txBody>
      </p:sp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12" y="1408112"/>
            <a:ext cx="7716837" cy="3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3189287" y="504825"/>
            <a:ext cx="275907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Pregunta 39 - 2009</a:t>
            </a:r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237" y="1417637"/>
            <a:ext cx="571182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0" y="3509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Cambios de la materia</a:t>
            </a:r>
            <a:endParaRPr/>
          </a:p>
        </p:txBody>
      </p:sp>
      <p:sp>
        <p:nvSpPr>
          <p:cNvPr id="96" name="Google Shape;96;p4"/>
          <p:cNvSpPr txBox="1"/>
          <p:nvPr/>
        </p:nvSpPr>
        <p:spPr>
          <a:xfrm>
            <a:off x="340700" y="1541113"/>
            <a:ext cx="41877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Físicos: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sólo hay cambio de estado.</a:t>
            </a:r>
            <a:endParaRPr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17000"/>
            <a:ext cx="4748200" cy="2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275" y="2838125"/>
            <a:ext cx="2931500" cy="20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4835775" y="1791425"/>
            <a:ext cx="406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➔"/>
            </a:pPr>
            <a:r>
              <a:rPr lang="en-US" sz="1600" b="1">
                <a:solidFill>
                  <a:srgbClr val="595959"/>
                </a:solidFill>
              </a:rPr>
              <a:t>Químicos:</a:t>
            </a:r>
            <a:r>
              <a:rPr lang="en-US" sz="1600">
                <a:solidFill>
                  <a:srgbClr val="595959"/>
                </a:solidFill>
              </a:rPr>
              <a:t> Cambio en el ordenamiento de los átomos, se rompen y crean enlaces.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340700" y="1110025"/>
            <a:ext cx="841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Los cambios en la materia pueden ser físicos o químicos: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384175" y="504825"/>
            <a:ext cx="2627312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Tipos de procesos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384175" y="1217600"/>
            <a:ext cx="5627700" cy="3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 clasifican según si absorben o liberan energía y si liberan o no energía en forma de  calor.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Reacciones exergónicas: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son reacciones que liberan energía.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Reacciones endergónicas: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son reacciones que absorben energía.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Reacciones exotérmicas: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son reacciones que liberan energía en forma de calor (se  calientan).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➔"/>
            </a:pPr>
            <a:r>
              <a:rPr lang="en-US" sz="1600" b="1" i="0" u="none" strike="noStrike" cap="none">
                <a:solidFill>
                  <a:srgbClr val="595959"/>
                </a:solidFill>
              </a:rPr>
              <a:t>Reacciones endotérmicas: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son reacciones que absorben energía en forma de calor (se  enfrían)</a:t>
            </a:r>
            <a:endParaRPr/>
          </a:p>
        </p:txBody>
      </p:sp>
      <p:pic>
        <p:nvPicPr>
          <p:cNvPr id="107" name="Google Shape;10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550" y="1166975"/>
            <a:ext cx="3022451" cy="30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0" y="1751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Organización de la materia</a:t>
            </a:r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384175" y="893938"/>
            <a:ext cx="87600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1.-Sustancia: Forma de la materia que tiene propiedades distintivas, composición  constante y definida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3503368"/>
            <a:ext cx="3233751" cy="14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375" y="3430476"/>
            <a:ext cx="3192443" cy="16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4978650" y="1878650"/>
            <a:ext cx="40005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just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700" b="1">
                <a:solidFill>
                  <a:srgbClr val="595959"/>
                </a:solidFill>
              </a:rPr>
              <a:t>Sustancia compuesta:</a:t>
            </a:r>
            <a:r>
              <a:rPr lang="en-US" sz="1700">
                <a:solidFill>
                  <a:srgbClr val="595959"/>
                </a:solidFill>
              </a:rPr>
              <a:t> Son 2 o más elementos unidos entre sí mediante enlaces,</a:t>
            </a:r>
            <a:r>
              <a:rPr lang="en-US" sz="1700">
                <a:solidFill>
                  <a:schemeClr val="dk1"/>
                </a:solidFill>
              </a:rPr>
              <a:t> </a:t>
            </a:r>
            <a:r>
              <a:rPr lang="en-US" sz="1700">
                <a:solidFill>
                  <a:srgbClr val="595959"/>
                </a:solidFill>
              </a:rPr>
              <a:t>posee una relación de números naturales y sencillos. Se pueden</a:t>
            </a:r>
            <a:r>
              <a:rPr lang="en-US" sz="1700">
                <a:solidFill>
                  <a:schemeClr val="dk1"/>
                </a:solidFill>
              </a:rPr>
              <a:t> </a:t>
            </a:r>
            <a:r>
              <a:rPr lang="en-US" sz="1700">
                <a:solidFill>
                  <a:srgbClr val="595959"/>
                </a:solidFill>
              </a:rPr>
              <a:t>separar por métodos químicos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297500" y="1878650"/>
            <a:ext cx="3407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just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595959"/>
                </a:solidFill>
              </a:rPr>
              <a:t>Sustancia simple:</a:t>
            </a:r>
            <a:r>
              <a:rPr lang="en-US" sz="1800">
                <a:solidFill>
                  <a:srgbClr val="595959"/>
                </a:solidFill>
              </a:rPr>
              <a:t> Sustancia que se compone de sólo un tipo de átomo (H2, O-, O2), no se pueden separar por métodos físicos.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0" y="2630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Organización de la materia</a:t>
            </a:r>
            <a:endParaRPr/>
          </a:p>
        </p:txBody>
      </p:sp>
      <p:sp>
        <p:nvSpPr>
          <p:cNvPr id="123" name="Google Shape;123;p7"/>
          <p:cNvSpPr txBox="1"/>
          <p:nvPr/>
        </p:nvSpPr>
        <p:spPr>
          <a:xfrm>
            <a:off x="645975" y="1013253"/>
            <a:ext cx="80124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2.-Mezclas: Corresponde a la combinación de dos o más sustancias sin enlaces químicos  entre ellas. Puede haber de enlace metálico. Cada sustancia mantiene su identidad y  propiedades físicas.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4100" y="3429000"/>
            <a:ext cx="3099299" cy="16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975" y="3429000"/>
            <a:ext cx="3365525" cy="16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96000" y="2292500"/>
            <a:ext cx="422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</a:rPr>
              <a:t>Mezcla homogénea:</a:t>
            </a:r>
            <a:r>
              <a:rPr lang="en-US" sz="1600">
                <a:solidFill>
                  <a:srgbClr val="595959"/>
                </a:solidFill>
              </a:rPr>
              <a:t> se distingue una fase (disoluciones como NaCl en agua,  aleaciones, etc).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4989625" y="2292500"/>
            <a:ext cx="3747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5959"/>
                </a:solidFill>
              </a:rPr>
              <a:t>Mezcla heterogénea:</a:t>
            </a:r>
            <a:r>
              <a:rPr lang="en-US" sz="1600">
                <a:solidFill>
                  <a:srgbClr val="595959"/>
                </a:solidFill>
              </a:rPr>
              <a:t> se distinguen 2 o más fases (agua y aceite, agua y bencina,  agua y petróleo).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0" y="2740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</a:t>
            </a:r>
            <a:r>
              <a:rPr lang="en-US">
                <a:solidFill>
                  <a:srgbClr val="000000"/>
                </a:solidFill>
              </a:rPr>
              <a:t> de conservación de la materia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384175" y="1181100"/>
            <a:ext cx="7842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Establecen las bases para comprender la relación entre átomos y/o moléculas en un  proceso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</a:rPr>
              <a:t>En una reacción química, la masa de los reactantes es igual a la de los productos.</a:t>
            </a:r>
            <a:endParaRPr sz="1500" b="1">
              <a:solidFill>
                <a:srgbClr val="FF0000"/>
              </a:solidFill>
            </a:endParaRPr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425" y="2798762"/>
            <a:ext cx="3867150" cy="205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-14000" y="372925"/>
            <a:ext cx="90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</a:t>
            </a:r>
            <a:r>
              <a:rPr lang="en-US">
                <a:solidFill>
                  <a:srgbClr val="000000"/>
                </a:solidFill>
              </a:rPr>
              <a:t> de las proporciones definidas (Ley de Proust)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384100" y="1052737"/>
            <a:ext cx="8259900" cy="15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-&gt;Cuando dos o más elementos se combinan para formar un mismo compuesto lo hacen  en proporciones definidas.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-&gt;En una misma cantidad de masa de un mismo compuesto siempre voy a tener la misma  proporción de las masas de sus átomos.</a:t>
            </a:r>
            <a:endParaRPr/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50" y="3145200"/>
            <a:ext cx="7008812" cy="145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0" y="3179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</a:t>
            </a:r>
            <a:r>
              <a:rPr lang="en-US">
                <a:solidFill>
                  <a:srgbClr val="000000"/>
                </a:solidFill>
              </a:rPr>
              <a:t> de las proporciones múltiples (Ley de Dalton)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362675" y="920850"/>
            <a:ext cx="85284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-&gt;Si 2 elementos se combinan para formar más de un compuesto, lo </a:t>
            </a:r>
            <a:r>
              <a:rPr lang="en-US" sz="1600">
                <a:solidFill>
                  <a:srgbClr val="595959"/>
                </a:solidFill>
              </a:rPr>
              <a:t>harán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1600">
                <a:solidFill>
                  <a:srgbClr val="595959"/>
                </a:solidFill>
              </a:rPr>
              <a:t>más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una  razón de números enteros y sencillos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-&gt;Ejemplo: H</a:t>
            </a:r>
            <a:r>
              <a:rPr lang="en-US" sz="1500" b="0" i="0" u="none" strike="noStrike" cap="none" baseline="-25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 2:1 y H</a:t>
            </a:r>
            <a:r>
              <a:rPr lang="en-US" sz="1500" b="0" i="0" u="none" strike="noStrike" cap="none" baseline="-25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500" b="0" i="0" u="none" strike="noStrike" cap="none" baseline="-25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2:2</a:t>
            </a:r>
            <a:endParaRPr/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2175" y="2549775"/>
            <a:ext cx="4189413" cy="247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1122</Words>
  <Application>Microsoft Macintosh PowerPoint</Application>
  <PresentationFormat>Presentación en pantalla (16:9)</PresentationFormat>
  <Paragraphs>89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6_Office Theme</vt:lpstr>
      <vt:lpstr>7_Office Theme</vt:lpstr>
      <vt:lpstr>2_Office Theme</vt:lpstr>
      <vt:lpstr>1_Office Theme</vt:lpstr>
      <vt:lpstr>9_Office Theme</vt:lpstr>
      <vt:lpstr>4_Office Theme</vt:lpstr>
      <vt:lpstr>Presentación de PowerPoint</vt:lpstr>
      <vt:lpstr>¿Qué es la estequiometria?</vt:lpstr>
      <vt:lpstr>Cambios de la materia</vt:lpstr>
      <vt:lpstr>Tipos de procesos</vt:lpstr>
      <vt:lpstr>Organización de la materia</vt:lpstr>
      <vt:lpstr>Organización de la materia</vt:lpstr>
      <vt:lpstr>Ley de conservación de la materia</vt:lpstr>
      <vt:lpstr>Ley de las proporciones definidas (Ley de Proust)</vt:lpstr>
      <vt:lpstr>Ley de las proporciones múltiples (Ley de Dalton)</vt:lpstr>
      <vt:lpstr>Ley de avogadro</vt:lpstr>
      <vt:lpstr>Fórmula empírica y fórmula molecular</vt:lpstr>
      <vt:lpstr>Presentación de PowerPoint</vt:lpstr>
      <vt:lpstr>Estudio de los gases</vt:lpstr>
      <vt:lpstr>Transformaciones gaseosas</vt:lpstr>
      <vt:lpstr>Leyes de los gases: Ley de Boyle-Mariotte</vt:lpstr>
      <vt:lpstr>Leyes de los gases: Ley de Charles </vt:lpstr>
      <vt:lpstr>Leyes de los gases: Ley de Gay-Lussac</vt:lpstr>
      <vt:lpstr>Presentación de PowerPoint</vt:lpstr>
      <vt:lpstr>Ley de los gases ideales</vt:lpstr>
      <vt:lpstr>Pregunta 28 - 2016</vt:lpstr>
      <vt:lpstr>Pregunta 10 - 2021</vt:lpstr>
      <vt:lpstr>Pregunta 69 - 2021</vt:lpstr>
      <vt:lpstr>Pregunta 66 - 2018</vt:lpstr>
      <vt:lpstr>Pregunta 56 - 2007</vt:lpstr>
      <vt:lpstr>Pregunta 25 - 2016</vt:lpstr>
      <vt:lpstr>Pregunta 2 - 2005</vt:lpstr>
      <vt:lpstr>Pregunta 48 - 2005</vt:lpstr>
      <vt:lpstr>Pregunta 4 - 2010</vt:lpstr>
      <vt:lpstr>Pregunta 39 - 2009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Cristóbal Ignacio Andrés Guerrero Guerrero (c.guerrero.1)</cp:lastModifiedBy>
  <cp:revision>3</cp:revision>
  <dcterms:created xsi:type="dcterms:W3CDTF">2022-05-17T20:42:40Z</dcterms:created>
  <dcterms:modified xsi:type="dcterms:W3CDTF">2022-05-19T01:34:12Z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