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Cristóbal Guerrero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1-07-26T11:34:44.769">
    <p:pos x="196" y="725"/>
    <p:text>Ver si hay una mejor definición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466516db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466516db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466516db1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466516db1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466516db1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466516db1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e466516db1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e466516db1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466516db1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466516db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e466516db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e466516db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e466516db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e466516db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e466516db1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e466516db1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638e8bd35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e638e8bd35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638e8bd35_1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638e8bd35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88d021d5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88d021d5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e638e8bd35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e638e8bd35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e638e8bd35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e638e8bd35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e638e8bd35_1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e638e8bd35_1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e638e8bd35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e638e8bd35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e638e8bd35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e638e8bd3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638e8bd35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e638e8bd35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e638e8bd35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e638e8bd35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e638e8bd35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e638e8bd35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e638e8bd35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e638e8bd35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e638e8bd35_1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e638e8bd35_1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466516db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466516db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e638e8bd35_1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e638e8bd35_1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e638e8bd35_1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e638e8bd35_1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466516db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466516db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466516db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466516db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638e8bd35_1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e638e8bd35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466516db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466516db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e466516d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e466516d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e638e8bd35_1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e638e8bd35_1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3.png"/><Relationship Id="rId4" Type="http://schemas.openxmlformats.org/officeDocument/2006/relationships/image" Target="../media/image22.png"/><Relationship Id="rId5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hyperlink" Target="https://es.wikipedia.org/wiki/Grupo_de_trabajo" TargetMode="External"/><Relationship Id="rId5" Type="http://schemas.openxmlformats.org/officeDocument/2006/relationships/hyperlink" Target="https://es.wikipedia.org/wiki/Qu%C3%ADmica" TargetMode="External"/><Relationship Id="rId6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.png"/><Relationship Id="rId6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1398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4000"/>
              <a:t>Química Orgánica I</a:t>
            </a:r>
            <a:endParaRPr sz="40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65375" y="3519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Preuniversitario Antumapu.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93525"/>
            <a:ext cx="1672875" cy="167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70750" y="193513"/>
            <a:ext cx="2161540" cy="1785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Alcanos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8" y="1117723"/>
            <a:ext cx="5980487" cy="4025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6373000" y="2310700"/>
            <a:ext cx="261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¿Cuál es el masa molecular del metano?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Alquenos</a:t>
            </a:r>
            <a:endParaRPr/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975" y="1152481"/>
            <a:ext cx="5545465" cy="372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Alquinos</a:t>
            </a:r>
            <a:endParaRPr/>
          </a:p>
        </p:txBody>
      </p:sp>
      <p:sp>
        <p:nvSpPr>
          <p:cNvPr id="141" name="Google Shape;14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58477"/>
            <a:ext cx="7251976" cy="403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Cicloalcanos</a:t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11875"/>
            <a:ext cx="8228200" cy="295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Cicloalquenos</a:t>
            </a:r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054" y="1563719"/>
            <a:ext cx="8520600" cy="208253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6"/>
          <p:cNvSpPr txBox="1"/>
          <p:nvPr/>
        </p:nvSpPr>
        <p:spPr>
          <a:xfrm>
            <a:off x="1961625" y="4108625"/>
            <a:ext cx="5495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¿Cuál es la masa molecular del ciclobuteno?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Cicloalquinos</a:t>
            </a:r>
            <a:endParaRPr/>
          </a:p>
        </p:txBody>
      </p:sp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450" y="1235981"/>
            <a:ext cx="7830350" cy="2671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Compuestos aromáticos</a:t>
            </a:r>
            <a:endParaRPr/>
          </a:p>
        </p:txBody>
      </p:sp>
      <p:sp>
        <p:nvSpPr>
          <p:cNvPr id="167" name="Google Shape;16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/>
              <a:t>Ejemplos de compuestos aromáticos</a:t>
            </a:r>
            <a:endParaRPr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5588" y="1307350"/>
            <a:ext cx="347662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1250" y="3253875"/>
            <a:ext cx="4591050" cy="150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1844575"/>
            <a:ext cx="2857500" cy="217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/>
        </p:nvSpPr>
        <p:spPr>
          <a:xfrm>
            <a:off x="4989575" y="691750"/>
            <a:ext cx="329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Radicales en el benceno 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0000"/>
                </a:solidFill>
              </a:rPr>
              <a:t>¡SOLO PARA 2 SUSTITUYENTES!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151400" y="445025"/>
            <a:ext cx="8992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420"/>
              <a:t>Radicales, sustituyentes o ramificaciones de la cadena principal</a:t>
            </a:r>
            <a:endParaRPr sz="2420"/>
          </a:p>
        </p:txBody>
      </p:sp>
      <p:sp>
        <p:nvSpPr>
          <p:cNvPr id="177" name="Google Shape;177;p29"/>
          <p:cNvSpPr txBox="1"/>
          <p:nvPr/>
        </p:nvSpPr>
        <p:spPr>
          <a:xfrm>
            <a:off x="247100" y="1675075"/>
            <a:ext cx="448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s" sz="2000"/>
              <a:t>Sufijo </a:t>
            </a:r>
            <a:r>
              <a:rPr lang="es" sz="2000">
                <a:solidFill>
                  <a:srgbClr val="FF0000"/>
                </a:solidFill>
              </a:rPr>
              <a:t>il </a:t>
            </a:r>
            <a:r>
              <a:rPr lang="es" sz="1200">
                <a:solidFill>
                  <a:schemeClr val="dk1"/>
                </a:solidFill>
              </a:rPr>
              <a:t>(si el radical se nombra en un compuesto)</a:t>
            </a:r>
            <a:r>
              <a:rPr lang="es" sz="2000">
                <a:solidFill>
                  <a:srgbClr val="FF0000"/>
                </a:solidFill>
              </a:rPr>
              <a:t> e ilo </a:t>
            </a:r>
            <a:r>
              <a:rPr lang="es" sz="1200">
                <a:solidFill>
                  <a:schemeClr val="dk1"/>
                </a:solidFill>
              </a:rPr>
              <a:t>(si se nombra sólo el radical)</a:t>
            </a:r>
            <a:endParaRPr sz="1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78" name="Google Shape;178;p29"/>
          <p:cNvSpPr txBox="1"/>
          <p:nvPr/>
        </p:nvSpPr>
        <p:spPr>
          <a:xfrm>
            <a:off x="247100" y="1059475"/>
            <a:ext cx="455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/>
              <a:t>Radicales:</a:t>
            </a:r>
            <a:r>
              <a:rPr lang="es"/>
              <a:t> Todo lo que queda fuera de la cadena principal.</a:t>
            </a:r>
            <a:endParaRPr/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400" y="2571749"/>
            <a:ext cx="4485800" cy="2320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87300" y="1216550"/>
            <a:ext cx="3363474" cy="382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61838" y="3388650"/>
            <a:ext cx="1000825" cy="68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25 - 2014</a:t>
            </a:r>
            <a:endParaRPr/>
          </a:p>
        </p:txBody>
      </p:sp>
      <p:pic>
        <p:nvPicPr>
          <p:cNvPr id="187" name="Google Shape;18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354" y="1152479"/>
            <a:ext cx="5693618" cy="380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60 - 2022</a:t>
            </a:r>
            <a:endParaRPr/>
          </a:p>
        </p:txBody>
      </p:sp>
      <p:pic>
        <p:nvPicPr>
          <p:cNvPr id="193" name="Google Shape;19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2723" y="1152473"/>
            <a:ext cx="4284370" cy="399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Objetivos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-Comprender las bases de la química orgánica.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28 - 2013</a:t>
            </a:r>
            <a:endParaRPr/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325" y="1115400"/>
            <a:ext cx="6118026" cy="396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49 - 2009</a:t>
            </a:r>
            <a:endParaRPr/>
          </a:p>
        </p:txBody>
      </p:sp>
      <p:pic>
        <p:nvPicPr>
          <p:cNvPr id="205" name="Google Shape;20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502" y="1143023"/>
            <a:ext cx="6600275" cy="37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61 - 2017</a:t>
            </a:r>
            <a:endParaRPr/>
          </a:p>
        </p:txBody>
      </p:sp>
      <p:pic>
        <p:nvPicPr>
          <p:cNvPr id="211" name="Google Shape;2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257" y="1361845"/>
            <a:ext cx="8635050" cy="299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62 - 2021</a:t>
            </a:r>
            <a:endParaRPr/>
          </a:p>
        </p:txBody>
      </p:sp>
      <p:pic>
        <p:nvPicPr>
          <p:cNvPr id="217" name="Google Shape;21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023" y="1017725"/>
            <a:ext cx="4486475" cy="3993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65 - 2008</a:t>
            </a:r>
            <a:endParaRPr/>
          </a:p>
        </p:txBody>
      </p:sp>
      <p:pic>
        <p:nvPicPr>
          <p:cNvPr id="223" name="Google Shape;22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053" y="1152472"/>
            <a:ext cx="5923183" cy="391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8 - 2018</a:t>
            </a:r>
            <a:endParaRPr/>
          </a:p>
        </p:txBody>
      </p:sp>
      <p:pic>
        <p:nvPicPr>
          <p:cNvPr id="229" name="Google Shape;22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153" y="1017728"/>
            <a:ext cx="5355094" cy="38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13 - 2016</a:t>
            </a:r>
            <a:endParaRPr/>
          </a:p>
        </p:txBody>
      </p:sp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306" y="1152469"/>
            <a:ext cx="7565834" cy="371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59 - 2022</a:t>
            </a:r>
            <a:endParaRPr/>
          </a:p>
        </p:txBody>
      </p:sp>
      <p:pic>
        <p:nvPicPr>
          <p:cNvPr id="241" name="Google Shape;24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151" y="1017725"/>
            <a:ext cx="3812550" cy="4131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16 - 2015</a:t>
            </a:r>
            <a:endParaRPr/>
          </a:p>
        </p:txBody>
      </p:sp>
      <p:pic>
        <p:nvPicPr>
          <p:cNvPr id="247" name="Google Shape;24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999" y="1152474"/>
            <a:ext cx="6204643" cy="39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26 - 2010</a:t>
            </a:r>
            <a:endParaRPr/>
          </a:p>
        </p:txBody>
      </p:sp>
      <p:pic>
        <p:nvPicPr>
          <p:cNvPr id="253" name="Google Shape;25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4354" y="1234279"/>
            <a:ext cx="6495300" cy="35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es la química orgánica?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300" y="1152479"/>
            <a:ext cx="8572988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27 - 2012</a:t>
            </a:r>
            <a:endParaRPr/>
          </a:p>
        </p:txBody>
      </p:sp>
      <p:pic>
        <p:nvPicPr>
          <p:cNvPr id="259" name="Google Shape;25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398" y="1312748"/>
            <a:ext cx="8852000" cy="31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Pregunta 29 - 2011</a:t>
            </a:r>
            <a:endParaRPr/>
          </a:p>
        </p:txBody>
      </p:sp>
      <p:pic>
        <p:nvPicPr>
          <p:cNvPr id="265" name="Google Shape;26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9976" y="1017726"/>
            <a:ext cx="4444975" cy="408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IUPAC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5199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s" sz="1950">
                <a:solidFill>
                  <a:srgbClr val="202122"/>
                </a:solidFill>
                <a:highlight>
                  <a:srgbClr val="FFFFFF"/>
                </a:highlight>
              </a:rPr>
              <a:t>La </a:t>
            </a:r>
            <a:r>
              <a:rPr b="1" lang="es" sz="1950">
                <a:solidFill>
                  <a:srgbClr val="202122"/>
                </a:solidFill>
                <a:highlight>
                  <a:srgbClr val="FFFFFF"/>
                </a:highlight>
              </a:rPr>
              <a:t>Unión Internacional de Química Pura y Aplicada</a:t>
            </a:r>
            <a:r>
              <a:rPr lang="es" sz="1950">
                <a:solidFill>
                  <a:srgbClr val="202122"/>
                </a:solidFill>
                <a:highlight>
                  <a:srgbClr val="FFFFFF"/>
                </a:highlight>
              </a:rPr>
              <a:t>, más conocida por sus siglas en inglés </a:t>
            </a:r>
            <a:r>
              <a:rPr b="1" lang="es" sz="1950">
                <a:solidFill>
                  <a:srgbClr val="202122"/>
                </a:solidFill>
                <a:highlight>
                  <a:srgbClr val="FFFFFF"/>
                </a:highlight>
              </a:rPr>
              <a:t>IUPAC</a:t>
            </a:r>
            <a:r>
              <a:rPr lang="es" sz="1950">
                <a:solidFill>
                  <a:srgbClr val="202122"/>
                </a:solidFill>
                <a:highlight>
                  <a:srgbClr val="FFFFFF"/>
                </a:highlight>
              </a:rPr>
              <a:t> (</a:t>
            </a:r>
            <a:r>
              <a:rPr b="1" i="1" lang="es" sz="1950">
                <a:solidFill>
                  <a:srgbClr val="202122"/>
                </a:solidFill>
                <a:highlight>
                  <a:srgbClr val="FFFFFF"/>
                </a:highlight>
              </a:rPr>
              <a:t>International Union of Pure and Applied Chemistry</a:t>
            </a:r>
            <a:r>
              <a:rPr lang="es" sz="1950">
                <a:solidFill>
                  <a:srgbClr val="202122"/>
                </a:solidFill>
                <a:highlight>
                  <a:srgbClr val="FFFFFF"/>
                </a:highlight>
              </a:rPr>
              <a:t>), es un </a:t>
            </a:r>
            <a:r>
              <a:rPr lang="es" sz="19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grupo de trabajo</a:t>
            </a:r>
            <a:r>
              <a:rPr lang="es" sz="1950">
                <a:solidFill>
                  <a:srgbClr val="202122"/>
                </a:solidFill>
                <a:highlight>
                  <a:srgbClr val="FFFFFF"/>
                </a:highlight>
              </a:rPr>
              <a:t> que tiene como miembros a las sociedades nacionales de </a:t>
            </a:r>
            <a:r>
              <a:rPr lang="es" sz="19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química</a:t>
            </a:r>
            <a:r>
              <a:rPr lang="es" sz="1950">
                <a:solidFill>
                  <a:srgbClr val="202122"/>
                </a:solidFill>
                <a:highlight>
                  <a:srgbClr val="FFFFFF"/>
                </a:highlight>
              </a:rPr>
              <a:t>.</a:t>
            </a:r>
            <a:endParaRPr sz="27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5925" y="156588"/>
            <a:ext cx="2667000" cy="21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Propiedades y características del átomo de carbono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Tetravalencia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Longitud de enlace                                            Hibridación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455025"/>
            <a:ext cx="388620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5650" y="3455025"/>
            <a:ext cx="4502600" cy="168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9775" y="1615063"/>
            <a:ext cx="4068600" cy="124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8023" y="1550038"/>
            <a:ext cx="4142201" cy="13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5010350" y="1209125"/>
            <a:ext cx="293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Tipos de carbono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Clasificación de hidrocarburos</a:t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0050" y="1017725"/>
            <a:ext cx="7144203" cy="412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" y="1396949"/>
            <a:ext cx="2801999" cy="87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222425" y="213150"/>
            <a:ext cx="5965200" cy="7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020"/>
              <a:t>Modelos y fórmulas de representación de moléculas orgánicas</a:t>
            </a:r>
            <a:endParaRPr b="1" sz="2020"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21150" y="1087400"/>
            <a:ext cx="8501700" cy="42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               Fórmula molecular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                                   Fórmula empírica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                                   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                                   Fórmula condensada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                                                        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                                   Fórmula expandida o desarrollada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                                   Fórmula semidesarrollada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                             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                                   Fórmula lineal o topológica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050" y="0"/>
            <a:ext cx="3679476" cy="5202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3362" y="3407375"/>
            <a:ext cx="2693928" cy="1794826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376875" y="3033575"/>
            <a:ext cx="194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chemeClr val="dk2"/>
                </a:solidFill>
              </a:rPr>
              <a:t>Fórmula de varillas y esferas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05" name="Google Shape;105;p19"/>
          <p:cNvSpPr txBox="1"/>
          <p:nvPr/>
        </p:nvSpPr>
        <p:spPr>
          <a:xfrm>
            <a:off x="154450" y="1115200"/>
            <a:ext cx="20946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0000"/>
                </a:solidFill>
              </a:rPr>
              <a:t>¡TODAS TRATAN DE REPRESENTAR EL MISMO COMPUESTO!</a:t>
            </a:r>
            <a:endParaRPr b="1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(Ácido butanoico)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Prefijos y sufijos</a:t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100" y="1848125"/>
            <a:ext cx="5031350" cy="274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6475" y="1980241"/>
            <a:ext cx="3152125" cy="129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265650" y="4015950"/>
            <a:ext cx="36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0"/>
          <p:cNvSpPr txBox="1"/>
          <p:nvPr/>
        </p:nvSpPr>
        <p:spPr>
          <a:xfrm>
            <a:off x="536275" y="1125125"/>
            <a:ext cx="349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Prefijo según número de carbonos de la cadena principal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5619450" y="1232525"/>
            <a:ext cx="243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2"/>
                </a:solidFill>
              </a:rPr>
              <a:t>Sufijo según tipo de enlace en la cadena principal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Ángulos de enlace según tipo de hibridación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75" y="1279450"/>
            <a:ext cx="5667050" cy="317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3300" y="1032150"/>
            <a:ext cx="3349000" cy="40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