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slide" Target="slides/slide20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d88d021d53_2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d88d021d53_2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d88d021d53_2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d88d021d53_2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d88d021d53_2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d88d021d53_2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d88d021d53_2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d88d021d53_2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d88d021d53_2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d88d021d53_2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d88d021d53_2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d88d021d53_2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d88d021d53_2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d88d021d53_2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d88d021d53_2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d88d021d53_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d88d021d53_2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d88d021d53_2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7b0d027f36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7b0d027f36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d88d021d53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d88d021d53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7b0d027f36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7b0d027f36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d88d021d53_2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d88d021d53_2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d88d021d53_2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d88d021d53_2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d88d021d53_2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d88d021d53_2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d88d021d53_2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d88d021d53_2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d88d021d53_2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d88d021d53_2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d88d021d53_2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d88d021d53_2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d88d021d53_2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d88d021d53_2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gif"/><Relationship Id="rId4" Type="http://schemas.openxmlformats.org/officeDocument/2006/relationships/image" Target="../media/image9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gif"/><Relationship Id="rId4" Type="http://schemas.openxmlformats.org/officeDocument/2006/relationships/image" Target="../media/image21.gif"/><Relationship Id="rId5" Type="http://schemas.openxmlformats.org/officeDocument/2006/relationships/image" Target="../media/image2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gif"/><Relationship Id="rId4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3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4000"/>
              <a:t>Enlace quimico: parte 1</a:t>
            </a:r>
            <a:endParaRPr sz="400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Preuniversitario Antumapu.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700" y="193525"/>
            <a:ext cx="1672875" cy="167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70750" y="193513"/>
            <a:ext cx="2161540" cy="1785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Tipo de enlace</a:t>
            </a:r>
            <a:endParaRPr/>
          </a:p>
        </p:txBody>
      </p:sp>
      <p:sp>
        <p:nvSpPr>
          <p:cNvPr id="123" name="Google Shape;123;p22"/>
          <p:cNvSpPr txBox="1"/>
          <p:nvPr>
            <p:ph idx="1" type="body"/>
          </p:nvPr>
        </p:nvSpPr>
        <p:spPr>
          <a:xfrm>
            <a:off x="311700" y="1152475"/>
            <a:ext cx="4114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Covalente dativo o coordinado.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600"/>
              <a:t>-Ocurre cuando </a:t>
            </a:r>
            <a:r>
              <a:rPr b="1" lang="es" sz="1600"/>
              <a:t>solo uno de los </a:t>
            </a:r>
            <a:r>
              <a:rPr b="1" lang="es" sz="1600"/>
              <a:t>átomos</a:t>
            </a:r>
            <a:r>
              <a:rPr b="1" lang="es" sz="1600"/>
              <a:t> aporta</a:t>
            </a:r>
            <a:r>
              <a:rPr lang="es" sz="1600"/>
              <a:t> ambos electrones para el enlace.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600"/>
              <a:t>-</a:t>
            </a:r>
            <a:r>
              <a:rPr b="1" lang="es" sz="1600"/>
              <a:t>El átomo aceptor debe carecer de estos o tener incompleta su capa de valencia.</a:t>
            </a:r>
            <a:endParaRPr b="1" sz="16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1600"/>
              <a:t>-El </a:t>
            </a:r>
            <a:r>
              <a:rPr lang="es" sz="1600"/>
              <a:t>átomo</a:t>
            </a:r>
            <a:r>
              <a:rPr lang="es" sz="1600"/>
              <a:t> central suele ser el dador de electrones, el átomo central menos electronegativo sin considerar al </a:t>
            </a:r>
            <a:r>
              <a:rPr lang="es" sz="1600"/>
              <a:t>hidrógeno</a:t>
            </a:r>
            <a:r>
              <a:rPr lang="es" sz="1600"/>
              <a:t>.</a:t>
            </a:r>
            <a:endParaRPr sz="1600"/>
          </a:p>
        </p:txBody>
      </p:sp>
      <p:pic>
        <p:nvPicPr>
          <p:cNvPr id="124" name="Google Shape;12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3500" y="1149937"/>
            <a:ext cx="3827525" cy="284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3"/>
          <p:cNvSpPr txBox="1"/>
          <p:nvPr>
            <p:ph type="title"/>
          </p:nvPr>
        </p:nvSpPr>
        <p:spPr>
          <a:xfrm>
            <a:off x="311700" y="456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Tipos de enlace</a:t>
            </a:r>
            <a:endParaRPr/>
          </a:p>
        </p:txBody>
      </p:sp>
      <p:sp>
        <p:nvSpPr>
          <p:cNvPr id="130" name="Google Shape;130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Propiedades de los compuestos covalentes.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-La </a:t>
            </a:r>
            <a:r>
              <a:rPr lang="es"/>
              <a:t>mayoría</a:t>
            </a:r>
            <a:r>
              <a:rPr lang="es"/>
              <a:t> son </a:t>
            </a:r>
            <a:r>
              <a:rPr b="1" lang="es"/>
              <a:t>solubles en solventes apolares.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-Muchos son</a:t>
            </a:r>
            <a:r>
              <a:rPr b="1" lang="es"/>
              <a:t> insolubles en compuestos polares.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-</a:t>
            </a:r>
            <a:r>
              <a:rPr b="1" lang="es"/>
              <a:t>Solo poseen enlaces covalentes.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-En estado </a:t>
            </a:r>
            <a:r>
              <a:rPr lang="es"/>
              <a:t>líquido</a:t>
            </a:r>
            <a:r>
              <a:rPr lang="es"/>
              <a:t> o fundidos no conducen la </a:t>
            </a:r>
            <a:r>
              <a:rPr lang="es"/>
              <a:t>energía</a:t>
            </a:r>
            <a:r>
              <a:rPr lang="es"/>
              <a:t> </a:t>
            </a:r>
            <a:r>
              <a:rPr lang="es"/>
              <a:t>eléctrica</a:t>
            </a:r>
            <a:r>
              <a:rPr lang="es"/>
              <a:t>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"/>
              <a:t>-En </a:t>
            </a:r>
            <a:r>
              <a:rPr lang="es"/>
              <a:t>solución</a:t>
            </a:r>
            <a:r>
              <a:rPr lang="es"/>
              <a:t> acuosa son malos conductores </a:t>
            </a:r>
            <a:r>
              <a:rPr lang="es"/>
              <a:t>eléctricos</a:t>
            </a:r>
            <a:r>
              <a:rPr lang="es"/>
              <a:t> pues no poseen </a:t>
            </a:r>
            <a:r>
              <a:rPr lang="es"/>
              <a:t>partículas</a:t>
            </a:r>
            <a:r>
              <a:rPr lang="es"/>
              <a:t> cargadas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Tipo de enlace.</a:t>
            </a:r>
            <a:endParaRPr/>
          </a:p>
        </p:txBody>
      </p:sp>
      <p:sp>
        <p:nvSpPr>
          <p:cNvPr id="136" name="Google Shape;136;p24"/>
          <p:cNvSpPr txBox="1"/>
          <p:nvPr>
            <p:ph idx="1" type="body"/>
          </p:nvPr>
        </p:nvSpPr>
        <p:spPr>
          <a:xfrm>
            <a:off x="311700" y="1174775"/>
            <a:ext cx="5170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Metálico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600"/>
              <a:t>-</a:t>
            </a:r>
            <a:r>
              <a:rPr b="1" lang="es" sz="1600"/>
              <a:t>Enlace exclusivo entre metales</a:t>
            </a:r>
            <a:r>
              <a:rPr lang="es" sz="1600"/>
              <a:t>, es el tipo de enlace que </a:t>
            </a:r>
            <a:r>
              <a:rPr b="1" lang="es" sz="1600"/>
              <a:t>menor </a:t>
            </a:r>
            <a:r>
              <a:rPr b="1" lang="es" sz="1600"/>
              <a:t>energía</a:t>
            </a:r>
            <a:r>
              <a:rPr b="1" lang="es" sz="1600"/>
              <a:t> involucra</a:t>
            </a:r>
            <a:r>
              <a:rPr lang="es" sz="1600"/>
              <a:t> y es </a:t>
            </a:r>
            <a:r>
              <a:rPr lang="es" sz="1600"/>
              <a:t>característico</a:t>
            </a:r>
            <a:r>
              <a:rPr lang="es" sz="1600"/>
              <a:t> de </a:t>
            </a:r>
            <a:r>
              <a:rPr lang="es" sz="1600"/>
              <a:t>sólidos</a:t>
            </a:r>
            <a:r>
              <a:rPr lang="es" sz="1600"/>
              <a:t> </a:t>
            </a:r>
            <a:r>
              <a:rPr lang="es" sz="1600"/>
              <a:t>metálicos</a:t>
            </a:r>
            <a:r>
              <a:rPr lang="es" sz="1600"/>
              <a:t> y aleaciones.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600"/>
              <a:t>-Mediante la </a:t>
            </a:r>
            <a:r>
              <a:rPr lang="es" sz="1600"/>
              <a:t>teoría</a:t>
            </a:r>
            <a:r>
              <a:rPr lang="es" sz="1600"/>
              <a:t> de bandas se explica </a:t>
            </a:r>
            <a:r>
              <a:rPr lang="es" sz="1600"/>
              <a:t>cómo</a:t>
            </a:r>
            <a:r>
              <a:rPr lang="es" sz="1600"/>
              <a:t> es la forma de este enlace. </a:t>
            </a:r>
            <a:r>
              <a:rPr b="1" lang="es" sz="1600"/>
              <a:t>Los </a:t>
            </a:r>
            <a:r>
              <a:rPr b="1" lang="es" sz="1600"/>
              <a:t>núcleos</a:t>
            </a:r>
            <a:r>
              <a:rPr b="1" lang="es" sz="1600"/>
              <a:t> se ubican juntos y rodeandolos va la nube de electrones.</a:t>
            </a:r>
            <a:endParaRPr b="1" sz="16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600"/>
              <a:t>-Lo mencionado arriba explica sus propiedades: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600"/>
              <a:t>  -</a:t>
            </a:r>
            <a:r>
              <a:rPr b="1" lang="es" sz="1600"/>
              <a:t>Poseen altos puntos de fusion y ebullicion</a:t>
            </a:r>
            <a:endParaRPr b="1" sz="16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600"/>
              <a:t>  -</a:t>
            </a:r>
            <a:r>
              <a:rPr b="1" lang="es" sz="1600"/>
              <a:t>Son buenos conductores </a:t>
            </a:r>
            <a:r>
              <a:rPr b="1" lang="es" sz="1600"/>
              <a:t>eléctricos</a:t>
            </a:r>
            <a:endParaRPr b="1" sz="16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1600"/>
              <a:t>  -Son maleables, </a:t>
            </a:r>
            <a:r>
              <a:rPr lang="es" sz="1600"/>
              <a:t>dúctiles</a:t>
            </a:r>
            <a:r>
              <a:rPr lang="es" sz="1600"/>
              <a:t>, brillo </a:t>
            </a:r>
            <a:r>
              <a:rPr lang="es" sz="1600"/>
              <a:t>metálico</a:t>
            </a:r>
            <a:r>
              <a:rPr lang="es" sz="1600"/>
              <a:t>, en su </a:t>
            </a:r>
            <a:r>
              <a:rPr lang="es" sz="1600"/>
              <a:t>mayoría</a:t>
            </a:r>
            <a:r>
              <a:rPr lang="es" sz="1600"/>
              <a:t> </a:t>
            </a:r>
            <a:r>
              <a:rPr lang="es" sz="1600"/>
              <a:t>sólidos</a:t>
            </a:r>
            <a:r>
              <a:rPr lang="es" sz="1600"/>
              <a:t>, son conductores </a:t>
            </a:r>
            <a:r>
              <a:rPr lang="es" sz="1600"/>
              <a:t>térmicos</a:t>
            </a:r>
            <a:r>
              <a:rPr lang="es" sz="1600"/>
              <a:t> y </a:t>
            </a:r>
            <a:r>
              <a:rPr lang="es" sz="1600"/>
              <a:t>eléctricos</a:t>
            </a:r>
            <a:r>
              <a:rPr lang="es" sz="1600"/>
              <a:t>.</a:t>
            </a:r>
            <a:endParaRPr sz="1600"/>
          </a:p>
        </p:txBody>
      </p:sp>
      <p:pic>
        <p:nvPicPr>
          <p:cNvPr id="137" name="Google Shape;13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4375" y="116025"/>
            <a:ext cx="238125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2650" y="1783963"/>
            <a:ext cx="3357000" cy="21980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Fuerzas intermoleculares</a:t>
            </a:r>
            <a:endParaRPr/>
          </a:p>
        </p:txBody>
      </p:sp>
      <p:sp>
        <p:nvSpPr>
          <p:cNvPr id="144" name="Google Shape;144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-</a:t>
            </a:r>
            <a:r>
              <a:rPr b="1" lang="es" sz="1600"/>
              <a:t>Corresponden a interacciones de baja </a:t>
            </a:r>
            <a:r>
              <a:rPr b="1" lang="es" sz="1600"/>
              <a:t>energía</a:t>
            </a:r>
            <a:r>
              <a:rPr b="1" lang="es" sz="1600"/>
              <a:t> entre </a:t>
            </a:r>
            <a:r>
              <a:rPr b="1" lang="es" sz="1600"/>
              <a:t>moléculas</a:t>
            </a:r>
            <a:r>
              <a:rPr b="1" lang="es" sz="1600"/>
              <a:t>.</a:t>
            </a:r>
            <a:r>
              <a:rPr lang="es" sz="1600"/>
              <a:t> Su existencia </a:t>
            </a:r>
            <a:r>
              <a:rPr lang="es" sz="1600"/>
              <a:t>otorga</a:t>
            </a:r>
            <a:r>
              <a:rPr lang="es" sz="1600"/>
              <a:t> ciertas propiedades a la sustancia.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600"/>
              <a:t>-De </a:t>
            </a:r>
            <a:r>
              <a:rPr b="1" lang="es" sz="1600"/>
              <a:t>mayor a menor</a:t>
            </a:r>
            <a:r>
              <a:rPr lang="es" sz="1600"/>
              <a:t> </a:t>
            </a:r>
            <a:r>
              <a:rPr lang="es" sz="1600"/>
              <a:t>energía</a:t>
            </a:r>
            <a:r>
              <a:rPr lang="es" sz="1600"/>
              <a:t>, estas son: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600"/>
              <a:t>  a)</a:t>
            </a:r>
            <a:r>
              <a:rPr b="1" lang="es" sz="1600"/>
              <a:t>Ion-dipolo</a:t>
            </a:r>
            <a:endParaRPr b="1" sz="16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600"/>
              <a:t>  b)</a:t>
            </a:r>
            <a:r>
              <a:rPr b="1" lang="es" sz="1600"/>
              <a:t>Dipolo-Dipolo</a:t>
            </a:r>
            <a:endParaRPr b="1" sz="16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600"/>
              <a:t>  c)</a:t>
            </a:r>
            <a:r>
              <a:rPr b="1" lang="es" sz="1600"/>
              <a:t>Dipolo-Dipolo inducido</a:t>
            </a:r>
            <a:endParaRPr b="1" sz="16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1600"/>
              <a:t>Los gases no tienen interacciones, los liquidos y solidos si, siendo estos últimos los que más poseen</a:t>
            </a:r>
            <a:endParaRPr sz="16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6"/>
          <p:cNvSpPr txBox="1"/>
          <p:nvPr>
            <p:ph type="title"/>
          </p:nvPr>
        </p:nvSpPr>
        <p:spPr>
          <a:xfrm>
            <a:off x="311700" y="467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Fuerza intermolecular</a:t>
            </a:r>
            <a:endParaRPr/>
          </a:p>
        </p:txBody>
      </p:sp>
      <p:sp>
        <p:nvSpPr>
          <p:cNvPr id="150" name="Google Shape;150;p26"/>
          <p:cNvSpPr txBox="1"/>
          <p:nvPr>
            <p:ph idx="1" type="body"/>
          </p:nvPr>
        </p:nvSpPr>
        <p:spPr>
          <a:xfrm>
            <a:off x="311700" y="1152475"/>
            <a:ext cx="4332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Ion-dipolo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600"/>
              <a:t>-entre un ion y una </a:t>
            </a:r>
            <a:r>
              <a:rPr lang="es" sz="1600"/>
              <a:t>molécula</a:t>
            </a:r>
            <a:r>
              <a:rPr lang="es" sz="1600"/>
              <a:t> polar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/>
              <a:t>Dipolo-Dipolo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600"/>
              <a:t>-entre dos </a:t>
            </a:r>
            <a:r>
              <a:rPr lang="es" sz="1600"/>
              <a:t>moléculas</a:t>
            </a:r>
            <a:r>
              <a:rPr lang="es" sz="1600"/>
              <a:t> polares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600"/>
              <a:t>-</a:t>
            </a:r>
            <a:r>
              <a:rPr b="1" lang="es" sz="1600"/>
              <a:t>PUENTE DE </a:t>
            </a:r>
            <a:r>
              <a:rPr b="1" lang="es" sz="1600"/>
              <a:t>HIDRÓGENO</a:t>
            </a:r>
            <a:endParaRPr b="1" sz="16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600"/>
              <a:t>  -El </a:t>
            </a:r>
            <a:r>
              <a:rPr lang="es" sz="1600"/>
              <a:t>hidrógeno</a:t>
            </a:r>
            <a:r>
              <a:rPr lang="es" sz="1600"/>
              <a:t> debe estar unido a un </a:t>
            </a:r>
            <a:r>
              <a:rPr b="1" lang="es" sz="1600"/>
              <a:t>átomo</a:t>
            </a:r>
            <a:r>
              <a:rPr b="1" lang="es" sz="1600"/>
              <a:t> muy electronegativo (F, O, Cl, N)</a:t>
            </a:r>
            <a:endParaRPr b="1" sz="16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1600"/>
              <a:t>  -Para saber cuantos puentes de </a:t>
            </a:r>
            <a:r>
              <a:rPr lang="es" sz="1600"/>
              <a:t>hidrógeno</a:t>
            </a:r>
            <a:r>
              <a:rPr lang="es" sz="1600"/>
              <a:t> se </a:t>
            </a:r>
            <a:r>
              <a:rPr lang="es" sz="1600"/>
              <a:t>formarán</a:t>
            </a:r>
            <a:r>
              <a:rPr lang="es" sz="1600"/>
              <a:t> debo fijarme en los pares de electrones libres del </a:t>
            </a:r>
            <a:r>
              <a:rPr lang="es" sz="1600"/>
              <a:t>átomo</a:t>
            </a:r>
            <a:r>
              <a:rPr lang="es" sz="1600"/>
              <a:t> muy electronegativo.</a:t>
            </a:r>
            <a:endParaRPr sz="1600"/>
          </a:p>
        </p:txBody>
      </p:sp>
      <p:pic>
        <p:nvPicPr>
          <p:cNvPr id="151" name="Google Shape;15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3574" y="1152475"/>
            <a:ext cx="2270004" cy="170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81250" y="3061074"/>
            <a:ext cx="2270025" cy="170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0363" y="199738"/>
            <a:ext cx="2771775" cy="164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Fuerza intermolecular</a:t>
            </a:r>
            <a:endParaRPr/>
          </a:p>
        </p:txBody>
      </p:sp>
      <p:sp>
        <p:nvSpPr>
          <p:cNvPr id="159" name="Google Shape;159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Dipolo-Dipolo inducido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1600"/>
              <a:t>-</a:t>
            </a:r>
            <a:r>
              <a:rPr b="1" lang="es" sz="1600"/>
              <a:t>Puede deberse a un ion, por una </a:t>
            </a:r>
            <a:r>
              <a:rPr b="1" lang="es" sz="1600"/>
              <a:t>molécula</a:t>
            </a:r>
            <a:r>
              <a:rPr b="1" lang="es" sz="1600"/>
              <a:t> polar o por </a:t>
            </a:r>
            <a:r>
              <a:rPr b="1" lang="es" sz="1600"/>
              <a:t>autoinducción</a:t>
            </a:r>
            <a:r>
              <a:rPr lang="es" sz="1600"/>
              <a:t> (a bajas temperaturas los </a:t>
            </a:r>
            <a:r>
              <a:rPr lang="es" sz="1600"/>
              <a:t>átomos</a:t>
            </a:r>
            <a:r>
              <a:rPr lang="es" sz="1600"/>
              <a:t> de </a:t>
            </a:r>
            <a:r>
              <a:rPr lang="es" sz="1600"/>
              <a:t>argón</a:t>
            </a:r>
            <a:r>
              <a:rPr lang="es" sz="1600"/>
              <a:t> presentan cargas parciales cuando en realidad son neutros)</a:t>
            </a:r>
            <a:endParaRPr sz="1600"/>
          </a:p>
        </p:txBody>
      </p:sp>
      <p:pic>
        <p:nvPicPr>
          <p:cNvPr id="160" name="Google Shape;16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6125" y="3002300"/>
            <a:ext cx="5991750" cy="129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7" name="Google Shape;16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53653"/>
            <a:ext cx="9143999" cy="3039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4" name="Google Shape;17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84087"/>
            <a:ext cx="9144000" cy="2975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1" name="Google Shape;18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388" y="409575"/>
            <a:ext cx="8277225" cy="432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8" name="Google Shape;1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86602"/>
            <a:ext cx="9144000" cy="3970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Objetivos</a:t>
            </a:r>
            <a:endParaRPr/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-Análisis de conceptos básicos para la comprensión del </a:t>
            </a:r>
            <a:r>
              <a:rPr b="1" lang="es"/>
              <a:t>enlace químico.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-Conocer y entender la </a:t>
            </a:r>
            <a:r>
              <a:rPr b="1" lang="es"/>
              <a:t>definición de enlace químico.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"/>
              <a:t>-Conocer las </a:t>
            </a:r>
            <a:r>
              <a:rPr b="1" lang="es"/>
              <a:t>características y propiedades de los enlaces</a:t>
            </a:r>
            <a:r>
              <a:rPr lang="es"/>
              <a:t> iónicos, covalentes polares, covalentes apolares, covalente dativo y metálico.</a:t>
            </a:r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0900" y="2878475"/>
            <a:ext cx="2564200" cy="205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8502" y="2878477"/>
            <a:ext cx="2164684" cy="205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5" name="Google Shape;19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8750" y="1152475"/>
            <a:ext cx="6762750" cy="36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El enlace químico.</a:t>
            </a:r>
            <a:endParaRPr/>
          </a:p>
        </p:txBody>
      </p:sp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-El enlace químico es la </a:t>
            </a:r>
            <a:r>
              <a:rPr b="1" lang="es" sz="1600"/>
              <a:t>fuerza que mantiene unidos a 2 </a:t>
            </a:r>
            <a:r>
              <a:rPr b="1" lang="es" sz="1600"/>
              <a:t>átomos</a:t>
            </a:r>
            <a:r>
              <a:rPr b="1" lang="es" sz="1600"/>
              <a:t>.</a:t>
            </a:r>
            <a:r>
              <a:rPr lang="es" sz="1600"/>
              <a:t> Corresponde a una </a:t>
            </a:r>
            <a:r>
              <a:rPr lang="es" sz="1600"/>
              <a:t>interacción</a:t>
            </a:r>
            <a:r>
              <a:rPr lang="es" sz="1600"/>
              <a:t> </a:t>
            </a:r>
            <a:r>
              <a:rPr b="1" lang="es" sz="1600"/>
              <a:t>electrostática</a:t>
            </a:r>
            <a:r>
              <a:rPr lang="es" sz="1600"/>
              <a:t>, la cual se forma con el objetivo de </a:t>
            </a:r>
            <a:r>
              <a:rPr b="1" lang="es" sz="1600"/>
              <a:t>buscar la </a:t>
            </a:r>
            <a:r>
              <a:rPr b="1" lang="es" sz="1600"/>
              <a:t>máxima</a:t>
            </a:r>
            <a:r>
              <a:rPr b="1" lang="es" sz="1600"/>
              <a:t> estabilidad de los átomos</a:t>
            </a:r>
            <a:r>
              <a:rPr lang="es" sz="1600"/>
              <a:t>, es decir, su </a:t>
            </a:r>
            <a:r>
              <a:rPr lang="es" sz="1600"/>
              <a:t>mínima</a:t>
            </a:r>
            <a:r>
              <a:rPr lang="es" sz="1600"/>
              <a:t> </a:t>
            </a:r>
            <a:r>
              <a:rPr lang="es" sz="1600"/>
              <a:t>energía</a:t>
            </a:r>
            <a:r>
              <a:rPr lang="es" sz="1600"/>
              <a:t>.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600"/>
              <a:t>-Los átomos en busca de la </a:t>
            </a:r>
            <a:r>
              <a:rPr lang="es" sz="1600"/>
              <a:t>estabilidad</a:t>
            </a:r>
            <a:r>
              <a:rPr lang="es" sz="1600"/>
              <a:t> pueden: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600"/>
              <a:t>      a)</a:t>
            </a:r>
            <a:r>
              <a:rPr b="1" lang="es" sz="1600"/>
              <a:t>ganar electrones y convertirse en un </a:t>
            </a:r>
            <a:r>
              <a:rPr b="1" lang="es" sz="1600"/>
              <a:t>anión</a:t>
            </a:r>
            <a:r>
              <a:rPr b="1" lang="es" sz="1600"/>
              <a:t>.(-)</a:t>
            </a:r>
            <a:endParaRPr b="1"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600"/>
              <a:t>      b)</a:t>
            </a:r>
            <a:r>
              <a:rPr b="1" lang="es" sz="1600"/>
              <a:t>perder los electrones y convertirse en un </a:t>
            </a:r>
            <a:r>
              <a:rPr b="1" lang="es" sz="1600"/>
              <a:t>catión</a:t>
            </a:r>
            <a:r>
              <a:rPr b="1" lang="es" sz="1600"/>
              <a:t>.(+)</a:t>
            </a:r>
            <a:endParaRPr b="1" sz="16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1600"/>
              <a:t>      c)</a:t>
            </a:r>
            <a:r>
              <a:rPr b="1" lang="es" sz="1600"/>
              <a:t>compartir los electrones con otro átomo.</a:t>
            </a:r>
            <a:endParaRPr b="1" sz="16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type="title"/>
          </p:nvPr>
        </p:nvSpPr>
        <p:spPr>
          <a:xfrm>
            <a:off x="311700" y="4338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El enlace químico</a:t>
            </a:r>
            <a:endParaRPr/>
          </a:p>
        </p:txBody>
      </p:sp>
      <p:sp>
        <p:nvSpPr>
          <p:cNvPr id="77" name="Google Shape;77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-</a:t>
            </a:r>
            <a:r>
              <a:rPr lang="es" sz="1600"/>
              <a:t>Molécula</a:t>
            </a:r>
            <a:r>
              <a:rPr lang="es" sz="1600"/>
              <a:t>,def: </a:t>
            </a:r>
            <a:r>
              <a:rPr b="1" lang="es" sz="1600"/>
              <a:t>corresponde a la unión de al menos dos átomos</a:t>
            </a:r>
            <a:r>
              <a:rPr lang="es" sz="1600"/>
              <a:t>, si son átomos igual se le llamara elemento molecular (O2, S8, H2). La reacción de creación de un enlace es </a:t>
            </a:r>
            <a:r>
              <a:rPr b="1" lang="es" sz="1600"/>
              <a:t>exotérmica</a:t>
            </a:r>
            <a:r>
              <a:rPr lang="es" sz="1600"/>
              <a:t>.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600"/>
              <a:t>-Entre 2 átomos hay 1 ENLACE, este puede ser </a:t>
            </a:r>
            <a:r>
              <a:rPr b="1" lang="es" sz="1600"/>
              <a:t>simple, doble o triple.</a:t>
            </a:r>
            <a:endParaRPr b="1" sz="16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600"/>
              <a:t>-EL DEMRE LE LLAMA A TODO ENLACE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600"/>
              <a:t>-</a:t>
            </a:r>
            <a:r>
              <a:rPr b="1" lang="es" sz="1600"/>
              <a:t>Enlace=interacción fuerte</a:t>
            </a:r>
            <a:endParaRPr b="1" sz="16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1600"/>
              <a:t>-</a:t>
            </a:r>
            <a:r>
              <a:rPr b="1" lang="es" sz="1600"/>
              <a:t>Interacción débil= unión intermolecular</a:t>
            </a:r>
            <a:endParaRPr b="1" sz="1600"/>
          </a:p>
        </p:txBody>
      </p:sp>
      <p:pic>
        <p:nvPicPr>
          <p:cNvPr id="78" name="Google Shape;78;p16"/>
          <p:cNvPicPr preferRelativeResize="0"/>
          <p:nvPr/>
        </p:nvPicPr>
        <p:blipFill rotWithShape="1">
          <a:blip r:embed="rId3">
            <a:alphaModFix/>
          </a:blip>
          <a:srcRect b="35562" l="0" r="0" t="0"/>
          <a:stretch/>
        </p:blipFill>
        <p:spPr>
          <a:xfrm>
            <a:off x="2128838" y="3773963"/>
            <a:ext cx="4886325" cy="104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Tipos de enlace </a:t>
            </a:r>
            <a:endParaRPr/>
          </a:p>
        </p:txBody>
      </p:sp>
      <p:sp>
        <p:nvSpPr>
          <p:cNvPr id="84" name="Google Shape;84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IÓNICO</a:t>
            </a:r>
            <a:r>
              <a:rPr b="1" lang="es"/>
              <a:t> O ELECTROVALENTE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600"/>
              <a:t>-Criterios de </a:t>
            </a:r>
            <a:r>
              <a:rPr lang="es" sz="1600"/>
              <a:t>formación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600"/>
              <a:t>  a)Entre un </a:t>
            </a:r>
            <a:r>
              <a:rPr b="1" lang="es" sz="1600"/>
              <a:t>anión</a:t>
            </a:r>
            <a:r>
              <a:rPr b="1" lang="es" sz="1600"/>
              <a:t> y un </a:t>
            </a:r>
            <a:r>
              <a:rPr b="1" lang="es" sz="1600"/>
              <a:t>catión</a:t>
            </a:r>
            <a:endParaRPr b="1" sz="16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600"/>
              <a:t>  b)entre un </a:t>
            </a:r>
            <a:r>
              <a:rPr b="1" lang="es" sz="1600"/>
              <a:t>metal y un no metal</a:t>
            </a:r>
            <a:endParaRPr b="1" sz="16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600"/>
              <a:t>  c)</a:t>
            </a:r>
            <a:r>
              <a:rPr b="1" lang="es" sz="1600"/>
              <a:t>diferencia de electronegatividad igual o mayor a 1,7</a:t>
            </a:r>
            <a:endParaRPr b="1" sz="16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3800" y="3232826"/>
            <a:ext cx="4276375" cy="186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9821" y="196809"/>
            <a:ext cx="4375975" cy="248992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/>
          <p:nvPr/>
        </p:nvSpPr>
        <p:spPr>
          <a:xfrm rot="-1508630">
            <a:off x="4111557" y="1215332"/>
            <a:ext cx="335379" cy="17728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7"/>
          <p:cNvSpPr/>
          <p:nvPr/>
        </p:nvSpPr>
        <p:spPr>
          <a:xfrm rot="1847274">
            <a:off x="8545646" y="857916"/>
            <a:ext cx="419059" cy="201529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Tipo de enlace</a:t>
            </a:r>
            <a:endParaRPr/>
          </a:p>
        </p:txBody>
      </p:sp>
      <p:sp>
        <p:nvSpPr>
          <p:cNvPr id="94" name="Google Shape;94;p18"/>
          <p:cNvSpPr txBox="1"/>
          <p:nvPr>
            <p:ph idx="1" type="body"/>
          </p:nvPr>
        </p:nvSpPr>
        <p:spPr>
          <a:xfrm>
            <a:off x="311700" y="1152475"/>
            <a:ext cx="4179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Enlace </a:t>
            </a:r>
            <a:r>
              <a:rPr b="1" lang="es"/>
              <a:t>iónico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600"/>
              <a:t>-Propiedades de los compuestos </a:t>
            </a:r>
            <a:r>
              <a:rPr lang="es" sz="1600"/>
              <a:t>iónicos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600"/>
              <a:t>  -Compuestos con </a:t>
            </a:r>
            <a:r>
              <a:rPr lang="es" sz="1600"/>
              <a:t>al </a:t>
            </a:r>
            <a:r>
              <a:rPr b="1" lang="es" sz="1600"/>
              <a:t>menos</a:t>
            </a:r>
            <a:r>
              <a:rPr b="1" lang="es" sz="1600"/>
              <a:t> 1 enlace </a:t>
            </a:r>
            <a:r>
              <a:rPr b="1" lang="es" sz="1600"/>
              <a:t>iónico</a:t>
            </a:r>
            <a:endParaRPr b="1" sz="16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600"/>
              <a:t>  -Solidos cristalinos con elevados puntos de </a:t>
            </a:r>
            <a:r>
              <a:rPr lang="es" sz="1600"/>
              <a:t>fusión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600"/>
              <a:t>  -Alta solubilidad en agua, liberan electrolitos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600"/>
              <a:t>  -Cuando están en estado líquido (pasan su punto de fusión) también son buenos                                 </a:t>
            </a:r>
            <a:r>
              <a:rPr lang="es" sz="1600"/>
              <a:t>conductores</a:t>
            </a:r>
            <a:r>
              <a:rPr lang="es" sz="1600"/>
              <a:t> </a:t>
            </a:r>
            <a:r>
              <a:rPr lang="es" sz="1600"/>
              <a:t>eléctricos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600"/>
              <a:t>Electrolito: sustancia capaz de conducir la </a:t>
            </a:r>
            <a:r>
              <a:rPr lang="es" sz="1600"/>
              <a:t>energía</a:t>
            </a:r>
            <a:r>
              <a:rPr lang="es" sz="1600"/>
              <a:t> </a:t>
            </a:r>
            <a:r>
              <a:rPr lang="es" sz="1600"/>
              <a:t>eléctrica</a:t>
            </a:r>
            <a:r>
              <a:rPr lang="es" sz="1600"/>
              <a:t> por medio del flujo de iones encontrados en </a:t>
            </a:r>
            <a:r>
              <a:rPr lang="es" sz="1600"/>
              <a:t>solución</a:t>
            </a:r>
            <a:r>
              <a:rPr lang="es" sz="1600"/>
              <a:t> acuosa (AC) o </a:t>
            </a:r>
            <a:r>
              <a:rPr lang="es" sz="1600"/>
              <a:t>sólidos</a:t>
            </a:r>
            <a:r>
              <a:rPr lang="es" sz="1600"/>
              <a:t> fundidos.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0600" y="389151"/>
            <a:ext cx="4307224" cy="181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0663" y="2465050"/>
            <a:ext cx="3267075" cy="222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Tipo de enlace</a:t>
            </a:r>
            <a:endParaRPr/>
          </a:p>
        </p:txBody>
      </p:sp>
      <p:sp>
        <p:nvSpPr>
          <p:cNvPr id="102" name="Google Shape;102;p19"/>
          <p:cNvSpPr txBox="1"/>
          <p:nvPr>
            <p:ph idx="1" type="body"/>
          </p:nvPr>
        </p:nvSpPr>
        <p:spPr>
          <a:xfrm>
            <a:off x="311700" y="1152475"/>
            <a:ext cx="3684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Covalente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600"/>
              <a:t>-Tipo de enlace que se caracteriza por la </a:t>
            </a:r>
            <a:r>
              <a:rPr b="1" lang="es" sz="1600"/>
              <a:t>compartición</a:t>
            </a:r>
            <a:r>
              <a:rPr b="1" lang="es" sz="1600"/>
              <a:t> de los electrones.</a:t>
            </a:r>
            <a:endParaRPr b="1" sz="16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600"/>
              <a:t>-Entre no metales o con diferencia de electronegatividad menor a 1,7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600"/>
              <a:t>-Existen de 3 tipos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600"/>
              <a:t>  a)covalente </a:t>
            </a:r>
            <a:r>
              <a:rPr b="1" lang="es" sz="1600"/>
              <a:t>apolar</a:t>
            </a:r>
            <a:endParaRPr b="1" sz="16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600"/>
              <a:t>  b)covalente </a:t>
            </a:r>
            <a:r>
              <a:rPr b="1" lang="es" sz="1600"/>
              <a:t>polar</a:t>
            </a:r>
            <a:endParaRPr b="1" sz="16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600"/>
              <a:t>  c)covalente </a:t>
            </a:r>
            <a:r>
              <a:rPr b="1" lang="es" sz="1600"/>
              <a:t>dativo</a:t>
            </a:r>
            <a:endParaRPr b="1" sz="16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103" name="Google Shape;10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2071" y="1615709"/>
            <a:ext cx="4375975" cy="248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Tipos de enlace</a:t>
            </a:r>
            <a:endParaRPr/>
          </a:p>
        </p:txBody>
      </p:sp>
      <p:sp>
        <p:nvSpPr>
          <p:cNvPr id="109" name="Google Shape;109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Covalente apolar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600"/>
              <a:t>-</a:t>
            </a:r>
            <a:r>
              <a:rPr b="1" lang="es" sz="1600"/>
              <a:t>No hay </a:t>
            </a:r>
            <a:r>
              <a:rPr b="1" lang="es" sz="1600"/>
              <a:t>deformación</a:t>
            </a:r>
            <a:r>
              <a:rPr b="1" lang="es" sz="1600"/>
              <a:t> de la nube </a:t>
            </a:r>
            <a:r>
              <a:rPr b="1" lang="es" sz="1600"/>
              <a:t>electrónica</a:t>
            </a:r>
            <a:r>
              <a:rPr lang="es" sz="1600"/>
              <a:t>, debido a que la diferencia de electronegatividad es igual a 0.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1600"/>
              <a:t>-Ejemplos: Cl--Cl , O=O</a:t>
            </a:r>
            <a:endParaRPr sz="1600"/>
          </a:p>
        </p:txBody>
      </p:sp>
      <p:pic>
        <p:nvPicPr>
          <p:cNvPr id="110" name="Google Shape;11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9675" y="3072913"/>
            <a:ext cx="6524625" cy="160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Tipos de enlace</a:t>
            </a:r>
            <a:endParaRPr/>
          </a:p>
        </p:txBody>
      </p:sp>
      <p:sp>
        <p:nvSpPr>
          <p:cNvPr id="116" name="Google Shape;116;p21"/>
          <p:cNvSpPr txBox="1"/>
          <p:nvPr>
            <p:ph idx="1" type="body"/>
          </p:nvPr>
        </p:nvSpPr>
        <p:spPr>
          <a:xfrm>
            <a:off x="311700" y="1152475"/>
            <a:ext cx="4461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Covalente polar.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600"/>
              <a:t>-</a:t>
            </a:r>
            <a:r>
              <a:rPr b="1" lang="es" sz="1600"/>
              <a:t>Existe </a:t>
            </a:r>
            <a:r>
              <a:rPr b="1" lang="es" sz="1600"/>
              <a:t>deformación</a:t>
            </a:r>
            <a:r>
              <a:rPr b="1" lang="es" sz="1600"/>
              <a:t> de la nube </a:t>
            </a:r>
            <a:r>
              <a:rPr b="1" lang="es" sz="1600"/>
              <a:t>electrónica</a:t>
            </a:r>
            <a:r>
              <a:rPr lang="es" sz="1600"/>
              <a:t> debido a que la diferencia de electronegatividad </a:t>
            </a:r>
            <a:r>
              <a:rPr b="1" lang="es" sz="1600"/>
              <a:t>es diferente a cero y menor a 1,7.</a:t>
            </a:r>
            <a:endParaRPr b="1" sz="16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600"/>
              <a:t>-Surge el momento dipolar (vector)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600"/>
              <a:t>  -Directamente proporcional a la diferencia de electronegatividad.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600"/>
              <a:t>  -</a:t>
            </a:r>
            <a:r>
              <a:rPr lang="es" sz="1600"/>
              <a:t>Dirección</a:t>
            </a:r>
            <a:r>
              <a:rPr lang="es" sz="1600"/>
              <a:t>: </a:t>
            </a:r>
            <a:r>
              <a:rPr lang="es" sz="1600"/>
              <a:t>Línea</a:t>
            </a:r>
            <a:r>
              <a:rPr lang="es" sz="1600"/>
              <a:t> recta entre los </a:t>
            </a:r>
            <a:r>
              <a:rPr lang="es" sz="1600"/>
              <a:t>núcleos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600"/>
              <a:t>  -Sentido: Hacia el </a:t>
            </a:r>
            <a:r>
              <a:rPr lang="es" sz="1600"/>
              <a:t>más</a:t>
            </a:r>
            <a:r>
              <a:rPr lang="es" sz="1600"/>
              <a:t> electronegativo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600"/>
              <a:t>-Se genera un dipolo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1600"/>
              <a:t>-Ejemplos:HCl, H2O, NH3</a:t>
            </a:r>
            <a:endParaRPr sz="1600"/>
          </a:p>
        </p:txBody>
      </p:sp>
      <p:pic>
        <p:nvPicPr>
          <p:cNvPr id="117" name="Google Shape;11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6425" y="1335738"/>
            <a:ext cx="4066500" cy="304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