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0" r:id="rId5"/>
    <p:sldId id="258" r:id="rId6"/>
    <p:sldId id="278" r:id="rId7"/>
    <p:sldId id="279" r:id="rId8"/>
    <p:sldId id="280" r:id="rId9"/>
    <p:sldId id="281" r:id="rId10"/>
    <p:sldId id="282" r:id="rId11"/>
    <p:sldId id="261" r:id="rId12"/>
    <p:sldId id="262" r:id="rId13"/>
    <p:sldId id="263" r:id="rId14"/>
    <p:sldId id="264" r:id="rId15"/>
    <p:sldId id="265" r:id="rId16"/>
    <p:sldId id="266" r:id="rId17"/>
    <p:sldId id="283" r:id="rId18"/>
    <p:sldId id="267" r:id="rId19"/>
    <p:sldId id="268" r:id="rId20"/>
    <p:sldId id="269" r:id="rId21"/>
    <p:sldId id="270" r:id="rId22"/>
    <p:sldId id="271" r:id="rId23"/>
    <p:sldId id="272" r:id="rId24"/>
    <p:sldId id="273" r:id="rId25"/>
    <p:sldId id="274"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945275D2-D4B7-4F59-A14E-2423F0FD439E}" type="datetimeFigureOut">
              <a:rPr lang="es-CL" smtClean="0"/>
              <a:t>07-10-2021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416479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45275D2-D4B7-4F59-A14E-2423F0FD439E}" type="datetimeFigureOut">
              <a:rPr lang="es-CL" smtClean="0"/>
              <a:t>07-10-2021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400957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45275D2-D4B7-4F59-A14E-2423F0FD439E}" type="datetimeFigureOut">
              <a:rPr lang="es-CL" smtClean="0"/>
              <a:t>07-10-2021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136616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45275D2-D4B7-4F59-A14E-2423F0FD439E}" type="datetimeFigureOut">
              <a:rPr lang="es-CL" smtClean="0"/>
              <a:t>07-10-2021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269820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45275D2-D4B7-4F59-A14E-2423F0FD439E}" type="datetimeFigureOut">
              <a:rPr lang="es-CL" smtClean="0"/>
              <a:t>07-10-2021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156797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945275D2-D4B7-4F59-A14E-2423F0FD439E}" type="datetimeFigureOut">
              <a:rPr lang="es-CL" smtClean="0"/>
              <a:t>07-10-2021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367607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945275D2-D4B7-4F59-A14E-2423F0FD439E}" type="datetimeFigureOut">
              <a:rPr lang="es-CL" smtClean="0"/>
              <a:t>07-10-2021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121318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945275D2-D4B7-4F59-A14E-2423F0FD439E}" type="datetimeFigureOut">
              <a:rPr lang="es-CL" smtClean="0"/>
              <a:t>07-10-2021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62621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5275D2-D4B7-4F59-A14E-2423F0FD439E}" type="datetimeFigureOut">
              <a:rPr lang="es-CL" smtClean="0"/>
              <a:t>07-10-2021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92145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45275D2-D4B7-4F59-A14E-2423F0FD439E}" type="datetimeFigureOut">
              <a:rPr lang="es-CL" smtClean="0"/>
              <a:t>07-10-2021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182279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45275D2-D4B7-4F59-A14E-2423F0FD439E}" type="datetimeFigureOut">
              <a:rPr lang="es-CL" smtClean="0"/>
              <a:t>07-10-2021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F539E4-7ECC-416E-B48C-78CF3498A58E}" type="slidenum">
              <a:rPr lang="es-CL" smtClean="0"/>
              <a:t>‹Nº›</a:t>
            </a:fld>
            <a:endParaRPr lang="es-CL"/>
          </a:p>
        </p:txBody>
      </p:sp>
    </p:spTree>
    <p:extLst>
      <p:ext uri="{BB962C8B-B14F-4D97-AF65-F5344CB8AC3E}">
        <p14:creationId xmlns:p14="http://schemas.microsoft.com/office/powerpoint/2010/main" val="13304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275D2-D4B7-4F59-A14E-2423F0FD439E}" type="datetimeFigureOut">
              <a:rPr lang="es-CL" smtClean="0"/>
              <a:t>07-10-2021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39E4-7ECC-416E-B48C-78CF3498A58E}" type="slidenum">
              <a:rPr lang="es-CL" smtClean="0"/>
              <a:t>‹Nº›</a:t>
            </a:fld>
            <a:endParaRPr lang="es-CL"/>
          </a:p>
        </p:txBody>
      </p:sp>
    </p:spTree>
    <p:extLst>
      <p:ext uri="{BB962C8B-B14F-4D97-AF65-F5344CB8AC3E}">
        <p14:creationId xmlns:p14="http://schemas.microsoft.com/office/powerpoint/2010/main" val="3147915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ube.com/watch?v=XXtu1MD5oM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Ondas </a:t>
            </a:r>
            <a:endParaRPr lang="es-CL" dirty="0"/>
          </a:p>
        </p:txBody>
      </p:sp>
      <p:sp>
        <p:nvSpPr>
          <p:cNvPr id="3" name="Subtítulo 2"/>
          <p:cNvSpPr>
            <a:spLocks noGrp="1"/>
          </p:cNvSpPr>
          <p:nvPr>
            <p:ph type="subTitle" idx="1"/>
          </p:nvPr>
        </p:nvSpPr>
        <p:spPr/>
        <p:txBody>
          <a:bodyPr/>
          <a:lstStyle/>
          <a:p>
            <a:pPr algn="r"/>
            <a:r>
              <a:rPr lang="es-ES" dirty="0" smtClean="0"/>
              <a:t>Paula Ríos.</a:t>
            </a:r>
            <a:endParaRPr lang="es-CL" dirty="0"/>
          </a:p>
        </p:txBody>
      </p:sp>
    </p:spTree>
    <p:extLst>
      <p:ext uri="{BB962C8B-B14F-4D97-AF65-F5344CB8AC3E}">
        <p14:creationId xmlns:p14="http://schemas.microsoft.com/office/powerpoint/2010/main" val="77904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4. según número de dimensiones de propagación:</a:t>
            </a:r>
            <a:endParaRPr lang="es-CL" u="sng" dirty="0"/>
          </a:p>
        </p:txBody>
      </p:sp>
      <p:sp>
        <p:nvSpPr>
          <p:cNvPr id="3" name="Marcador de contenido 2"/>
          <p:cNvSpPr>
            <a:spLocks noGrp="1"/>
          </p:cNvSpPr>
          <p:nvPr>
            <p:ph idx="1"/>
          </p:nvPr>
        </p:nvSpPr>
        <p:spPr>
          <a:xfrm>
            <a:off x="641445" y="1825625"/>
            <a:ext cx="10712355" cy="1736441"/>
          </a:xfrm>
        </p:spPr>
        <p:txBody>
          <a:bodyPr/>
          <a:lstStyle/>
          <a:p>
            <a:r>
              <a:rPr lang="es-ES" dirty="0" smtClean="0"/>
              <a:t>Unidimensionales: se propagan en una dimensión.</a:t>
            </a:r>
          </a:p>
          <a:p>
            <a:r>
              <a:rPr lang="es-ES" dirty="0" smtClean="0"/>
              <a:t>Bidimensionales: se propagan en dos dimensiones.</a:t>
            </a:r>
          </a:p>
          <a:p>
            <a:r>
              <a:rPr lang="es-ES" dirty="0" smtClean="0"/>
              <a:t>Tridimensionales: se propagan en tres dimensiones.</a:t>
            </a:r>
            <a:endParaRPr lang="es-CL" dirty="0"/>
          </a:p>
        </p:txBody>
      </p:sp>
    </p:spTree>
    <p:extLst>
      <p:ext uri="{BB962C8B-B14F-4D97-AF65-F5344CB8AC3E}">
        <p14:creationId xmlns:p14="http://schemas.microsoft.com/office/powerpoint/2010/main" val="32844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4275" y="365125"/>
            <a:ext cx="10958015" cy="1467903"/>
          </a:xfrm>
        </p:spPr>
        <p:txBody>
          <a:bodyPr>
            <a:noAutofit/>
          </a:bodyPr>
          <a:lstStyle/>
          <a:p>
            <a:r>
              <a:rPr lang="es-ES" sz="4800" u="sng" dirty="0" smtClean="0"/>
              <a:t>Características de movimiento ondulatorio</a:t>
            </a:r>
            <a:endParaRPr lang="es-CL" sz="4800" u="sng" dirty="0"/>
          </a:p>
        </p:txBody>
      </p:sp>
      <p:pic>
        <p:nvPicPr>
          <p:cNvPr id="4" name="Marcador de contenido 3"/>
          <p:cNvPicPr>
            <a:picLocks noGrp="1" noChangeAspect="1"/>
          </p:cNvPicPr>
          <p:nvPr>
            <p:ph idx="1"/>
          </p:nvPr>
        </p:nvPicPr>
        <p:blipFill rotWithShape="1">
          <a:blip r:embed="rId2"/>
          <a:srcRect l="23784" t="26105" r="26135" b="20888"/>
          <a:stretch/>
        </p:blipFill>
        <p:spPr>
          <a:xfrm>
            <a:off x="2492991" y="1833028"/>
            <a:ext cx="7206017" cy="4288090"/>
          </a:xfrm>
          <a:prstGeom prst="rect">
            <a:avLst/>
          </a:prstGeom>
        </p:spPr>
      </p:pic>
    </p:spTree>
    <p:extLst>
      <p:ext uri="{BB962C8B-B14F-4D97-AF65-F5344CB8AC3E}">
        <p14:creationId xmlns:p14="http://schemas.microsoft.com/office/powerpoint/2010/main" val="302472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099" t="17863" r="15246" b="19263"/>
          <a:stretch/>
        </p:blipFill>
        <p:spPr>
          <a:xfrm>
            <a:off x="613584" y="450375"/>
            <a:ext cx="11049216" cy="5773003"/>
          </a:xfrm>
          <a:prstGeom prst="rect">
            <a:avLst/>
          </a:prstGeom>
        </p:spPr>
      </p:pic>
    </p:spTree>
    <p:extLst>
      <p:ext uri="{BB962C8B-B14F-4D97-AF65-F5344CB8AC3E}">
        <p14:creationId xmlns:p14="http://schemas.microsoft.com/office/powerpoint/2010/main" val="356899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u="sng" dirty="0" smtClean="0"/>
              <a:t>Fenómenos ondulatorios</a:t>
            </a:r>
            <a:endParaRPr lang="es-CL" u="sng" dirty="0"/>
          </a:p>
        </p:txBody>
      </p:sp>
      <p:sp>
        <p:nvSpPr>
          <p:cNvPr id="6" name="Marcador de contenido 5"/>
          <p:cNvSpPr>
            <a:spLocks noGrp="1"/>
          </p:cNvSpPr>
          <p:nvPr>
            <p:ph idx="1"/>
          </p:nvPr>
        </p:nvSpPr>
        <p:spPr>
          <a:xfrm>
            <a:off x="838200" y="1416192"/>
            <a:ext cx="10515600" cy="4351338"/>
          </a:xfrm>
        </p:spPr>
        <p:txBody>
          <a:bodyPr/>
          <a:lstStyle/>
          <a:p>
            <a:pPr marL="0" indent="0">
              <a:buNone/>
            </a:pPr>
            <a:r>
              <a:rPr lang="es-ES" dirty="0" smtClean="0"/>
              <a:t>1. Reflexión:</a:t>
            </a:r>
          </a:p>
          <a:p>
            <a:pPr marL="0" indent="0">
              <a:buNone/>
            </a:pPr>
            <a:r>
              <a:rPr lang="es-ES" dirty="0" smtClean="0"/>
              <a:t>Es el fenómeno que se presenta cuando la onda, que se desplaza en un cierto medio, choca con la frontera de otro medio, sufriendo un cambio en su dirección.</a:t>
            </a:r>
          </a:p>
          <a:p>
            <a:pPr marL="0" indent="0">
              <a:buNone/>
            </a:pPr>
            <a:endParaRPr lang="es-CL" dirty="0"/>
          </a:p>
        </p:txBody>
      </p:sp>
      <p:pic>
        <p:nvPicPr>
          <p:cNvPr id="7" name="Imagen 6"/>
          <p:cNvPicPr>
            <a:picLocks noChangeAspect="1"/>
          </p:cNvPicPr>
          <p:nvPr/>
        </p:nvPicPr>
        <p:blipFill rotWithShape="1">
          <a:blip r:embed="rId2"/>
          <a:srcRect l="26539" t="27005" r="26469" b="42211"/>
          <a:stretch/>
        </p:blipFill>
        <p:spPr>
          <a:xfrm>
            <a:off x="5484694" y="3515648"/>
            <a:ext cx="6114197" cy="2251882"/>
          </a:xfrm>
          <a:prstGeom prst="rect">
            <a:avLst/>
          </a:prstGeom>
        </p:spPr>
      </p:pic>
      <p:sp>
        <p:nvSpPr>
          <p:cNvPr id="8" name="Rectángulo 7"/>
          <p:cNvSpPr/>
          <p:nvPr/>
        </p:nvSpPr>
        <p:spPr>
          <a:xfrm>
            <a:off x="838200" y="3242692"/>
            <a:ext cx="4771029" cy="3416320"/>
          </a:xfrm>
          <a:prstGeom prst="rect">
            <a:avLst/>
          </a:prstGeom>
        </p:spPr>
        <p:txBody>
          <a:bodyPr wrap="square">
            <a:spAutoFit/>
          </a:bodyPr>
          <a:lstStyle/>
          <a:p>
            <a:pPr algn="ctr"/>
            <a:r>
              <a:rPr lang="es-CL" sz="2400" i="1" dirty="0" smtClean="0"/>
              <a:t>Ley de Reflexión</a:t>
            </a:r>
          </a:p>
          <a:p>
            <a:endParaRPr lang="es-CL" sz="2400" dirty="0" smtClean="0"/>
          </a:p>
          <a:p>
            <a:pPr marL="514350" indent="-514350">
              <a:buAutoNum type="romanUcPeriod"/>
            </a:pPr>
            <a:r>
              <a:rPr lang="es-CL" sz="2400" dirty="0" smtClean="0"/>
              <a:t>El ángulo de la incidencia mide lo mismo que el ángulo de reflexión (</a:t>
            </a:r>
            <a:r>
              <a:rPr lang="es-CL" sz="2400" dirty="0" err="1" smtClean="0"/>
              <a:t>θi</a:t>
            </a:r>
            <a:r>
              <a:rPr lang="es-CL" sz="2400" dirty="0" smtClean="0"/>
              <a:t> = </a:t>
            </a:r>
            <a:r>
              <a:rPr lang="es-CL" sz="2400" dirty="0" err="1" smtClean="0"/>
              <a:t>θR</a:t>
            </a:r>
            <a:r>
              <a:rPr lang="es-CL" sz="2400" dirty="0" smtClean="0"/>
              <a:t>).</a:t>
            </a:r>
          </a:p>
          <a:p>
            <a:endParaRPr lang="es-CL" sz="2400" dirty="0" smtClean="0"/>
          </a:p>
          <a:p>
            <a:r>
              <a:rPr lang="es-CL" sz="2400" dirty="0" smtClean="0"/>
              <a:t>II. Las direcciones de incidencia, reflexión y la normal están todas en un mismo plano.</a:t>
            </a:r>
            <a:endParaRPr lang="es-CL" sz="2400" dirty="0"/>
          </a:p>
        </p:txBody>
      </p:sp>
    </p:spTree>
    <p:extLst>
      <p:ext uri="{BB962C8B-B14F-4D97-AF65-F5344CB8AC3E}">
        <p14:creationId xmlns:p14="http://schemas.microsoft.com/office/powerpoint/2010/main" val="123246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5" y="655093"/>
            <a:ext cx="10589525" cy="5521870"/>
          </a:xfrm>
        </p:spPr>
        <p:txBody>
          <a:bodyPr/>
          <a:lstStyle/>
          <a:p>
            <a:pPr marL="0" indent="0">
              <a:buNone/>
            </a:pPr>
            <a:r>
              <a:rPr lang="es-ES" dirty="0" smtClean="0"/>
              <a:t>2. Refracción: </a:t>
            </a:r>
          </a:p>
          <a:p>
            <a:pPr marL="0" indent="0">
              <a:buNone/>
            </a:pPr>
            <a:r>
              <a:rPr lang="es-ES" dirty="0" smtClean="0"/>
              <a:t>Fenómeno ondulatorio que se presenta cuando la onda cambia de medio de propagación. En este fenómeno, la onda cambia de velocidad y longitud de onda, pero su frecuencia permanece constante.</a:t>
            </a:r>
          </a:p>
          <a:p>
            <a:pPr marL="0" indent="0">
              <a:buNone/>
            </a:pPr>
            <a:endParaRPr lang="es-ES" dirty="0"/>
          </a:p>
          <a:p>
            <a:pPr marL="0" indent="0">
              <a:buNone/>
            </a:pPr>
            <a:endParaRPr lang="es-CL" dirty="0"/>
          </a:p>
        </p:txBody>
      </p:sp>
      <p:pic>
        <p:nvPicPr>
          <p:cNvPr id="5" name="Imagen 4"/>
          <p:cNvPicPr>
            <a:picLocks noChangeAspect="1"/>
          </p:cNvPicPr>
          <p:nvPr/>
        </p:nvPicPr>
        <p:blipFill rotWithShape="1">
          <a:blip r:embed="rId2"/>
          <a:srcRect l="30105" t="28498" r="32658" b="20569"/>
          <a:stretch/>
        </p:blipFill>
        <p:spPr>
          <a:xfrm>
            <a:off x="1084428" y="2770495"/>
            <a:ext cx="4844955" cy="372583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347" y="3130667"/>
            <a:ext cx="4516453" cy="3005494"/>
          </a:xfrm>
          <a:prstGeom prst="rect">
            <a:avLst/>
          </a:prstGeom>
        </p:spPr>
      </p:pic>
    </p:spTree>
    <p:extLst>
      <p:ext uri="{BB962C8B-B14F-4D97-AF65-F5344CB8AC3E}">
        <p14:creationId xmlns:p14="http://schemas.microsoft.com/office/powerpoint/2010/main" val="390622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7797" y="109182"/>
            <a:ext cx="10657764" cy="5740235"/>
          </a:xfrm>
        </p:spPr>
        <p:txBody>
          <a:bodyPr/>
          <a:lstStyle/>
          <a:p>
            <a:pPr marL="0" indent="0">
              <a:buNone/>
            </a:pPr>
            <a:r>
              <a:rPr lang="es-ES" dirty="0" smtClean="0"/>
              <a:t>3. Difracción:</a:t>
            </a:r>
          </a:p>
          <a:p>
            <a:pPr marL="0" indent="0">
              <a:buNone/>
            </a:pPr>
            <a:r>
              <a:rPr lang="es-ES" dirty="0" smtClean="0"/>
              <a:t>Es el fenómeno ondulatorio que se presenta cuando la onda pasa a través de un orificio de tamaño menor que la longitud de la onda o pasa cerca de un obstáculo. Se manifiesta porque la onda se curva al pasar por la abertura y rodea el obstáculo.</a:t>
            </a:r>
            <a:endParaRPr lang="es-ES" dirty="0"/>
          </a:p>
        </p:txBody>
      </p:sp>
      <p:pic>
        <p:nvPicPr>
          <p:cNvPr id="4" name="Imagen 3"/>
          <p:cNvPicPr>
            <a:picLocks noChangeAspect="1"/>
          </p:cNvPicPr>
          <p:nvPr/>
        </p:nvPicPr>
        <p:blipFill rotWithShape="1">
          <a:blip r:embed="rId2"/>
          <a:srcRect l="30945" t="21969" r="32028" b="41651"/>
          <a:stretch/>
        </p:blipFill>
        <p:spPr>
          <a:xfrm>
            <a:off x="627797" y="2388358"/>
            <a:ext cx="4817659" cy="266131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686" y="1839130"/>
            <a:ext cx="3234520" cy="228033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4535" y="4313865"/>
            <a:ext cx="3305175" cy="1381125"/>
          </a:xfrm>
          <a:prstGeom prst="rect">
            <a:avLst/>
          </a:prstGeom>
        </p:spPr>
      </p:pic>
      <p:sp>
        <p:nvSpPr>
          <p:cNvPr id="7" name="Rectángulo 6"/>
          <p:cNvSpPr/>
          <p:nvPr/>
        </p:nvSpPr>
        <p:spPr>
          <a:xfrm>
            <a:off x="673787" y="4817827"/>
            <a:ext cx="7083188" cy="1754326"/>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r>
              <a:rPr lang="es-CL" dirty="0" smtClean="0"/>
              <a:t>La distorsión aumenta a medida que se reducen las dimensiones de la abertura, siendo importante cuando la anchura de esta se aproxima al valor de la longitud de onda.</a:t>
            </a:r>
          </a:p>
          <a:p>
            <a:r>
              <a:rPr lang="es-CL" u="sng" dirty="0" smtClean="0"/>
              <a:t>Nota:</a:t>
            </a:r>
            <a:r>
              <a:rPr lang="es-CL" dirty="0" smtClean="0"/>
              <a:t> La mayoría de los fenómenos ondulatorios se pueden explicar con el principio de Huygens, el cual indica que todo punto alcanzado por una onda puede ser considerado como centro de ondas secundarias.</a:t>
            </a:r>
            <a:endParaRPr lang="es-CL" dirty="0"/>
          </a:p>
        </p:txBody>
      </p:sp>
    </p:spTree>
    <p:extLst>
      <p:ext uri="{BB962C8B-B14F-4D97-AF65-F5344CB8AC3E}">
        <p14:creationId xmlns:p14="http://schemas.microsoft.com/office/powerpoint/2010/main" val="250340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4149" y="341194"/>
            <a:ext cx="10739651" cy="5835769"/>
          </a:xfrm>
        </p:spPr>
        <p:txBody>
          <a:bodyPr>
            <a:normAutofit/>
          </a:bodyPr>
          <a:lstStyle/>
          <a:p>
            <a:pPr marL="0" indent="0">
              <a:buNone/>
            </a:pPr>
            <a:r>
              <a:rPr lang="es-ES" dirty="0" smtClean="0"/>
              <a:t>4. Interferencia:</a:t>
            </a:r>
          </a:p>
          <a:p>
            <a:pPr marL="0" indent="0">
              <a:buNone/>
            </a:pPr>
            <a:r>
              <a:rPr lang="es-ES" dirty="0" smtClean="0"/>
              <a:t>Es el fenómeno ondulatorio que se presenta cuando en un punto incide más de una onda. Se manifiesta porque en dicho punto, la elongación de la onda es la suma algebraica de las elongaciones de las ondas incidentes. </a:t>
            </a:r>
          </a:p>
          <a:p>
            <a:pPr marL="0" indent="0">
              <a:buNone/>
            </a:pPr>
            <a:r>
              <a:rPr lang="es-ES" dirty="0" smtClean="0"/>
              <a:t>Si la cresta de una onda se produce en el punto de interés mientras la cresta de otra onda también arriba a ese punto (es decir, si ambas ondas están en fase), ambas ondas se interferirán constructivamente, resultando en una onda de mayor amplitud (figura 8 izquierda). En el caso más extremo, dos ondas de igual frecuencia y amplitud en contrafase (desfasadas 180°), que interfieren, se anulan (fig. 8 derecha).</a:t>
            </a:r>
            <a:endParaRPr lang="es-CL" dirty="0"/>
          </a:p>
        </p:txBody>
      </p:sp>
    </p:spTree>
    <p:extLst>
      <p:ext uri="{BB962C8B-B14F-4D97-AF65-F5344CB8AC3E}">
        <p14:creationId xmlns:p14="http://schemas.microsoft.com/office/powerpoint/2010/main" val="197890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301" t="17117" r="20490" b="41465"/>
          <a:stretch/>
        </p:blipFill>
        <p:spPr>
          <a:xfrm>
            <a:off x="619682" y="1119116"/>
            <a:ext cx="10926323" cy="4225860"/>
          </a:xfrm>
          <a:prstGeom prst="rect">
            <a:avLst/>
          </a:prstGeom>
        </p:spPr>
      </p:pic>
    </p:spTree>
    <p:extLst>
      <p:ext uri="{BB962C8B-B14F-4D97-AF65-F5344CB8AC3E}">
        <p14:creationId xmlns:p14="http://schemas.microsoft.com/office/powerpoint/2010/main" val="408852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5" y="450376"/>
            <a:ext cx="10589525" cy="5726587"/>
          </a:xfrm>
        </p:spPr>
        <p:txBody>
          <a:bodyPr/>
          <a:lstStyle/>
          <a:p>
            <a:pPr marL="0" indent="0">
              <a:buNone/>
            </a:pPr>
            <a:r>
              <a:rPr lang="es-ES" dirty="0" smtClean="0"/>
              <a:t>5. Polarización: </a:t>
            </a:r>
          </a:p>
          <a:p>
            <a:pPr marL="0" indent="0">
              <a:buNone/>
            </a:pPr>
            <a:r>
              <a:rPr lang="es-ES" dirty="0" smtClean="0"/>
              <a:t>Es el fenómeno ondulatorio que se presenta en las ondas transversales, y que consiste en reducir todos los planos de vibración de la onda a uno solo.</a:t>
            </a:r>
          </a:p>
          <a:p>
            <a:pPr marL="0" indent="0">
              <a:buNone/>
            </a:pPr>
            <a:endParaRPr lang="es-CL" dirty="0"/>
          </a:p>
        </p:txBody>
      </p:sp>
      <p:pic>
        <p:nvPicPr>
          <p:cNvPr id="4" name="Imagen 3"/>
          <p:cNvPicPr>
            <a:picLocks noChangeAspect="1"/>
          </p:cNvPicPr>
          <p:nvPr/>
        </p:nvPicPr>
        <p:blipFill rotWithShape="1">
          <a:blip r:embed="rId2"/>
          <a:srcRect l="13742" t="22341" r="9476" b="32882"/>
          <a:stretch/>
        </p:blipFill>
        <p:spPr>
          <a:xfrm>
            <a:off x="477672" y="4079508"/>
            <a:ext cx="7867249" cy="257942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28" y="1843976"/>
            <a:ext cx="5007591" cy="2235532"/>
          </a:xfrm>
          <a:prstGeom prst="rect">
            <a:avLst/>
          </a:prstGeom>
        </p:spPr>
      </p:pic>
    </p:spTree>
    <p:extLst>
      <p:ext uri="{BB962C8B-B14F-4D97-AF65-F5344CB8AC3E}">
        <p14:creationId xmlns:p14="http://schemas.microsoft.com/office/powerpoint/2010/main" val="142202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036" y="368490"/>
            <a:ext cx="10657764" cy="5808473"/>
          </a:xfrm>
        </p:spPr>
        <p:txBody>
          <a:bodyPr/>
          <a:lstStyle/>
          <a:p>
            <a:pPr marL="0" indent="0">
              <a:buNone/>
            </a:pPr>
            <a:r>
              <a:rPr lang="es-ES" dirty="0" smtClean="0"/>
              <a:t>6. Ondas estacionarias:</a:t>
            </a:r>
          </a:p>
          <a:p>
            <a:pPr marL="0" indent="0">
              <a:buNone/>
            </a:pPr>
            <a:r>
              <a:rPr lang="es-ES" dirty="0" smtClean="0"/>
              <a:t>La superposición de dos ondas de la misma frecuencia, la misma amplitud y que se propagan en la misma dirección, pero en sentido opuesto, origina una onda estacionaria.</a:t>
            </a:r>
          </a:p>
          <a:p>
            <a:pPr marL="0" indent="0">
              <a:buNone/>
            </a:pPr>
            <a:r>
              <a:rPr lang="es-ES" dirty="0" smtClean="0"/>
              <a:t>Estas ondas se pueden generar en distintos medios como cuerdas y columnas de aire.</a:t>
            </a:r>
          </a:p>
          <a:p>
            <a:pPr marL="0" indent="0">
              <a:buNone/>
            </a:pPr>
            <a:endParaRPr lang="es-ES" dirty="0" smtClean="0"/>
          </a:p>
          <a:p>
            <a:pPr marL="0" indent="0">
              <a:buNone/>
            </a:pPr>
            <a:endParaRPr lang="es-ES" dirty="0"/>
          </a:p>
          <a:p>
            <a:pPr marL="0" indent="0">
              <a:buNone/>
            </a:pPr>
            <a:r>
              <a:rPr lang="es-ES" dirty="0" smtClean="0"/>
              <a:t>Nodos: Se llaman nodos a todos los puntos de una onda estacionaria tales que el desplazamiento de las partículas del medio ubicadas en esos puntos es nulo. La distancia entre dos nodos consecutivos es igual a media longitud de onda.</a:t>
            </a:r>
            <a:endParaRPr lang="es-CL" dirty="0"/>
          </a:p>
        </p:txBody>
      </p:sp>
      <p:sp>
        <p:nvSpPr>
          <p:cNvPr id="4" name="Rectángulo 3"/>
          <p:cNvSpPr/>
          <p:nvPr/>
        </p:nvSpPr>
        <p:spPr>
          <a:xfrm>
            <a:off x="696036" y="3985146"/>
            <a:ext cx="10576446" cy="1856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4567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399" t="25326" r="23112" b="14225"/>
          <a:stretch/>
        </p:blipFill>
        <p:spPr>
          <a:xfrm>
            <a:off x="776447" y="177422"/>
            <a:ext cx="10616904" cy="6502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532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588" t="20849" r="15036" b="32509"/>
          <a:stretch/>
        </p:blipFill>
        <p:spPr>
          <a:xfrm>
            <a:off x="704230" y="1023580"/>
            <a:ext cx="10923663" cy="3957851"/>
          </a:xfrm>
          <a:prstGeom prst="rect">
            <a:avLst/>
          </a:prstGeom>
        </p:spPr>
      </p:pic>
    </p:spTree>
    <p:extLst>
      <p:ext uri="{BB962C8B-B14F-4D97-AF65-F5344CB8AC3E}">
        <p14:creationId xmlns:p14="http://schemas.microsoft.com/office/powerpoint/2010/main" val="148667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036" y="327546"/>
            <a:ext cx="10657764" cy="5849417"/>
          </a:xfrm>
        </p:spPr>
        <p:txBody>
          <a:bodyPr/>
          <a:lstStyle/>
          <a:p>
            <a:pPr marL="0" indent="0">
              <a:buNone/>
            </a:pPr>
            <a:r>
              <a:rPr lang="es-ES" dirty="0" smtClean="0"/>
              <a:t>7. Cuerda vibrante:</a:t>
            </a:r>
          </a:p>
          <a:p>
            <a:pPr marL="0" indent="0">
              <a:buNone/>
            </a:pPr>
            <a:r>
              <a:rPr lang="es-ES" dirty="0" smtClean="0"/>
              <a:t>Consideremos una cuerda fija por ambos extremos y un dispositivo externo que la hace vibrar. Un tren continuo de ondas se refleja en los extremos y se producen ondas estacionarias en la cuerda con dos nodos obligatorios en los extremos, y cualquier número de nodos entre ellos.</a:t>
            </a:r>
            <a:endParaRPr lang="es-CL" dirty="0"/>
          </a:p>
        </p:txBody>
      </p:sp>
      <p:pic>
        <p:nvPicPr>
          <p:cNvPr id="4" name="Imagen 3"/>
          <p:cNvPicPr>
            <a:picLocks noChangeAspect="1"/>
          </p:cNvPicPr>
          <p:nvPr/>
        </p:nvPicPr>
        <p:blipFill rotWithShape="1">
          <a:blip r:embed="rId2"/>
          <a:srcRect l="14581" t="26446" r="16084" b="19823"/>
          <a:stretch/>
        </p:blipFill>
        <p:spPr>
          <a:xfrm>
            <a:off x="1282889" y="2634018"/>
            <a:ext cx="9021170" cy="3930555"/>
          </a:xfrm>
          <a:prstGeom prst="rect">
            <a:avLst/>
          </a:prstGeom>
        </p:spPr>
      </p:pic>
    </p:spTree>
    <p:extLst>
      <p:ext uri="{BB962C8B-B14F-4D97-AF65-F5344CB8AC3E}">
        <p14:creationId xmlns:p14="http://schemas.microsoft.com/office/powerpoint/2010/main" val="62980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3742" t="28685" r="10630" b="20196"/>
          <a:stretch/>
        </p:blipFill>
        <p:spPr>
          <a:xfrm>
            <a:off x="750626" y="1774209"/>
            <a:ext cx="10917407" cy="4148919"/>
          </a:xfrm>
          <a:prstGeom prst="rect">
            <a:avLst/>
          </a:prstGeom>
        </p:spPr>
      </p:pic>
      <p:sp>
        <p:nvSpPr>
          <p:cNvPr id="5" name="CuadroTexto 4"/>
          <p:cNvSpPr txBox="1"/>
          <p:nvPr/>
        </p:nvSpPr>
        <p:spPr>
          <a:xfrm>
            <a:off x="1937982" y="504967"/>
            <a:ext cx="7492621" cy="830997"/>
          </a:xfrm>
          <a:prstGeom prst="rect">
            <a:avLst/>
          </a:prstGeom>
          <a:noFill/>
        </p:spPr>
        <p:txBody>
          <a:bodyPr wrap="square" rtlCol="0">
            <a:spAutoFit/>
          </a:bodyPr>
          <a:lstStyle/>
          <a:p>
            <a:pPr algn="ctr"/>
            <a:r>
              <a:rPr lang="es-ES" sz="4800" dirty="0" smtClean="0"/>
              <a:t>Nodos y Antinodos</a:t>
            </a:r>
            <a:endParaRPr lang="es-CL" sz="4800" dirty="0"/>
          </a:p>
        </p:txBody>
      </p:sp>
    </p:spTree>
    <p:extLst>
      <p:ext uri="{BB962C8B-B14F-4D97-AF65-F5344CB8AC3E}">
        <p14:creationId xmlns:p14="http://schemas.microsoft.com/office/powerpoint/2010/main" val="43681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903" t="20289" r="9476" b="14225"/>
          <a:stretch/>
        </p:blipFill>
        <p:spPr>
          <a:xfrm>
            <a:off x="196474" y="545911"/>
            <a:ext cx="11854499" cy="5622877"/>
          </a:xfrm>
          <a:prstGeom prst="rect">
            <a:avLst/>
          </a:prstGeom>
        </p:spPr>
      </p:pic>
    </p:spTree>
    <p:extLst>
      <p:ext uri="{BB962C8B-B14F-4D97-AF65-F5344CB8AC3E}">
        <p14:creationId xmlns:p14="http://schemas.microsoft.com/office/powerpoint/2010/main" val="26586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3218" t="18050" r="8637" b="37920"/>
          <a:stretch/>
        </p:blipFill>
        <p:spPr>
          <a:xfrm>
            <a:off x="705694" y="1214650"/>
            <a:ext cx="11072324" cy="3507476"/>
          </a:xfrm>
          <a:prstGeom prst="rect">
            <a:avLst/>
          </a:prstGeom>
        </p:spPr>
      </p:pic>
    </p:spTree>
    <p:extLst>
      <p:ext uri="{BB962C8B-B14F-4D97-AF65-F5344CB8AC3E}">
        <p14:creationId xmlns:p14="http://schemas.microsoft.com/office/powerpoint/2010/main" val="305832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49617" y="1606602"/>
            <a:ext cx="5123069" cy="369332"/>
          </a:xfrm>
          <a:prstGeom prst="rect">
            <a:avLst/>
          </a:prstGeom>
        </p:spPr>
        <p:txBody>
          <a:bodyPr wrap="none">
            <a:spAutoFit/>
          </a:bodyPr>
          <a:lstStyle/>
          <a:p>
            <a:r>
              <a:rPr lang="es-CL" dirty="0" smtClean="0">
                <a:hlinkClick r:id="rId2"/>
              </a:rPr>
              <a:t>https://www.youtube.com/watch?v=XXtu1MD5oMA</a:t>
            </a:r>
            <a:endParaRPr lang="es-CL"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19" y="1606602"/>
            <a:ext cx="4228319" cy="3126688"/>
          </a:xfrm>
          <a:prstGeom prst="rect">
            <a:avLst/>
          </a:prstGeom>
        </p:spPr>
      </p:pic>
      <p:sp>
        <p:nvSpPr>
          <p:cNvPr id="6" name="CuadroTexto 5"/>
          <p:cNvSpPr txBox="1"/>
          <p:nvPr/>
        </p:nvSpPr>
        <p:spPr>
          <a:xfrm>
            <a:off x="5445457" y="2661313"/>
            <a:ext cx="6018662" cy="2123658"/>
          </a:xfrm>
          <a:prstGeom prst="rect">
            <a:avLst/>
          </a:prstGeom>
          <a:noFill/>
        </p:spPr>
        <p:txBody>
          <a:bodyPr wrap="square" rtlCol="0">
            <a:spAutoFit/>
          </a:bodyPr>
          <a:lstStyle/>
          <a:p>
            <a:r>
              <a:rPr lang="es-ES" sz="4400" dirty="0" smtClean="0"/>
              <a:t>Espero les haya gustado!!</a:t>
            </a:r>
          </a:p>
          <a:p>
            <a:endParaRPr lang="es-ES" sz="4400" dirty="0"/>
          </a:p>
          <a:p>
            <a:r>
              <a:rPr lang="es-ES" sz="4400" dirty="0" smtClean="0"/>
              <a:t>Vamos equipo :D</a:t>
            </a:r>
            <a:endParaRPr lang="es-CL" sz="4400" dirty="0"/>
          </a:p>
        </p:txBody>
      </p:sp>
    </p:spTree>
    <p:extLst>
      <p:ext uri="{BB962C8B-B14F-4D97-AF65-F5344CB8AC3E}">
        <p14:creationId xmlns:p14="http://schemas.microsoft.com/office/powerpoint/2010/main" val="88304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189" t="21035" r="49126" b="29898"/>
          <a:stretch/>
        </p:blipFill>
        <p:spPr>
          <a:xfrm>
            <a:off x="2593074" y="136478"/>
            <a:ext cx="7028597" cy="65318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434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782" t="46596" r="43147" b="36614"/>
          <a:stretch/>
        </p:blipFill>
        <p:spPr>
          <a:xfrm>
            <a:off x="1995305" y="1910686"/>
            <a:ext cx="8516958" cy="3207224"/>
          </a:xfrm>
          <a:prstGeom prst="rect">
            <a:avLst/>
          </a:prstGeom>
        </p:spPr>
      </p:pic>
    </p:spTree>
    <p:extLst>
      <p:ext uri="{BB962C8B-B14F-4D97-AF65-F5344CB8AC3E}">
        <p14:creationId xmlns:p14="http://schemas.microsoft.com/office/powerpoint/2010/main" val="367071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875" t="22341" r="24791" b="17584"/>
          <a:stretch/>
        </p:blipFill>
        <p:spPr>
          <a:xfrm>
            <a:off x="1443698" y="586855"/>
            <a:ext cx="8996839" cy="5592632"/>
          </a:xfrm>
          <a:prstGeom prst="rect">
            <a:avLst/>
          </a:prstGeom>
        </p:spPr>
      </p:pic>
    </p:spTree>
    <p:extLst>
      <p:ext uri="{BB962C8B-B14F-4D97-AF65-F5344CB8AC3E}">
        <p14:creationId xmlns:p14="http://schemas.microsoft.com/office/powerpoint/2010/main" val="276960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Clasificación ondas</a:t>
            </a:r>
            <a:r>
              <a:rPr lang="es-ES" u="sng" dirty="0" smtClean="0"/>
              <a:t/>
            </a:r>
            <a:br>
              <a:rPr lang="es-ES" u="sng" dirty="0" smtClean="0"/>
            </a:br>
            <a:r>
              <a:rPr lang="es-ES" u="sng" dirty="0" smtClean="0"/>
              <a:t>1. según medio de propagación</a:t>
            </a:r>
            <a:endParaRPr lang="es-CL" u="sng" dirty="0"/>
          </a:p>
        </p:txBody>
      </p:sp>
      <p:sp>
        <p:nvSpPr>
          <p:cNvPr id="3" name="Marcador de contenido 2"/>
          <p:cNvSpPr>
            <a:spLocks noGrp="1"/>
          </p:cNvSpPr>
          <p:nvPr>
            <p:ph idx="1"/>
          </p:nvPr>
        </p:nvSpPr>
        <p:spPr/>
        <p:txBody>
          <a:bodyPr/>
          <a:lstStyle/>
          <a:p>
            <a:r>
              <a:rPr lang="es-ES" dirty="0" smtClean="0"/>
              <a:t>Mecánicas: Ondas que requieren para desplazarse de un medio elástico.</a:t>
            </a:r>
          </a:p>
          <a:p>
            <a:pPr marL="0" indent="0">
              <a:buNone/>
            </a:pPr>
            <a:r>
              <a:rPr lang="es-ES" dirty="0"/>
              <a:t> </a:t>
            </a:r>
            <a:r>
              <a:rPr lang="es-ES" dirty="0" smtClean="0"/>
              <a:t>  Ejemplo: Ondas en el agua.</a:t>
            </a:r>
          </a:p>
          <a:p>
            <a:pPr marL="0" indent="0">
              <a:buNone/>
            </a:pPr>
            <a:endParaRPr lang="es-ES" dirty="0" smtClean="0"/>
          </a:p>
          <a:p>
            <a:r>
              <a:rPr lang="es-ES" dirty="0" smtClean="0"/>
              <a:t>Electromagnéticas: Ondas que se pueden propagar en el vacío y en un medio elástico. </a:t>
            </a:r>
          </a:p>
          <a:p>
            <a:pPr marL="0" indent="0">
              <a:buNone/>
            </a:pPr>
            <a:r>
              <a:rPr lang="es-ES" dirty="0"/>
              <a:t> </a:t>
            </a:r>
            <a:r>
              <a:rPr lang="es-ES" dirty="0" smtClean="0"/>
              <a:t>  Ejemplo: Ondas de radio.</a:t>
            </a:r>
            <a:endParaRPr lang="es-CL" dirty="0"/>
          </a:p>
        </p:txBody>
      </p:sp>
    </p:spTree>
    <p:extLst>
      <p:ext uri="{BB962C8B-B14F-4D97-AF65-F5344CB8AC3E}">
        <p14:creationId xmlns:p14="http://schemas.microsoft.com/office/powerpoint/2010/main" val="54411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2. según número de oscilaciones:</a:t>
            </a:r>
            <a:endParaRPr lang="es-CL" u="sng" dirty="0"/>
          </a:p>
        </p:txBody>
      </p:sp>
      <p:sp>
        <p:nvSpPr>
          <p:cNvPr id="3" name="Marcador de contenido 2"/>
          <p:cNvSpPr>
            <a:spLocks noGrp="1"/>
          </p:cNvSpPr>
          <p:nvPr>
            <p:ph idx="1"/>
          </p:nvPr>
        </p:nvSpPr>
        <p:spPr/>
        <p:txBody>
          <a:bodyPr>
            <a:normAutofit/>
          </a:bodyPr>
          <a:lstStyle/>
          <a:p>
            <a:r>
              <a:rPr lang="es-ES" dirty="0" smtClean="0"/>
              <a:t>Pulso o perturbación: Es aquel en el cual cada partícula del medio permanece en reposo hasta que llega el impulso, realiza una oscilación en movimiento armónico simple (M.A.S) y después permanece en reposo. El M.A.S es un tipo de movimiento en el que las partículas del medio oscilan entre dos posiciones espaciales durante un tiempo indefinido sin perder energía mecánica.</a:t>
            </a:r>
          </a:p>
          <a:p>
            <a:pPr marL="0" indent="0">
              <a:buNone/>
            </a:pPr>
            <a:endParaRPr lang="es-ES" dirty="0" smtClean="0"/>
          </a:p>
          <a:p>
            <a:r>
              <a:rPr lang="es-ES" dirty="0" smtClean="0"/>
              <a:t>Ondas periódicas: Son aquellas en las cuales las partículas del medio tienen movimiento periódico, debido a que la fuente perturbadora vibra continuamente.</a:t>
            </a:r>
            <a:endParaRPr lang="es-CL" dirty="0"/>
          </a:p>
        </p:txBody>
      </p:sp>
    </p:spTree>
    <p:extLst>
      <p:ext uri="{BB962C8B-B14F-4D97-AF65-F5344CB8AC3E}">
        <p14:creationId xmlns:p14="http://schemas.microsoft.com/office/powerpoint/2010/main" val="146495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3. </a:t>
            </a:r>
            <a:r>
              <a:rPr lang="es-ES" u="sng" dirty="0"/>
              <a:t>s</a:t>
            </a:r>
            <a:r>
              <a:rPr lang="es-ES" u="sng" dirty="0" smtClean="0"/>
              <a:t>egún dirección de propagación:</a:t>
            </a:r>
            <a:endParaRPr lang="es-CL" u="sng" dirty="0"/>
          </a:p>
        </p:txBody>
      </p:sp>
      <p:sp>
        <p:nvSpPr>
          <p:cNvPr id="3" name="Marcador de contenido 2"/>
          <p:cNvSpPr>
            <a:spLocks noGrp="1"/>
          </p:cNvSpPr>
          <p:nvPr>
            <p:ph idx="1"/>
          </p:nvPr>
        </p:nvSpPr>
        <p:spPr/>
        <p:txBody>
          <a:bodyPr>
            <a:normAutofit/>
          </a:bodyPr>
          <a:lstStyle/>
          <a:p>
            <a:r>
              <a:rPr lang="es-ES" dirty="0" smtClean="0"/>
              <a:t>Ondas transversales: Son aquellas que se caracterizan porque las partículas del medio vibran perpendicularmente a la dirección de propagación de la onda. Por ejemplo, cuando en una cuerda sometida a tensión se pone a oscilar uno de los extremos.</a:t>
            </a:r>
          </a:p>
          <a:p>
            <a:endParaRPr lang="es-ES" dirty="0"/>
          </a:p>
          <a:p>
            <a:pPr marL="0" indent="0">
              <a:buNone/>
            </a:pPr>
            <a:endParaRPr lang="es-CL" dirty="0"/>
          </a:p>
        </p:txBody>
      </p:sp>
      <p:pic>
        <p:nvPicPr>
          <p:cNvPr id="4" name="Imagen 3"/>
          <p:cNvPicPr>
            <a:picLocks noChangeAspect="1"/>
          </p:cNvPicPr>
          <p:nvPr/>
        </p:nvPicPr>
        <p:blipFill rotWithShape="1">
          <a:blip r:embed="rId2"/>
          <a:srcRect l="52553" t="37267" r="15665" b="44077"/>
          <a:stretch/>
        </p:blipFill>
        <p:spPr>
          <a:xfrm>
            <a:off x="2620369" y="3794076"/>
            <a:ext cx="6636541" cy="2190278"/>
          </a:xfrm>
          <a:prstGeom prst="rect">
            <a:avLst/>
          </a:prstGeom>
        </p:spPr>
      </p:pic>
    </p:spTree>
    <p:extLst>
      <p:ext uri="{BB962C8B-B14F-4D97-AF65-F5344CB8AC3E}">
        <p14:creationId xmlns:p14="http://schemas.microsoft.com/office/powerpoint/2010/main" val="30736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7922" y="532264"/>
            <a:ext cx="10575878" cy="5644700"/>
          </a:xfrm>
        </p:spPr>
        <p:txBody>
          <a:bodyPr/>
          <a:lstStyle/>
          <a:p>
            <a:r>
              <a:rPr lang="es-ES" dirty="0" smtClean="0"/>
              <a:t>Ondas longitudinales: Se caracterizan porque las partículas del medio vibran en la misma dirección de la onda. Un ejemplo de este tipo de propagación corresponde al sonido.</a:t>
            </a:r>
          </a:p>
          <a:p>
            <a:endParaRPr lang="es-ES" dirty="0"/>
          </a:p>
          <a:p>
            <a:pPr marL="0" indent="0">
              <a:buNone/>
            </a:pPr>
            <a:endParaRPr lang="es-CL" dirty="0"/>
          </a:p>
        </p:txBody>
      </p:sp>
      <p:pic>
        <p:nvPicPr>
          <p:cNvPr id="4" name="Imagen 3"/>
          <p:cNvPicPr>
            <a:picLocks noChangeAspect="1"/>
          </p:cNvPicPr>
          <p:nvPr/>
        </p:nvPicPr>
        <p:blipFill rotWithShape="1">
          <a:blip r:embed="rId2"/>
          <a:srcRect l="55070" t="28311" r="15875" b="35867"/>
          <a:stretch/>
        </p:blipFill>
        <p:spPr>
          <a:xfrm>
            <a:off x="3288542" y="2060813"/>
            <a:ext cx="5554638" cy="3850146"/>
          </a:xfrm>
          <a:prstGeom prst="rect">
            <a:avLst/>
          </a:prstGeom>
        </p:spPr>
      </p:pic>
    </p:spTree>
    <p:extLst>
      <p:ext uri="{BB962C8B-B14F-4D97-AF65-F5344CB8AC3E}">
        <p14:creationId xmlns:p14="http://schemas.microsoft.com/office/powerpoint/2010/main" val="12106410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826</Words>
  <Application>Microsoft Office PowerPoint</Application>
  <PresentationFormat>Panorámica</PresentationFormat>
  <Paragraphs>52</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Calibri Light</vt:lpstr>
      <vt:lpstr>Tema de Office</vt:lpstr>
      <vt:lpstr>Ondas </vt:lpstr>
      <vt:lpstr>Presentación de PowerPoint</vt:lpstr>
      <vt:lpstr>Presentación de PowerPoint</vt:lpstr>
      <vt:lpstr>Presentación de PowerPoint</vt:lpstr>
      <vt:lpstr>Presentación de PowerPoint</vt:lpstr>
      <vt:lpstr>Clasificación ondas 1. según medio de propagación</vt:lpstr>
      <vt:lpstr>2. según número de oscilaciones:</vt:lpstr>
      <vt:lpstr>3. según dirección de propagación:</vt:lpstr>
      <vt:lpstr>Presentación de PowerPoint</vt:lpstr>
      <vt:lpstr>4. según número de dimensiones de propagación:</vt:lpstr>
      <vt:lpstr>Características de movimiento ondulatorio</vt:lpstr>
      <vt:lpstr>Presentación de PowerPoint</vt:lpstr>
      <vt:lpstr>Fenómenos ondulatorios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Ondas</dc:title>
  <dc:creator>Usuario</dc:creator>
  <cp:lastModifiedBy>Usuario</cp:lastModifiedBy>
  <cp:revision>15</cp:revision>
  <dcterms:created xsi:type="dcterms:W3CDTF">2021-10-07T17:22:42Z</dcterms:created>
  <dcterms:modified xsi:type="dcterms:W3CDTF">2021-10-07T19:36:50Z</dcterms:modified>
</cp:coreProperties>
</file>