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2000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5BE3B-CE9C-4EBC-97D3-2AED216119D3}" type="datetimeFigureOut">
              <a:rPr lang="es-CL" smtClean="0"/>
              <a:t>28-05-2021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74B14-7B3A-474F-AAD4-B41C2DBFE5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272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Consideremos una porción del líquido, de forma cilíndrica, como si estuviese</a:t>
            </a:r>
            <a:r>
              <a:rPr lang="es-ES" baseline="0" dirty="0" smtClean="0"/>
              <a:t> </a:t>
            </a:r>
            <a:r>
              <a:rPr lang="es-ES" dirty="0" smtClean="0"/>
              <a:t>separada del resto del líquido. Dicha par-</a:t>
            </a:r>
          </a:p>
          <a:p>
            <a:r>
              <a:rPr lang="es-ES" dirty="0" smtClean="0"/>
              <a:t>te está en equilibrio por la acción de su</a:t>
            </a:r>
            <a:r>
              <a:rPr lang="es-ES" baseline="0" dirty="0" smtClean="0"/>
              <a:t> </a:t>
            </a:r>
            <a:r>
              <a:rPr lang="es-ES" dirty="0" smtClean="0"/>
              <a:t>propio peso P y de las fuerzas que el resto</a:t>
            </a:r>
            <a:r>
              <a:rPr lang="es-ES" baseline="0" dirty="0" smtClean="0"/>
              <a:t> </a:t>
            </a:r>
            <a:r>
              <a:rPr lang="es-ES" dirty="0" smtClean="0"/>
              <a:t>del líquido ejerce sobre ella. En la dirección vertical, estas fuerzas son: la fuerza</a:t>
            </a:r>
            <a:r>
              <a:rPr lang="es-ES" baseline="0" dirty="0" smtClean="0"/>
              <a:t> </a:t>
            </a:r>
            <a:r>
              <a:rPr lang="es-ES" dirty="0" smtClean="0"/>
              <a:t>F1, que actúa hacia abajo sobre la superficie superior del cilindro, y que se debe al</a:t>
            </a:r>
            <a:r>
              <a:rPr lang="es-ES" baseline="0" dirty="0" smtClean="0"/>
              <a:t> </a:t>
            </a:r>
            <a:r>
              <a:rPr lang="es-ES" dirty="0" smtClean="0"/>
              <a:t>peso de la capa de líquido situada encima</a:t>
            </a:r>
            <a:r>
              <a:rPr lang="es-ES" baseline="0" dirty="0" smtClean="0"/>
              <a:t> </a:t>
            </a:r>
            <a:r>
              <a:rPr lang="es-ES" dirty="0" smtClean="0"/>
              <a:t>de esta superficie, y la fuerza F2, que actúa</a:t>
            </a:r>
          </a:p>
          <a:p>
            <a:r>
              <a:rPr lang="es-ES" dirty="0" smtClean="0"/>
              <a:t>sobre la superficie inferior de la porción</a:t>
            </a:r>
            <a:r>
              <a:rPr lang="es-ES" baseline="0" dirty="0" smtClean="0"/>
              <a:t> </a:t>
            </a:r>
            <a:r>
              <a:rPr lang="es-ES" dirty="0" smtClean="0"/>
              <a:t>cilíndrica. Obsérvese que como el cilindro</a:t>
            </a:r>
            <a:r>
              <a:rPr lang="es-ES" baseline="0" dirty="0" smtClean="0"/>
              <a:t> </a:t>
            </a:r>
            <a:r>
              <a:rPr lang="es-ES" dirty="0" smtClean="0"/>
              <a:t>está en equilibrio, y P y F1 están dirigidas</a:t>
            </a:r>
            <a:r>
              <a:rPr lang="es-ES" baseline="0" dirty="0" smtClean="0"/>
              <a:t> </a:t>
            </a:r>
            <a:r>
              <a:rPr lang="es-ES" dirty="0" smtClean="0"/>
              <a:t>hacia abajo, F2 deberá estar dirigida hacia</a:t>
            </a:r>
          </a:p>
          <a:p>
            <a:r>
              <a:rPr lang="es-ES" dirty="0" smtClean="0"/>
              <a:t>arriba. Podemos, entonces, escribir que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74B14-7B3A-474F-AAD4-B41C2DBFE587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560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Presión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smtClean="0"/>
              <a:t>Paula </a:t>
            </a:r>
            <a:r>
              <a:rPr lang="es-ES" dirty="0" smtClean="0"/>
              <a:t>Ríos 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88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1" y="1721363"/>
            <a:ext cx="5427472" cy="26545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84" y="3147905"/>
            <a:ext cx="2418565" cy="27888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01" y="1721363"/>
            <a:ext cx="1955250" cy="2720098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872018" y="349763"/>
            <a:ext cx="10058400" cy="1371600"/>
          </a:xfrm>
        </p:spPr>
        <p:txBody>
          <a:bodyPr/>
          <a:lstStyle/>
          <a:p>
            <a:r>
              <a:rPr lang="es-ES" dirty="0" smtClean="0"/>
              <a:t>Comparación densidades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18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Presión atmosférica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864358" y="183484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 smtClean="0"/>
              <a:t>La </a:t>
            </a:r>
            <a:r>
              <a:rPr lang="es-CL" dirty="0"/>
              <a:t>capa atmosférica que envuelve a la Tierra y que alcanza </a:t>
            </a:r>
            <a:r>
              <a:rPr lang="es-CL" dirty="0" smtClean="0"/>
              <a:t>una altura </a:t>
            </a:r>
            <a:r>
              <a:rPr lang="es-CL" dirty="0"/>
              <a:t>de decenas de kilómetros, ejerce una presión sobre los cuerpos sumergidos en ella.</a:t>
            </a:r>
          </a:p>
          <a:p>
            <a:endParaRPr lang="es-CL" dirty="0" smtClean="0"/>
          </a:p>
          <a:p>
            <a:r>
              <a:rPr lang="es-CL" dirty="0" smtClean="0"/>
              <a:t>Esta </a:t>
            </a:r>
            <a:r>
              <a:rPr lang="es-CL" dirty="0"/>
              <a:t>presión se denomina presión atmosférica.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36" y="2212664"/>
            <a:ext cx="4044687" cy="21136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5" r="658"/>
          <a:stretch/>
        </p:blipFill>
        <p:spPr>
          <a:xfrm>
            <a:off x="2814708" y="3657599"/>
            <a:ext cx="4118355" cy="2649935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4408227" y="3269501"/>
            <a:ext cx="423080" cy="347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1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Experimento de Torricelli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7" y="2229915"/>
            <a:ext cx="3929705" cy="261504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59188" y="22299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 smtClean="0"/>
              <a:t>Tomó </a:t>
            </a:r>
            <a:r>
              <a:rPr lang="es-CL" dirty="0"/>
              <a:t>un tubo de vidrio, de casi 1m de longitud,</a:t>
            </a:r>
          </a:p>
          <a:p>
            <a:r>
              <a:rPr lang="es-CL" dirty="0"/>
              <a:t>cerrado por uno de sus extremos, y lo llenó de mercurio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559188" y="35374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Tapando el extremo abierto</a:t>
            </a:r>
          </a:p>
          <a:p>
            <a:r>
              <a:rPr lang="es-CL" dirty="0"/>
              <a:t>con un dedo e invirtiendo el tubo, sumergió este extremo en un recipiente que también</a:t>
            </a:r>
          </a:p>
          <a:p>
            <a:r>
              <a:rPr lang="es-CL" dirty="0"/>
              <a:t>contenía mercurio.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559188" y="498518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Al destapar el tubo, estando éste en posición vertical, Torricelli comprobó</a:t>
            </a:r>
          </a:p>
          <a:p>
            <a:r>
              <a:rPr lang="es-CL" dirty="0"/>
              <a:t>que la columna líquida del recipiente, lograba equilibrar el peso de la columna de mercurio.</a:t>
            </a:r>
          </a:p>
        </p:txBody>
      </p:sp>
    </p:spTree>
    <p:extLst>
      <p:ext uri="{BB962C8B-B14F-4D97-AF65-F5344CB8AC3E}">
        <p14:creationId xmlns:p14="http://schemas.microsoft.com/office/powerpoint/2010/main" val="15400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0769" t="19170" r="26574" b="39599"/>
          <a:stretch/>
        </p:blipFill>
        <p:spPr>
          <a:xfrm>
            <a:off x="887103" y="1177244"/>
            <a:ext cx="3821373" cy="390983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96000" y="239349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Como la altura de la columna líquida</a:t>
            </a:r>
          </a:p>
          <a:p>
            <a:r>
              <a:rPr lang="es-CL" dirty="0"/>
              <a:t>en el tubo era de 76 cm, Torricelli llegó a</a:t>
            </a:r>
          </a:p>
          <a:p>
            <a:r>
              <a:rPr lang="es-CL" dirty="0"/>
              <a:t>la conclusión de que el valor de la presión</a:t>
            </a:r>
          </a:p>
          <a:p>
            <a:r>
              <a:rPr lang="es-CL" dirty="0" smtClean="0"/>
              <a:t>atmosférica</a:t>
            </a:r>
            <a:r>
              <a:rPr lang="es-CL" dirty="0"/>
              <a:t>, </a:t>
            </a:r>
            <a:r>
              <a:rPr lang="es-CL" dirty="0" smtClean="0"/>
              <a:t>equivale </a:t>
            </a:r>
            <a:r>
              <a:rPr lang="es-CL" dirty="0"/>
              <a:t>a la presión </a:t>
            </a:r>
            <a:r>
              <a:rPr lang="es-CL" dirty="0" smtClean="0"/>
              <a:t>ejercida </a:t>
            </a:r>
            <a:r>
              <a:rPr lang="es-CL" dirty="0"/>
              <a:t>por una columna de mercurio de </a:t>
            </a:r>
            <a:r>
              <a:rPr lang="es-CL" dirty="0" smtClean="0"/>
              <a:t>76 cm </a:t>
            </a:r>
            <a:r>
              <a:rPr lang="es-CL" dirty="0"/>
              <a:t>de altura,</a:t>
            </a:r>
          </a:p>
        </p:txBody>
      </p:sp>
      <p:sp>
        <p:nvSpPr>
          <p:cNvPr id="6" name="Flecha izquierda 5"/>
          <p:cNvSpPr/>
          <p:nvPr/>
        </p:nvSpPr>
        <p:spPr>
          <a:xfrm>
            <a:off x="5129281" y="2743200"/>
            <a:ext cx="668742" cy="777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8742" t="55364" r="54580" b="30084"/>
          <a:stretch/>
        </p:blipFill>
        <p:spPr>
          <a:xfrm>
            <a:off x="7478974" y="4435521"/>
            <a:ext cx="2169994" cy="106452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654488" y="5349922"/>
            <a:ext cx="410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Por </a:t>
            </a:r>
            <a:r>
              <a:rPr lang="es-ES" b="1" dirty="0"/>
              <a:t>este motivo es </a:t>
            </a:r>
            <a:r>
              <a:rPr lang="es-ES" b="1" dirty="0" smtClean="0"/>
              <a:t>76 </a:t>
            </a:r>
            <a:r>
              <a:rPr lang="es-ES" b="1" dirty="0" err="1"/>
              <a:t>cmHg</a:t>
            </a:r>
            <a:r>
              <a:rPr lang="es-ES" b="1" dirty="0"/>
              <a:t> = 1 atm, que es </a:t>
            </a:r>
            <a:r>
              <a:rPr lang="es-ES" b="1" dirty="0" smtClean="0"/>
              <a:t>un atmósfera</a:t>
            </a:r>
            <a:r>
              <a:rPr lang="es-ES" b="1" dirty="0"/>
              <a:t>, y se emplea como</a:t>
            </a:r>
          </a:p>
          <a:p>
            <a:r>
              <a:rPr lang="es-ES" b="1" dirty="0"/>
              <a:t>unidad de presión.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1044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Calculo de la presión al interior de un fluido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797" t="18699" r="26714" b="43470"/>
          <a:stretch/>
        </p:blipFill>
        <p:spPr>
          <a:xfrm>
            <a:off x="1670692" y="2014194"/>
            <a:ext cx="4287281" cy="44506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41337" t="61616" r="40099" b="30129"/>
          <a:stretch/>
        </p:blipFill>
        <p:spPr>
          <a:xfrm>
            <a:off x="7090913" y="3458608"/>
            <a:ext cx="2415396" cy="6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601" t="15625" r="24057" b="21129"/>
          <a:stretch/>
        </p:blipFill>
        <p:spPr>
          <a:xfrm>
            <a:off x="2866029" y="1009934"/>
            <a:ext cx="6810233" cy="4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231" t="9095" r="23637" b="53778"/>
          <a:stretch/>
        </p:blipFill>
        <p:spPr>
          <a:xfrm>
            <a:off x="1883390" y="1201002"/>
            <a:ext cx="8896213" cy="35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28237" y="1793628"/>
            <a:ext cx="85811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Espero les haya gustado!</a:t>
            </a:r>
          </a:p>
          <a:p>
            <a:pPr algn="ctr"/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Gracias 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0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Hidrostática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/>
              <a:t>de los fluidos en reposo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CL" dirty="0"/>
          </a:p>
        </p:txBody>
      </p:sp>
      <p:sp>
        <p:nvSpPr>
          <p:cNvPr id="5" name="Flecha abajo 4"/>
          <p:cNvSpPr/>
          <p:nvPr/>
        </p:nvSpPr>
        <p:spPr>
          <a:xfrm>
            <a:off x="3043451" y="2645400"/>
            <a:ext cx="409432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1569492" y="3211998"/>
            <a:ext cx="390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 una sustancia </a:t>
            </a:r>
            <a:r>
              <a:rPr lang="es-ES" dirty="0"/>
              <a:t>que puede escurrir fácilmente y que puede cambiar de forma debido a la </a:t>
            </a:r>
            <a:r>
              <a:rPr lang="es-ES" dirty="0" smtClean="0"/>
              <a:t>acción de </a:t>
            </a:r>
            <a:r>
              <a:rPr lang="es-ES" dirty="0"/>
              <a:t>pequeñas fuerzas.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95" y="2442949"/>
            <a:ext cx="4115124" cy="2738428"/>
          </a:xfrm>
          <a:prstGeom prst="rect">
            <a:avLst/>
          </a:prstGeom>
        </p:spPr>
      </p:pic>
      <p:sp>
        <p:nvSpPr>
          <p:cNvPr id="8" name="Multiplicar 7"/>
          <p:cNvSpPr/>
          <p:nvPr/>
        </p:nvSpPr>
        <p:spPr>
          <a:xfrm>
            <a:off x="6757755" y="3960058"/>
            <a:ext cx="1378424" cy="109876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08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0502" y="965884"/>
            <a:ext cx="7451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Para el estudio de la hidrostática, es indispensable el conocimiento de dos cantidades:</a:t>
            </a:r>
          </a:p>
          <a:p>
            <a:endParaRPr lang="es-CL" dirty="0"/>
          </a:p>
          <a:p>
            <a:pPr marL="342900" indent="-342900">
              <a:buAutoNum type="arabicPeriod"/>
            </a:pPr>
            <a:r>
              <a:rPr lang="es-CL" dirty="0" smtClean="0"/>
              <a:t>Presión </a:t>
            </a:r>
          </a:p>
          <a:p>
            <a:pPr marL="342900" indent="-342900">
              <a:buAutoNum type="arabicPeriod"/>
            </a:pPr>
            <a:r>
              <a:rPr lang="es-CL" dirty="0" smtClean="0"/>
              <a:t>Densidad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06" y="1801505"/>
            <a:ext cx="2898115" cy="31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Presión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39" y="3285018"/>
            <a:ext cx="5204418" cy="2602209"/>
          </a:xfrm>
        </p:spPr>
      </p:pic>
      <p:sp>
        <p:nvSpPr>
          <p:cNvPr id="5" name="Rectángulo 4"/>
          <p:cNvSpPr/>
          <p:nvPr/>
        </p:nvSpPr>
        <p:spPr>
          <a:xfrm>
            <a:off x="946244" y="2014194"/>
            <a:ext cx="6928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4D5156"/>
                </a:solidFill>
                <a:latin typeface="arial" panose="020B0604020202020204" pitchFamily="34" charset="0"/>
              </a:rPr>
              <a:t>Es </a:t>
            </a:r>
            <a:r>
              <a:rPr lang="es-ES" dirty="0">
                <a:solidFill>
                  <a:srgbClr val="4D5156"/>
                </a:solidFill>
                <a:latin typeface="arial" panose="020B0604020202020204" pitchFamily="34" charset="0"/>
              </a:rPr>
              <a:t>una magnitud física que mide la proyección de la fuerza en dirección perpendicular por unidad de superficie, y sirve para caracterizar cómo se aplica una determinada fuerza resultante sobre una línea</a:t>
            </a:r>
            <a:endParaRPr lang="es-CL" dirty="0"/>
          </a:p>
        </p:txBody>
      </p:sp>
      <p:sp>
        <p:nvSpPr>
          <p:cNvPr id="8" name="Flecha derecha 7"/>
          <p:cNvSpPr/>
          <p:nvPr/>
        </p:nvSpPr>
        <p:spPr>
          <a:xfrm>
            <a:off x="4410500" y="4121624"/>
            <a:ext cx="775649" cy="61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451426" y="4216790"/>
            <a:ext cx="256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Manómetro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550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6107" y="744879"/>
            <a:ext cx="10001535" cy="1971025"/>
          </a:xfrm>
        </p:spPr>
        <p:txBody>
          <a:bodyPr/>
          <a:lstStyle/>
          <a:p>
            <a:r>
              <a:rPr lang="es-ES" dirty="0"/>
              <a:t>Sea A el área ennegrecida en la figura 1 sobre la cual se apoya el cilindro. </a:t>
            </a:r>
            <a:r>
              <a:rPr lang="es-ES" dirty="0" smtClean="0"/>
              <a:t>Observemos que </a:t>
            </a:r>
            <a:r>
              <a:rPr lang="es-ES" dirty="0"/>
              <a:t>la compresión que el objeto ejerce sobre la superficie debido a su peso, está </a:t>
            </a:r>
            <a:r>
              <a:rPr lang="es-ES" dirty="0" smtClean="0"/>
              <a:t>distribuida en </a:t>
            </a:r>
            <a:r>
              <a:rPr lang="es-ES" dirty="0"/>
              <a:t>toda el área A, y la fuerza ~F que produce la compresión es perpendicular a la superficie.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916" t="36333" r="37588" b="45384"/>
          <a:stretch/>
        </p:blipFill>
        <p:spPr>
          <a:xfrm>
            <a:off x="3807725" y="2715904"/>
            <a:ext cx="5365522" cy="23474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9362" y="3998793"/>
            <a:ext cx="239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Area</a:t>
            </a:r>
            <a:r>
              <a:rPr lang="es-ES" dirty="0" smtClean="0"/>
              <a:t> ennegrecida Á</a:t>
            </a:r>
            <a:endParaRPr lang="es-CL" dirty="0"/>
          </a:p>
        </p:txBody>
      </p:sp>
      <p:sp>
        <p:nvSpPr>
          <p:cNvPr id="6" name="Flecha derecha 5"/>
          <p:cNvSpPr/>
          <p:nvPr/>
        </p:nvSpPr>
        <p:spPr>
          <a:xfrm>
            <a:off x="2466673" y="4321958"/>
            <a:ext cx="1201003" cy="53226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ángulo 6"/>
              <p:cNvSpPr/>
              <p:nvPr/>
            </p:nvSpPr>
            <p:spPr>
              <a:xfrm>
                <a:off x="3109094" y="5261465"/>
                <a:ext cx="6096000" cy="1194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CL" dirty="0" smtClean="0"/>
                  <a:t>“La presión P, ejercida por la fuerza ~F</a:t>
                </a:r>
              </a:p>
              <a:p>
                <a:r>
                  <a:rPr lang="es-CL" dirty="0"/>
                  <a:t>sobre el área A, es el cociente entre la intensidad de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s-E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groupChr>
                  </m:oMath>
                </a14:m>
                <a:r>
                  <a:rPr lang="es-CL" dirty="0" smtClean="0"/>
                  <a:t> y </a:t>
                </a:r>
                <a:r>
                  <a:rPr lang="es-CL" dirty="0"/>
                  <a:t>el valor del área A”,</a:t>
                </a:r>
              </a:p>
            </p:txBody>
          </p:sp>
        </mc:Choice>
        <mc:Fallback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094" y="5261465"/>
                <a:ext cx="6096000" cy="1194430"/>
              </a:xfrm>
              <a:prstGeom prst="rect">
                <a:avLst/>
              </a:prstGeom>
              <a:blipFill>
                <a:blip r:embed="rId3"/>
                <a:stretch>
                  <a:fillRect l="-800" t="-2551" r="-16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6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5105" t="33349" r="43986" b="58442"/>
          <a:stretch/>
        </p:blipFill>
        <p:spPr>
          <a:xfrm>
            <a:off x="3944201" y="1746915"/>
            <a:ext cx="4032285" cy="170597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2823" y="4558352"/>
            <a:ext cx="353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 una magnitud escalar</a:t>
            </a:r>
          </a:p>
          <a:p>
            <a:r>
              <a:rPr lang="es-ES" dirty="0" smtClean="0"/>
              <a:t>La cual se mide según SI en </a:t>
            </a:r>
            <a:r>
              <a:rPr lang="es-ES" dirty="0" err="1" smtClean="0"/>
              <a:t>Pa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3532" t="27938" r="43881" b="56950"/>
          <a:stretch/>
        </p:blipFill>
        <p:spPr>
          <a:xfrm>
            <a:off x="6728345" y="4467282"/>
            <a:ext cx="1637731" cy="1105469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5636525" y="4790364"/>
            <a:ext cx="750627" cy="464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95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Densidad o Masa específica (</a:t>
            </a:r>
            <a:r>
              <a:rPr lang="el-GR" dirty="0"/>
              <a:t>ρ)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densidad (llamada </a:t>
            </a:r>
            <a:r>
              <a:rPr lang="es-ES" dirty="0" smtClean="0"/>
              <a:t>también </a:t>
            </a:r>
            <a:r>
              <a:rPr lang="es-ES" dirty="0"/>
              <a:t>masa específica) del cuerpo, se representará por la letra griega ρ (rho), y se define </a:t>
            </a:r>
            <a:r>
              <a:rPr lang="es-ES" dirty="0" smtClean="0"/>
              <a:t>como el </a:t>
            </a:r>
            <a:r>
              <a:rPr lang="es-ES" dirty="0"/>
              <a:t>cociente entre su masa y su volumen, o sea: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71" y="3039207"/>
            <a:ext cx="6118320" cy="30591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33" y="3465086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6049" t="29617" r="45350" b="63480"/>
          <a:stretch/>
        </p:blipFill>
        <p:spPr>
          <a:xfrm>
            <a:off x="3848668" y="1460310"/>
            <a:ext cx="4204248" cy="18970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01504" y="4203510"/>
            <a:ext cx="4380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Según lo que podemos observar en la ecuación, se relaciona la masa con el volumen. Por lo que manteniendo la concordancia del SI, las unidades de medida serian las siguientes: 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1329" t="43611" r="41993" b="39784"/>
          <a:stretch/>
        </p:blipFill>
        <p:spPr>
          <a:xfrm>
            <a:off x="7151426" y="4473347"/>
            <a:ext cx="2169993" cy="12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7343" t="18423" r="36854" b="27659"/>
          <a:stretch/>
        </p:blipFill>
        <p:spPr>
          <a:xfrm>
            <a:off x="3998793" y="709683"/>
            <a:ext cx="4353637" cy="51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166</TotalTime>
  <Words>596</Words>
  <Application>Microsoft Office PowerPoint</Application>
  <PresentationFormat>Panorámica</PresentationFormat>
  <Paragraphs>49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Garamond</vt:lpstr>
      <vt:lpstr>Wingdings</vt:lpstr>
      <vt:lpstr>Savon</vt:lpstr>
      <vt:lpstr>Presión</vt:lpstr>
      <vt:lpstr>Hidrostática </vt:lpstr>
      <vt:lpstr>Presentación de PowerPoint</vt:lpstr>
      <vt:lpstr>Presión</vt:lpstr>
      <vt:lpstr>Presentación de PowerPoint</vt:lpstr>
      <vt:lpstr>Presentación de PowerPoint</vt:lpstr>
      <vt:lpstr>Densidad o Masa específica (ρ)</vt:lpstr>
      <vt:lpstr>Presentación de PowerPoint</vt:lpstr>
      <vt:lpstr>Presentación de PowerPoint</vt:lpstr>
      <vt:lpstr>Comparación densidades</vt:lpstr>
      <vt:lpstr>Presión atmosférica</vt:lpstr>
      <vt:lpstr>Experimento de Torricelli</vt:lpstr>
      <vt:lpstr>Presentación de PowerPoint</vt:lpstr>
      <vt:lpstr>Calculo de la presión al interior de un fluido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Presión</dc:title>
  <dc:creator>Usuario</dc:creator>
  <cp:lastModifiedBy>Usuario</cp:lastModifiedBy>
  <cp:revision>10</cp:revision>
  <dcterms:created xsi:type="dcterms:W3CDTF">2021-05-28T22:51:00Z</dcterms:created>
  <dcterms:modified xsi:type="dcterms:W3CDTF">2021-05-29T01:37:11Z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