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72" r:id="rId5"/>
    <p:sldId id="262" r:id="rId6"/>
    <p:sldId id="273" r:id="rId7"/>
    <p:sldId id="263" r:id="rId8"/>
    <p:sldId id="274" r:id="rId9"/>
    <p:sldId id="264" r:id="rId10"/>
    <p:sldId id="291" r:id="rId11"/>
    <p:sldId id="275" r:id="rId12"/>
    <p:sldId id="277" r:id="rId13"/>
    <p:sldId id="265" r:id="rId14"/>
    <p:sldId id="278" r:id="rId15"/>
    <p:sldId id="266" r:id="rId16"/>
    <p:sldId id="290" r:id="rId17"/>
    <p:sldId id="284" r:id="rId18"/>
    <p:sldId id="267" r:id="rId19"/>
    <p:sldId id="279" r:id="rId20"/>
    <p:sldId id="285" r:id="rId21"/>
    <p:sldId id="286" r:id="rId22"/>
    <p:sldId id="268" r:id="rId23"/>
    <p:sldId id="280" r:id="rId24"/>
    <p:sldId id="287" r:id="rId25"/>
    <p:sldId id="288" r:id="rId26"/>
    <p:sldId id="269" r:id="rId27"/>
    <p:sldId id="281" r:id="rId28"/>
    <p:sldId id="289" r:id="rId29"/>
    <p:sldId id="270" r:id="rId30"/>
    <p:sldId id="271" r:id="rId31"/>
    <p:sldId id="282" r:id="rId32"/>
    <p:sldId id="283" r:id="rId33"/>
    <p:sldId id="27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tZ-BnZZpE&amp;app=desktop" TargetMode="External"/><Relationship Id="rId2" Type="http://schemas.openxmlformats.org/officeDocument/2006/relationships/hyperlink" Target="https://ejerciciosdefisica.com/estatic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5127" y="1858053"/>
            <a:ext cx="8361229" cy="2098226"/>
          </a:xfrm>
        </p:spPr>
        <p:txBody>
          <a:bodyPr/>
          <a:lstStyle/>
          <a:p>
            <a:r>
              <a:rPr lang="es-CL" sz="6000" dirty="0" smtClean="0"/>
              <a:t>Resolución MODELO PT Física electivo</a:t>
            </a:r>
            <a:endParaRPr lang="en-US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                                                      </a:t>
            </a:r>
          </a:p>
          <a:p>
            <a:r>
              <a:rPr lang="es-CL" dirty="0"/>
              <a:t> </a:t>
            </a:r>
            <a:r>
              <a:rPr lang="es-CL" dirty="0" smtClean="0"/>
              <a:t>                                                            Paula Ríos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1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6" y="665500"/>
            <a:ext cx="5246200" cy="52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1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351128" y="450377"/>
                <a:ext cx="4468258" cy="5417024"/>
              </a:xfrm>
            </p:spPr>
            <p:txBody>
              <a:bodyPr>
                <a:normAutofit/>
              </a:bodyPr>
              <a:lstStyle/>
              <a:p>
                <a:r>
                  <a:rPr lang="es-ES" dirty="0" smtClean="0"/>
                  <a:t>Pregunta 63</a:t>
                </a:r>
              </a:p>
              <a:p>
                <a:pPr marL="0" indent="0">
                  <a:buNone/>
                </a:pPr>
                <a:r>
                  <a:rPr lang="es-ES" dirty="0"/>
                  <a:t>Para resolver correctamente esta pregunta se debe aplicar la segunda ley de </a:t>
                </a:r>
                <a:r>
                  <a:rPr lang="es-ES" dirty="0" smtClean="0"/>
                  <a:t>Newton. (</a:t>
                </a:r>
                <a:r>
                  <a:rPr lang="es-ES" dirty="0" err="1" smtClean="0"/>
                  <a:t>Ec</a:t>
                </a:r>
                <a:r>
                  <a:rPr lang="es-ES" dirty="0" smtClean="0"/>
                  <a:t>. 1)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ES" b="0" dirty="0" smtClean="0"/>
              </a:p>
              <a:p>
                <a:pPr marL="0" indent="0">
                  <a:buNone/>
                </a:pPr>
                <a:r>
                  <a:rPr lang="es-ES" dirty="0" smtClean="0"/>
                  <a:t>Movimiento circular tangencial, aceleración centrípeta. (</a:t>
                </a:r>
                <a:r>
                  <a:rPr lang="es-ES" dirty="0" err="1" smtClean="0"/>
                  <a:t>Ec</a:t>
                </a:r>
                <a:r>
                  <a:rPr lang="es-ES" dirty="0" smtClean="0"/>
                  <a:t>. 2)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:r>
                  <a:rPr lang="es-ES" dirty="0" smtClean="0"/>
                  <a:t>Reemplazando 1 en 2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m:rPr>
                                  <m:nor/>
                                </m:rPr>
                                <a:rPr lang="es-ES" dirty="0"/>
                                <m:t> 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40 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∗2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𝐾𝑔</m:t>
                              </m:r>
                            </m:den>
                          </m:f>
                        </m:e>
                      </m:ra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=20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51128" y="450377"/>
                <a:ext cx="4468258" cy="5417024"/>
              </a:xfrm>
              <a:blipFill>
                <a:blip r:embed="rId2"/>
                <a:stretch>
                  <a:fillRect l="-1501" t="-1012" r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53758" y="266133"/>
                <a:ext cx="5337657" cy="6393973"/>
              </a:xfrm>
            </p:spPr>
            <p:txBody>
              <a:bodyPr>
                <a:normAutofit/>
              </a:bodyPr>
              <a:lstStyle/>
              <a:p>
                <a:r>
                  <a:rPr lang="es-ES" dirty="0" smtClean="0"/>
                  <a:t>Pregunta 64</a:t>
                </a:r>
              </a:p>
              <a:p>
                <a:pPr marL="0" indent="0">
                  <a:buNone/>
                </a:pPr>
                <a:r>
                  <a:rPr lang="es-ES" dirty="0"/>
                  <a:t>Torque: capacidad de giro que tiene una fuerza aplicada sobre un objeto. ¿De que factores depende el torque? </a:t>
                </a:r>
                <a:endParaRPr lang="es-ES" dirty="0" smtClean="0"/>
              </a:p>
              <a:p>
                <a:pPr>
                  <a:buFontTx/>
                  <a:buChar char="-"/>
                </a:pPr>
                <a:r>
                  <a:rPr lang="es-ES" dirty="0" smtClean="0"/>
                  <a:t>Distancia </a:t>
                </a:r>
                <a:r>
                  <a:rPr lang="es-ES" dirty="0"/>
                  <a:t>al punto de giro: </a:t>
                </a:r>
                <a:r>
                  <a:rPr lang="es-ES" dirty="0" smtClean="0"/>
                  <a:t>𝒅</a:t>
                </a:r>
              </a:p>
              <a:p>
                <a:pPr>
                  <a:buFontTx/>
                  <a:buChar char="-"/>
                </a:pPr>
                <a:r>
                  <a:rPr lang="es-ES" dirty="0" smtClean="0"/>
                  <a:t>Magnitud </a:t>
                </a:r>
                <a:r>
                  <a:rPr lang="es-ES" dirty="0"/>
                  <a:t>de la fuerza: </a:t>
                </a:r>
                <a:r>
                  <a:rPr lang="es-ES" dirty="0" smtClean="0"/>
                  <a:t>𝑭</a:t>
                </a:r>
              </a:p>
              <a:p>
                <a:pPr>
                  <a:buFontTx/>
                  <a:buChar char="-"/>
                </a:pPr>
                <a:r>
                  <a:rPr lang="es-ES" dirty="0" smtClean="0"/>
                  <a:t>Ángulo </a:t>
                </a:r>
                <a:r>
                  <a:rPr lang="es-ES" dirty="0"/>
                  <a:t>de aplicación de la fuerza: 𝜽 </a:t>
                </a:r>
                <a:endParaRPr lang="es-ES" dirty="0" smtClean="0"/>
              </a:p>
              <a:p>
                <a:pPr marL="0" indent="0">
                  <a:buNone/>
                </a:pPr>
                <a:r>
                  <a:rPr lang="es-ES" dirty="0" smtClean="0"/>
                  <a:t>Si </a:t>
                </a:r>
                <a:r>
                  <a:rPr lang="es-ES" dirty="0"/>
                  <a:t>𝜽 = 𝟗𝟎° máximo torque</a:t>
                </a:r>
                <a:r>
                  <a:rPr lang="es-ES" dirty="0" smtClean="0"/>
                  <a:t>.</a:t>
                </a:r>
              </a:p>
              <a:p>
                <a:pPr marL="0" indent="0">
                  <a:buNone/>
                </a:pPr>
                <a:r>
                  <a:rPr lang="es-ES" dirty="0" smtClean="0"/>
                  <a:t>Si </a:t>
                </a:r>
                <a:r>
                  <a:rPr lang="es-ES" dirty="0"/>
                  <a:t>𝜽 = 𝟎° no hay torque</a:t>
                </a:r>
                <a:r>
                  <a:rPr lang="es-ES" dirty="0" smtClean="0"/>
                  <a:t>.</a:t>
                </a:r>
              </a:p>
              <a:p>
                <a:pPr marL="0" indent="0">
                  <a:buNone/>
                </a:pPr>
                <a:r>
                  <a:rPr lang="es-ES" dirty="0"/>
                  <a:t>Se usa la convención de que el </a:t>
                </a:r>
                <a:r>
                  <a:rPr lang="es-ES" dirty="0">
                    <a:solidFill>
                      <a:srgbClr val="FF0000"/>
                    </a:solidFill>
                  </a:rPr>
                  <a:t>torque</a:t>
                </a:r>
                <a:r>
                  <a:rPr lang="es-ES" dirty="0"/>
                  <a:t> será </a:t>
                </a:r>
                <a:r>
                  <a:rPr lang="es-ES" dirty="0">
                    <a:solidFill>
                      <a:srgbClr val="FF0000"/>
                    </a:solidFill>
                  </a:rPr>
                  <a:t>positivo</a:t>
                </a:r>
                <a:r>
                  <a:rPr lang="es-ES" dirty="0"/>
                  <a:t> si el cuerpo gira en </a:t>
                </a:r>
                <a:r>
                  <a:rPr lang="es-ES" dirty="0">
                    <a:solidFill>
                      <a:srgbClr val="FF0000"/>
                    </a:solidFill>
                  </a:rPr>
                  <a:t>sentido anti-horario</a:t>
                </a:r>
                <a:r>
                  <a:rPr lang="es-ES" dirty="0"/>
                  <a:t>, mientras que el </a:t>
                </a:r>
                <a:r>
                  <a:rPr lang="es-ES" dirty="0">
                    <a:solidFill>
                      <a:srgbClr val="FF0000"/>
                    </a:solidFill>
                  </a:rPr>
                  <a:t>torque</a:t>
                </a:r>
                <a:r>
                  <a:rPr lang="es-ES" dirty="0"/>
                  <a:t> será </a:t>
                </a:r>
                <a:r>
                  <a:rPr lang="es-ES" dirty="0">
                    <a:solidFill>
                      <a:schemeClr val="accent3"/>
                    </a:solidFill>
                  </a:rPr>
                  <a:t>negativo</a:t>
                </a:r>
                <a:r>
                  <a:rPr lang="es-ES" dirty="0"/>
                  <a:t> si el cuerpo gira en </a:t>
                </a:r>
                <a:r>
                  <a:rPr lang="es-ES" dirty="0">
                    <a:solidFill>
                      <a:schemeClr val="accent3"/>
                    </a:solidFill>
                  </a:rPr>
                  <a:t>sentido horario</a:t>
                </a:r>
                <a:r>
                  <a:rPr lang="es-ES" dirty="0"/>
                  <a:t>. </a:t>
                </a:r>
                <a:endParaRPr lang="es-ES" dirty="0" smtClean="0"/>
              </a:p>
              <a:p>
                <a:pPr marL="0" indent="0">
                  <a:buNone/>
                </a:pPr>
                <a:r>
                  <a:rPr lang="es-ES" dirty="0" smtClean="0"/>
                  <a:t>Unidades </a:t>
                </a:r>
                <a:r>
                  <a:rPr lang="es-ES" dirty="0"/>
                  <a:t>del torque: </a:t>
                </a:r>
                <a:r>
                  <a:rPr lang="es-ES" dirty="0" err="1" smtClean="0"/>
                  <a:t>Nm</a:t>
                </a:r>
                <a:endParaRPr lang="es-E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53758" y="266133"/>
                <a:ext cx="5337657" cy="6393973"/>
              </a:xfrm>
              <a:blipFill>
                <a:blip r:embed="rId6"/>
                <a:stretch>
                  <a:fillRect l="-1142" t="-858" r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790952" y="570619"/>
                <a:ext cx="3731471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952" y="570619"/>
                <a:ext cx="3731471" cy="6707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l="21505" t="35215" r="45768" b="30084"/>
          <a:stretch/>
        </p:blipFill>
        <p:spPr>
          <a:xfrm>
            <a:off x="1207420" y="551441"/>
            <a:ext cx="3159235" cy="188339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484" r="2624"/>
          <a:stretch/>
        </p:blipFill>
        <p:spPr>
          <a:xfrm>
            <a:off x="1463204" y="3063260"/>
            <a:ext cx="2647665" cy="1438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6564572" y="1570236"/>
                <a:ext cx="3957851" cy="864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s-E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∗10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−1,0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∗8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s-ES" b="0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−3 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72" y="1570236"/>
                <a:ext cx="3957851" cy="864596"/>
              </a:xfrm>
              <a:prstGeom prst="rect">
                <a:avLst/>
              </a:prstGeom>
              <a:blipFill>
                <a:blip r:embed="rId9"/>
                <a:stretch>
                  <a:fillRect t="-15603"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9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672" t="17304" r="40210" b="14786"/>
          <a:stretch/>
        </p:blipFill>
        <p:spPr>
          <a:xfrm>
            <a:off x="2947916" y="368489"/>
            <a:ext cx="6408149" cy="59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8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66273" y="320842"/>
                <a:ext cx="5916663" cy="6271027"/>
              </a:xfrm>
            </p:spPr>
            <p:txBody>
              <a:bodyPr/>
              <a:lstStyle/>
              <a:p>
                <a:r>
                  <a:rPr lang="es-CL" dirty="0" smtClean="0"/>
                  <a:t>Pregunta 65</a:t>
                </a:r>
              </a:p>
              <a:p>
                <a:pPr marL="0" indent="0">
                  <a:buNone/>
                </a:pPr>
                <a:r>
                  <a:rPr lang="es-ES" dirty="0"/>
                  <a:t>Fuerza que se aplica a una cosa para que se mueva, en especial la que imprime un movimiento rápido</a:t>
                </a:r>
                <a:r>
                  <a:rPr lang="es-ES" dirty="0" smtClean="0"/>
                  <a:t>.</a:t>
                </a:r>
              </a:p>
              <a:p>
                <a:pPr marL="0" indent="0">
                  <a:buNone/>
                </a:pPr>
                <a:endParaRPr lang="es-C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479CDFE-DF46-4AC0-B872-F0DB8EF0045A}" type="mathplaceholder">
                        <a:rPr lang="en-US" i="1" smtClean="0">
                          <a:latin typeface="Cambria Math" panose="02040503050406030204" pitchFamily="18" charset="0"/>
                        </a:rPr>
                        <a:t>Escriba aquí la ecuación.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6273" y="320842"/>
                <a:ext cx="5916663" cy="6271027"/>
              </a:xfrm>
              <a:blipFill>
                <a:blip r:embed="rId2"/>
                <a:stretch>
                  <a:fillRect l="-1030" t="-875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04544" y="320843"/>
            <a:ext cx="4741852" cy="5587502"/>
          </a:xfrm>
        </p:spPr>
        <p:txBody>
          <a:bodyPr/>
          <a:lstStyle/>
          <a:p>
            <a:r>
              <a:rPr lang="es-ES" dirty="0" smtClean="0"/>
              <a:t>Pregunta 66</a:t>
            </a:r>
          </a:p>
          <a:p>
            <a:pPr marL="0" indent="0">
              <a:buNone/>
            </a:pPr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una magnitud física, equivalente rotacional del momento lineal y representa la cantidad de movimiento de rotación de un objeto. 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379176" y="3429250"/>
                <a:ext cx="2912464" cy="2748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s-ES" b="0" dirty="0" smtClean="0"/>
              </a:p>
              <a:p>
                <a:r>
                  <a:rPr lang="es-ES" dirty="0" smtClean="0"/>
                  <a:t>Reemplazando ecuaciones: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s-E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500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𝐾𝑔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0 −20</m:t>
                              </m:r>
                            </m:e>
                          </m:d>
                          <m:f>
                            <m:fPr>
                              <m:type m:val="skw"/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ES" dirty="0" smtClean="0"/>
              </a:p>
              <a:p>
                <a:endParaRPr lang="es-E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s-ES" dirty="0" smtClean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176" y="3429250"/>
                <a:ext cx="2912464" cy="2748701"/>
              </a:xfrm>
              <a:prstGeom prst="rect">
                <a:avLst/>
              </a:prstGeom>
              <a:blipFill>
                <a:blip r:embed="rId3"/>
                <a:stretch>
                  <a:fillRect l="-4812" b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8743" t="11706" r="30245" b="63853"/>
          <a:stretch/>
        </p:blipFill>
        <p:spPr>
          <a:xfrm>
            <a:off x="1702377" y="1498567"/>
            <a:ext cx="4244454" cy="14220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1259" t="18610" r="54879" b="47611"/>
          <a:stretch/>
        </p:blipFill>
        <p:spPr>
          <a:xfrm>
            <a:off x="7106047" y="2199418"/>
            <a:ext cx="2069423" cy="28351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30735" t="27938" r="51958" b="44450"/>
          <a:stretch/>
        </p:blipFill>
        <p:spPr>
          <a:xfrm>
            <a:off x="9476973" y="4158082"/>
            <a:ext cx="2251881" cy="20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8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868" t="19356" r="45350" b="11241"/>
          <a:stretch/>
        </p:blipFill>
        <p:spPr>
          <a:xfrm>
            <a:off x="959173" y="203998"/>
            <a:ext cx="5063320" cy="62163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Marcador de contenido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60168" y="203998"/>
                <a:ext cx="5694948" cy="6216353"/>
              </a:xfrm>
            </p:spPr>
            <p:txBody>
              <a:bodyPr/>
              <a:lstStyle/>
              <a:p>
                <a:r>
                  <a:rPr lang="es-CL" dirty="0" smtClean="0"/>
                  <a:t>Pregunta 67</a:t>
                </a:r>
              </a:p>
              <a:p>
                <a:pPr marL="0" indent="0">
                  <a:buNone/>
                </a:pPr>
                <a:r>
                  <a:rPr lang="es-CL" dirty="0" smtClean="0"/>
                  <a:t>Hidrostática</a:t>
                </a:r>
              </a:p>
              <a:p>
                <a:pPr marL="0" indent="0">
                  <a:buNone/>
                </a:pPr>
                <a:r>
                  <a:rPr lang="es-ES" dirty="0"/>
                  <a:t>La </a:t>
                </a:r>
                <a:r>
                  <a:rPr lang="es-ES" b="1" dirty="0"/>
                  <a:t>presión hidrostática</a:t>
                </a:r>
                <a:r>
                  <a:rPr lang="es-ES" dirty="0"/>
                  <a:t> es la parte de la presión debida al peso de un fluido en reposo. En un fluido en reposo la única presión existente es la presión </a:t>
                </a:r>
                <a:r>
                  <a:rPr lang="es-ES" dirty="0" smtClean="0"/>
                  <a:t>hidrostática.</a:t>
                </a:r>
              </a:p>
              <a:p>
                <a:pPr marL="0" indent="0">
                  <a:buNone/>
                </a:pPr>
                <a:r>
                  <a:rPr lang="es-ES" dirty="0"/>
                  <a:t>Se define la presión como el cociente (o relación) entre el módulo de la fuerza ejercida perpendicularmente, a una superficie (F) y el área (A) de la misma </a:t>
                </a:r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s-CL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ES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s-E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CL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s-ES" i="1" dirty="0">
                          <a:latin typeface="Cambria Math" panose="02040503050406030204" pitchFamily="18" charset="0"/>
                        </a:rPr>
                        <m:t>= [</m:t>
                      </m:r>
                      <m:r>
                        <a:rPr lang="es-ES" i="1" dirty="0" err="1">
                          <a:latin typeface="Cambria Math" panose="02040503050406030204" pitchFamily="18" charset="0"/>
                        </a:rPr>
                        <m:t>𝑃𝑎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CL" dirty="0" smtClean="0"/>
              </a:p>
              <a:p>
                <a:pPr marL="0" indent="0">
                  <a:buNone/>
                </a:pPr>
                <a:r>
                  <a:rPr lang="es-CL" dirty="0" smtClean="0"/>
                  <a:t>Según la Ley de Newton a un cuerpo en equilibrio.</a:t>
                </a:r>
              </a:p>
              <a:p>
                <a:pPr marL="0" indent="0">
                  <a:buNone/>
                </a:pPr>
                <a:r>
                  <a:rPr lang="es-CL" dirty="0" smtClean="0"/>
                  <a:t>(en este caso en reposo)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nary>
                    </m:oMath>
                  </m:oMathPara>
                </a14:m>
                <a:endParaRPr lang="es-C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s-CL" b="0" dirty="0" smtClean="0"/>
              </a:p>
              <a:p>
                <a:pPr marL="0" indent="0">
                  <a:buNone/>
                </a:pPr>
                <a:endParaRPr lang="es-CL" dirty="0" smtClean="0"/>
              </a:p>
              <a:p>
                <a:pPr marL="0" indent="0">
                  <a:buNone/>
                </a:pPr>
                <a:endParaRPr lang="es-CL" dirty="0" smtClean="0"/>
              </a:p>
              <a:p>
                <a:pPr marL="0" indent="0">
                  <a:buNone/>
                </a:pPr>
                <a:endParaRPr lang="es-CL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Marcador de conteni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60168" y="203998"/>
                <a:ext cx="5694948" cy="6216353"/>
              </a:xfrm>
              <a:blipFill>
                <a:blip r:embed="rId3"/>
                <a:stretch>
                  <a:fillRect l="-1178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98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7" y="334388"/>
            <a:ext cx="4453079" cy="248543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9"/>
              <p:cNvSpPr/>
              <p:nvPr/>
            </p:nvSpPr>
            <p:spPr>
              <a:xfrm>
                <a:off x="5354243" y="3007819"/>
                <a:ext cx="1827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243" y="3007819"/>
                <a:ext cx="18273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28007" t="18237" r="49336" b="69823"/>
          <a:stretch/>
        </p:blipFill>
        <p:spPr>
          <a:xfrm>
            <a:off x="4954136" y="3565143"/>
            <a:ext cx="2947917" cy="873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0839" t="25886" r="58252" b="50420"/>
          <a:stretch/>
        </p:blipFill>
        <p:spPr>
          <a:xfrm>
            <a:off x="3534769" y="710473"/>
            <a:ext cx="1419367" cy="173326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693624" y="3565143"/>
            <a:ext cx="2842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Siendo X arista del cubo y h altura de la columna de liquido.</a:t>
            </a:r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/>
          <a:srcRect l="28427" t="16931" r="50699" b="64412"/>
          <a:stretch/>
        </p:blipFill>
        <p:spPr>
          <a:xfrm>
            <a:off x="5186148" y="5063319"/>
            <a:ext cx="2715905" cy="13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7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23880" y="354842"/>
            <a:ext cx="4809452" cy="5539854"/>
          </a:xfrm>
        </p:spPr>
        <p:txBody>
          <a:bodyPr/>
          <a:lstStyle/>
          <a:p>
            <a:r>
              <a:rPr lang="es-ES" dirty="0" smtClean="0"/>
              <a:t>Pregunta 68</a:t>
            </a:r>
          </a:p>
          <a:p>
            <a:pPr marL="0" indent="0">
              <a:buNone/>
            </a:pPr>
            <a:r>
              <a:rPr lang="es-ES" dirty="0" smtClean="0"/>
              <a:t>Respuesta: </a:t>
            </a:r>
          </a:p>
          <a:p>
            <a:pPr marL="0" indent="0">
              <a:buNone/>
            </a:pPr>
            <a:r>
              <a:rPr lang="es-ES" dirty="0" smtClean="0"/>
              <a:t>¿Depende del ángulo de inclinación?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6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812" t="16558" r="46189" b="44636"/>
          <a:stretch/>
        </p:blipFill>
        <p:spPr>
          <a:xfrm>
            <a:off x="955342" y="223324"/>
            <a:ext cx="5418161" cy="39404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3811" t="18050" r="46399" b="27659"/>
          <a:stretch/>
        </p:blipFill>
        <p:spPr>
          <a:xfrm>
            <a:off x="6709658" y="223324"/>
            <a:ext cx="4904588" cy="55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66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6905" y="336885"/>
            <a:ext cx="4712481" cy="5530516"/>
          </a:xfrm>
        </p:spPr>
        <p:txBody>
          <a:bodyPr/>
          <a:lstStyle/>
          <a:p>
            <a:r>
              <a:rPr lang="es-CL" dirty="0" smtClean="0"/>
              <a:t>Pregunta 69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0595" t="20849" r="34021" b="43331"/>
          <a:stretch/>
        </p:blipFill>
        <p:spPr>
          <a:xfrm>
            <a:off x="996287" y="914399"/>
            <a:ext cx="7206018" cy="26203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2832" t="55924" r="54056" b="31576"/>
          <a:stretch/>
        </p:blipFill>
        <p:spPr>
          <a:xfrm>
            <a:off x="2756847" y="3916907"/>
            <a:ext cx="170597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651" t="16185" r="32343" b="9375"/>
          <a:stretch/>
        </p:blipFill>
        <p:spPr>
          <a:xfrm>
            <a:off x="2333767" y="409432"/>
            <a:ext cx="7547212" cy="54454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53125" y="4724400"/>
            <a:ext cx="344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Especie X: Frecuencias mayores a 20000 Hz</a:t>
            </a:r>
          </a:p>
          <a:p>
            <a:r>
              <a:rPr lang="es-ES" sz="1000" dirty="0"/>
              <a:t> </a:t>
            </a:r>
            <a:r>
              <a:rPr lang="es-ES" sz="1000" dirty="0" smtClean="0"/>
              <a:t>                 Frecuencias menores 46000 Hz</a:t>
            </a:r>
            <a:endParaRPr lang="en-US" sz="1000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8496300" y="2098741"/>
            <a:ext cx="21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19116" y="436729"/>
                <a:ext cx="4700270" cy="543067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ES" dirty="0" smtClean="0"/>
                  <a:t>Pregunta 70</a:t>
                </a:r>
                <a:endParaRPr lang="en-U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s-E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dirty="0" smtClean="0"/>
                  <a:t>Calculamos los torques de cada maquina: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=18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es-E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36 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es-E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es-E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=45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es-E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=18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19116" y="436729"/>
                <a:ext cx="4700270" cy="5430672"/>
              </a:xfrm>
              <a:blipFill>
                <a:blip r:embed="rId2"/>
                <a:stretch>
                  <a:fillRect l="-1297" t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27845" y="436729"/>
            <a:ext cx="4845344" cy="54306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Según </a:t>
            </a:r>
            <a:r>
              <a:rPr lang="es-ES" dirty="0"/>
              <a:t>unas las leyes de la física, cuando se aplica una fuerza en algún punto de un cuerpo rígido, dicho cuerpo tiende a realizar un movimiento de rotación en torno a algún eje. Se llama </a:t>
            </a:r>
            <a:r>
              <a:rPr lang="es-ES" b="1" dirty="0"/>
              <a:t>torque</a:t>
            </a:r>
            <a:r>
              <a:rPr lang="es-ES" dirty="0"/>
              <a:t> o momento de una fuerza a la capacidad de dicha fuerza para producir un giro o rotación alrededor de un punto.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6120" t="19543" r="48286" b="42584"/>
          <a:stretch/>
        </p:blipFill>
        <p:spPr>
          <a:xfrm>
            <a:off x="1255594" y="1050877"/>
            <a:ext cx="3330053" cy="277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14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87103" y="354842"/>
            <a:ext cx="5227483" cy="6503157"/>
          </a:xfrm>
        </p:spPr>
        <p:txBody>
          <a:bodyPr>
            <a:normAutofit/>
          </a:bodyPr>
          <a:lstStyle/>
          <a:p>
            <a:r>
              <a:rPr lang="es-ES" dirty="0" smtClean="0"/>
              <a:t>Pregunta </a:t>
            </a:r>
            <a:r>
              <a:rPr lang="es-ES" dirty="0" smtClean="0"/>
              <a:t>71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Aumenta la T de la tierra.</a:t>
            </a:r>
            <a:endParaRPr lang="es-ES" dirty="0" smtClean="0"/>
          </a:p>
          <a:p>
            <a:r>
              <a:rPr lang="es-ES" dirty="0"/>
              <a:t>Pregunta 72</a:t>
            </a:r>
          </a:p>
          <a:p>
            <a:pPr marL="0" indent="0">
              <a:buNone/>
            </a:pPr>
            <a:r>
              <a:rPr lang="es-ES" dirty="0"/>
              <a:t>Finalmente fue mejorada por Charles </a:t>
            </a:r>
            <a:r>
              <a:rPr lang="es-ES" b="1" dirty="0"/>
              <a:t>Richter</a:t>
            </a:r>
            <a:r>
              <a:rPr lang="es-ES" dirty="0"/>
              <a:t>, también conocido como el autor de otra </a:t>
            </a:r>
            <a:r>
              <a:rPr lang="es-ES" b="1" dirty="0"/>
              <a:t>escala</a:t>
            </a:r>
            <a:r>
              <a:rPr lang="es-ES" dirty="0"/>
              <a:t> sismológica, la </a:t>
            </a:r>
            <a:r>
              <a:rPr lang="es-ES" b="1" dirty="0"/>
              <a:t>escala de Richter</a:t>
            </a:r>
            <a:r>
              <a:rPr lang="es-ES" dirty="0"/>
              <a:t>, que mide la magnitud de la energía liberada durante un sismo. En la actualidad, la </a:t>
            </a:r>
            <a:r>
              <a:rPr lang="es-ES" b="1" dirty="0"/>
              <a:t>escala</a:t>
            </a:r>
            <a:r>
              <a:rPr lang="es-ES" dirty="0"/>
              <a:t> se conoce como la </a:t>
            </a:r>
            <a:r>
              <a:rPr lang="es-ES" b="1" dirty="0"/>
              <a:t>escala</a:t>
            </a:r>
            <a:r>
              <a:rPr lang="es-ES" dirty="0"/>
              <a:t> de </a:t>
            </a:r>
            <a:r>
              <a:rPr lang="es-ES" b="1" dirty="0"/>
              <a:t>Mercalli</a:t>
            </a:r>
            <a:r>
              <a:rPr lang="es-ES" dirty="0"/>
              <a:t> modificada (MM).</a:t>
            </a:r>
          </a:p>
          <a:p>
            <a:endParaRPr lang="es-E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96585" y="354843"/>
            <a:ext cx="4845344" cy="5526205"/>
          </a:xfrm>
        </p:spPr>
        <p:txBody>
          <a:bodyPr>
            <a:normAutofit/>
          </a:bodyPr>
          <a:lstStyle/>
          <a:p>
            <a:r>
              <a:rPr lang="es-ES" dirty="0" smtClean="0"/>
              <a:t>Pregunta 73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910" t="17678" r="34126" b="20755"/>
          <a:stretch/>
        </p:blipFill>
        <p:spPr>
          <a:xfrm>
            <a:off x="6114587" y="1064525"/>
            <a:ext cx="5709402" cy="359561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3084" r="7605" b="1"/>
          <a:stretch/>
        </p:blipFill>
        <p:spPr>
          <a:xfrm>
            <a:off x="1123999" y="787450"/>
            <a:ext cx="4458492" cy="23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94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238" t="29990" r="45560" b="11801"/>
          <a:stretch/>
        </p:blipFill>
        <p:spPr>
          <a:xfrm>
            <a:off x="2934269" y="259309"/>
            <a:ext cx="6237026" cy="633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78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064525" y="450376"/>
            <a:ext cx="4967785" cy="6407623"/>
          </a:xfrm>
        </p:spPr>
        <p:txBody>
          <a:bodyPr/>
          <a:lstStyle/>
          <a:p>
            <a:r>
              <a:rPr lang="es-ES" dirty="0" smtClean="0"/>
              <a:t>Pregunta 74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Datos:</a:t>
            </a:r>
          </a:p>
          <a:p>
            <a:pPr marL="0" indent="0">
              <a:buNone/>
            </a:pPr>
            <a:r>
              <a:rPr lang="es-ES" dirty="0" smtClean="0"/>
              <a:t>M = 2 Kg</a:t>
            </a:r>
          </a:p>
          <a:p>
            <a:pPr marL="0" indent="0">
              <a:buNone/>
            </a:pPr>
            <a:r>
              <a:rPr lang="es-ES" dirty="0" err="1" smtClean="0"/>
              <a:t>Ec</a:t>
            </a:r>
            <a:r>
              <a:rPr lang="es-ES" dirty="0" smtClean="0"/>
              <a:t> o K = 50 J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9126" t="11147" r="41364" b="47248"/>
          <a:stretch/>
        </p:blipFill>
        <p:spPr>
          <a:xfrm>
            <a:off x="1160060" y="1009934"/>
            <a:ext cx="2538484" cy="30434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38287" t="16039" r="39201" b="38383"/>
          <a:stretch/>
        </p:blipFill>
        <p:spPr>
          <a:xfrm>
            <a:off x="7354324" y="1009934"/>
            <a:ext cx="3836840" cy="4367405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7354324" y="450376"/>
            <a:ext cx="354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Ley de conservación de la energía </a:t>
            </a:r>
          </a:p>
        </p:txBody>
      </p:sp>
    </p:spTree>
    <p:extLst>
      <p:ext uri="{BB962C8B-B14F-4D97-AF65-F5344CB8AC3E}">
        <p14:creationId xmlns:p14="http://schemas.microsoft.com/office/powerpoint/2010/main" val="36074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7355" y="477673"/>
                <a:ext cx="4632031" cy="538972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s-ES" dirty="0" smtClean="0">
                    <a:latin typeface="+mj-lt"/>
                  </a:rPr>
                  <a:t>Energía mecánica </a:t>
                </a:r>
              </a:p>
              <a:p>
                <a:pPr marL="0" indent="0">
                  <a:buNone/>
                </a:pPr>
                <a:r>
                  <a:rPr lang="es-ES" dirty="0"/>
                  <a:t>D</a:t>
                </a:r>
                <a:r>
                  <a:rPr lang="es-ES" dirty="0" smtClean="0"/>
                  <a:t>e </a:t>
                </a:r>
                <a:r>
                  <a:rPr lang="es-ES" dirty="0"/>
                  <a:t>un cuerpo o de un sistema físico es la suma de su energía cinética y la energía potencial. Se trata de una magnitud escalar relacionada con el movimiento de los cuerpos y con las fuerzas de origen mecánico, como son la fuerza gravitatoria y la de origen </a:t>
                </a:r>
                <a:r>
                  <a:rPr lang="es-ES" dirty="0" smtClean="0"/>
                  <a:t>elástico.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j-lt"/>
                </a:endParaRPr>
              </a:p>
              <a:p>
                <a:r>
                  <a:rPr lang="es-ES" dirty="0" smtClean="0">
                    <a:latin typeface="+mj-lt"/>
                  </a:rPr>
                  <a:t>Energía cinética</a:t>
                </a:r>
              </a:p>
              <a:p>
                <a:pPr marL="0" indent="0">
                  <a:buNone/>
                </a:pPr>
                <a:r>
                  <a:rPr lang="es-ES" dirty="0"/>
                  <a:t>E</a:t>
                </a:r>
                <a:r>
                  <a:rPr lang="es-ES" dirty="0" smtClean="0"/>
                  <a:t>s </a:t>
                </a:r>
                <a:r>
                  <a:rPr lang="es-ES" dirty="0"/>
                  <a:t>aquella energía que posee debido a su movimiento. Se define como el trabajo necesario para acelerar un cuerpo de una masa determinada desde el reposo hasta la velocidad </a:t>
                </a:r>
                <a:r>
                  <a:rPr lang="es-ES" dirty="0" smtClean="0"/>
                  <a:t>indicada.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s-ES" dirty="0" smtClean="0">
                  <a:latin typeface="+mj-lt"/>
                </a:endParaRPr>
              </a:p>
              <a:p>
                <a:r>
                  <a:rPr lang="es-ES" dirty="0" smtClean="0">
                    <a:latin typeface="+mj-lt"/>
                  </a:rPr>
                  <a:t>Energía potencial</a:t>
                </a:r>
              </a:p>
              <a:p>
                <a:pPr marL="0" indent="0">
                  <a:buNone/>
                </a:pPr>
                <a:r>
                  <a:rPr lang="es-ES" dirty="0"/>
                  <a:t>E</a:t>
                </a:r>
                <a:r>
                  <a:rPr lang="es-ES" dirty="0" smtClean="0"/>
                  <a:t>s </a:t>
                </a:r>
                <a:r>
                  <a:rPr lang="es-ES" dirty="0"/>
                  <a:t>la energía que un objeto posee debido a su posición en un campo de fuerzas</a:t>
                </a:r>
                <a:r>
                  <a:rPr lang="es-E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s-ES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s-ES" dirty="0" smtClean="0">
                  <a:latin typeface="+mj-lt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7355" y="477673"/>
                <a:ext cx="4632031" cy="5389728"/>
              </a:xfrm>
              <a:blipFill>
                <a:blip r:embed="rId2"/>
                <a:stretch>
                  <a:fillRect l="-921" t="-1017" r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77970" y="477673"/>
                <a:ext cx="5213445" cy="5813945"/>
              </a:xfrm>
            </p:spPr>
            <p:txBody>
              <a:bodyPr>
                <a:normAutofit fontScale="85000" lnSpcReduction="10000"/>
              </a:bodyPr>
              <a:lstStyle/>
              <a:p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r>
                  <a:rPr lang="es-ES" dirty="0"/>
                  <a:t> </a:t>
                </a:r>
                <a:r>
                  <a:rPr lang="es-ES" dirty="0" smtClean="0"/>
                  <a:t>                Balance de energía mecánica total.</a:t>
                </a:r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𝑝𝑖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𝑝𝑓</m:t>
                          </m:r>
                        </m:sub>
                      </m:sSub>
                    </m:oMath>
                  </m:oMathPara>
                </a14:m>
                <a:endParaRPr lang="es-ES" b="0" dirty="0" smtClean="0"/>
              </a:p>
              <a:p>
                <a:pPr marL="0" indent="0">
                  <a:buNone/>
                </a:pPr>
                <a:endParaRPr lang="es-ES" b="0" dirty="0" smtClean="0"/>
              </a:p>
              <a:p>
                <a:pPr marL="0" indent="0">
                  <a:buNone/>
                </a:pPr>
                <a:endParaRPr lang="es-ES" b="0" dirty="0" smtClean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77970" y="477673"/>
                <a:ext cx="5213445" cy="581394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8427" t="27192" r="54476" b="55270"/>
          <a:stretch/>
        </p:blipFill>
        <p:spPr>
          <a:xfrm>
            <a:off x="7772398" y="4080680"/>
            <a:ext cx="2224586" cy="12828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23497" t="11708" r="49756" b="55643"/>
          <a:stretch/>
        </p:blipFill>
        <p:spPr>
          <a:xfrm>
            <a:off x="7144602" y="477673"/>
            <a:ext cx="3480179" cy="23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5469" y="477673"/>
            <a:ext cx="4713917" cy="5389728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Reemplazando valores: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322" t="17863" r="55524" b="63667"/>
          <a:stretch/>
        </p:blipFill>
        <p:spPr>
          <a:xfrm>
            <a:off x="1637731" y="518614"/>
            <a:ext cx="2101755" cy="13511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7798" t="34842" r="54370" b="33815"/>
          <a:stretch/>
        </p:blipFill>
        <p:spPr>
          <a:xfrm>
            <a:off x="1746913" y="2930286"/>
            <a:ext cx="2320119" cy="22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39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078" t="22341" r="45979" b="36054"/>
          <a:stretch/>
        </p:blipFill>
        <p:spPr>
          <a:xfrm>
            <a:off x="2715905" y="641443"/>
            <a:ext cx="7384170" cy="5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70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78568" y="545433"/>
            <a:ext cx="4840818" cy="5321968"/>
          </a:xfrm>
        </p:spPr>
        <p:txBody>
          <a:bodyPr/>
          <a:lstStyle/>
          <a:p>
            <a:r>
              <a:rPr lang="es-ES" dirty="0" smtClean="0"/>
              <a:t>Pregunta 75</a:t>
            </a:r>
          </a:p>
          <a:p>
            <a:pPr marL="0" indent="0" algn="ctr">
              <a:buNone/>
            </a:pPr>
            <a:r>
              <a:rPr lang="es-ES" dirty="0" smtClean="0"/>
              <a:t>Tipos de sistemas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Transferencia de calor 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8" y="1385218"/>
            <a:ext cx="4732337" cy="2135097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8847" t="13387" r="31399" b="40531"/>
          <a:stretch/>
        </p:blipFill>
        <p:spPr>
          <a:xfrm>
            <a:off x="1551774" y="4189863"/>
            <a:ext cx="3120256" cy="20335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3147" t="15812" r="33602" b="37733"/>
          <a:stretch/>
        </p:blipFill>
        <p:spPr>
          <a:xfrm>
            <a:off x="7641153" y="1385218"/>
            <a:ext cx="3046947" cy="23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93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19116" y="573207"/>
            <a:ext cx="4700270" cy="5294194"/>
          </a:xfrm>
        </p:spPr>
        <p:txBody>
          <a:bodyPr/>
          <a:lstStyle/>
          <a:p>
            <a:r>
              <a:rPr lang="es-ES" dirty="0" smtClean="0"/>
              <a:t>Pregunta 76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Intercambio de calor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728" t="23834" r="33601" b="41092"/>
          <a:stretch/>
        </p:blipFill>
        <p:spPr>
          <a:xfrm>
            <a:off x="1119116" y="914400"/>
            <a:ext cx="4380931" cy="25657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574" t="29617" r="53846" b="55271"/>
          <a:stretch/>
        </p:blipFill>
        <p:spPr>
          <a:xfrm>
            <a:off x="2520731" y="4028136"/>
            <a:ext cx="1897039" cy="11054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1015" t="19170" r="33077" b="55457"/>
          <a:stretch/>
        </p:blipFill>
        <p:spPr>
          <a:xfrm>
            <a:off x="1119116" y="5230162"/>
            <a:ext cx="555464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33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077" t="17117" r="45245" b="34562"/>
          <a:stretch/>
        </p:blipFill>
        <p:spPr>
          <a:xfrm>
            <a:off x="1146173" y="963724"/>
            <a:ext cx="5718412" cy="4904201"/>
          </a:xfrm>
          <a:prstGeom prst="rect">
            <a:avLst/>
          </a:prstGeom>
        </p:spPr>
      </p:pic>
      <p:pic>
        <p:nvPicPr>
          <p:cNvPr id="4" name="Marcador de contenido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3966" t="14345" r="6024" b="41110"/>
          <a:stretch/>
        </p:blipFill>
        <p:spPr>
          <a:xfrm>
            <a:off x="7106006" y="963724"/>
            <a:ext cx="4672012" cy="29244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73" y="4048479"/>
            <a:ext cx="25527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910" t="20849" r="29196" b="36428"/>
          <a:stretch/>
        </p:blipFill>
        <p:spPr>
          <a:xfrm>
            <a:off x="1211676" y="691512"/>
            <a:ext cx="9941598" cy="5567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94308" y="2960392"/>
            <a:ext cx="200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Tema: Ondas electromagnéticas</a:t>
            </a:r>
          </a:p>
          <a:p>
            <a:r>
              <a:rPr lang="es-ES" dirty="0" smtClean="0"/>
              <a:t>Pregunta: </a:t>
            </a:r>
            <a:r>
              <a:rPr lang="el-GR" dirty="0" smtClean="0"/>
              <a:t>λ</a:t>
            </a:r>
            <a:r>
              <a:rPr lang="es-ES" dirty="0" smtClean="0"/>
              <a:t> ? 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5514975" y="2960392"/>
            <a:ext cx="3305175" cy="66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9026" t="29276" r="26389" b="22533"/>
          <a:stretch/>
        </p:blipFill>
        <p:spPr>
          <a:xfrm>
            <a:off x="7262497" y="3266192"/>
            <a:ext cx="3115305" cy="24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917" t="17303" r="45559" b="29711"/>
          <a:stretch/>
        </p:blipFill>
        <p:spPr>
          <a:xfrm>
            <a:off x="1194659" y="423079"/>
            <a:ext cx="5369914" cy="52407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4021" t="43797" r="45560" b="29524"/>
          <a:stretch/>
        </p:blipFill>
        <p:spPr>
          <a:xfrm>
            <a:off x="6892119" y="423079"/>
            <a:ext cx="4843527" cy="23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08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42737" y="529389"/>
            <a:ext cx="4776649" cy="5338011"/>
          </a:xfrm>
        </p:spPr>
        <p:txBody>
          <a:bodyPr/>
          <a:lstStyle/>
          <a:p>
            <a:r>
              <a:rPr lang="es-CL" dirty="0" smtClean="0"/>
              <a:t>Pregunta 78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pPr marL="0" indent="0">
              <a:buNone/>
            </a:pPr>
            <a:r>
              <a:rPr lang="es-CL" dirty="0" smtClean="0"/>
              <a:t>Respuesta correcta:</a:t>
            </a:r>
          </a:p>
          <a:p>
            <a:pPr marL="0" indent="0">
              <a:buNone/>
            </a:pPr>
            <a:r>
              <a:rPr lang="es-CL" dirty="0" smtClean="0"/>
              <a:t>E) Al quemarse el hilo conductor del fusible, se corta el circuito por lo que se deja de transmitir corriente siendo el voltaje nulo.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28084" y="529389"/>
            <a:ext cx="4845105" cy="5338011"/>
          </a:xfrm>
        </p:spPr>
        <p:txBody>
          <a:bodyPr/>
          <a:lstStyle/>
          <a:p>
            <a:r>
              <a:rPr lang="es-CL" dirty="0" smtClean="0"/>
              <a:t>Pregunta 79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9" b="26791"/>
          <a:stretch/>
        </p:blipFill>
        <p:spPr>
          <a:xfrm>
            <a:off x="1416817" y="1050877"/>
            <a:ext cx="3800620" cy="17469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32" y="1050877"/>
            <a:ext cx="3455412" cy="20501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84" y="2310063"/>
            <a:ext cx="2421892" cy="33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97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71600" y="417095"/>
            <a:ext cx="5285874" cy="5967663"/>
          </a:xfrm>
        </p:spPr>
        <p:txBody>
          <a:bodyPr/>
          <a:lstStyle/>
          <a:p>
            <a:r>
              <a:rPr lang="es-CL" dirty="0" smtClean="0"/>
              <a:t>Pregunta 80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t="11053" r="1930" b="18947"/>
          <a:stretch/>
        </p:blipFill>
        <p:spPr>
          <a:xfrm>
            <a:off x="1371600" y="1070810"/>
            <a:ext cx="5228581" cy="28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27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369188" cy="788158"/>
          </a:xfrm>
        </p:spPr>
        <p:txBody>
          <a:bodyPr/>
          <a:lstStyle/>
          <a:p>
            <a:r>
              <a:rPr lang="es-ES" dirty="0" smtClean="0"/>
              <a:t>Paginas de interés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371600" y="1473958"/>
            <a:ext cx="9601200" cy="4393442"/>
          </a:xfrm>
        </p:spPr>
        <p:txBody>
          <a:bodyPr/>
          <a:lstStyle/>
          <a:p>
            <a:r>
              <a:rPr lang="en-US" dirty="0" smtClean="0"/>
              <a:t>Torque y </a:t>
            </a:r>
            <a:r>
              <a:rPr lang="en-US" dirty="0" err="1" smtClean="0"/>
              <a:t>fuerzas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://ejerciciosdefisica.com/estatica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s-CL" dirty="0" smtClean="0"/>
              <a:t>Impulso y cantidad </a:t>
            </a:r>
            <a:r>
              <a:rPr lang="es-CL" dirty="0"/>
              <a:t>de </a:t>
            </a:r>
            <a:r>
              <a:rPr lang="es-CL" dirty="0" smtClean="0"/>
              <a:t>movimiento: </a:t>
            </a:r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www.youtube.com/watch?v=kgtZ-BnZZpE&amp;app=desktop</a:t>
            </a:r>
            <a:endParaRPr lang="es-CL" dirty="0"/>
          </a:p>
          <a:p>
            <a:r>
              <a:rPr lang="es-CL" dirty="0" smtClean="0"/>
              <a:t>Circuitos </a:t>
            </a:r>
            <a:r>
              <a:rPr lang="es-CL" dirty="0" smtClean="0"/>
              <a:t>eléctricos:    </a:t>
            </a:r>
            <a:r>
              <a:rPr lang="es-CL" dirty="0" smtClean="0"/>
              <a:t>https</a:t>
            </a:r>
            <a:r>
              <a:rPr lang="es-CL" dirty="0"/>
              <a:t>://</a:t>
            </a:r>
            <a:r>
              <a:rPr lang="es-CL" dirty="0" smtClean="0"/>
              <a:t>www.matematicasypoesia.com.es/ProblemasCircuitos/Circuitos_electricos_2.htm	</a:t>
            </a:r>
          </a:p>
          <a:p>
            <a:r>
              <a:rPr lang="es-CL" dirty="0" smtClean="0"/>
              <a:t>Hidrostática:</a:t>
            </a:r>
            <a:endParaRPr lang="es-CL" dirty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://rephip.unr.edu.ar/bitstream/handle/2133/5672/7401-16%20FISICA%20Hidrost%C3%A1tica-Hidrodin%C3%A1mica.pdf?sequence=2&amp;isAllowed=y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3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texto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579520" y="878305"/>
                <a:ext cx="4341395" cy="4812631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000" i="1" dirty="0" smtClean="0">
                          <a:latin typeface="Cambria Math" panose="02040503050406030204" pitchFamily="18" charset="0"/>
                        </a:rPr>
                        <m:t> = 1,5</m:t>
                      </m:r>
                    </m:oMath>
                  </m:oMathPara>
                </a14:m>
                <a:endParaRPr lang="es-ES" sz="2000" dirty="0" smtClean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=4∗</m:t>
                      </m:r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𝐻𝑧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2000" dirty="0" smtClean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𝑙𝑢𝑧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𝑒𝑙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𝑣𝑎𝑐𝑖𝑜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=3∗</m:t>
                      </m:r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2000" dirty="0" smtClean="0"/>
              </a:p>
              <a:p>
                <a:pPr>
                  <a:lnSpc>
                    <a:spcPct val="100000"/>
                  </a:lnSpc>
                </a:pPr>
                <a:r>
                  <a:rPr lang="es-ES" b="0" dirty="0" smtClean="0"/>
                  <a:t>  </a:t>
                </a:r>
                <a:r>
                  <a:rPr lang="es-ES" sz="2000" b="0" dirty="0" smtClean="0"/>
                  <a:t>Ecuación 1           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s-ES" sz="2000" dirty="0" smtClean="0"/>
              </a:p>
              <a:p>
                <a:pPr>
                  <a:lnSpc>
                    <a:spcPct val="100000"/>
                  </a:lnSpc>
                </a:pPr>
                <a:r>
                  <a:rPr lang="es-ES" sz="2000" dirty="0"/>
                  <a:t>  </a:t>
                </a:r>
                <a:r>
                  <a:rPr lang="es-ES" sz="2000" dirty="0" smtClean="0"/>
                  <a:t>Ecuación 2            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s-ES" sz="2000" dirty="0" smtClean="0"/>
              </a:p>
              <a:p>
                <a:pPr>
                  <a:lnSpc>
                    <a:spcPct val="100000"/>
                  </a:lnSpc>
                </a:pPr>
                <a:r>
                  <a:rPr lang="es-ES" sz="2000" dirty="0" smtClean="0"/>
                  <a:t>Reemplazando 1 en 2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∗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s-ES" sz="2000" dirty="0" smtClean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1,5∗4∗</m:t>
                          </m:r>
                          <m:sSup>
                            <m:s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𝐻𝑧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=5∗</m:t>
                      </m:r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2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Marcador de tex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579520" y="878305"/>
                <a:ext cx="4341395" cy="4812631"/>
              </a:xfrm>
              <a:blipFill>
                <a:blip r:embed="rId2"/>
                <a:stretch>
                  <a:fillRect l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3624" t="29769" r="24447" b="41941"/>
          <a:stretch/>
        </p:blipFill>
        <p:spPr>
          <a:xfrm>
            <a:off x="7832556" y="685800"/>
            <a:ext cx="1552073" cy="206943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7989" y="878303"/>
            <a:ext cx="3982453" cy="14678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945" t="18237" r="37483" b="18703"/>
          <a:stretch/>
        </p:blipFill>
        <p:spPr>
          <a:xfrm>
            <a:off x="2183642" y="368490"/>
            <a:ext cx="8460641" cy="604595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941189" y="1854550"/>
            <a:ext cx="246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Tema: </a:t>
            </a:r>
            <a:r>
              <a:rPr lang="es-ES" dirty="0" smtClean="0"/>
              <a:t>Ondas sonoras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51284" y="409075"/>
                <a:ext cx="4568102" cy="5458326"/>
              </a:xfrm>
            </p:spPr>
            <p:txBody>
              <a:bodyPr/>
              <a:lstStyle/>
              <a:p>
                <a:endParaRPr lang="es-ES" dirty="0" smtClean="0"/>
              </a:p>
              <a:p>
                <a:r>
                  <a:rPr lang="es-ES" dirty="0" smtClean="0"/>
                  <a:t>Pregunta 57</a:t>
                </a:r>
                <a:endParaRPr lang="es-E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 algn="ctr">
                  <a:buNone/>
                </a:pPr>
                <a:r>
                  <a:rPr lang="es-ES" dirty="0" smtClean="0"/>
                  <a:t>Ecuación 1           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s-ES" dirty="0" smtClean="0"/>
              </a:p>
              <a:p>
                <a:pPr marL="0" indent="0">
                  <a:buNone/>
                </a:pPr>
                <a:r>
                  <a:rPr lang="es-ES" dirty="0" smtClean="0"/>
                  <a:t>Onda 1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800 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=0,8[</m:t>
                      </m:r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]∗</m:t>
                      </m:r>
                      <m:sSub>
                        <m:sSubPr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=1000 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𝐻𝑧</m:t>
                          </m:r>
                        </m:e>
                      </m:d>
                    </m:oMath>
                  </m:oMathPara>
                </a14:m>
                <a:endParaRPr lang="es-ES" b="0" dirty="0" smtClean="0"/>
              </a:p>
              <a:p>
                <a:pPr marL="0" indent="0">
                  <a:buNone/>
                </a:pPr>
                <a:r>
                  <a:rPr lang="es-ES" dirty="0" smtClean="0"/>
                  <a:t>Onda 2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800 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∗500 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𝐻𝑧</m:t>
                          </m:r>
                        </m:e>
                      </m:d>
                    </m:oMath>
                  </m:oMathPara>
                </a14:m>
                <a:endParaRPr lang="es-E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=1,6 [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51284" y="409075"/>
                <a:ext cx="4568102" cy="5458326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919537" y="409075"/>
                <a:ext cx="5053652" cy="5458325"/>
              </a:xfrm>
            </p:spPr>
            <p:txBody>
              <a:bodyPr/>
              <a:lstStyle/>
              <a:p>
                <a:endParaRPr lang="es-ES" dirty="0" smtClean="0"/>
              </a:p>
              <a:p>
                <a:r>
                  <a:rPr lang="es-ES" dirty="0" smtClean="0"/>
                  <a:t>Pregunta 58</a:t>
                </a:r>
                <a:endParaRPr lang="en-U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 algn="ctr">
                  <a:buNone/>
                </a:pPr>
                <a:r>
                  <a:rPr lang="es-ES" dirty="0"/>
                  <a:t>Ecuación 1           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19537" y="409075"/>
                <a:ext cx="5053652" cy="5458325"/>
              </a:xfrm>
              <a:blipFill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197" t="18797" r="41679" b="54897"/>
          <a:stretch/>
        </p:blipFill>
        <p:spPr>
          <a:xfrm>
            <a:off x="2879678" y="341195"/>
            <a:ext cx="6045958" cy="20481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8357" t="18982" r="40000" b="27286"/>
          <a:stretch/>
        </p:blipFill>
        <p:spPr>
          <a:xfrm>
            <a:off x="2879678" y="2756848"/>
            <a:ext cx="6045958" cy="39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63316" y="782053"/>
            <a:ext cx="4556070" cy="5085347"/>
          </a:xfrm>
        </p:spPr>
        <p:txBody>
          <a:bodyPr/>
          <a:lstStyle/>
          <a:p>
            <a:r>
              <a:rPr lang="es-ES" dirty="0" smtClean="0"/>
              <a:t>Pregunta 59</a:t>
            </a:r>
          </a:p>
          <a:p>
            <a:pPr marL="0" indent="0">
              <a:buNone/>
            </a:pPr>
            <a:r>
              <a:rPr lang="es-ES" dirty="0"/>
              <a:t>Básicamente, las leyes de Kepler establecen que: </a:t>
            </a:r>
            <a:endParaRPr lang="es-ES" dirty="0" smtClean="0"/>
          </a:p>
          <a:p>
            <a:pPr marL="457200" indent="-457200">
              <a:buAutoNum type="arabicPeriod"/>
            </a:pPr>
            <a:r>
              <a:rPr lang="es-ES" dirty="0" smtClean="0"/>
              <a:t>Los </a:t>
            </a:r>
            <a:r>
              <a:rPr lang="es-ES" dirty="0"/>
              <a:t>planetas describen órbitas elípticas en torno al Sol, ocupando este uno de los focos de la elipse. </a:t>
            </a:r>
            <a:endParaRPr lang="es-ES" dirty="0" smtClean="0"/>
          </a:p>
          <a:p>
            <a:pPr marL="457200" indent="-457200">
              <a:buAutoNum type="arabicPeriod"/>
            </a:pPr>
            <a:r>
              <a:rPr lang="es-ES" dirty="0" smtClean="0"/>
              <a:t>El </a:t>
            </a:r>
            <a:r>
              <a:rPr lang="es-ES" dirty="0"/>
              <a:t>radio vector que une a un planeta con el Sol barre áreas iguales en intervalos de tiempos iguales. </a:t>
            </a:r>
            <a:endParaRPr lang="es-ES" dirty="0" smtClean="0"/>
          </a:p>
          <a:p>
            <a:pPr marL="457200" indent="-457200">
              <a:buAutoNum type="arabicPeriod"/>
            </a:pPr>
            <a:r>
              <a:rPr lang="es-ES" dirty="0" smtClean="0"/>
              <a:t>El </a:t>
            </a:r>
            <a:r>
              <a:rPr lang="es-ES" dirty="0"/>
              <a:t>cuadrado del período de revolución de un planeta es directamente proporcional al cubo del semieje mayor de su órbita.</a:t>
            </a:r>
            <a:endParaRPr lang="es-E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2516" y="782053"/>
            <a:ext cx="4680673" cy="5085347"/>
          </a:xfrm>
        </p:spPr>
        <p:txBody>
          <a:bodyPr/>
          <a:lstStyle/>
          <a:p>
            <a:r>
              <a:rPr lang="es-ES" dirty="0" smtClean="0"/>
              <a:t>Pregunta 60</a:t>
            </a:r>
          </a:p>
          <a:p>
            <a:pPr marL="0" indent="0">
              <a:buNone/>
            </a:pPr>
            <a:r>
              <a:rPr lang="es-ES" dirty="0" smtClean="0"/>
              <a:t>Ley de gravitación universal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Pregunta 61</a:t>
            </a:r>
          </a:p>
          <a:p>
            <a:pPr marL="0" indent="0">
              <a:buNone/>
            </a:pPr>
            <a:r>
              <a:rPr lang="es-ES" dirty="0" smtClean="0"/>
              <a:t>Principio de Arquímedes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5385" t="13386" r="7168" b="53218"/>
          <a:stretch/>
        </p:blipFill>
        <p:spPr>
          <a:xfrm>
            <a:off x="6449210" y="4506726"/>
            <a:ext cx="3104223" cy="1852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2972" t="13946" r="4861" b="51353"/>
          <a:stretch/>
        </p:blipFill>
        <p:spPr>
          <a:xfrm>
            <a:off x="6449210" y="1760561"/>
            <a:ext cx="2919950" cy="135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301" t="18237" r="40420" b="52659"/>
          <a:stretch/>
        </p:blipFill>
        <p:spPr>
          <a:xfrm>
            <a:off x="846159" y="259307"/>
            <a:ext cx="5240741" cy="21290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8777" t="17116" r="40944" b="6205"/>
          <a:stretch/>
        </p:blipFill>
        <p:spPr>
          <a:xfrm>
            <a:off x="6521437" y="259307"/>
            <a:ext cx="5038218" cy="539246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46159" y="2552131"/>
            <a:ext cx="5240741" cy="376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6025</TotalTime>
  <Words>540</Words>
  <Application>Microsoft Office PowerPoint</Application>
  <PresentationFormat>Panorámica</PresentationFormat>
  <Paragraphs>219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Cambria Math</vt:lpstr>
      <vt:lpstr>Franklin Gothic Book</vt:lpstr>
      <vt:lpstr>Crop</vt:lpstr>
      <vt:lpstr>Resolución MODELO PT Física electivo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Paginas de interés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 cinemática</dc:title>
  <dc:creator>Usuario</dc:creator>
  <cp:lastModifiedBy>Usuario</cp:lastModifiedBy>
  <cp:revision>73</cp:revision>
  <dcterms:created xsi:type="dcterms:W3CDTF">2020-09-05T02:10:21Z</dcterms:created>
  <dcterms:modified xsi:type="dcterms:W3CDTF">2020-09-15T13:54:21Z</dcterms:modified>
</cp:coreProperties>
</file>