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5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12/11/2020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‹Nº›</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12/11/2020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12/11/2020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12/11/2020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12/11/2020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‹Nº›</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92323" y="1746913"/>
            <a:ext cx="8543091" cy="2617438"/>
          </a:xfrm>
        </p:spPr>
        <p:txBody>
          <a:bodyPr/>
          <a:lstStyle/>
          <a:p>
            <a:r>
              <a:rPr lang="es-ES" sz="4800" dirty="0" smtClean="0"/>
              <a:t/>
            </a:r>
            <a:br>
              <a:rPr lang="es-ES" sz="4800" dirty="0" smtClean="0"/>
            </a:br>
            <a:r>
              <a:rPr lang="es-ES" sz="4800" dirty="0" smtClean="0"/>
              <a:t>TCM: la </a:t>
            </a:r>
            <a:r>
              <a:rPr lang="es-ES" sz="4800" dirty="0"/>
              <a:t>teoría cinética de la </a:t>
            </a:r>
            <a:r>
              <a:rPr lang="es-ES" sz="4800" dirty="0" smtClean="0"/>
              <a:t>materia</a:t>
            </a:r>
            <a:r>
              <a:rPr lang="es-ES" sz="3200" dirty="0" smtClean="0"/>
              <a:t/>
            </a:r>
            <a:br>
              <a:rPr lang="es-ES" sz="3200" dirty="0" smtClean="0"/>
            </a:br>
            <a:r>
              <a:rPr lang="es-ES" sz="3200" smtClean="0"/>
              <a:t>Inicios termodinámica.</a:t>
            </a:r>
            <a:r>
              <a:rPr lang="es-ES" sz="4800" dirty="0"/>
              <a:t/>
            </a:r>
            <a:br>
              <a:rPr lang="es-ES" sz="4800" dirty="0"/>
            </a:br>
            <a:endParaRPr lang="en-US" sz="4800" dirty="0"/>
          </a:p>
        </p:txBody>
      </p:sp>
      <p:sp>
        <p:nvSpPr>
          <p:cNvPr id="3" name="Subtítulo 2"/>
          <p:cNvSpPr>
            <a:spLocks noGrp="1"/>
          </p:cNvSpPr>
          <p:nvPr>
            <p:ph type="subTitle" idx="1"/>
          </p:nvPr>
        </p:nvSpPr>
        <p:spPr/>
        <p:txBody>
          <a:bodyPr/>
          <a:lstStyle/>
          <a:p>
            <a:pPr algn="r"/>
            <a:r>
              <a:rPr lang="es-CL" dirty="0" smtClean="0"/>
              <a:t>Paula Ríos.</a:t>
            </a:r>
            <a:endParaRPr lang="en-US" dirty="0"/>
          </a:p>
        </p:txBody>
      </p:sp>
    </p:spTree>
    <p:extLst>
      <p:ext uri="{BB962C8B-B14F-4D97-AF65-F5344CB8AC3E}">
        <p14:creationId xmlns:p14="http://schemas.microsoft.com/office/powerpoint/2010/main" val="6942815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1132764" y="545910"/>
            <a:ext cx="9840036" cy="5321490"/>
          </a:xfrm>
        </p:spPr>
        <p:txBody>
          <a:bodyPr/>
          <a:lstStyle/>
          <a:p>
            <a:r>
              <a:rPr lang="es-ES" dirty="0"/>
              <a:t>El gran éxito de la teoría </a:t>
            </a:r>
            <a:r>
              <a:rPr lang="es-ES" dirty="0" smtClean="0"/>
              <a:t>cinética, radica </a:t>
            </a:r>
            <a:r>
              <a:rPr lang="es-ES" dirty="0"/>
              <a:t>en su capacidad para relacionar el mundo microscópico (moléculas y átomos) con propiedades observables (estado físico, presión, temperatura, …) utilizando un andamiaje matemático sencillo. </a:t>
            </a:r>
            <a:endParaRPr lang="es-ES" dirty="0" smtClean="0"/>
          </a:p>
          <a:p>
            <a:r>
              <a:rPr lang="es-ES" dirty="0" smtClean="0"/>
              <a:t>De </a:t>
            </a:r>
            <a:r>
              <a:rPr lang="es-ES" dirty="0"/>
              <a:t>hecho, es capaz de calcular algunas propiedades con relativo éxito (conductividad térmica, viscosidad, coeficiente de difusión, …) o de explicar la composición gaseosa de nuestra atmósfera. La gran limitación de este modelo es que se complica enormemente cuando se consideran las fuerzas atractivas que hacen que ni siquiera la ecuación del gas ideal sea válida</a:t>
            </a:r>
            <a:endParaRPr lang="en-US" dirty="0"/>
          </a:p>
        </p:txBody>
      </p:sp>
    </p:spTree>
    <p:extLst>
      <p:ext uri="{BB962C8B-B14F-4D97-AF65-F5344CB8AC3E}">
        <p14:creationId xmlns:p14="http://schemas.microsoft.com/office/powerpoint/2010/main" val="2216886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Marcador de contenido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41696" y="382137"/>
            <a:ext cx="10697330" cy="5745708"/>
          </a:xfrm>
        </p:spPr>
      </p:pic>
    </p:spTree>
    <p:extLst>
      <p:ext uri="{BB962C8B-B14F-4D97-AF65-F5344CB8AC3E}">
        <p14:creationId xmlns:p14="http://schemas.microsoft.com/office/powerpoint/2010/main" val="1617383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L" dirty="0" smtClean="0"/>
              <a:t>Postulados</a:t>
            </a:r>
            <a:endParaRPr lang="en-US" dirty="0"/>
          </a:p>
        </p:txBody>
      </p:sp>
      <p:sp>
        <p:nvSpPr>
          <p:cNvPr id="4" name="Marcador de contenido 3"/>
          <p:cNvSpPr>
            <a:spLocks noGrp="1"/>
          </p:cNvSpPr>
          <p:nvPr>
            <p:ph sz="half" idx="1"/>
          </p:nvPr>
        </p:nvSpPr>
        <p:spPr/>
        <p:txBody>
          <a:bodyPr/>
          <a:lstStyle/>
          <a:p>
            <a:r>
              <a:rPr lang="es-CL" dirty="0" smtClean="0"/>
              <a:t>Discontinuidad de la materia:</a:t>
            </a:r>
          </a:p>
          <a:p>
            <a:pPr marL="0" indent="0">
              <a:buNone/>
            </a:pPr>
            <a:r>
              <a:rPr lang="es-ES" dirty="0" smtClean="0"/>
              <a:t>Es </a:t>
            </a:r>
            <a:r>
              <a:rPr lang="es-ES" dirty="0"/>
              <a:t>decir, </a:t>
            </a:r>
            <a:r>
              <a:rPr lang="es-ES" dirty="0" smtClean="0"/>
              <a:t>está </a:t>
            </a:r>
            <a:r>
              <a:rPr lang="es-ES" dirty="0"/>
              <a:t>formada por partículas muy pequeñas, átomos y moléculas, ya apareció en la Grecia Clásica en el siglo V a.C. </a:t>
            </a:r>
            <a:r>
              <a:rPr lang="es-ES" dirty="0" smtClean="0"/>
              <a:t>2 filósofos griegos</a:t>
            </a:r>
            <a:r>
              <a:rPr lang="es-ES" dirty="0"/>
              <a:t>, Leucipo y Demócrito, </a:t>
            </a:r>
            <a:endParaRPr lang="en-US" dirty="0"/>
          </a:p>
        </p:txBody>
      </p:sp>
      <p:sp>
        <p:nvSpPr>
          <p:cNvPr id="5" name="Marcador de contenido 4"/>
          <p:cNvSpPr>
            <a:spLocks noGrp="1"/>
          </p:cNvSpPr>
          <p:nvPr>
            <p:ph sz="half" idx="2"/>
          </p:nvPr>
        </p:nvSpPr>
        <p:spPr/>
        <p:txBody>
          <a:bodyPr/>
          <a:lstStyle/>
          <a:p>
            <a:r>
              <a:rPr lang="es-CL" dirty="0" smtClean="0"/>
              <a:t>En 1803 </a:t>
            </a:r>
            <a:r>
              <a:rPr lang="es-CL" dirty="0" err="1" smtClean="0"/>
              <a:t>Jhon</a:t>
            </a:r>
            <a:r>
              <a:rPr lang="es-CL" dirty="0" smtClean="0"/>
              <a:t> Dalton utilizo la existencia de los </a:t>
            </a:r>
            <a:r>
              <a:rPr lang="es-CL" dirty="0" err="1" smtClean="0"/>
              <a:t>atomos</a:t>
            </a:r>
            <a:r>
              <a:rPr lang="es-CL" dirty="0" smtClean="0"/>
              <a:t> para explicar leyes químicas.</a:t>
            </a:r>
          </a:p>
          <a:p>
            <a:r>
              <a:rPr lang="es-CL" dirty="0" smtClean="0"/>
              <a:t>Siendo </a:t>
            </a:r>
            <a:r>
              <a:rPr lang="es-CL" dirty="0" err="1" smtClean="0"/>
              <a:t>Boltzmann</a:t>
            </a:r>
            <a:r>
              <a:rPr lang="es-CL" dirty="0" smtClean="0"/>
              <a:t>  y Maxwell (separadamente) comenzaron a elaborar la teoría cinético molecular de la materia. </a:t>
            </a:r>
            <a:endParaRPr lang="en-US" dirty="0"/>
          </a:p>
        </p:txBody>
      </p:sp>
    </p:spTree>
    <p:extLst>
      <p:ext uri="{BB962C8B-B14F-4D97-AF65-F5344CB8AC3E}">
        <p14:creationId xmlns:p14="http://schemas.microsoft.com/office/powerpoint/2010/main" val="816605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1467135" y="208128"/>
            <a:ext cx="9601200" cy="1485900"/>
          </a:xfrm>
        </p:spPr>
        <p:txBody>
          <a:bodyPr/>
          <a:lstStyle/>
          <a:p>
            <a:pPr algn="ctr"/>
            <a:r>
              <a:rPr lang="es-CL" dirty="0" smtClean="0"/>
              <a:t>Suposiciones</a:t>
            </a:r>
            <a:br>
              <a:rPr lang="es-CL" dirty="0" smtClean="0"/>
            </a:br>
            <a:r>
              <a:rPr lang="es-CL" dirty="0" smtClean="0"/>
              <a:t>Teoría cinético-molecular de la materia </a:t>
            </a:r>
            <a:endParaRPr lang="en-US" dirty="0"/>
          </a:p>
        </p:txBody>
      </p:sp>
      <p:pic>
        <p:nvPicPr>
          <p:cNvPr id="7" name="Marcador de contenido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24446" y="4995080"/>
            <a:ext cx="2345452" cy="1443666"/>
          </a:xfrm>
        </p:spPr>
      </p:pic>
      <p:sp>
        <p:nvSpPr>
          <p:cNvPr id="8" name="Llamada rectangular 7"/>
          <p:cNvSpPr/>
          <p:nvPr/>
        </p:nvSpPr>
        <p:spPr>
          <a:xfrm>
            <a:off x="3945707" y="1598494"/>
            <a:ext cx="5048381" cy="2858420"/>
          </a:xfrm>
          <a:prstGeom prst="wedgeRectCallout">
            <a:avLst/>
          </a:prstGeom>
        </p:spPr>
        <p:style>
          <a:lnRef idx="2">
            <a:schemeClr val="accent6"/>
          </a:lnRef>
          <a:fillRef idx="1">
            <a:schemeClr val="lt1"/>
          </a:fillRef>
          <a:effectRef idx="0">
            <a:schemeClr val="accent6"/>
          </a:effectRef>
          <a:fontRef idx="minor">
            <a:schemeClr val="dk1"/>
          </a:fontRef>
        </p:style>
        <p:txBody>
          <a:bodyPr rtlCol="0" anchor="ctr"/>
          <a:lstStyle/>
          <a:p>
            <a:r>
              <a:rPr lang="es-ES" dirty="0" smtClean="0"/>
              <a:t>1. La </a:t>
            </a:r>
            <a:r>
              <a:rPr lang="es-ES" dirty="0"/>
              <a:t>materia está formada por un conjunto de átomos y moléculas en continuo </a:t>
            </a:r>
            <a:r>
              <a:rPr lang="es-ES" dirty="0" smtClean="0"/>
              <a:t>movimiento.</a:t>
            </a:r>
          </a:p>
          <a:p>
            <a:endParaRPr lang="es-ES" dirty="0"/>
          </a:p>
          <a:p>
            <a:r>
              <a:rPr lang="es-ES" dirty="0" smtClean="0"/>
              <a:t>2. El </a:t>
            </a:r>
            <a:r>
              <a:rPr lang="es-ES" dirty="0"/>
              <a:t>tamaño de las partículas es despreciable frente a la distancia que las separa entre </a:t>
            </a:r>
            <a:r>
              <a:rPr lang="es-ES" dirty="0" smtClean="0"/>
              <a:t>sí.</a:t>
            </a:r>
            <a:endParaRPr lang="es-ES" dirty="0"/>
          </a:p>
          <a:p>
            <a:endParaRPr lang="es-ES" dirty="0" smtClean="0"/>
          </a:p>
          <a:p>
            <a:r>
              <a:rPr lang="es-ES" dirty="0" smtClean="0"/>
              <a:t>3. Las </a:t>
            </a:r>
            <a:r>
              <a:rPr lang="es-ES" dirty="0"/>
              <a:t>partículas chocan entre sí, y con otras superficies, de manera elástica.</a:t>
            </a:r>
          </a:p>
        </p:txBody>
      </p:sp>
      <p:sp>
        <p:nvSpPr>
          <p:cNvPr id="9" name="Flecha derecha 8"/>
          <p:cNvSpPr/>
          <p:nvPr/>
        </p:nvSpPr>
        <p:spPr>
          <a:xfrm>
            <a:off x="3370997" y="5609230"/>
            <a:ext cx="423081" cy="4367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echa izquierda 9"/>
          <p:cNvSpPr/>
          <p:nvPr/>
        </p:nvSpPr>
        <p:spPr>
          <a:xfrm>
            <a:off x="6581901" y="5621379"/>
            <a:ext cx="436729" cy="41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uadroTexto 10"/>
          <p:cNvSpPr txBox="1"/>
          <p:nvPr/>
        </p:nvSpPr>
        <p:spPr>
          <a:xfrm>
            <a:off x="2255884" y="5676626"/>
            <a:ext cx="1003110" cy="369332"/>
          </a:xfrm>
          <a:prstGeom prst="rect">
            <a:avLst/>
          </a:prstGeom>
          <a:noFill/>
        </p:spPr>
        <p:txBody>
          <a:bodyPr wrap="square" rtlCol="0">
            <a:spAutoFit/>
          </a:bodyPr>
          <a:lstStyle/>
          <a:p>
            <a:r>
              <a:rPr lang="es-CL" dirty="0" smtClean="0"/>
              <a:t>Maxwell</a:t>
            </a:r>
            <a:endParaRPr lang="en-US" dirty="0"/>
          </a:p>
        </p:txBody>
      </p:sp>
      <p:sp>
        <p:nvSpPr>
          <p:cNvPr id="12" name="CuadroTexto 11"/>
          <p:cNvSpPr txBox="1"/>
          <p:nvPr/>
        </p:nvSpPr>
        <p:spPr>
          <a:xfrm>
            <a:off x="7130633" y="5621379"/>
            <a:ext cx="1371922" cy="369332"/>
          </a:xfrm>
          <a:prstGeom prst="rect">
            <a:avLst/>
          </a:prstGeom>
          <a:noFill/>
        </p:spPr>
        <p:txBody>
          <a:bodyPr wrap="square" rtlCol="0">
            <a:spAutoFit/>
          </a:bodyPr>
          <a:lstStyle/>
          <a:p>
            <a:r>
              <a:rPr lang="es-CL" smtClean="0"/>
              <a:t>Boltzmann</a:t>
            </a:r>
            <a:endParaRPr lang="en-US" dirty="0"/>
          </a:p>
        </p:txBody>
      </p:sp>
    </p:spTree>
    <p:extLst>
      <p:ext uri="{BB962C8B-B14F-4D97-AF65-F5344CB8AC3E}">
        <p14:creationId xmlns:p14="http://schemas.microsoft.com/office/powerpoint/2010/main" val="437761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1255594" y="504967"/>
            <a:ext cx="9717206" cy="5362433"/>
          </a:xfrm>
        </p:spPr>
        <p:txBody>
          <a:bodyPr/>
          <a:lstStyle/>
          <a:p>
            <a:r>
              <a:rPr lang="es-CL" dirty="0" smtClean="0"/>
              <a:t>En los estados solidos y líquidos es donde están mas presentes las fuerzas de cohesión (unión).</a:t>
            </a:r>
          </a:p>
          <a:p>
            <a:r>
              <a:rPr lang="es-CL" dirty="0" smtClean="0"/>
              <a:t>Dado que los </a:t>
            </a:r>
            <a:r>
              <a:rPr lang="es-CL" b="1" dirty="0" smtClean="0"/>
              <a:t>gases</a:t>
            </a:r>
            <a:r>
              <a:rPr lang="es-CL" dirty="0" smtClean="0"/>
              <a:t> ocupan todo el espacio disponible y sus moléculas están mas alejadas las unas de las otras, se considera el estado mas simple ya que al estar alejadas disminuye la colisión entre ellas.</a:t>
            </a:r>
          </a:p>
          <a:p>
            <a:endParaRPr lang="es-CL" dirty="0" smtClean="0"/>
          </a:p>
          <a:p>
            <a:endParaRPr lang="es-CL" dirty="0"/>
          </a:p>
          <a:p>
            <a:pPr marL="0" indent="0">
              <a:buNone/>
            </a:pPr>
            <a:endParaRPr lang="en-US" dirty="0"/>
          </a:p>
        </p:txBody>
      </p:sp>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4215" y="2430510"/>
            <a:ext cx="4139963" cy="2695444"/>
          </a:xfrm>
          <a:prstGeom prst="rect">
            <a:avLst/>
          </a:prstGeom>
        </p:spPr>
      </p:pic>
    </p:spTree>
    <p:extLst>
      <p:ext uri="{BB962C8B-B14F-4D97-AF65-F5344CB8AC3E}">
        <p14:creationId xmlns:p14="http://schemas.microsoft.com/office/powerpoint/2010/main" val="1530339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00332" y="600500"/>
            <a:ext cx="7360471" cy="3276174"/>
          </a:xfrm>
        </p:spPr>
      </p:pic>
      <p:sp>
        <p:nvSpPr>
          <p:cNvPr id="5" name="Flecha curvada hacia la derecha 4"/>
          <p:cNvSpPr/>
          <p:nvPr/>
        </p:nvSpPr>
        <p:spPr>
          <a:xfrm>
            <a:off x="1692323" y="3439236"/>
            <a:ext cx="744236" cy="143301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mc:AlternateContent xmlns:mc="http://schemas.openxmlformats.org/markup-compatibility/2006">
        <mc:Choice xmlns:a14="http://schemas.microsoft.com/office/drawing/2010/main" Requires="a14">
          <p:sp>
            <p:nvSpPr>
              <p:cNvPr id="6" name="CuadroTexto 5"/>
              <p:cNvSpPr txBox="1"/>
              <p:nvPr/>
            </p:nvSpPr>
            <p:spPr>
              <a:xfrm>
                <a:off x="2600332" y="3985146"/>
                <a:ext cx="8270544" cy="2862322"/>
              </a:xfrm>
              <a:prstGeom prst="rect">
                <a:avLst/>
              </a:prstGeom>
              <a:noFill/>
            </p:spPr>
            <p:txBody>
              <a:bodyPr wrap="square" rtlCol="0">
                <a:spAutoFit/>
              </a:bodyPr>
              <a:lstStyle/>
              <a:p>
                <a:r>
                  <a:rPr lang="es-CL" dirty="0" smtClean="0"/>
                  <a:t>Con el afán de simplificar el comportamiento de los gases se formula la ecuación de gases ideales, en la cual participan variables como P, T, V, n (moles).</a:t>
                </a:r>
              </a:p>
              <a:p>
                <a:endParaRPr lang="es-CL" dirty="0"/>
              </a:p>
              <a:p>
                <a14:m>
                  <m:oMath xmlns:m="http://schemas.openxmlformats.org/officeDocument/2006/math">
                    <m:r>
                      <a:rPr lang="es-CL" b="0" i="1" smtClean="0">
                        <a:latin typeface="Cambria Math" panose="02040503050406030204" pitchFamily="18" charset="0"/>
                      </a:rPr>
                      <m:t>                                                   </m:t>
                    </m:r>
                    <m:r>
                      <a:rPr lang="es-CL" b="0" i="1" smtClean="0">
                        <a:latin typeface="Cambria Math" panose="02040503050406030204" pitchFamily="18" charset="0"/>
                      </a:rPr>
                      <m:t>𝑃</m:t>
                    </m:r>
                    <m:r>
                      <a:rPr lang="es-CL" b="0" i="1" smtClean="0">
                        <a:latin typeface="Cambria Math" panose="02040503050406030204" pitchFamily="18" charset="0"/>
                      </a:rPr>
                      <m:t>∗</m:t>
                    </m:r>
                    <m:r>
                      <a:rPr lang="es-CL" b="0" i="1" smtClean="0">
                        <a:latin typeface="Cambria Math" panose="02040503050406030204" pitchFamily="18" charset="0"/>
                      </a:rPr>
                      <m:t>𝑉</m:t>
                    </m:r>
                    <m:r>
                      <a:rPr lang="es-CL" b="0" i="1" smtClean="0">
                        <a:latin typeface="Cambria Math" panose="02040503050406030204" pitchFamily="18" charset="0"/>
                      </a:rPr>
                      <m:t>=</m:t>
                    </m:r>
                    <m:r>
                      <a:rPr lang="es-CL" b="0" i="1" smtClean="0">
                        <a:latin typeface="Cambria Math" panose="02040503050406030204" pitchFamily="18" charset="0"/>
                      </a:rPr>
                      <m:t>𝑛</m:t>
                    </m:r>
                    <m:r>
                      <a:rPr lang="es-CL" b="0" i="1" smtClean="0">
                        <a:latin typeface="Cambria Math" panose="02040503050406030204" pitchFamily="18" charset="0"/>
                      </a:rPr>
                      <m:t>∗</m:t>
                    </m:r>
                    <m:r>
                      <a:rPr lang="es-CL" b="0" i="1" smtClean="0">
                        <a:latin typeface="Cambria Math" panose="02040503050406030204" pitchFamily="18" charset="0"/>
                      </a:rPr>
                      <m:t>𝑅</m:t>
                    </m:r>
                    <m:r>
                      <a:rPr lang="es-CL" b="0" i="1" smtClean="0">
                        <a:latin typeface="Cambria Math" panose="02040503050406030204" pitchFamily="18" charset="0"/>
                      </a:rPr>
                      <m:t>∗</m:t>
                    </m:r>
                    <m:r>
                      <a:rPr lang="es-CL" b="0" i="1" smtClean="0">
                        <a:latin typeface="Cambria Math" panose="02040503050406030204" pitchFamily="18" charset="0"/>
                      </a:rPr>
                      <m:t>𝑇</m:t>
                    </m:r>
                  </m:oMath>
                </a14:m>
                <a:r>
                  <a:rPr lang="es-CL" b="0" dirty="0" smtClean="0"/>
                  <a:t> (</a:t>
                </a:r>
                <a:r>
                  <a:rPr lang="es-CL" b="0" dirty="0" err="1" smtClean="0"/>
                  <a:t>Ec</a:t>
                </a:r>
                <a:r>
                  <a:rPr lang="es-CL" b="0" dirty="0" smtClean="0"/>
                  <a:t>. 1)</a:t>
                </a:r>
              </a:p>
              <a:p>
                <a:r>
                  <a:rPr lang="es-CL" dirty="0" smtClean="0"/>
                  <a:t>Donde:</a:t>
                </a:r>
              </a:p>
              <a:p>
                <a:r>
                  <a:rPr lang="es-CL" dirty="0" smtClean="0"/>
                  <a:t>P= Presión</a:t>
                </a:r>
              </a:p>
              <a:p>
                <a:r>
                  <a:rPr lang="es-CL" dirty="0" smtClean="0"/>
                  <a:t>T= Temperatura</a:t>
                </a:r>
              </a:p>
              <a:p>
                <a:r>
                  <a:rPr lang="es-CL" dirty="0" smtClean="0"/>
                  <a:t>n= Moles del gas</a:t>
                </a:r>
              </a:p>
              <a:p>
                <a:r>
                  <a:rPr lang="es-CL" dirty="0" smtClean="0"/>
                  <a:t>R= Constante de los gases</a:t>
                </a:r>
              </a:p>
              <a:p>
                <a:r>
                  <a:rPr lang="es-CL" dirty="0" smtClean="0"/>
                  <a:t>V= Volumen que ocupa el gas </a:t>
                </a:r>
              </a:p>
            </p:txBody>
          </p:sp>
        </mc:Choice>
        <mc:Fallback>
          <p:sp>
            <p:nvSpPr>
              <p:cNvPr id="6" name="CuadroTexto 5"/>
              <p:cNvSpPr txBox="1">
                <a:spLocks noRot="1" noChangeAspect="1" noMove="1" noResize="1" noEditPoints="1" noAdjustHandles="1" noChangeArrowheads="1" noChangeShapeType="1" noTextEdit="1"/>
              </p:cNvSpPr>
              <p:nvPr/>
            </p:nvSpPr>
            <p:spPr>
              <a:xfrm>
                <a:off x="2600332" y="3985146"/>
                <a:ext cx="8270544" cy="2862322"/>
              </a:xfrm>
              <a:prstGeom prst="rect">
                <a:avLst/>
              </a:prstGeom>
              <a:blipFill>
                <a:blip r:embed="rId3"/>
                <a:stretch>
                  <a:fillRect l="-664" t="-1279" b="-2559"/>
                </a:stretch>
              </a:blipFill>
            </p:spPr>
            <p:txBody>
              <a:bodyPr/>
              <a:lstStyle/>
              <a:p>
                <a:r>
                  <a:rPr lang="en-US">
                    <a:noFill/>
                  </a:rPr>
                  <a:t> </a:t>
                </a:r>
              </a:p>
            </p:txBody>
          </p:sp>
        </mc:Fallback>
      </mc:AlternateContent>
      <p:sp>
        <p:nvSpPr>
          <p:cNvPr id="7" name="Flecha derecha 6"/>
          <p:cNvSpPr/>
          <p:nvPr/>
        </p:nvSpPr>
        <p:spPr>
          <a:xfrm>
            <a:off x="7670042" y="4872251"/>
            <a:ext cx="300251" cy="2456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uadroTexto 7"/>
          <p:cNvSpPr txBox="1"/>
          <p:nvPr/>
        </p:nvSpPr>
        <p:spPr>
          <a:xfrm>
            <a:off x="8134066" y="4671914"/>
            <a:ext cx="1569493" cy="646331"/>
          </a:xfrm>
          <a:prstGeom prst="rect">
            <a:avLst/>
          </a:prstGeom>
          <a:noFill/>
        </p:spPr>
        <p:txBody>
          <a:bodyPr wrap="square" rtlCol="0">
            <a:spAutoFit/>
          </a:bodyPr>
          <a:lstStyle/>
          <a:p>
            <a:r>
              <a:rPr lang="es-CL" dirty="0" smtClean="0"/>
              <a:t>Nemotecnia </a:t>
            </a:r>
            <a:r>
              <a:rPr lang="es-CL" dirty="0" err="1" smtClean="0"/>
              <a:t>TRen</a:t>
            </a:r>
            <a:r>
              <a:rPr lang="es-CL" dirty="0" smtClean="0"/>
              <a:t> a </a:t>
            </a:r>
            <a:r>
              <a:rPr lang="es-CL" dirty="0" err="1" smtClean="0"/>
              <a:t>VaPor</a:t>
            </a:r>
            <a:endParaRPr lang="en-US" dirty="0"/>
          </a:p>
        </p:txBody>
      </p:sp>
    </p:spTree>
    <p:extLst>
      <p:ext uri="{BB962C8B-B14F-4D97-AF65-F5344CB8AC3E}">
        <p14:creationId xmlns:p14="http://schemas.microsoft.com/office/powerpoint/2010/main" val="2500788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60340" y="566382"/>
            <a:ext cx="9579428" cy="5029200"/>
          </a:xfrm>
        </p:spPr>
      </p:pic>
    </p:spTree>
    <p:extLst>
      <p:ext uri="{BB962C8B-B14F-4D97-AF65-F5344CB8AC3E}">
        <p14:creationId xmlns:p14="http://schemas.microsoft.com/office/powerpoint/2010/main" val="3229038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51128" y="614149"/>
            <a:ext cx="9621672" cy="5253251"/>
          </a:xfrm>
        </p:spPr>
        <p:txBody>
          <a:bodyPr/>
          <a:lstStyle/>
          <a:p>
            <a:r>
              <a:rPr lang="es-ES" dirty="0"/>
              <a:t>La teoría cinética trata de dar una explicación a estos hechos, resumidos en la ecuación </a:t>
            </a:r>
            <a:r>
              <a:rPr lang="es-ES" dirty="0" smtClean="0"/>
              <a:t>1. </a:t>
            </a:r>
          </a:p>
          <a:p>
            <a:r>
              <a:rPr lang="es-ES" dirty="0" smtClean="0"/>
              <a:t>Así</a:t>
            </a:r>
            <a:r>
              <a:rPr lang="es-ES" dirty="0"/>
              <a:t>, explica que los gases ocupan todo el volumen al estar constituidos por moléculas libres que se mueven por todo el espacio disponible. Además, al existir una gran distancia entre las moléculas de un gas, es relativamente sencillo comprimirlo. </a:t>
            </a:r>
            <a:endParaRPr lang="es-ES" dirty="0" smtClean="0"/>
          </a:p>
          <a:p>
            <a:r>
              <a:rPr lang="es-ES" dirty="0" smtClean="0"/>
              <a:t>También </a:t>
            </a:r>
            <a:r>
              <a:rPr lang="es-ES" dirty="0"/>
              <a:t>es capaz de explicar </a:t>
            </a:r>
            <a:r>
              <a:rPr lang="es-ES" dirty="0" smtClean="0"/>
              <a:t>argumentando </a:t>
            </a:r>
            <a:r>
              <a:rPr lang="es-ES" dirty="0"/>
              <a:t>que cuando el espacio disponible para las moléculas es muy grande, las colisiones con las paredes son poco frecuentes y, por tanto, la presión es baja; si se disminuye el volumen, también lo hace el espacio disponible para el movimiento molecular y las colisiones se hacen más frecuentes.</a:t>
            </a:r>
            <a:endParaRPr lang="en-US" dirty="0"/>
          </a:p>
        </p:txBody>
      </p:sp>
    </p:spTree>
    <p:extLst>
      <p:ext uri="{BB962C8B-B14F-4D97-AF65-F5344CB8AC3E}">
        <p14:creationId xmlns:p14="http://schemas.microsoft.com/office/powerpoint/2010/main" val="3891204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2824" y="573206"/>
            <a:ext cx="7802539" cy="5851904"/>
          </a:xfrm>
          <a:prstGeom prst="rect">
            <a:avLst/>
          </a:prstGeom>
        </p:spPr>
      </p:pic>
    </p:spTree>
    <p:extLst>
      <p:ext uri="{BB962C8B-B14F-4D97-AF65-F5344CB8AC3E}">
        <p14:creationId xmlns:p14="http://schemas.microsoft.com/office/powerpoint/2010/main" val="3088816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23900" y="685800"/>
            <a:ext cx="3855720" cy="1415955"/>
          </a:xfrm>
        </p:spPr>
        <p:txBody>
          <a:bodyPr/>
          <a:lstStyle/>
          <a:p>
            <a:r>
              <a:rPr lang="es-CL" dirty="0" err="1" smtClean="0"/>
              <a:t>Boltzmann</a:t>
            </a:r>
            <a:r>
              <a:rPr lang="es-CL" dirty="0" smtClean="0"/>
              <a:t> y Maxwell</a:t>
            </a:r>
            <a:endParaRPr lang="en-US" dirty="0"/>
          </a:p>
        </p:txBody>
      </p:sp>
      <p:pic>
        <p:nvPicPr>
          <p:cNvPr id="5" name="Marcador de contenido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50174" y="261387"/>
            <a:ext cx="6246843" cy="4679103"/>
          </a:xfrm>
          <a:prstGeom prst="rect">
            <a:avLst/>
          </a:prstGeom>
          <a:ln>
            <a:noFill/>
          </a:ln>
          <a:effectLst>
            <a:outerShdw blurRad="292100" dist="139700" dir="2700000" algn="tl" rotWithShape="0">
              <a:srgbClr val="333333">
                <a:alpha val="65000"/>
              </a:srgbClr>
            </a:outerShdw>
          </a:effectLst>
        </p:spPr>
      </p:pic>
      <p:sp>
        <p:nvSpPr>
          <p:cNvPr id="4" name="Marcador de texto 3"/>
          <p:cNvSpPr>
            <a:spLocks noGrp="1"/>
          </p:cNvSpPr>
          <p:nvPr>
            <p:ph type="body" sz="half" idx="2"/>
          </p:nvPr>
        </p:nvSpPr>
        <p:spPr>
          <a:xfrm>
            <a:off x="723900" y="2101755"/>
            <a:ext cx="3855720" cy="3765645"/>
          </a:xfrm>
        </p:spPr>
        <p:txBody>
          <a:bodyPr/>
          <a:lstStyle/>
          <a:p>
            <a:r>
              <a:rPr lang="es-CL" dirty="0" smtClean="0"/>
              <a:t>Lograron obtener una descripción cualitativa de las propiedades de los gases , sino que a partir del movimiento de los gases y las Leyes de Newton, dedujeron la siguiente ecuación:</a:t>
            </a:r>
          </a:p>
          <a:p>
            <a:endParaRPr lang="en-US" dirty="0"/>
          </a:p>
        </p:txBody>
      </p:sp>
      <p:sp>
        <p:nvSpPr>
          <p:cNvPr id="6" name="Elipse 5"/>
          <p:cNvSpPr/>
          <p:nvPr/>
        </p:nvSpPr>
        <p:spPr>
          <a:xfrm>
            <a:off x="9416955" y="3179929"/>
            <a:ext cx="2197289" cy="140572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echa curvada hacia la izquierda 6"/>
          <p:cNvSpPr/>
          <p:nvPr/>
        </p:nvSpPr>
        <p:spPr>
          <a:xfrm rot="2427968">
            <a:off x="10392769" y="4790366"/>
            <a:ext cx="880280" cy="1733264"/>
          </a:xfrm>
          <a:prstGeom prst="curvedLef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schemeClr val="tx1"/>
              </a:solidFill>
            </a:endParaRPr>
          </a:p>
        </p:txBody>
      </p:sp>
      <p:sp>
        <p:nvSpPr>
          <p:cNvPr id="8" name="Proceso alternativo 7"/>
          <p:cNvSpPr/>
          <p:nvPr/>
        </p:nvSpPr>
        <p:spPr>
          <a:xfrm>
            <a:off x="5994405" y="5146345"/>
            <a:ext cx="3941207" cy="1582002"/>
          </a:xfrm>
          <a:prstGeom prst="flowChartAlternate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smtClean="0">
                <a:solidFill>
                  <a:schemeClr val="tx1"/>
                </a:solidFill>
              </a:rPr>
              <a:t>Importante ecuación ya que relaciona una propiedad microscópica como es la velocidad con una macroscópica, la temperatura</a:t>
            </a:r>
            <a:endParaRPr lang="en-US" dirty="0">
              <a:solidFill>
                <a:schemeClr val="tx1"/>
              </a:solidFill>
            </a:endParaRPr>
          </a:p>
        </p:txBody>
      </p:sp>
      <p:sp>
        <p:nvSpPr>
          <p:cNvPr id="11" name="Flecha izquierda 10"/>
          <p:cNvSpPr/>
          <p:nvPr/>
        </p:nvSpPr>
        <p:spPr>
          <a:xfrm>
            <a:off x="4809341" y="5471615"/>
            <a:ext cx="955343" cy="791570"/>
          </a:xfrm>
          <a:prstGeom prst="lef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Rectángulo redondeado 11"/>
          <p:cNvSpPr/>
          <p:nvPr/>
        </p:nvSpPr>
        <p:spPr>
          <a:xfrm>
            <a:off x="1386853" y="4940490"/>
            <a:ext cx="3255787" cy="178785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L" dirty="0" err="1" smtClean="0"/>
              <a:t>Desprendiendose</a:t>
            </a:r>
            <a:r>
              <a:rPr lang="es-CL" dirty="0" smtClean="0"/>
              <a:t> de esta ecuación la relación en la cual a mayor temperatura mayor es la velocidad de las </a:t>
            </a:r>
            <a:r>
              <a:rPr lang="es-CL" dirty="0" err="1" smtClean="0"/>
              <a:t>particulas</a:t>
            </a:r>
            <a:endParaRPr lang="en-US" dirty="0"/>
          </a:p>
        </p:txBody>
      </p:sp>
    </p:spTree>
    <p:extLst>
      <p:ext uri="{BB962C8B-B14F-4D97-AF65-F5344CB8AC3E}">
        <p14:creationId xmlns:p14="http://schemas.microsoft.com/office/powerpoint/2010/main" val="2620355904"/>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docProps/app.xml><?xml version="1.0" encoding="utf-8"?>
<Properties xmlns="http://schemas.openxmlformats.org/officeDocument/2006/extended-properties" xmlns:vt="http://schemas.openxmlformats.org/officeDocument/2006/docPropsVTypes">
  <Template>TM10001105[[fn=Recorte]]</Template>
  <TotalTime>1097</TotalTime>
  <Words>559</Words>
  <Application>Microsoft Office PowerPoint</Application>
  <PresentationFormat>Panorámica</PresentationFormat>
  <Paragraphs>37</Paragraphs>
  <Slides>11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Cambria Math</vt:lpstr>
      <vt:lpstr>Franklin Gothic Book</vt:lpstr>
      <vt:lpstr>Crop</vt:lpstr>
      <vt:lpstr> TCM: la teoría cinética de la materia Inicios termodinámica. </vt:lpstr>
      <vt:lpstr>Postulados</vt:lpstr>
      <vt:lpstr>Suposiciones Teoría cinético-molecular de la materia </vt:lpstr>
      <vt:lpstr>Presentación de PowerPoint</vt:lpstr>
      <vt:lpstr>Presentación de PowerPoint</vt:lpstr>
      <vt:lpstr>Presentación de PowerPoint</vt:lpstr>
      <vt:lpstr>Presentación de PowerPoint</vt:lpstr>
      <vt:lpstr>Presentación de PowerPoint</vt:lpstr>
      <vt:lpstr>Boltzmann y Maxwell</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15</cp:revision>
  <dcterms:created xsi:type="dcterms:W3CDTF">2020-12-11T20:21:19Z</dcterms:created>
  <dcterms:modified xsi:type="dcterms:W3CDTF">2020-12-12T14:38:37Z</dcterms:modified>
</cp:coreProperties>
</file>