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8" r:id="rId4"/>
    <p:sldId id="261" r:id="rId5"/>
    <p:sldId id="272" r:id="rId6"/>
    <p:sldId id="267" r:id="rId7"/>
    <p:sldId id="269" r:id="rId8"/>
    <p:sldId id="270" r:id="rId9"/>
    <p:sldId id="266" r:id="rId10"/>
    <p:sldId id="274" r:id="rId11"/>
    <p:sldId id="273" r:id="rId12"/>
    <p:sldId id="265" r:id="rId13"/>
    <p:sldId id="264" r:id="rId14"/>
    <p:sldId id="258" r:id="rId15"/>
    <p:sldId id="262" r:id="rId16"/>
    <p:sldId id="275" r:id="rId17"/>
    <p:sldId id="276" r:id="rId18"/>
    <p:sldId id="263" r:id="rId19"/>
    <p:sldId id="277"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11/15/2020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‹Nº›</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11/15/2020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11/15/2020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11/15/2020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11/15/2020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file:///C:\Users\Usuario\Desktop\Preu%20Antumapu\05_-AFQ%20(1).gif" TargetMode="External"/><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hermal-engineering.org/es/que-es-la-escala-kelvin-temperatura-absoluta-definicion/" TargetMode="External"/><Relationship Id="rId2" Type="http://schemas.openxmlformats.org/officeDocument/2006/relationships/hyperlink" Target="https://www.aprendeconenergia.cl/calo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Clase 20: Calor y temperatura</a:t>
            </a:r>
            <a:endParaRPr lang="en-US" dirty="0"/>
          </a:p>
        </p:txBody>
      </p:sp>
      <p:sp>
        <p:nvSpPr>
          <p:cNvPr id="3" name="Subtítulo 2"/>
          <p:cNvSpPr>
            <a:spLocks noGrp="1"/>
          </p:cNvSpPr>
          <p:nvPr>
            <p:ph type="subTitle" idx="1"/>
          </p:nvPr>
        </p:nvSpPr>
        <p:spPr/>
        <p:txBody>
          <a:bodyPr/>
          <a:lstStyle/>
          <a:p>
            <a:pPr algn="r"/>
            <a:r>
              <a:rPr lang="es-ES" dirty="0" smtClean="0"/>
              <a:t>Paula. Ríos</a:t>
            </a:r>
            <a:endParaRPr lang="en-US" dirty="0"/>
          </a:p>
        </p:txBody>
      </p:sp>
    </p:spTree>
    <p:extLst>
      <p:ext uri="{BB962C8B-B14F-4D97-AF65-F5344CB8AC3E}">
        <p14:creationId xmlns:p14="http://schemas.microsoft.com/office/powerpoint/2010/main" val="3276806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866274" y="1239253"/>
            <a:ext cx="5483426" cy="3429000"/>
          </a:xfr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3989" y="1239253"/>
            <a:ext cx="4572000" cy="3429000"/>
          </a:xfrm>
          <a:prstGeom prst="rect">
            <a:avLst/>
          </a:prstGeom>
        </p:spPr>
      </p:pic>
    </p:spTree>
    <p:extLst>
      <p:ext uri="{BB962C8B-B14F-4D97-AF65-F5344CB8AC3E}">
        <p14:creationId xmlns:p14="http://schemas.microsoft.com/office/powerpoint/2010/main" val="523111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227221" y="536127"/>
            <a:ext cx="4355432" cy="570778"/>
          </a:xfrm>
        </p:spPr>
        <p:txBody>
          <a:bodyPr/>
          <a:lstStyle/>
          <a:p>
            <a:pPr algn="ctr"/>
            <a:r>
              <a:rPr lang="es-CL" dirty="0" smtClean="0"/>
              <a:t>Calor específico </a:t>
            </a:r>
            <a:endParaRPr lang="en-US" dirty="0"/>
          </a:p>
        </p:txBody>
      </p:sp>
      <p:sp>
        <p:nvSpPr>
          <p:cNvPr id="4" name="Marcador de contenido 3"/>
          <p:cNvSpPr>
            <a:spLocks noGrp="1"/>
          </p:cNvSpPr>
          <p:nvPr>
            <p:ph sz="half" idx="2"/>
          </p:nvPr>
        </p:nvSpPr>
        <p:spPr>
          <a:xfrm>
            <a:off x="1227221" y="1275347"/>
            <a:ext cx="4451684" cy="4592053"/>
          </a:xfrm>
        </p:spPr>
        <p:txBody>
          <a:bodyPr>
            <a:normAutofit lnSpcReduction="10000"/>
          </a:bodyPr>
          <a:lstStyle/>
          <a:p>
            <a:r>
              <a:rPr lang="es-ES" dirty="0"/>
              <a:t>E</a:t>
            </a:r>
            <a:r>
              <a:rPr lang="es-ES" dirty="0" smtClean="0"/>
              <a:t>s </a:t>
            </a:r>
            <a:r>
              <a:rPr lang="es-ES" dirty="0"/>
              <a:t>la cantidad de calor que hay que suministrar a una unidad de masa de esa sustancia para elevar su temperatura en una unidad. </a:t>
            </a:r>
            <a:endParaRPr lang="es-ES" dirty="0" smtClean="0"/>
          </a:p>
          <a:p>
            <a:r>
              <a:rPr lang="es-ES" dirty="0" smtClean="0"/>
              <a:t>Esa </a:t>
            </a:r>
            <a:r>
              <a:rPr lang="es-ES" dirty="0"/>
              <a:t>cantidad varía tanto dependiendo de la temperatura en que se encuentra la sustancia antes de aplicarle el calor. </a:t>
            </a:r>
            <a:endParaRPr lang="es-ES" dirty="0" smtClean="0"/>
          </a:p>
          <a:p>
            <a:pPr marL="530352" lvl="1" indent="0">
              <a:buNone/>
            </a:pPr>
            <a:r>
              <a:rPr lang="es-ES" dirty="0" smtClean="0"/>
              <a:t>Por </a:t>
            </a:r>
            <a:r>
              <a:rPr lang="es-ES" dirty="0"/>
              <a:t>ejemplo, es necesaria una caloría para aumentar en un grado el agua a temperatura ambiente, pero es necesaria sólo 0,5 caloría para aumentar en un grado la temperatura del hielo a -5 grados.</a:t>
            </a:r>
          </a:p>
          <a:p>
            <a:pPr marL="0" indent="0">
              <a:buNone/>
            </a:pPr>
            <a:endParaRPr lang="es-ES" dirty="0"/>
          </a:p>
        </p:txBody>
      </p:sp>
      <p:pic>
        <p:nvPicPr>
          <p:cNvPr id="7" name="Marcador de contenido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061870" y="685799"/>
            <a:ext cx="4256341" cy="4592053"/>
          </a:xfrm>
        </p:spPr>
      </p:pic>
    </p:spTree>
    <p:extLst>
      <p:ext uri="{BB962C8B-B14F-4D97-AF65-F5344CB8AC3E}">
        <p14:creationId xmlns:p14="http://schemas.microsoft.com/office/powerpoint/2010/main" val="187480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01253" y="436728"/>
            <a:ext cx="9539785" cy="5376081"/>
          </a:xfrm>
        </p:spPr>
        <p:txBody>
          <a:bodyPr/>
          <a:lstStyle/>
          <a:p>
            <a:pPr marL="0" indent="0" algn="ctr">
              <a:buNone/>
            </a:pPr>
            <a:r>
              <a:rPr lang="es-ES" sz="4400" dirty="0" smtClean="0"/>
              <a:t>Temperatura</a:t>
            </a:r>
          </a:p>
          <a:p>
            <a:r>
              <a:rPr lang="es-ES" dirty="0" smtClean="0"/>
              <a:t>Se define como una magnitud escalar, relacionada con la energía interna conocida como cinética de un sistema termodinámico.</a:t>
            </a:r>
          </a:p>
          <a:p>
            <a:endParaRPr lang="en-US" dirty="0"/>
          </a:p>
        </p:txBody>
      </p:sp>
      <p:sp>
        <p:nvSpPr>
          <p:cNvPr id="4" name="Flecha abajo 3"/>
          <p:cNvSpPr/>
          <p:nvPr/>
        </p:nvSpPr>
        <p:spPr>
          <a:xfrm>
            <a:off x="2647665" y="1860503"/>
            <a:ext cx="668740" cy="6141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4"/>
          <p:cNvSpPr/>
          <p:nvPr/>
        </p:nvSpPr>
        <p:spPr>
          <a:xfrm>
            <a:off x="1264691" y="2666402"/>
            <a:ext cx="3434687" cy="1477328"/>
          </a:xfrm>
          <a:prstGeom prst="rect">
            <a:avLst/>
          </a:prstGeom>
        </p:spPr>
        <p:txBody>
          <a:bodyPr wrap="square">
            <a:spAutoFit/>
          </a:bodyPr>
          <a:lstStyle/>
          <a:p>
            <a:r>
              <a:rPr lang="es-ES" dirty="0" smtClean="0"/>
              <a:t>Asociada </a:t>
            </a:r>
            <a:r>
              <a:rPr lang="es-ES" dirty="0"/>
              <a:t>a los movimientos de las partículas del sistema, sea en un sentido </a:t>
            </a:r>
            <a:r>
              <a:rPr lang="es-ES" dirty="0" err="1"/>
              <a:t>traslacional</a:t>
            </a:r>
            <a:r>
              <a:rPr lang="es-ES" dirty="0"/>
              <a:t>, rotacional, o en forma de vibraciones. </a:t>
            </a:r>
            <a:endParaRPr lang="en-US" dirty="0"/>
          </a:p>
        </p:txBody>
      </p:sp>
      <p:pic>
        <p:nvPicPr>
          <p:cNvPr id="8" name="Imagen 7"/>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1948495" y="4641648"/>
            <a:ext cx="1848716" cy="1731756"/>
          </a:xfrm>
          <a:prstGeom prst="rect">
            <a:avLst/>
          </a:prstGeom>
        </p:spPr>
      </p:pic>
      <p:sp>
        <p:nvSpPr>
          <p:cNvPr id="11" name="CuadroTexto 10"/>
          <p:cNvSpPr txBox="1"/>
          <p:nvPr/>
        </p:nvSpPr>
        <p:spPr>
          <a:xfrm>
            <a:off x="6223379" y="1692323"/>
            <a:ext cx="5054221" cy="2862322"/>
          </a:xfrm>
          <a:prstGeom prst="rect">
            <a:avLst/>
          </a:prstGeom>
          <a:noFill/>
        </p:spPr>
        <p:txBody>
          <a:bodyPr wrap="square" rtlCol="0">
            <a:spAutoFit/>
          </a:bodyPr>
          <a:lstStyle/>
          <a:p>
            <a:pPr algn="ctr"/>
            <a:r>
              <a:rPr lang="es-ES" b="1" dirty="0" smtClean="0"/>
              <a:t>Equilibrio térmico</a:t>
            </a:r>
          </a:p>
          <a:p>
            <a:endParaRPr lang="es-ES" dirty="0"/>
          </a:p>
          <a:p>
            <a:r>
              <a:rPr lang="es-ES" dirty="0" smtClean="0"/>
              <a:t>Desde </a:t>
            </a:r>
            <a:r>
              <a:rPr lang="es-ES" dirty="0"/>
              <a:t>el cuerpo de mayor temperatura a otro de menor. La transferencia de energía entre dos cuerpos se produce hasta que se alcance el equilibrio térmico, es decir, hasta que ambos tengan la misma temperatura.</a:t>
            </a:r>
            <a:endParaRPr lang="es-ES" dirty="0" smtClean="0"/>
          </a:p>
          <a:p>
            <a:endParaRPr lang="es-ES" dirty="0" smtClean="0"/>
          </a:p>
          <a:p>
            <a:endParaRPr lang="es-ES" dirty="0" smtClean="0"/>
          </a:p>
          <a:p>
            <a:endParaRPr lang="en-US" dirty="0"/>
          </a:p>
        </p:txBody>
      </p:sp>
      <p:pic>
        <p:nvPicPr>
          <p:cNvPr id="12" name="Imagen 11"/>
          <p:cNvPicPr>
            <a:picLocks noChangeAspect="1"/>
          </p:cNvPicPr>
          <p:nvPr/>
        </p:nvPicPr>
        <p:blipFill rotWithShape="1">
          <a:blip r:embed="rId4">
            <a:extLst>
              <a:ext uri="{28A0092B-C50C-407E-A947-70E740481C1C}">
                <a14:useLocalDpi xmlns:a14="http://schemas.microsoft.com/office/drawing/2010/main" val="0"/>
              </a:ext>
            </a:extLst>
          </a:blip>
          <a:srcRect l="6631" t="2822" r="4563"/>
          <a:stretch/>
        </p:blipFill>
        <p:spPr>
          <a:xfrm>
            <a:off x="7069540" y="3957850"/>
            <a:ext cx="3835022" cy="2415554"/>
          </a:xfrm>
          <a:prstGeom prst="rect">
            <a:avLst/>
          </a:prstGeom>
        </p:spPr>
      </p:pic>
    </p:spTree>
    <p:extLst>
      <p:ext uri="{BB962C8B-B14F-4D97-AF65-F5344CB8AC3E}">
        <p14:creationId xmlns:p14="http://schemas.microsoft.com/office/powerpoint/2010/main" val="3972133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73968" y="685800"/>
            <a:ext cx="8157411" cy="577516"/>
          </a:xfrm>
        </p:spPr>
        <p:txBody>
          <a:bodyPr>
            <a:normAutofit fontScale="90000"/>
          </a:bodyPr>
          <a:lstStyle/>
          <a:p>
            <a:pPr algn="ctr"/>
            <a:r>
              <a:rPr lang="es-CL" dirty="0" smtClean="0"/>
              <a:t>Coeficiente de dilatación </a:t>
            </a:r>
            <a:r>
              <a:rPr lang="es-CL" dirty="0" err="1" smtClean="0"/>
              <a:t>líneal</a:t>
            </a:r>
            <a:endParaRPr lang="en-US" dirty="0"/>
          </a:p>
        </p:txBody>
      </p:sp>
      <p:sp>
        <p:nvSpPr>
          <p:cNvPr id="3" name="Marcador de contenido 2"/>
          <p:cNvSpPr>
            <a:spLocks noGrp="1"/>
          </p:cNvSpPr>
          <p:nvPr>
            <p:ph idx="1"/>
          </p:nvPr>
        </p:nvSpPr>
        <p:spPr/>
        <p:txBody>
          <a:bodyPr/>
          <a:lstStyle/>
          <a:p>
            <a:pPr marL="0" indent="0">
              <a:buNone/>
            </a:pPr>
            <a:endParaRPr lang="en-US" dirty="0"/>
          </a:p>
          <a:p>
            <a:endParaRPr lang="en-US" dirty="0"/>
          </a:p>
        </p:txBody>
      </p:sp>
      <p:sp>
        <p:nvSpPr>
          <p:cNvPr id="4" name="Rectángulo 3"/>
          <p:cNvSpPr/>
          <p:nvPr/>
        </p:nvSpPr>
        <p:spPr>
          <a:xfrm>
            <a:off x="934452" y="1272599"/>
            <a:ext cx="6096000" cy="1200329"/>
          </a:xfrm>
          <a:prstGeom prst="rect">
            <a:avLst/>
          </a:prstGeom>
        </p:spPr>
        <p:txBody>
          <a:bodyPr>
            <a:spAutoFit/>
          </a:bodyPr>
          <a:lstStyle/>
          <a:p>
            <a:r>
              <a:rPr lang="es-ES" dirty="0" smtClean="0"/>
              <a:t>Es </a:t>
            </a:r>
            <a:r>
              <a:rPr lang="es-ES" dirty="0"/>
              <a:t>el cociente que mide el cambio relativo de longitud o volumen que se produce cuando un cuerpo sólido o un fluido dentro de un recipiente cambia de temperatura provocando una dilatación térmica.</a:t>
            </a:r>
            <a:endParaRPr lang="en-US" dirty="0"/>
          </a:p>
        </p:txBody>
      </p:sp>
      <p:pic>
        <p:nvPicPr>
          <p:cNvPr id="5" name="Imagen 4"/>
          <p:cNvPicPr>
            <a:picLocks noChangeAspect="1"/>
          </p:cNvPicPr>
          <p:nvPr/>
        </p:nvPicPr>
        <p:blipFill rotWithShape="1">
          <a:blip r:embed="rId2"/>
          <a:srcRect l="7576" t="8358" r="35214" b="30092"/>
          <a:stretch/>
        </p:blipFill>
        <p:spPr>
          <a:xfrm>
            <a:off x="934452" y="2631649"/>
            <a:ext cx="6027821" cy="364608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1" y="2286000"/>
            <a:ext cx="3789947" cy="2280392"/>
          </a:xfrm>
          <a:prstGeom prst="rect">
            <a:avLst/>
          </a:prstGeom>
        </p:spPr>
      </p:pic>
    </p:spTree>
    <p:extLst>
      <p:ext uri="{BB962C8B-B14F-4D97-AF65-F5344CB8AC3E}">
        <p14:creationId xmlns:p14="http://schemas.microsoft.com/office/powerpoint/2010/main" val="2466419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432758" cy="649705"/>
          </a:xfrm>
        </p:spPr>
        <p:txBody>
          <a:bodyPr>
            <a:normAutofit fontScale="90000"/>
          </a:bodyPr>
          <a:lstStyle/>
          <a:p>
            <a:pPr algn="ctr"/>
            <a:r>
              <a:rPr lang="es-CL" dirty="0" smtClean="0"/>
              <a:t>Termómetro </a:t>
            </a:r>
            <a:endParaRPr lang="en-US" dirty="0"/>
          </a:p>
        </p:txBody>
      </p:sp>
      <p:sp>
        <p:nvSpPr>
          <p:cNvPr id="3" name="Marcador de contenido 2"/>
          <p:cNvSpPr>
            <a:spLocks noGrp="1"/>
          </p:cNvSpPr>
          <p:nvPr>
            <p:ph idx="1"/>
          </p:nvPr>
        </p:nvSpPr>
        <p:spPr>
          <a:xfrm>
            <a:off x="1173707" y="1569493"/>
            <a:ext cx="9799093" cy="4297907"/>
          </a:xfrm>
        </p:spPr>
        <p:txBody>
          <a:bodyPr/>
          <a:lstStyle/>
          <a:p>
            <a:r>
              <a:rPr lang="es-ES" dirty="0" smtClean="0"/>
              <a:t>Es </a:t>
            </a:r>
            <a:r>
              <a:rPr lang="es-ES" dirty="0"/>
              <a:t>un instrumento de medición de temperatura</a:t>
            </a:r>
            <a:r>
              <a:rPr lang="es-ES" dirty="0" smtClean="0"/>
              <a:t>.</a:t>
            </a:r>
          </a:p>
          <a:p>
            <a:r>
              <a:rPr lang="es-ES" dirty="0"/>
              <a:t>Inicialmente se fabricaron aprovechando el fenómeno de la dilatación, por lo que se prefería el uso de materiales con elevado coeficiente de dilatación, de modo que, al aumentar la temperatura, su estiramiento era fácilmente visible. La sustancia que se utilizaba más frecuentemente en este tipo de termómetros ha sido el mercurio, encerrado en un tubo de vidrio que incorporaba una escala graduada, pero también alcoholes coloreados en termómetros grandes.</a:t>
            </a:r>
            <a:endParaRPr lang="en-U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558" y="3560719"/>
            <a:ext cx="2919641" cy="2992965"/>
          </a:xfrm>
          <a:prstGeom prst="rect">
            <a:avLst/>
          </a:prstGeom>
        </p:spPr>
      </p:pic>
    </p:spTree>
    <p:extLst>
      <p:ext uri="{BB962C8B-B14F-4D97-AF65-F5344CB8AC3E}">
        <p14:creationId xmlns:p14="http://schemas.microsoft.com/office/powerpoint/2010/main" val="245876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Escalas temperatura </a:t>
            </a:r>
            <a:endParaRPr lang="en-US" dirty="0"/>
          </a:p>
        </p:txBody>
      </p:sp>
      <mc:AlternateContent xmlns:mc="http://schemas.openxmlformats.org/markup-compatibility/2006" xmlns:a14="http://schemas.microsoft.com/office/drawing/2010/main">
        <mc:Choice Requires="a14">
          <p:sp>
            <p:nvSpPr>
              <p:cNvPr id="3" name="Marcador de contenido 2"/>
              <p:cNvSpPr>
                <a:spLocks noGrp="1"/>
              </p:cNvSpPr>
              <p:nvPr>
                <p:ph sz="half" idx="1"/>
              </p:nvPr>
            </p:nvSpPr>
            <p:spPr>
              <a:xfrm>
                <a:off x="1552073" y="1800225"/>
                <a:ext cx="4447786" cy="3581401"/>
              </a:xfrm>
            </p:spPr>
            <p:txBody>
              <a:bodyPr/>
              <a:lstStyle/>
              <a:p>
                <a:r>
                  <a:rPr lang="en-US" dirty="0" smtClean="0"/>
                  <a:t>Celsius</a:t>
                </a:r>
              </a:p>
              <a:p>
                <a:pPr marL="0" indent="0">
                  <a:buNone/>
                </a:pPr>
                <a:r>
                  <a:rPr lang="es-ES" dirty="0" smtClean="0"/>
                  <a:t>Toma </a:t>
                </a:r>
                <a:r>
                  <a:rPr lang="es-ES" dirty="0"/>
                  <a:t>en cuenta el valor </a:t>
                </a:r>
                <a14:m>
                  <m:oMath xmlns:m="http://schemas.openxmlformats.org/officeDocument/2006/math">
                    <m:r>
                      <a:rPr lang="es-CL" b="0" i="1" smtClean="0">
                        <a:latin typeface="Cambria Math" panose="02040503050406030204" pitchFamily="18" charset="0"/>
                      </a:rPr>
                      <m:t>0</m:t>
                    </m:r>
                    <m:r>
                      <a:rPr lang="es-CL" b="0" i="1" smtClean="0">
                        <a:latin typeface="Cambria Math" panose="02040503050406030204" pitchFamily="18" charset="0"/>
                        <a:ea typeface="Cambria Math" panose="02040503050406030204" pitchFamily="18" charset="0"/>
                      </a:rPr>
                      <m:t>℃</m:t>
                    </m:r>
                  </m:oMath>
                </a14:m>
                <a:r>
                  <a:rPr lang="es-ES" dirty="0" smtClean="0"/>
                  <a:t>,</a:t>
                </a:r>
                <a:r>
                  <a:rPr lang="es-ES" dirty="0"/>
                  <a:t> para el punto de fusión del agua, mientras que el punto de ebullición del agua corresponde a </a:t>
                </a:r>
                <a:r>
                  <a:rPr lang="es-ES" dirty="0" smtClean="0"/>
                  <a:t>100 </a:t>
                </a:r>
                <a14:m>
                  <m:oMath xmlns:m="http://schemas.openxmlformats.org/officeDocument/2006/math">
                    <m:r>
                      <a:rPr lang="es-CL" i="1">
                        <a:latin typeface="Cambria Math" panose="02040503050406030204" pitchFamily="18" charset="0"/>
                        <a:ea typeface="Cambria Math" panose="02040503050406030204" pitchFamily="18" charset="0"/>
                      </a:rPr>
                      <m:t>℃</m:t>
                    </m:r>
                  </m:oMath>
                </a14:m>
                <a:r>
                  <a:rPr lang="es-ES" dirty="0" smtClean="0"/>
                  <a:t>.</a:t>
                </a:r>
              </a:p>
              <a:p>
                <a:pPr marL="0" indent="0">
                  <a:buNone/>
                </a:pPr>
                <a:r>
                  <a:rPr lang="es-ES" dirty="0"/>
                  <a:t/>
                </a:r>
                <a:br>
                  <a:rPr lang="es-ES" dirty="0"/>
                </a:br>
                <a:endParaRPr lang="en-US" dirty="0" smtClean="0"/>
              </a:p>
            </p:txBody>
          </p:sp>
        </mc:Choice>
        <mc:Fallback xmlns="">
          <p:sp>
            <p:nvSpPr>
              <p:cNvPr id="3" name="Marcador de contenido 2"/>
              <p:cNvSpPr>
                <a:spLocks noGrp="1" noRot="1" noChangeAspect="1" noMove="1" noResize="1" noEditPoints="1" noAdjustHandles="1" noChangeArrowheads="1" noChangeShapeType="1" noTextEdit="1"/>
              </p:cNvSpPr>
              <p:nvPr>
                <p:ph sz="half" idx="1"/>
              </p:nvPr>
            </p:nvSpPr>
            <p:spPr>
              <a:xfrm>
                <a:off x="1552073" y="1800225"/>
                <a:ext cx="4447786" cy="3581401"/>
              </a:xfrm>
              <a:blipFill>
                <a:blip r:embed="rId2"/>
                <a:stretch>
                  <a:fillRect l="-1509" t="-1361" r="-15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Marcador de contenido 3"/>
              <p:cNvSpPr>
                <a:spLocks noGrp="1"/>
              </p:cNvSpPr>
              <p:nvPr>
                <p:ph sz="half" idx="2"/>
              </p:nvPr>
            </p:nvSpPr>
            <p:spPr>
              <a:xfrm>
                <a:off x="6525014" y="1800225"/>
                <a:ext cx="4447786" cy="3581401"/>
              </a:xfrm>
            </p:spPr>
            <p:txBody>
              <a:bodyPr/>
              <a:lstStyle/>
              <a:p>
                <a:r>
                  <a:rPr lang="en-US" dirty="0" smtClean="0"/>
                  <a:t>Fahrenheit</a:t>
                </a:r>
              </a:p>
              <a:p>
                <a:pPr marL="0" indent="0">
                  <a:buNone/>
                </a:pPr>
                <a:r>
                  <a:rPr lang="es-ES" dirty="0"/>
                  <a:t>En el caso de la escala Fahrenheit </a:t>
                </a:r>
                <a14:m>
                  <m:oMath xmlns:m="http://schemas.openxmlformats.org/officeDocument/2006/math">
                    <m:r>
                      <a:rPr lang="es-ES" i="1" smtClean="0">
                        <a:latin typeface="Cambria Math" panose="02040503050406030204" pitchFamily="18" charset="0"/>
                        <a:ea typeface="Cambria Math" panose="02040503050406030204" pitchFamily="18" charset="0"/>
                      </a:rPr>
                      <m:t>℉</m:t>
                    </m:r>
                    <m:r>
                      <a:rPr lang="es-CL" b="0" i="1" smtClean="0">
                        <a:latin typeface="Cambria Math" panose="02040503050406030204" pitchFamily="18" charset="0"/>
                        <a:ea typeface="Cambria Math" panose="02040503050406030204" pitchFamily="18" charset="0"/>
                      </a:rPr>
                      <m:t> </m:t>
                    </m:r>
                  </m:oMath>
                </a14:m>
                <a:r>
                  <a:rPr lang="es-ES" dirty="0" smtClean="0"/>
                  <a:t>la </a:t>
                </a:r>
                <a:r>
                  <a:rPr lang="es-ES" dirty="0"/>
                  <a:t>más utilizada en Estados Unidos por ejemplo, el punto de fusión del agua está a los </a:t>
                </a:r>
                <a:r>
                  <a:rPr lang="es-ES" dirty="0" smtClean="0"/>
                  <a:t>32 </a:t>
                </a:r>
                <a14:m>
                  <m:oMath xmlns:m="http://schemas.openxmlformats.org/officeDocument/2006/math">
                    <m:r>
                      <a:rPr lang="es-ES" i="1">
                        <a:latin typeface="Cambria Math" panose="02040503050406030204" pitchFamily="18" charset="0"/>
                        <a:ea typeface="Cambria Math" panose="02040503050406030204" pitchFamily="18" charset="0"/>
                      </a:rPr>
                      <m:t>℉</m:t>
                    </m:r>
                  </m:oMath>
                </a14:m>
                <a:r>
                  <a:rPr lang="es-ES" dirty="0" smtClean="0"/>
                  <a:t> y </a:t>
                </a:r>
                <a:r>
                  <a:rPr lang="es-ES" dirty="0"/>
                  <a:t>el de ebullición a </a:t>
                </a:r>
                <a:r>
                  <a:rPr lang="es-ES" dirty="0" smtClean="0"/>
                  <a:t>los 212 </a:t>
                </a:r>
                <a14:m>
                  <m:oMath xmlns:m="http://schemas.openxmlformats.org/officeDocument/2006/math">
                    <m:r>
                      <a:rPr lang="es-ES" i="1">
                        <a:latin typeface="Cambria Math" panose="02040503050406030204" pitchFamily="18" charset="0"/>
                        <a:ea typeface="Cambria Math" panose="02040503050406030204" pitchFamily="18" charset="0"/>
                      </a:rPr>
                      <m:t>℉</m:t>
                    </m:r>
                  </m:oMath>
                </a14:m>
                <a:endParaRPr lang="en-US" dirty="0"/>
              </a:p>
            </p:txBody>
          </p:sp>
        </mc:Choice>
        <mc:Fallback xmlns="">
          <p:sp>
            <p:nvSpPr>
              <p:cNvPr id="4" name="Marcador de contenido 3"/>
              <p:cNvSpPr>
                <a:spLocks noGrp="1" noRot="1" noChangeAspect="1" noMove="1" noResize="1" noEditPoints="1" noAdjustHandles="1" noChangeArrowheads="1" noChangeShapeType="1" noTextEdit="1"/>
              </p:cNvSpPr>
              <p:nvPr>
                <p:ph sz="half" idx="2"/>
              </p:nvPr>
            </p:nvSpPr>
            <p:spPr>
              <a:xfrm>
                <a:off x="6525014" y="1800225"/>
                <a:ext cx="4447786" cy="3581401"/>
              </a:xfrm>
              <a:blipFill>
                <a:blip r:embed="rId3"/>
                <a:stretch>
                  <a:fillRect l="-1370" t="-1361" r="-1507"/>
                </a:stretch>
              </a:blipFill>
            </p:spPr>
            <p:txBody>
              <a:bodyPr/>
              <a:lstStyle/>
              <a:p>
                <a:r>
                  <a:rPr lang="en-US">
                    <a:noFill/>
                  </a:rPr>
                  <a:t> </a:t>
                </a:r>
              </a:p>
            </p:txBody>
          </p:sp>
        </mc:Fallback>
      </mc:AlternateContent>
    </p:spTree>
    <p:extLst>
      <p:ext uri="{BB962C8B-B14F-4D97-AF65-F5344CB8AC3E}">
        <p14:creationId xmlns:p14="http://schemas.microsoft.com/office/powerpoint/2010/main" val="677287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78305" y="685800"/>
            <a:ext cx="9601200" cy="1485900"/>
          </a:xfrm>
        </p:spPr>
        <p:txBody>
          <a:bodyPr/>
          <a:lstStyle/>
          <a:p>
            <a:pPr algn="ctr"/>
            <a:r>
              <a:rPr lang="es-ES" dirty="0"/>
              <a:t>La escala absoluta: grados Kelvin</a:t>
            </a:r>
            <a:endParaRPr lang="en-US"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5462" y="2729034"/>
            <a:ext cx="4662738" cy="3708111"/>
          </a:xfrm>
          <a:prstGeom prst="rect">
            <a:avLst/>
          </a:prstGeom>
        </p:spPr>
      </p:pic>
      <p:sp>
        <p:nvSpPr>
          <p:cNvPr id="8" name="Rectángulo 7"/>
          <p:cNvSpPr/>
          <p:nvPr/>
        </p:nvSpPr>
        <p:spPr>
          <a:xfrm>
            <a:off x="2441156" y="1428750"/>
            <a:ext cx="7773653" cy="1200329"/>
          </a:xfrm>
          <a:prstGeom prst="rect">
            <a:avLst/>
          </a:prstGeom>
        </p:spPr>
        <p:txBody>
          <a:bodyPr wrap="square">
            <a:spAutoFit/>
          </a:bodyPr>
          <a:lstStyle/>
          <a:p>
            <a:r>
              <a:rPr lang="es-ES" dirty="0"/>
              <a:t>La escala de temperatura Kelvin es la unidad base de medición de temperatura termodinámica en el Sistema Internacional (SI) de medición. La escala Kelvin se determinó en base a la escala Celsius, pero con un punto de partida en cero absoluto</a:t>
            </a:r>
            <a:endParaRPr lang="en-US" dirty="0"/>
          </a:p>
        </p:txBody>
      </p:sp>
    </p:spTree>
    <p:extLst>
      <p:ext uri="{BB962C8B-B14F-4D97-AF65-F5344CB8AC3E}">
        <p14:creationId xmlns:p14="http://schemas.microsoft.com/office/powerpoint/2010/main" val="3098180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11706" y="945213"/>
            <a:ext cx="6096000" cy="3139321"/>
          </a:xfrm>
          <a:prstGeom prst="rect">
            <a:avLst/>
          </a:prstGeom>
        </p:spPr>
        <p:txBody>
          <a:bodyPr>
            <a:spAutoFit/>
          </a:bodyPr>
          <a:lstStyle/>
          <a:p>
            <a:r>
              <a:rPr lang="de-DE" dirty="0"/>
              <a:t>Kelvin – Celsius</a:t>
            </a:r>
          </a:p>
          <a:p>
            <a:endParaRPr lang="de-DE" dirty="0" smtClean="0"/>
          </a:p>
          <a:p>
            <a:r>
              <a:rPr lang="de-DE" dirty="0" smtClean="0"/>
              <a:t>K </a:t>
            </a:r>
            <a:r>
              <a:rPr lang="de-DE" dirty="0"/>
              <a:t>= ° C + 273,15</a:t>
            </a:r>
          </a:p>
          <a:p>
            <a:endParaRPr lang="de-DE" dirty="0"/>
          </a:p>
          <a:p>
            <a:r>
              <a:rPr lang="de-DE" dirty="0"/>
              <a:t>° C = K – 273,15</a:t>
            </a:r>
          </a:p>
          <a:p>
            <a:endParaRPr lang="de-DE" dirty="0"/>
          </a:p>
          <a:p>
            <a:r>
              <a:rPr lang="de-DE" dirty="0"/>
              <a:t>Rankine – Fahrenheit</a:t>
            </a:r>
          </a:p>
          <a:p>
            <a:endParaRPr lang="de-DE" dirty="0"/>
          </a:p>
          <a:p>
            <a:r>
              <a:rPr lang="de-DE" dirty="0"/>
              <a:t>R = ° F + 460</a:t>
            </a:r>
          </a:p>
          <a:p>
            <a:endParaRPr lang="de-DE" dirty="0"/>
          </a:p>
          <a:p>
            <a:r>
              <a:rPr lang="de-DE" dirty="0"/>
              <a:t>° F = R – 460</a:t>
            </a:r>
            <a:endParaRPr lang="en-US" dirty="0"/>
          </a:p>
        </p:txBody>
      </p:sp>
      <p:sp>
        <p:nvSpPr>
          <p:cNvPr id="4" name="Rectángulo 3"/>
          <p:cNvSpPr/>
          <p:nvPr/>
        </p:nvSpPr>
        <p:spPr>
          <a:xfrm>
            <a:off x="5153525" y="945212"/>
            <a:ext cx="6180221" cy="3416320"/>
          </a:xfrm>
          <a:prstGeom prst="rect">
            <a:avLst/>
          </a:prstGeom>
        </p:spPr>
        <p:txBody>
          <a:bodyPr wrap="square">
            <a:spAutoFit/>
          </a:bodyPr>
          <a:lstStyle/>
          <a:p>
            <a:r>
              <a:rPr lang="es-ES" dirty="0"/>
              <a:t>Cero absoluto</a:t>
            </a:r>
          </a:p>
          <a:p>
            <a:endParaRPr lang="es-ES" dirty="0" smtClean="0"/>
          </a:p>
          <a:p>
            <a:r>
              <a:rPr lang="es-ES" dirty="0" smtClean="0"/>
              <a:t>Tal </a:t>
            </a:r>
            <a:r>
              <a:rPr lang="es-ES" dirty="0"/>
              <a:t>escala tiene como punto cero . La temperatura teórica más fría se llama cero absoluto , en el cual el movimiento térmico de los átomos y las moléculas alcanza su mínimo. Este es un estado en el que la entalpía y la entropía de un gas ideal enfriado alcanza su valor mínimo, tomado como 0. Clásicamente , este sería un estado de inmovilidad , pero la incertidumbre cuántica dicta que las partículas aún poseen una energía finita de punto cero . El cero absoluto se denota como 0 K en la escala Kelvin, −273.15 ° C en la escala Celsius y −459.67 ° F en la escala Fahrenheit.</a:t>
            </a:r>
            <a:endParaRPr lang="en-US" dirty="0"/>
          </a:p>
        </p:txBody>
      </p:sp>
    </p:spTree>
    <p:extLst>
      <p:ext uri="{BB962C8B-B14F-4D97-AF65-F5344CB8AC3E}">
        <p14:creationId xmlns:p14="http://schemas.microsoft.com/office/powerpoint/2010/main" val="2240067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Ejercicios </a:t>
            </a:r>
            <a:endParaRPr lang="en-US" dirty="0"/>
          </a:p>
        </p:txBody>
      </p:sp>
      <p:pic>
        <p:nvPicPr>
          <p:cNvPr id="4" name="Marcador de contenido 3"/>
          <p:cNvPicPr>
            <a:picLocks noGrp="1" noChangeAspect="1"/>
          </p:cNvPicPr>
          <p:nvPr>
            <p:ph idx="1"/>
          </p:nvPr>
        </p:nvPicPr>
        <p:blipFill rotWithShape="1">
          <a:blip r:embed="rId2"/>
          <a:srcRect l="24307" t="17724" r="28318" b="19913"/>
          <a:stretch/>
        </p:blipFill>
        <p:spPr>
          <a:xfrm>
            <a:off x="2827421" y="1344529"/>
            <a:ext cx="6689558" cy="4950947"/>
          </a:xfrm>
          <a:prstGeom prst="rect">
            <a:avLst/>
          </a:prstGeom>
        </p:spPr>
      </p:pic>
    </p:spTree>
    <p:extLst>
      <p:ext uri="{BB962C8B-B14F-4D97-AF65-F5344CB8AC3E}">
        <p14:creationId xmlns:p14="http://schemas.microsoft.com/office/powerpoint/2010/main" val="1687817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18264" t="19639" r="22752" b="44744"/>
          <a:stretch/>
        </p:blipFill>
        <p:spPr>
          <a:xfrm>
            <a:off x="2117558" y="794084"/>
            <a:ext cx="8505594" cy="2887580"/>
          </a:xfrm>
          <a:prstGeom prst="rect">
            <a:avLst/>
          </a:prstGeom>
        </p:spPr>
      </p:pic>
    </p:spTree>
    <p:extLst>
      <p:ext uri="{BB962C8B-B14F-4D97-AF65-F5344CB8AC3E}">
        <p14:creationId xmlns:p14="http://schemas.microsoft.com/office/powerpoint/2010/main" val="2168363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Conceptos claves</a:t>
            </a:r>
            <a:endParaRPr lang="en-US" dirty="0"/>
          </a:p>
        </p:txBody>
      </p:sp>
      <p:sp>
        <p:nvSpPr>
          <p:cNvPr id="3" name="Marcador de contenido 2"/>
          <p:cNvSpPr>
            <a:spLocks noGrp="1"/>
          </p:cNvSpPr>
          <p:nvPr>
            <p:ph idx="1"/>
          </p:nvPr>
        </p:nvSpPr>
        <p:spPr/>
        <p:txBody>
          <a:bodyPr/>
          <a:lstStyle/>
          <a:p>
            <a:r>
              <a:rPr lang="es-ES" dirty="0" smtClean="0"/>
              <a:t>Calor</a:t>
            </a:r>
          </a:p>
          <a:p>
            <a:r>
              <a:rPr lang="es-ES" dirty="0" smtClean="0"/>
              <a:t>Temperatura</a:t>
            </a:r>
          </a:p>
          <a:p>
            <a:r>
              <a:rPr lang="es-ES" dirty="0" smtClean="0"/>
              <a:t>Cambios de estado</a:t>
            </a:r>
          </a:p>
          <a:p>
            <a:r>
              <a:rPr lang="es-ES" dirty="0" smtClean="0"/>
              <a:t>Escalas de temperatura</a:t>
            </a:r>
            <a:endParaRPr lang="en-US" dirty="0"/>
          </a:p>
        </p:txBody>
      </p:sp>
    </p:spTree>
    <p:extLst>
      <p:ext uri="{BB962C8B-B14F-4D97-AF65-F5344CB8AC3E}">
        <p14:creationId xmlns:p14="http://schemas.microsoft.com/office/powerpoint/2010/main" val="1583558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264316" cy="709863"/>
          </a:xfrm>
        </p:spPr>
        <p:txBody>
          <a:bodyPr/>
          <a:lstStyle/>
          <a:p>
            <a:pPr algn="ctr"/>
            <a:r>
              <a:rPr lang="es-CL" dirty="0" smtClean="0"/>
              <a:t>Páginas de </a:t>
            </a:r>
            <a:r>
              <a:rPr lang="es-CL" dirty="0" err="1" smtClean="0"/>
              <a:t>interes</a:t>
            </a:r>
            <a:endParaRPr lang="en-US" dirty="0"/>
          </a:p>
        </p:txBody>
      </p:sp>
      <p:sp>
        <p:nvSpPr>
          <p:cNvPr id="3" name="Marcador de contenido 2"/>
          <p:cNvSpPr>
            <a:spLocks noGrp="1"/>
          </p:cNvSpPr>
          <p:nvPr>
            <p:ph idx="1"/>
          </p:nvPr>
        </p:nvSpPr>
        <p:spPr>
          <a:xfrm>
            <a:off x="1371600" y="1600200"/>
            <a:ext cx="9516980" cy="4267200"/>
          </a:xfrm>
        </p:spPr>
        <p:txBody>
          <a:bodyPr/>
          <a:lstStyle/>
          <a:p>
            <a:r>
              <a:rPr lang="en-US" dirty="0">
                <a:hlinkClick r:id="rId2"/>
              </a:rPr>
              <a:t>https://www.aprendeconenergia.cl/calor</a:t>
            </a:r>
            <a:r>
              <a:rPr lang="en-US" dirty="0" smtClean="0">
                <a:hlinkClick r:id="rId2"/>
              </a:rPr>
              <a:t>/</a:t>
            </a:r>
            <a:endParaRPr lang="en-US" dirty="0" smtClean="0"/>
          </a:p>
          <a:p>
            <a:r>
              <a:rPr lang="en-US" dirty="0">
                <a:hlinkClick r:id="rId3"/>
              </a:rPr>
              <a:t>https://www.thermal-engineering.org/es/que-es-la-escala-kelvin-temperatura-absoluta-definicion</a:t>
            </a:r>
            <a:r>
              <a:rPr lang="en-US" dirty="0" smtClean="0">
                <a:hlinkClick r:id="rId3"/>
              </a:rPr>
              <a:t>/</a:t>
            </a:r>
            <a:endParaRPr lang="en-US" dirty="0" smtClean="0"/>
          </a:p>
          <a:p>
            <a:r>
              <a:rPr lang="en-US" dirty="0">
                <a:hlinkClick r:id="rId3"/>
              </a:rPr>
              <a:t>https://www.thermal-engineering.org/es/que-es-la-escala-kelvin-temperatura-absoluta-definicion</a:t>
            </a:r>
            <a:r>
              <a:rPr lang="en-US" dirty="0" smtClean="0">
                <a:hlinkClick r:id="rId3"/>
              </a:rPr>
              <a:t>/</a:t>
            </a:r>
            <a:endParaRPr lang="en-US" dirty="0" smtClean="0"/>
          </a:p>
          <a:p>
            <a:pPr marL="0" indent="0">
              <a:buNone/>
            </a:pPr>
            <a:endParaRPr lang="en-US" dirty="0"/>
          </a:p>
        </p:txBody>
      </p:sp>
    </p:spTree>
    <p:extLst>
      <p:ext uri="{BB962C8B-B14F-4D97-AF65-F5344CB8AC3E}">
        <p14:creationId xmlns:p14="http://schemas.microsoft.com/office/powerpoint/2010/main" val="395538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11442" y="288758"/>
            <a:ext cx="9661358" cy="5578642"/>
          </a:xfrm>
        </p:spPr>
        <p:txBody>
          <a:bodyPr/>
          <a:lstStyle/>
          <a:p>
            <a:endParaRPr lang="es-ES" dirty="0" smtClean="0"/>
          </a:p>
          <a:p>
            <a:r>
              <a:rPr lang="es-ES" dirty="0"/>
              <a:t>Ley Cero de la Termodinámica</a:t>
            </a:r>
          </a:p>
          <a:p>
            <a:pPr marL="0" indent="0">
              <a:buNone/>
            </a:pPr>
            <a:r>
              <a:rPr lang="es-ES" dirty="0" smtClean="0"/>
              <a:t>A </a:t>
            </a:r>
            <a:r>
              <a:rPr lang="es-ES" dirty="0"/>
              <a:t>esta ley se le llama de "equilibrio térmico". El equilibrio térmico debe entenderse como el estado en el cual los sistemas equilibrados tienen la misma temperatura.</a:t>
            </a:r>
            <a:endParaRPr lang="es-ES" dirty="0" smtClean="0"/>
          </a:p>
          <a:p>
            <a:endParaRPr lang="es-ES" dirty="0"/>
          </a:p>
          <a:p>
            <a:r>
              <a:rPr lang="es-ES" dirty="0" smtClean="0"/>
              <a:t>Primera </a:t>
            </a:r>
            <a:r>
              <a:rPr lang="es-ES" dirty="0"/>
              <a:t>Ley de la Termodinámica</a:t>
            </a:r>
          </a:p>
          <a:p>
            <a:pPr marL="0" indent="0">
              <a:buNone/>
            </a:pPr>
            <a:r>
              <a:rPr lang="es-ES" dirty="0" smtClean="0"/>
              <a:t>Esta </a:t>
            </a:r>
            <a:r>
              <a:rPr lang="es-ES" dirty="0"/>
              <a:t>primera ley, y la más importante de todas, también conocida como principio de conservación de la energía , dice: "La energía no puede ser creada ni destruida, sólo puede transformarse de un tipo de energía en otro".</a:t>
            </a:r>
            <a:endParaRPr lang="en-US" dirty="0"/>
          </a:p>
        </p:txBody>
      </p:sp>
    </p:spTree>
    <p:extLst>
      <p:ext uri="{BB962C8B-B14F-4D97-AF65-F5344CB8AC3E}">
        <p14:creationId xmlns:p14="http://schemas.microsoft.com/office/powerpoint/2010/main" val="3926058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Calor (Q)</a:t>
            </a:r>
            <a:endParaRPr lang="en-US" dirty="0"/>
          </a:p>
        </p:txBody>
      </p:sp>
      <p:sp>
        <p:nvSpPr>
          <p:cNvPr id="3" name="Marcador de contenido 2"/>
          <p:cNvSpPr>
            <a:spLocks noGrp="1"/>
          </p:cNvSpPr>
          <p:nvPr>
            <p:ph idx="1"/>
          </p:nvPr>
        </p:nvSpPr>
        <p:spPr>
          <a:xfrm>
            <a:off x="1105469" y="1528548"/>
            <a:ext cx="9867331" cy="4338851"/>
          </a:xfrm>
        </p:spPr>
        <p:txBody>
          <a:bodyPr/>
          <a:lstStyle/>
          <a:p>
            <a:r>
              <a:rPr lang="es-ES" dirty="0" smtClean="0"/>
              <a:t>Se </a:t>
            </a:r>
            <a:r>
              <a:rPr lang="es-ES" dirty="0"/>
              <a:t>define como la </a:t>
            </a:r>
            <a:r>
              <a:rPr lang="es-ES" b="1" dirty="0"/>
              <a:t>transferencia</a:t>
            </a:r>
            <a:r>
              <a:rPr lang="es-ES" dirty="0"/>
              <a:t> de energía térmica desde un cuerpo caliente a uno más frío</a:t>
            </a:r>
            <a:r>
              <a:rPr lang="es-ES" dirty="0" smtClean="0"/>
              <a:t>.</a:t>
            </a:r>
          </a:p>
          <a:p>
            <a:r>
              <a:rPr lang="es-ES" dirty="0" smtClean="0"/>
              <a:t>Teoría cinética molecular de la materia        partículas en constante movimiento</a:t>
            </a:r>
          </a:p>
          <a:p>
            <a:pPr marL="0" indent="0">
              <a:buNone/>
            </a:pPr>
            <a:endParaRPr lang="es-ES" dirty="0" smtClean="0"/>
          </a:p>
          <a:p>
            <a:pPr marL="0" indent="0">
              <a:buNone/>
            </a:pPr>
            <a:r>
              <a:rPr lang="es-ES" dirty="0" smtClean="0"/>
              <a:t>                             Determina la energía cinética o energía de movimiento de un cuerpo</a:t>
            </a:r>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3876" y="1214508"/>
            <a:ext cx="1403065" cy="1052298"/>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4023" t="3775" r="9476" b="6151"/>
          <a:stretch/>
        </p:blipFill>
        <p:spPr>
          <a:xfrm>
            <a:off x="3923731" y="3697973"/>
            <a:ext cx="3862317" cy="2797791"/>
          </a:xfrm>
          <a:prstGeom prst="rect">
            <a:avLst/>
          </a:prstGeom>
        </p:spPr>
      </p:pic>
      <p:sp>
        <p:nvSpPr>
          <p:cNvPr id="6" name="Flecha derecha 5"/>
          <p:cNvSpPr/>
          <p:nvPr/>
        </p:nvSpPr>
        <p:spPr>
          <a:xfrm>
            <a:off x="5854890" y="2361912"/>
            <a:ext cx="317310" cy="22149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Flecha abajo 6"/>
          <p:cNvSpPr/>
          <p:nvPr/>
        </p:nvSpPr>
        <p:spPr>
          <a:xfrm>
            <a:off x="9171295" y="2645106"/>
            <a:ext cx="259308" cy="350006"/>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 name="CuadroTexto 7"/>
              <p:cNvSpPr txBox="1"/>
              <p:nvPr/>
            </p:nvSpPr>
            <p:spPr>
              <a:xfrm>
                <a:off x="5640779" y="2974769"/>
                <a:ext cx="2467021"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a:fld id="{7D62C738-E4D8-409E-8FD2-601D68968D4D}" type="mathplaceholder">
                        <a:rPr lang="en-US" i="1" smtClean="0">
                          <a:latin typeface="Cambria Math" panose="02040503050406030204" pitchFamily="18" charset="0"/>
                        </a:rPr>
                        <a:t>Escriba aquí la ecuación.</a:t>
                      </a:fld>
                    </m:oMath>
                  </m:oMathPara>
                </a14:m>
                <a:endParaRPr lang="en-US" dirty="0"/>
              </a:p>
            </p:txBody>
          </p:sp>
        </mc:Choice>
        <mc:Fallback>
          <p:sp>
            <p:nvSpPr>
              <p:cNvPr id="8" name="CuadroTexto 7"/>
              <p:cNvSpPr txBox="1">
                <a:spLocks noRot="1" noChangeAspect="1" noMove="1" noResize="1" noEditPoints="1" noAdjustHandles="1" noChangeArrowheads="1" noChangeShapeType="1" noTextEdit="1"/>
              </p:cNvSpPr>
              <p:nvPr/>
            </p:nvSpPr>
            <p:spPr>
              <a:xfrm>
                <a:off x="5640779" y="2974769"/>
                <a:ext cx="2467021" cy="276999"/>
              </a:xfrm>
              <a:prstGeom prst="rect">
                <a:avLst/>
              </a:prstGeom>
              <a:blipFill>
                <a:blip r:embed="rId4"/>
                <a:stretch>
                  <a:fillRect l="-1728" t="-4444" r="-2222" b="-377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CuadroTexto 8"/>
              <p:cNvSpPr txBox="1"/>
              <p:nvPr/>
            </p:nvSpPr>
            <p:spPr>
              <a:xfrm>
                <a:off x="8699785" y="3871311"/>
                <a:ext cx="2825086" cy="391582"/>
              </a:xfrm>
              <a:prstGeom prst="rect">
                <a:avLst/>
              </a:prstGeom>
              <a:noFill/>
            </p:spPr>
            <p:txBody>
              <a:bodyPr wrap="square" rtlCol="0">
                <a:spAutoFit/>
              </a:bodyPr>
              <a:lstStyle/>
              <a:p>
                <a14:m>
                  <m:oMath xmlns:m="http://schemas.openxmlformats.org/officeDocument/2006/math">
                    <m:r>
                      <a:rPr lang="es-ES" b="0" i="1" smtClean="0">
                        <a:latin typeface="Cambria Math" panose="02040503050406030204" pitchFamily="18" charset="0"/>
                      </a:rPr>
                      <m:t>𝑄</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𝑚</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𝑐</m:t>
                    </m:r>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𝑇</m:t>
                        </m:r>
                      </m:e>
                      <m:sub>
                        <m:r>
                          <a:rPr lang="es-ES" b="0" i="1" smtClean="0">
                            <a:latin typeface="Cambria Math" panose="02040503050406030204" pitchFamily="18" charset="0"/>
                            <a:ea typeface="Cambria Math" panose="02040503050406030204" pitchFamily="18" charset="0"/>
                          </a:rPr>
                          <m:t>𝑓</m:t>
                        </m:r>
                      </m:sub>
                    </m:sSub>
                    <m:r>
                      <a:rPr lang="es-ES" b="0" i="0"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𝑇</m:t>
                        </m:r>
                      </m:e>
                      <m:sub>
                        <m:r>
                          <a:rPr lang="es-ES" b="0" i="1" smtClean="0">
                            <a:latin typeface="Cambria Math" panose="02040503050406030204" pitchFamily="18" charset="0"/>
                            <a:ea typeface="Cambria Math" panose="02040503050406030204" pitchFamily="18" charset="0"/>
                          </a:rPr>
                          <m:t>𝑖</m:t>
                        </m:r>
                      </m:sub>
                    </m:sSub>
                  </m:oMath>
                </a14:m>
                <a:r>
                  <a:rPr lang="en-US" dirty="0" smtClean="0"/>
                  <a:t>)</a:t>
                </a:r>
                <a:endParaRPr lang="en-US" dirty="0"/>
              </a:p>
            </p:txBody>
          </p:sp>
        </mc:Choice>
        <mc:Fallback>
          <p:sp>
            <p:nvSpPr>
              <p:cNvPr id="9" name="CuadroTexto 8"/>
              <p:cNvSpPr txBox="1">
                <a:spLocks noRot="1" noChangeAspect="1" noMove="1" noResize="1" noEditPoints="1" noAdjustHandles="1" noChangeArrowheads="1" noChangeShapeType="1" noTextEdit="1"/>
              </p:cNvSpPr>
              <p:nvPr/>
            </p:nvSpPr>
            <p:spPr>
              <a:xfrm>
                <a:off x="8699785" y="3871311"/>
                <a:ext cx="2825086" cy="391582"/>
              </a:xfrm>
              <a:prstGeom prst="rect">
                <a:avLst/>
              </a:prstGeom>
              <a:blipFill>
                <a:blip r:embed="rId5"/>
                <a:stretch>
                  <a:fillRect l="-431" t="-7813" b="-18750"/>
                </a:stretch>
              </a:blipFill>
            </p:spPr>
            <p:txBody>
              <a:bodyPr/>
              <a:lstStyle/>
              <a:p>
                <a:r>
                  <a:rPr lang="en-US">
                    <a:noFill/>
                  </a:rPr>
                  <a:t> </a:t>
                </a:r>
              </a:p>
            </p:txBody>
          </p:sp>
        </mc:Fallback>
      </mc:AlternateContent>
      <p:sp>
        <p:nvSpPr>
          <p:cNvPr id="10" name="CuadroTexto 9"/>
          <p:cNvSpPr txBox="1"/>
          <p:nvPr/>
        </p:nvSpPr>
        <p:spPr>
          <a:xfrm>
            <a:off x="5636525" y="2975212"/>
            <a:ext cx="65" cy="276999"/>
          </a:xfrm>
          <a:prstGeom prst="rect">
            <a:avLst/>
          </a:prstGeom>
          <a:noFill/>
        </p:spPr>
        <p:txBody>
          <a:bodyPr wrap="none" lIns="0" tIns="0" rIns="0" bIns="0" rtlCol="0">
            <a:spAutoFit/>
          </a:bodyPr>
          <a:lstStyle/>
          <a:p>
            <a:endParaRPr lang="en-US" dirty="0"/>
          </a:p>
        </p:txBody>
      </p:sp>
      <p:sp>
        <p:nvSpPr>
          <p:cNvPr id="11" name="CuadroTexto 10"/>
          <p:cNvSpPr txBox="1"/>
          <p:nvPr/>
        </p:nvSpPr>
        <p:spPr>
          <a:xfrm>
            <a:off x="8761863" y="4612943"/>
            <a:ext cx="2391770" cy="1477328"/>
          </a:xfrm>
          <a:prstGeom prst="rect">
            <a:avLst/>
          </a:prstGeom>
          <a:noFill/>
        </p:spPr>
        <p:txBody>
          <a:bodyPr wrap="square" rtlCol="0">
            <a:spAutoFit/>
          </a:bodyPr>
          <a:lstStyle/>
          <a:p>
            <a:r>
              <a:rPr lang="es-ES" dirty="0" smtClean="0"/>
              <a:t>Siendo:</a:t>
            </a:r>
          </a:p>
          <a:p>
            <a:r>
              <a:rPr lang="es-ES" dirty="0" smtClean="0"/>
              <a:t>Q=calor</a:t>
            </a:r>
          </a:p>
          <a:p>
            <a:r>
              <a:rPr lang="es-ES" dirty="0" smtClean="0"/>
              <a:t>m=masa</a:t>
            </a:r>
          </a:p>
          <a:p>
            <a:r>
              <a:rPr lang="es-ES" dirty="0"/>
              <a:t>c</a:t>
            </a:r>
            <a:r>
              <a:rPr lang="es-ES" dirty="0" smtClean="0"/>
              <a:t>=calor especifico</a:t>
            </a:r>
          </a:p>
          <a:p>
            <a:r>
              <a:rPr lang="es-ES" dirty="0" smtClean="0"/>
              <a:t>T</a:t>
            </a:r>
            <a:r>
              <a:rPr lang="es-ES" smtClean="0"/>
              <a:t>= temperatura</a:t>
            </a:r>
            <a:endParaRPr lang="en-US" dirty="0"/>
          </a:p>
        </p:txBody>
      </p:sp>
    </p:spTree>
    <p:extLst>
      <p:ext uri="{BB962C8B-B14F-4D97-AF65-F5344CB8AC3E}">
        <p14:creationId xmlns:p14="http://schemas.microsoft.com/office/powerpoint/2010/main" val="543120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516979" cy="854242"/>
          </a:xfrm>
        </p:spPr>
        <p:txBody>
          <a:bodyPr/>
          <a:lstStyle/>
          <a:p>
            <a:pPr algn="ctr"/>
            <a:r>
              <a:rPr lang="es-CL" dirty="0" smtClean="0"/>
              <a:t>Cambios de estados de la materia </a:t>
            </a:r>
            <a:endParaRPr lang="en-US" dirty="0"/>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2768" y="1540042"/>
            <a:ext cx="4969109" cy="3954797"/>
          </a:xfrm>
        </p:spPr>
      </p:pic>
    </p:spTree>
    <p:extLst>
      <p:ext uri="{BB962C8B-B14F-4D97-AF65-F5344CB8AC3E}">
        <p14:creationId xmlns:p14="http://schemas.microsoft.com/office/powerpoint/2010/main" val="1918260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88167" y="162426"/>
            <a:ext cx="9504947" cy="655721"/>
          </a:xfrm>
        </p:spPr>
        <p:txBody>
          <a:bodyPr>
            <a:normAutofit fontScale="90000"/>
          </a:bodyPr>
          <a:lstStyle/>
          <a:p>
            <a:pPr algn="ctr"/>
            <a:r>
              <a:rPr lang="es-CL" dirty="0" smtClean="0"/>
              <a:t>Formas de conducción del calor</a:t>
            </a:r>
            <a:endParaRPr lang="en-US"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50248" y="1010652"/>
            <a:ext cx="3923588" cy="2275681"/>
          </a:xfrm>
        </p:spPr>
      </p:pic>
      <p:sp>
        <p:nvSpPr>
          <p:cNvPr id="5" name="CuadroTexto 4"/>
          <p:cNvSpPr txBox="1"/>
          <p:nvPr/>
        </p:nvSpPr>
        <p:spPr>
          <a:xfrm>
            <a:off x="8602579" y="818147"/>
            <a:ext cx="3164305" cy="3539430"/>
          </a:xfrm>
          <a:prstGeom prst="rect">
            <a:avLst/>
          </a:prstGeom>
          <a:noFill/>
        </p:spPr>
        <p:txBody>
          <a:bodyPr wrap="square" rtlCol="0">
            <a:spAutoFit/>
          </a:bodyPr>
          <a:lstStyle/>
          <a:p>
            <a:r>
              <a:rPr lang="es-ES" dirty="0"/>
              <a:t>L</a:t>
            </a:r>
            <a:r>
              <a:rPr lang="es-ES" dirty="0" smtClean="0"/>
              <a:t>os </a:t>
            </a:r>
            <a:r>
              <a:rPr lang="es-ES" dirty="0"/>
              <a:t>átomos de las regiones más calientes tienen más energía cinética, en promedio, que sus vecinos más fríos, así que empujan a sus vecinos, transfiriéndoles algo de su energía. Los vecinos empujan a otros vecinos, continuando así a través del material. </a:t>
            </a:r>
            <a:r>
              <a:rPr lang="es-ES" sz="2000" i="1" dirty="0"/>
              <a:t>Los átomos en sí no se mueven de una región del material a otra, pero su energía sí.</a:t>
            </a:r>
            <a:endParaRPr lang="en-US" sz="2000" i="1" dirty="0"/>
          </a:p>
        </p:txBody>
      </p:sp>
      <p:sp>
        <p:nvSpPr>
          <p:cNvPr id="6" name="Flecha derecha 5"/>
          <p:cNvSpPr/>
          <p:nvPr/>
        </p:nvSpPr>
        <p:spPr>
          <a:xfrm>
            <a:off x="8169442" y="1515979"/>
            <a:ext cx="433137" cy="445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p:cNvSpPr txBox="1"/>
          <p:nvPr/>
        </p:nvSpPr>
        <p:spPr>
          <a:xfrm>
            <a:off x="794084" y="818147"/>
            <a:ext cx="2827421" cy="3416320"/>
          </a:xfrm>
          <a:prstGeom prst="rect">
            <a:avLst/>
          </a:prstGeom>
          <a:noFill/>
        </p:spPr>
        <p:txBody>
          <a:bodyPr wrap="square" rtlCol="0">
            <a:spAutoFit/>
          </a:bodyPr>
          <a:lstStyle/>
          <a:p>
            <a:r>
              <a:rPr lang="es-ES" dirty="0"/>
              <a:t>E</a:t>
            </a:r>
            <a:r>
              <a:rPr lang="es-ES" dirty="0" smtClean="0"/>
              <a:t>s </a:t>
            </a:r>
            <a:r>
              <a:rPr lang="es-ES" dirty="0"/>
              <a:t>transferencia de calor por movimiento de una masa de fluido de una región del espacio a otra. Como ejemplos conocidos tenemos los sistemas de </a:t>
            </a:r>
            <a:r>
              <a:rPr lang="es-ES" dirty="0" err="1"/>
              <a:t>calefac</a:t>
            </a:r>
            <a:r>
              <a:rPr lang="es-ES" dirty="0"/>
              <a:t>- </a:t>
            </a:r>
            <a:r>
              <a:rPr lang="es-ES" dirty="0" err="1"/>
              <a:t>ción</a:t>
            </a:r>
            <a:r>
              <a:rPr lang="es-ES" dirty="0"/>
              <a:t> domésticos de aire caliente y de agua caliente, el sistema de enfriamiento de un motor de combustión y el flujo de sangre en el cuerpo. </a:t>
            </a:r>
            <a:endParaRPr lang="en-US" dirty="0"/>
          </a:p>
        </p:txBody>
      </p:sp>
      <p:sp>
        <p:nvSpPr>
          <p:cNvPr id="8" name="Flecha izquierda 7"/>
          <p:cNvSpPr/>
          <p:nvPr/>
        </p:nvSpPr>
        <p:spPr>
          <a:xfrm>
            <a:off x="3440386" y="1992081"/>
            <a:ext cx="493294" cy="3778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adroTexto 8"/>
          <p:cNvSpPr txBox="1"/>
          <p:nvPr/>
        </p:nvSpPr>
        <p:spPr>
          <a:xfrm>
            <a:off x="4337061" y="3971484"/>
            <a:ext cx="3549962" cy="1200329"/>
          </a:xfrm>
          <a:prstGeom prst="rect">
            <a:avLst/>
          </a:prstGeom>
          <a:noFill/>
        </p:spPr>
        <p:txBody>
          <a:bodyPr wrap="square" rtlCol="0">
            <a:spAutoFit/>
          </a:bodyPr>
          <a:lstStyle/>
          <a:p>
            <a:r>
              <a:rPr lang="es-ES" dirty="0" smtClean="0"/>
              <a:t>Es </a:t>
            </a:r>
            <a:r>
              <a:rPr lang="es-ES" dirty="0"/>
              <a:t>la transferencia de calor por ondas electromagnéticas como la luz visible, el infrarrojo y la radiación ultravioleta.</a:t>
            </a:r>
            <a:endParaRPr lang="en-US" dirty="0"/>
          </a:p>
        </p:txBody>
      </p:sp>
      <p:sp>
        <p:nvSpPr>
          <p:cNvPr id="10" name="Flecha abajo 9"/>
          <p:cNvSpPr/>
          <p:nvPr/>
        </p:nvSpPr>
        <p:spPr>
          <a:xfrm>
            <a:off x="5787189" y="3468518"/>
            <a:ext cx="553451" cy="4915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089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4126" y="597687"/>
            <a:ext cx="2285900" cy="5057555"/>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1870" y="597687"/>
            <a:ext cx="3009900" cy="4667250"/>
          </a:xfrm>
          <a:prstGeom prst="rect">
            <a:avLst/>
          </a:prstGeom>
        </p:spPr>
      </p:pic>
      <mc:AlternateContent xmlns:mc="http://schemas.openxmlformats.org/markup-compatibility/2006" xmlns:a14="http://schemas.microsoft.com/office/drawing/2010/main">
        <mc:Choice Requires="a14">
          <p:sp>
            <p:nvSpPr>
              <p:cNvPr id="6" name="CuadroTexto 5"/>
              <p:cNvSpPr txBox="1"/>
              <p:nvPr/>
            </p:nvSpPr>
            <p:spPr>
              <a:xfrm>
                <a:off x="4953243" y="811706"/>
                <a:ext cx="2220811" cy="52591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𝐻</m:t>
                      </m:r>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𝑑𝑄</m:t>
                          </m:r>
                        </m:num>
                        <m:den>
                          <m:r>
                            <a:rPr lang="es-CL" b="0" i="1" smtClean="0">
                              <a:latin typeface="Cambria Math" panose="02040503050406030204" pitchFamily="18" charset="0"/>
                            </a:rPr>
                            <m:t>𝑑𝑡</m:t>
                          </m:r>
                        </m:den>
                      </m:f>
                    </m:oMath>
                  </m:oMathPara>
                </a14:m>
                <a:endParaRPr lang="en-US" dirty="0"/>
              </a:p>
            </p:txBody>
          </p:sp>
        </mc:Choice>
        <mc:Fallback xmlns="">
          <p:sp>
            <p:nvSpPr>
              <p:cNvPr id="6" name="CuadroTexto 5"/>
              <p:cNvSpPr txBox="1">
                <a:spLocks noRot="1" noChangeAspect="1" noMove="1" noResize="1" noEditPoints="1" noAdjustHandles="1" noChangeArrowheads="1" noChangeShapeType="1" noTextEdit="1"/>
              </p:cNvSpPr>
              <p:nvPr/>
            </p:nvSpPr>
            <p:spPr>
              <a:xfrm>
                <a:off x="4953243" y="811706"/>
                <a:ext cx="2220811" cy="525913"/>
              </a:xfrm>
              <a:prstGeom prst="rect">
                <a:avLst/>
              </a:prstGeom>
              <a:blipFill>
                <a:blip r:embed="rId4"/>
                <a:stretch>
                  <a:fillRect/>
                </a:stretch>
              </a:blipFill>
            </p:spPr>
            <p:txBody>
              <a:bodyPr/>
              <a:lstStyle/>
              <a:p>
                <a:r>
                  <a:rPr lang="en-US">
                    <a:noFill/>
                  </a:rPr>
                  <a:t> </a:t>
                </a:r>
              </a:p>
            </p:txBody>
          </p:sp>
        </mc:Fallback>
      </mc:AlternateContent>
      <p:sp>
        <p:nvSpPr>
          <p:cNvPr id="7" name="Flecha abajo 6"/>
          <p:cNvSpPr/>
          <p:nvPr/>
        </p:nvSpPr>
        <p:spPr>
          <a:xfrm>
            <a:off x="5835316" y="1509713"/>
            <a:ext cx="481264"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adroTexto 7"/>
          <p:cNvSpPr txBox="1"/>
          <p:nvPr/>
        </p:nvSpPr>
        <p:spPr>
          <a:xfrm>
            <a:off x="5606716" y="2062772"/>
            <a:ext cx="1419727" cy="646331"/>
          </a:xfrm>
          <a:prstGeom prst="rect">
            <a:avLst/>
          </a:prstGeom>
          <a:noFill/>
        </p:spPr>
        <p:txBody>
          <a:bodyPr wrap="square" rtlCol="0">
            <a:spAutoFit/>
          </a:bodyPr>
          <a:lstStyle/>
          <a:p>
            <a:r>
              <a:rPr lang="es-CL" dirty="0" smtClean="0"/>
              <a:t>Flujo de calor</a:t>
            </a:r>
            <a:endParaRPr lang="en-US" dirty="0"/>
          </a:p>
        </p:txBody>
      </p:sp>
      <p:sp>
        <p:nvSpPr>
          <p:cNvPr id="9" name="Rectángulo 8"/>
          <p:cNvSpPr/>
          <p:nvPr/>
        </p:nvSpPr>
        <p:spPr>
          <a:xfrm>
            <a:off x="3912269" y="2894532"/>
            <a:ext cx="4327358" cy="2031325"/>
          </a:xfrm>
          <a:prstGeom prst="rect">
            <a:avLst/>
          </a:prstGeom>
        </p:spPr>
        <p:txBody>
          <a:bodyPr wrap="square">
            <a:spAutoFit/>
          </a:bodyPr>
          <a:lstStyle/>
          <a:p>
            <a:r>
              <a:rPr lang="es-ES" dirty="0"/>
              <a:t>Las unidades de corriente de calor H son unidades de energía por tiempo, es decir, potencia; la unidad SI de corriente de calor es el watt (1 W = 1 J/s). Podemos determinar las unidades de k despejándola de la ecuación. Verifique que las unidades sean </a:t>
            </a:r>
            <a:r>
              <a:rPr lang="es-ES" dirty="0" smtClean="0"/>
              <a:t>W/m*K</a:t>
            </a:r>
            <a:endParaRPr lang="en-US" dirty="0"/>
          </a:p>
        </p:txBody>
      </p:sp>
      <p:sp>
        <p:nvSpPr>
          <p:cNvPr id="10" name="CuadroTexto 9"/>
          <p:cNvSpPr txBox="1"/>
          <p:nvPr/>
        </p:nvSpPr>
        <p:spPr>
          <a:xfrm>
            <a:off x="4331369" y="315737"/>
            <a:ext cx="3416969" cy="400110"/>
          </a:xfrm>
          <a:prstGeom prst="rect">
            <a:avLst/>
          </a:prstGeom>
          <a:noFill/>
        </p:spPr>
        <p:txBody>
          <a:bodyPr wrap="square" rtlCol="0">
            <a:spAutoFit/>
          </a:bodyPr>
          <a:lstStyle/>
          <a:p>
            <a:pPr algn="ctr"/>
            <a:r>
              <a:rPr lang="es-CL" sz="2000" b="1" dirty="0" smtClean="0"/>
              <a:t>Conducción</a:t>
            </a:r>
            <a:endParaRPr lang="en-US" sz="2000" b="1" dirty="0"/>
          </a:p>
        </p:txBody>
      </p:sp>
    </p:spTree>
    <p:extLst>
      <p:ext uri="{BB962C8B-B14F-4D97-AF65-F5344CB8AC3E}">
        <p14:creationId xmlns:p14="http://schemas.microsoft.com/office/powerpoint/2010/main" val="4256168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8328" y="348915"/>
            <a:ext cx="9288378" cy="505327"/>
          </a:xfrm>
        </p:spPr>
        <p:txBody>
          <a:bodyPr>
            <a:normAutofit/>
          </a:bodyPr>
          <a:lstStyle/>
          <a:p>
            <a:pPr algn="ctr"/>
            <a:r>
              <a:rPr lang="es-CL" sz="2000" b="1" dirty="0" smtClean="0"/>
              <a:t>Radiación </a:t>
            </a:r>
            <a:endParaRPr lang="en-US" sz="2000" b="1"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294923"/>
            <a:ext cx="5095875" cy="2790825"/>
          </a:xfrm>
        </p:spPr>
      </p:pic>
      <p:sp>
        <p:nvSpPr>
          <p:cNvPr id="5" name="Rectángulo 4"/>
          <p:cNvSpPr/>
          <p:nvPr/>
        </p:nvSpPr>
        <p:spPr>
          <a:xfrm>
            <a:off x="7201652" y="1294923"/>
            <a:ext cx="4372727" cy="2031325"/>
          </a:xfrm>
          <a:prstGeom prst="rect">
            <a:avLst/>
          </a:prstGeom>
        </p:spPr>
        <p:txBody>
          <a:bodyPr wrap="square">
            <a:spAutoFit/>
          </a:bodyPr>
          <a:lstStyle/>
          <a:p>
            <a:r>
              <a:rPr lang="es-ES" dirty="0"/>
              <a:t>Todo cuerpo, aun a temperaturas ordinarias, emite energía en forma de radiación electromagnética. A temperaturas ordinarias, digamos 20 °C, casi toda la energía se transporta en ondas de infrarrojo con longitudes de onda mucho mayores que las de la luz visible. </a:t>
            </a:r>
            <a:endParaRPr lang="en-US" dirty="0"/>
          </a:p>
        </p:txBody>
      </p:sp>
      <p:sp>
        <p:nvSpPr>
          <p:cNvPr id="6" name="Rectángulo 5"/>
          <p:cNvSpPr/>
          <p:nvPr/>
        </p:nvSpPr>
        <p:spPr>
          <a:xfrm>
            <a:off x="5309936" y="4249703"/>
            <a:ext cx="6096000" cy="1754326"/>
          </a:xfrm>
          <a:prstGeom prst="rect">
            <a:avLst/>
          </a:prstGeom>
        </p:spPr>
        <p:txBody>
          <a:bodyPr>
            <a:spAutoFit/>
          </a:bodyPr>
          <a:lstStyle/>
          <a:p>
            <a:r>
              <a:rPr lang="es-ES" dirty="0"/>
              <a:t>Al aumentar la temperatura, las longitudes de onda se desplazan hacia valores mucho menores. A 800 °C, un cuerpo emite suficiente radiación visible para convertirse en objeto luminoso “al rojo vivo”, aunque aun a esta temperatura la mayoría de la energía se transporta en ondas de infrarrojo.</a:t>
            </a:r>
            <a:endParaRPr lang="en-US" dirty="0"/>
          </a:p>
        </p:txBody>
      </p:sp>
    </p:spTree>
    <p:extLst>
      <p:ext uri="{BB962C8B-B14F-4D97-AF65-F5344CB8AC3E}">
        <p14:creationId xmlns:p14="http://schemas.microsoft.com/office/powerpoint/2010/main" val="39787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p:cNvSpPr>
            <a:spLocks noGrp="1"/>
          </p:cNvSpPr>
          <p:nvPr>
            <p:ph type="body" idx="1"/>
          </p:nvPr>
        </p:nvSpPr>
        <p:spPr>
          <a:xfrm>
            <a:off x="1371600" y="498416"/>
            <a:ext cx="4443984" cy="823912"/>
          </a:xfrm>
        </p:spPr>
        <p:txBody>
          <a:bodyPr/>
          <a:lstStyle/>
          <a:p>
            <a:pPr algn="ctr"/>
            <a:r>
              <a:rPr lang="es-CL" dirty="0" smtClean="0"/>
              <a:t>Calor sensible</a:t>
            </a:r>
            <a:endParaRPr lang="en-US" dirty="0"/>
          </a:p>
        </p:txBody>
      </p:sp>
      <p:sp>
        <p:nvSpPr>
          <p:cNvPr id="9" name="Marcador de contenido 8"/>
          <p:cNvSpPr>
            <a:spLocks noGrp="1"/>
          </p:cNvSpPr>
          <p:nvPr>
            <p:ph sz="half" idx="2"/>
          </p:nvPr>
        </p:nvSpPr>
        <p:spPr>
          <a:xfrm>
            <a:off x="1371600" y="1678675"/>
            <a:ext cx="4443984" cy="4188725"/>
          </a:xfrm>
        </p:spPr>
        <p:txBody>
          <a:bodyPr>
            <a:normAutofit lnSpcReduction="10000"/>
          </a:bodyPr>
          <a:lstStyle/>
          <a:p>
            <a:r>
              <a:rPr lang="es-ES" dirty="0" smtClean="0"/>
              <a:t>Es </a:t>
            </a:r>
            <a:r>
              <a:rPr lang="es-ES" dirty="0"/>
              <a:t>la energía calorífica que suministrada a un cuerpo o un objeto, hace que aumente su temperatura sin afectar su estructura molecular y por lo tanto su Fase</a:t>
            </a:r>
            <a:r>
              <a:rPr lang="es-ES" dirty="0" smtClean="0"/>
              <a:t>.</a:t>
            </a:r>
          </a:p>
          <a:p>
            <a:pPr marL="0" indent="0">
              <a:buNone/>
            </a:pPr>
            <a:r>
              <a:rPr lang="es-ES" dirty="0" smtClean="0"/>
              <a:t>                       Ejemplo</a:t>
            </a:r>
          </a:p>
          <a:p>
            <a:r>
              <a:rPr lang="es-ES" dirty="0"/>
              <a:t>Si tenemos un vaso de agua líquida a 0ºC y queremos subir su temperatura hasta los 2ºC tendremos que añadirle una cierta cantidad de calor, este calor que provocará esta subida de temperatura será calor sensible.</a:t>
            </a:r>
            <a:endParaRPr lang="en-US" dirty="0"/>
          </a:p>
        </p:txBody>
      </p:sp>
      <p:sp>
        <p:nvSpPr>
          <p:cNvPr id="10" name="Marcador de texto 9"/>
          <p:cNvSpPr>
            <a:spLocks noGrp="1"/>
          </p:cNvSpPr>
          <p:nvPr>
            <p:ph type="body" sz="quarter" idx="3"/>
          </p:nvPr>
        </p:nvSpPr>
        <p:spPr>
          <a:xfrm>
            <a:off x="6525014" y="498416"/>
            <a:ext cx="4443984" cy="823912"/>
          </a:xfrm>
        </p:spPr>
        <p:txBody>
          <a:bodyPr/>
          <a:lstStyle/>
          <a:p>
            <a:pPr algn="ctr"/>
            <a:r>
              <a:rPr lang="es-CL" dirty="0" smtClean="0"/>
              <a:t>Calor latente </a:t>
            </a:r>
            <a:endParaRPr lang="en-US" dirty="0"/>
          </a:p>
        </p:txBody>
      </p:sp>
      <p:sp>
        <p:nvSpPr>
          <p:cNvPr id="11" name="Marcador de contenido 10"/>
          <p:cNvSpPr>
            <a:spLocks noGrp="1"/>
          </p:cNvSpPr>
          <p:nvPr>
            <p:ph sz="quarter" idx="4"/>
          </p:nvPr>
        </p:nvSpPr>
        <p:spPr>
          <a:xfrm>
            <a:off x="6525014" y="1678675"/>
            <a:ext cx="4443984" cy="4188725"/>
          </a:xfrm>
        </p:spPr>
        <p:txBody>
          <a:bodyPr/>
          <a:lstStyle/>
          <a:p>
            <a:r>
              <a:rPr lang="es-ES" dirty="0" smtClean="0"/>
              <a:t>Es </a:t>
            </a:r>
            <a:r>
              <a:rPr lang="es-ES" dirty="0"/>
              <a:t>la cantidad de energía requerida por una sustancia para cambiar de fase, de sólido a líquido (calor de fusión) o de líquido a gaseoso (calor de vaporización). </a:t>
            </a:r>
            <a:endParaRPr lang="es-ES" dirty="0" smtClean="0"/>
          </a:p>
          <a:p>
            <a:pPr marL="530352" lvl="1" indent="0">
              <a:buNone/>
            </a:pPr>
            <a:endParaRPr lang="es-ES" i="0" dirty="0" smtClean="0"/>
          </a:p>
          <a:p>
            <a:pPr marL="530352" lvl="1" indent="0">
              <a:buNone/>
            </a:pPr>
            <a:r>
              <a:rPr lang="es-ES" i="0" dirty="0" smtClean="0"/>
              <a:t>Se </a:t>
            </a:r>
            <a:r>
              <a:rPr lang="es-ES" i="0" dirty="0"/>
              <a:t>debe tener en cuenta que esta energía en forma de calor se invierte para el cambio de fase y no para un aumento de la </a:t>
            </a:r>
            <a:r>
              <a:rPr lang="es-ES" i="0" dirty="0" smtClean="0"/>
              <a:t>temperatura</a:t>
            </a:r>
            <a:r>
              <a:rPr lang="es-ES" i="0" dirty="0"/>
              <a:t>.</a:t>
            </a:r>
            <a:endParaRPr lang="en-US" i="0" dirty="0"/>
          </a:p>
        </p:txBody>
      </p:sp>
    </p:spTree>
    <p:extLst>
      <p:ext uri="{BB962C8B-B14F-4D97-AF65-F5344CB8AC3E}">
        <p14:creationId xmlns:p14="http://schemas.microsoft.com/office/powerpoint/2010/main" val="1082854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docProps/app.xml><?xml version="1.0" encoding="utf-8"?>
<Properties xmlns="http://schemas.openxmlformats.org/officeDocument/2006/extended-properties" xmlns:vt="http://schemas.openxmlformats.org/officeDocument/2006/docPropsVTypes">
  <Template>TM10001105[[fn=Recorte]]</Template>
  <TotalTime>1419</TotalTime>
  <Words>1177</Words>
  <Application>Microsoft Office PowerPoint</Application>
  <PresentationFormat>Panorámica</PresentationFormat>
  <Paragraphs>88</Paragraphs>
  <Slides>20</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20</vt:i4>
      </vt:variant>
    </vt:vector>
  </HeadingPairs>
  <TitlesOfParts>
    <vt:vector size="23" baseType="lpstr">
      <vt:lpstr>Cambria Math</vt:lpstr>
      <vt:lpstr>Franklin Gothic Book</vt:lpstr>
      <vt:lpstr>Crop</vt:lpstr>
      <vt:lpstr>Clase 20: Calor y temperatura</vt:lpstr>
      <vt:lpstr>Conceptos claves</vt:lpstr>
      <vt:lpstr>Presentación de PowerPoint</vt:lpstr>
      <vt:lpstr>Calor (Q)</vt:lpstr>
      <vt:lpstr>Cambios de estados de la materia </vt:lpstr>
      <vt:lpstr>Formas de conducción del calor</vt:lpstr>
      <vt:lpstr>Presentación de PowerPoint</vt:lpstr>
      <vt:lpstr>Radiación </vt:lpstr>
      <vt:lpstr>Presentación de PowerPoint</vt:lpstr>
      <vt:lpstr>Presentación de PowerPoint</vt:lpstr>
      <vt:lpstr>Presentación de PowerPoint</vt:lpstr>
      <vt:lpstr>Presentación de PowerPoint</vt:lpstr>
      <vt:lpstr>Coeficiente de dilatación líneal</vt:lpstr>
      <vt:lpstr>Termómetro </vt:lpstr>
      <vt:lpstr>Escalas temperatura </vt:lpstr>
      <vt:lpstr>La escala absoluta: grados Kelvin</vt:lpstr>
      <vt:lpstr>Presentación de PowerPoint</vt:lpstr>
      <vt:lpstr>Ejercicios </vt:lpstr>
      <vt:lpstr>Presentación de PowerPoint</vt:lpstr>
      <vt:lpstr>Páginas de interes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 20: Calor y temperatura</dc:title>
  <dc:creator>Usuario</dc:creator>
  <cp:lastModifiedBy>Usuario</cp:lastModifiedBy>
  <cp:revision>28</cp:revision>
  <dcterms:created xsi:type="dcterms:W3CDTF">2020-11-11T02:00:29Z</dcterms:created>
  <dcterms:modified xsi:type="dcterms:W3CDTF">2020-11-16T00:46:27Z</dcterms:modified>
</cp:coreProperties>
</file>