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8" r:id="rId4"/>
    <p:sldId id="259" r:id="rId5"/>
    <p:sldId id="264" r:id="rId6"/>
    <p:sldId id="261" r:id="rId7"/>
    <p:sldId id="262" r:id="rId8"/>
    <p:sldId id="263" r:id="rId9"/>
    <p:sldId id="265" r:id="rId10"/>
    <p:sldId id="266" r:id="rId11"/>
    <p:sldId id="269" r:id="rId12"/>
    <p:sldId id="267" r:id="rId13"/>
    <p:sldId id="268" r:id="rId14"/>
    <p:sldId id="26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3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10/14/2020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‹Nº›</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98140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1817448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3188174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3201074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10/14/2020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390632892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2734054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10/14/2020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639531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10/14/2020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2739668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10/14/2020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580271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10/14/2020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67385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10/14/2020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87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10/14/2020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22276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CL" dirty="0" smtClean="0"/>
              <a:t>Clase Física electivo</a:t>
            </a:r>
            <a:endParaRPr lang="en-US" dirty="0"/>
          </a:p>
        </p:txBody>
      </p:sp>
      <p:sp>
        <p:nvSpPr>
          <p:cNvPr id="5" name="Subtítulo 4"/>
          <p:cNvSpPr>
            <a:spLocks noGrp="1"/>
          </p:cNvSpPr>
          <p:nvPr>
            <p:ph type="subTitle" idx="1"/>
          </p:nvPr>
        </p:nvSpPr>
        <p:spPr/>
        <p:txBody>
          <a:bodyPr/>
          <a:lstStyle/>
          <a:p>
            <a:pPr algn="r"/>
            <a:r>
              <a:rPr lang="es-CL" dirty="0" smtClean="0"/>
              <a:t>Paula Ríos A.</a:t>
            </a:r>
            <a:endParaRPr lang="en-US" dirty="0"/>
          </a:p>
        </p:txBody>
      </p:sp>
    </p:spTree>
    <p:extLst>
      <p:ext uri="{BB962C8B-B14F-4D97-AF65-F5344CB8AC3E}">
        <p14:creationId xmlns:p14="http://schemas.microsoft.com/office/powerpoint/2010/main" val="3287241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CL" dirty="0" smtClean="0"/>
              <a:t>Momento angular y torque</a:t>
            </a:r>
            <a:endParaRPr lang="en-US" dirty="0"/>
          </a:p>
        </p:txBody>
      </p:sp>
      <p:sp>
        <p:nvSpPr>
          <p:cNvPr id="6" name="Marcador de contenido 5"/>
          <p:cNvSpPr>
            <a:spLocks noGrp="1"/>
          </p:cNvSpPr>
          <p:nvPr>
            <p:ph idx="1"/>
          </p:nvPr>
        </p:nvSpPr>
        <p:spPr>
          <a:xfrm>
            <a:off x="1371600" y="1624263"/>
            <a:ext cx="9601200" cy="4243137"/>
          </a:xfrm>
        </p:spPr>
        <p:txBody>
          <a:bodyPr/>
          <a:lstStyle/>
          <a:p>
            <a:r>
              <a:rPr lang="es-CL" dirty="0" smtClean="0"/>
              <a:t>Para cambiar el estado de movimiento, es decir su velocidad angular, se le debe aplicar un torque neto externo. De manera que gire mas rápido o lento en torno al eje de giro</a:t>
            </a:r>
          </a:p>
          <a:p>
            <a:pPr marL="0" indent="0">
              <a:buNone/>
            </a:pPr>
            <a:endParaRPr lang="en-US" dirty="0"/>
          </a:p>
        </p:txBody>
      </p:sp>
      <p:pic>
        <p:nvPicPr>
          <p:cNvPr id="7" name="Imagen 6"/>
          <p:cNvPicPr>
            <a:picLocks noChangeAspect="1"/>
          </p:cNvPicPr>
          <p:nvPr/>
        </p:nvPicPr>
        <p:blipFill rotWithShape="1">
          <a:blip r:embed="rId2"/>
          <a:srcRect l="58261" t="19573" r="32122" b="68421"/>
          <a:stretch/>
        </p:blipFill>
        <p:spPr>
          <a:xfrm>
            <a:off x="4788568" y="2539665"/>
            <a:ext cx="1251283" cy="878305"/>
          </a:xfrm>
          <a:prstGeom prst="rect">
            <a:avLst/>
          </a:prstGeom>
        </p:spPr>
      </p:pic>
      <p:pic>
        <p:nvPicPr>
          <p:cNvPr id="8" name="Imagen 7"/>
          <p:cNvPicPr>
            <a:picLocks noChangeAspect="1"/>
          </p:cNvPicPr>
          <p:nvPr/>
        </p:nvPicPr>
        <p:blipFill rotWithShape="1">
          <a:blip r:embed="rId3"/>
          <a:srcRect l="56943" t="10349" r="30971" b="53783"/>
          <a:stretch/>
        </p:blipFill>
        <p:spPr>
          <a:xfrm>
            <a:off x="4644187" y="3774404"/>
            <a:ext cx="1540043" cy="2623886"/>
          </a:xfrm>
          <a:prstGeom prst="rect">
            <a:avLst/>
          </a:prstGeom>
        </p:spPr>
      </p:pic>
    </p:spTree>
    <p:extLst>
      <p:ext uri="{BB962C8B-B14F-4D97-AF65-F5344CB8AC3E}">
        <p14:creationId xmlns:p14="http://schemas.microsoft.com/office/powerpoint/2010/main" val="3112144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1735" t="13816" r="22043" b="8224"/>
          <a:stretch/>
        </p:blipFill>
        <p:spPr>
          <a:xfrm>
            <a:off x="874445" y="268890"/>
            <a:ext cx="4840555" cy="3773722"/>
          </a:xfrm>
          <a:prstGeom prst="rect">
            <a:avLst/>
          </a:prstGeom>
        </p:spPr>
      </p:pic>
      <p:pic>
        <p:nvPicPr>
          <p:cNvPr id="5" name="Imagen 4"/>
          <p:cNvPicPr>
            <a:picLocks noChangeAspect="1"/>
          </p:cNvPicPr>
          <p:nvPr/>
        </p:nvPicPr>
        <p:blipFill rotWithShape="1">
          <a:blip r:embed="rId3"/>
          <a:srcRect l="26451" t="20560" r="26944" b="8223"/>
          <a:stretch/>
        </p:blipFill>
        <p:spPr>
          <a:xfrm>
            <a:off x="6332621" y="1058778"/>
            <a:ext cx="4943561" cy="4247147"/>
          </a:xfrm>
          <a:prstGeom prst="rect">
            <a:avLst/>
          </a:prstGeom>
        </p:spPr>
      </p:pic>
    </p:spTree>
    <p:extLst>
      <p:ext uri="{BB962C8B-B14F-4D97-AF65-F5344CB8AC3E}">
        <p14:creationId xmlns:p14="http://schemas.microsoft.com/office/powerpoint/2010/main" val="4181436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Momento de inercia </a:t>
            </a:r>
            <a:endParaRPr lang="en-US" dirty="0"/>
          </a:p>
        </p:txBody>
      </p:sp>
      <p:sp>
        <p:nvSpPr>
          <p:cNvPr id="3" name="Marcador de contenido 2"/>
          <p:cNvSpPr>
            <a:spLocks noGrp="1"/>
          </p:cNvSpPr>
          <p:nvPr>
            <p:ph idx="1"/>
          </p:nvPr>
        </p:nvSpPr>
        <p:spPr>
          <a:xfrm>
            <a:off x="1287379" y="1624263"/>
            <a:ext cx="9685421" cy="4243137"/>
          </a:xfrm>
        </p:spPr>
        <p:txBody>
          <a:bodyPr/>
          <a:lstStyle/>
          <a:p>
            <a:r>
              <a:rPr lang="es-ES" dirty="0"/>
              <a:t>Cuando se analiza un movimiento </a:t>
            </a:r>
            <a:r>
              <a:rPr lang="es-ES" dirty="0" err="1"/>
              <a:t>traslacional</a:t>
            </a:r>
            <a:r>
              <a:rPr lang="es-ES" dirty="0"/>
              <a:t> y rectilíneo se considera a la masa del objeto como una medida de su inercia</a:t>
            </a:r>
            <a:r>
              <a:rPr lang="es-ES" dirty="0" smtClean="0"/>
              <a:t>.</a:t>
            </a:r>
          </a:p>
          <a:p>
            <a:r>
              <a:rPr lang="es-ES" dirty="0"/>
              <a:t>L</a:t>
            </a:r>
            <a:r>
              <a:rPr lang="es-ES" dirty="0" smtClean="0"/>
              <a:t>a </a:t>
            </a:r>
            <a:r>
              <a:rPr lang="es-ES" dirty="0"/>
              <a:t>masa es una medida de la inercia de un cuerpo y es en este sentido, una medida de su resistencia al cambio de velocidad.</a:t>
            </a:r>
            <a:endParaRPr lang="en-US" dirty="0"/>
          </a:p>
        </p:txBody>
      </p:sp>
    </p:spTree>
    <p:extLst>
      <p:ext uri="{BB962C8B-B14F-4D97-AF65-F5344CB8AC3E}">
        <p14:creationId xmlns:p14="http://schemas.microsoft.com/office/powerpoint/2010/main" val="2479615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Inercia rotacional</a:t>
            </a:r>
            <a:endParaRPr lang="en-US" dirty="0"/>
          </a:p>
        </p:txBody>
      </p:sp>
      <p:sp>
        <p:nvSpPr>
          <p:cNvPr id="3" name="Marcador de contenido 2"/>
          <p:cNvSpPr>
            <a:spLocks noGrp="1"/>
          </p:cNvSpPr>
          <p:nvPr>
            <p:ph idx="1"/>
          </p:nvPr>
        </p:nvSpPr>
        <p:spPr>
          <a:xfrm>
            <a:off x="1371600" y="1612232"/>
            <a:ext cx="9601200" cy="4255168"/>
          </a:xfrm>
        </p:spPr>
        <p:txBody>
          <a:bodyPr/>
          <a:lstStyle/>
          <a:p>
            <a:r>
              <a:rPr lang="es-ES" dirty="0"/>
              <a:t>R</a:t>
            </a:r>
            <a:r>
              <a:rPr lang="es-ES" dirty="0" smtClean="0"/>
              <a:t>elaciona </a:t>
            </a:r>
            <a:r>
              <a:rPr lang="es-ES" dirty="0"/>
              <a:t>con la distribución de la masa respecto de un eje de giro. Para que un objeto inicie una rotación se requiere de una fuerza que actúa perpendicular al radio de giro, una vez que la masa inicie su movimiento, girará con una velocidad angular constante, </a:t>
            </a:r>
            <a:endParaRPr lang="es-ES" dirty="0" smtClean="0"/>
          </a:p>
          <a:p>
            <a:r>
              <a:rPr lang="es-ES" dirty="0" smtClean="0"/>
              <a:t>Unidad Kgm2</a:t>
            </a:r>
          </a:p>
          <a:p>
            <a:pPr marL="0" indent="0">
              <a:buNone/>
            </a:pPr>
            <a:endParaRPr lang="en-US" dirty="0"/>
          </a:p>
        </p:txBody>
      </p:sp>
      <p:pic>
        <p:nvPicPr>
          <p:cNvPr id="4" name="Imagen 3"/>
          <p:cNvPicPr>
            <a:picLocks noChangeAspect="1"/>
          </p:cNvPicPr>
          <p:nvPr/>
        </p:nvPicPr>
        <p:blipFill rotWithShape="1">
          <a:blip r:embed="rId2"/>
          <a:srcRect l="50123" t="27467" r="24818" b="24671"/>
          <a:stretch/>
        </p:blipFill>
        <p:spPr>
          <a:xfrm>
            <a:off x="5414210" y="3098132"/>
            <a:ext cx="3260558" cy="3501189"/>
          </a:xfrm>
          <a:prstGeom prst="rect">
            <a:avLst/>
          </a:prstGeom>
        </p:spPr>
      </p:pic>
    </p:spTree>
    <p:extLst>
      <p:ext uri="{BB962C8B-B14F-4D97-AF65-F5344CB8AC3E}">
        <p14:creationId xmlns:p14="http://schemas.microsoft.com/office/powerpoint/2010/main" val="1140768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CL" dirty="0" smtClean="0"/>
              <a:t>Paginas de interés</a:t>
            </a:r>
            <a:endParaRPr lang="en-US" dirty="0"/>
          </a:p>
        </p:txBody>
      </p:sp>
      <p:sp>
        <p:nvSpPr>
          <p:cNvPr id="8" name="Marcador de contenido 7"/>
          <p:cNvSpPr>
            <a:spLocks noGrp="1"/>
          </p:cNvSpPr>
          <p:nvPr>
            <p:ph idx="1"/>
          </p:nvPr>
        </p:nvSpPr>
        <p:spPr>
          <a:xfrm>
            <a:off x="1287379" y="1660358"/>
            <a:ext cx="9685421" cy="4207042"/>
          </a:xfrm>
        </p:spPr>
        <p:txBody>
          <a:bodyPr/>
          <a:lstStyle/>
          <a:p>
            <a:r>
              <a:rPr lang="en-US" dirty="0"/>
              <a:t>https://julioprofe.net/material-de-apoyo/fisica/Formulas-para-Movimiento-Circular-Uniforme-y-Uniformemente-Variado.pdf</a:t>
            </a:r>
          </a:p>
        </p:txBody>
      </p:sp>
    </p:spTree>
    <p:extLst>
      <p:ext uri="{BB962C8B-B14F-4D97-AF65-F5344CB8AC3E}">
        <p14:creationId xmlns:p14="http://schemas.microsoft.com/office/powerpoint/2010/main" val="348240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Dinámica del MCU</a:t>
            </a:r>
            <a:endParaRPr lang="en-US"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58125" y="1603540"/>
            <a:ext cx="2114550" cy="2162175"/>
          </a:xfrm>
        </p:spPr>
      </p:pic>
      <p:sp>
        <p:nvSpPr>
          <p:cNvPr id="5" name="CuadroTexto 4"/>
          <p:cNvSpPr txBox="1"/>
          <p:nvPr/>
        </p:nvSpPr>
        <p:spPr>
          <a:xfrm>
            <a:off x="1487606" y="1951630"/>
            <a:ext cx="5281684" cy="3139321"/>
          </a:xfrm>
          <a:prstGeom prst="rect">
            <a:avLst/>
          </a:prstGeom>
          <a:noFill/>
        </p:spPr>
        <p:txBody>
          <a:bodyPr wrap="square" rtlCol="0">
            <a:spAutoFit/>
          </a:bodyPr>
          <a:lstStyle/>
          <a:p>
            <a:pPr marL="285750" indent="-285750">
              <a:buFont typeface="Arial" panose="020B0604020202020204" pitchFamily="34" charset="0"/>
              <a:buChar char="•"/>
            </a:pPr>
            <a:r>
              <a:rPr lang="es-CL" dirty="0" smtClean="0"/>
              <a:t>Según la 1era Ley de Newton         Se necesita una </a:t>
            </a:r>
            <a:r>
              <a:rPr lang="es-CL" b="1" dirty="0" smtClean="0"/>
              <a:t>fuerza</a:t>
            </a:r>
            <a:r>
              <a:rPr lang="es-CL" dirty="0" smtClean="0"/>
              <a:t> para cambiar la trayectoria de un    cuerpo.</a:t>
            </a:r>
          </a:p>
          <a:p>
            <a:pPr marL="285750" indent="-285750">
              <a:buFont typeface="Arial" panose="020B0604020202020204" pitchFamily="34" charset="0"/>
              <a:buChar char="•"/>
            </a:pPr>
            <a:endParaRPr lang="es-CL" dirty="0" smtClean="0"/>
          </a:p>
          <a:p>
            <a:pPr marL="285750" indent="-285750">
              <a:buFont typeface="Arial" panose="020B0604020202020204" pitchFamily="34" charset="0"/>
              <a:buChar char="•"/>
            </a:pPr>
            <a:r>
              <a:rPr lang="es-CL" dirty="0" smtClean="0"/>
              <a:t>Esta </a:t>
            </a:r>
            <a:r>
              <a:rPr lang="es-CL" b="1" dirty="0" smtClean="0"/>
              <a:t>fuerza </a:t>
            </a:r>
            <a:r>
              <a:rPr lang="es-CL" dirty="0" smtClean="0"/>
              <a:t>si tiene una componente vertical al movimiento          provoca que el cuerpo describa una trayectoria curva.</a:t>
            </a:r>
            <a:endParaRPr lang="es-CL" b="1" dirty="0"/>
          </a:p>
          <a:p>
            <a:pPr marL="285750" indent="-285750">
              <a:buFont typeface="Arial" panose="020B0604020202020204" pitchFamily="34" charset="0"/>
              <a:buChar char="•"/>
            </a:pPr>
            <a:endParaRPr lang="es-CL" dirty="0" smtClean="0"/>
          </a:p>
          <a:p>
            <a:pPr marL="285750" indent="-285750">
              <a:buFont typeface="Arial" panose="020B0604020202020204" pitchFamily="34" charset="0"/>
              <a:buChar char="•"/>
            </a:pPr>
            <a:r>
              <a:rPr lang="es-CL" dirty="0" smtClean="0"/>
              <a:t>En el caso que la </a:t>
            </a:r>
            <a:r>
              <a:rPr lang="es-CL" b="1" dirty="0" smtClean="0"/>
              <a:t>fuerza </a:t>
            </a:r>
            <a:r>
              <a:rPr lang="es-CL" dirty="0" smtClean="0"/>
              <a:t>tenga un modulo contante, sea siempre perpendicular al movimiento y rapidez constate           M.C.U</a:t>
            </a:r>
            <a:endParaRPr lang="es-CL" b="1" dirty="0" smtClean="0"/>
          </a:p>
        </p:txBody>
      </p:sp>
      <p:sp>
        <p:nvSpPr>
          <p:cNvPr id="6" name="Flecha derecha 5"/>
          <p:cNvSpPr/>
          <p:nvPr/>
        </p:nvSpPr>
        <p:spPr>
          <a:xfrm>
            <a:off x="4776716" y="2047164"/>
            <a:ext cx="354842" cy="124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echa derecha 6"/>
          <p:cNvSpPr/>
          <p:nvPr/>
        </p:nvSpPr>
        <p:spPr>
          <a:xfrm>
            <a:off x="3070746" y="3437530"/>
            <a:ext cx="436729" cy="150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echa derecha 7"/>
          <p:cNvSpPr/>
          <p:nvPr/>
        </p:nvSpPr>
        <p:spPr>
          <a:xfrm>
            <a:off x="4913193" y="4805717"/>
            <a:ext cx="436729" cy="121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609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Componentes </a:t>
            </a:r>
            <a:endParaRPr lang="en-US" dirty="0"/>
          </a:p>
        </p:txBody>
      </p:sp>
      <p:pic>
        <p:nvPicPr>
          <p:cNvPr id="4" name="Marcador de contenido 3"/>
          <p:cNvPicPr>
            <a:picLocks noGrp="1" noChangeAspect="1"/>
          </p:cNvPicPr>
          <p:nvPr>
            <p:ph idx="1"/>
          </p:nvPr>
        </p:nvPicPr>
        <p:blipFill rotWithShape="1">
          <a:blip r:embed="rId2"/>
          <a:srcRect l="45661" t="22041" r="34902" b="42268"/>
          <a:stretch/>
        </p:blipFill>
        <p:spPr>
          <a:xfrm>
            <a:off x="7666840" y="2331668"/>
            <a:ext cx="3305960" cy="3413101"/>
          </a:xfrm>
          <a:prstGeom prst="rect">
            <a:avLst/>
          </a:prstGeom>
        </p:spPr>
      </p:pic>
      <p:sp>
        <p:nvSpPr>
          <p:cNvPr id="5" name="CuadroTexto 4"/>
          <p:cNvSpPr txBox="1"/>
          <p:nvPr/>
        </p:nvSpPr>
        <p:spPr>
          <a:xfrm>
            <a:off x="1371600" y="1951630"/>
            <a:ext cx="4469642" cy="3693319"/>
          </a:xfrm>
          <a:prstGeom prst="rect">
            <a:avLst/>
          </a:prstGeom>
          <a:noFill/>
        </p:spPr>
        <p:txBody>
          <a:bodyPr wrap="square" rtlCol="0">
            <a:spAutoFit/>
          </a:bodyPr>
          <a:lstStyle/>
          <a:p>
            <a:r>
              <a:rPr lang="es-CL" dirty="0" smtClean="0"/>
              <a:t>La aceleración se descompone en dos:</a:t>
            </a:r>
          </a:p>
          <a:p>
            <a:pPr marL="342900" indent="-342900">
              <a:buFont typeface="+mj-lt"/>
              <a:buAutoNum type="arabicPeriod"/>
            </a:pPr>
            <a:r>
              <a:rPr lang="es-CL" dirty="0" smtClean="0"/>
              <a:t>Aceleración normal (</a:t>
            </a:r>
            <a:r>
              <a:rPr lang="es-CL" sz="2400" dirty="0" err="1" smtClean="0"/>
              <a:t>a</a:t>
            </a:r>
            <a:r>
              <a:rPr lang="es-CL" dirty="0" err="1" smtClean="0"/>
              <a:t>n</a:t>
            </a:r>
            <a:r>
              <a:rPr lang="es-CL" dirty="0" smtClean="0"/>
              <a:t>) Responsable del cambio de dirección          </a:t>
            </a:r>
            <a:r>
              <a:rPr lang="es-CL" sz="2400" dirty="0" err="1" smtClean="0"/>
              <a:t>a</a:t>
            </a:r>
            <a:r>
              <a:rPr lang="es-CL" dirty="0" err="1" smtClean="0"/>
              <a:t>n</a:t>
            </a:r>
            <a:r>
              <a:rPr lang="es-CL" dirty="0" smtClean="0"/>
              <a:t>= 0 la trayectoria es una recta </a:t>
            </a:r>
          </a:p>
          <a:p>
            <a:pPr lvl="1"/>
            <a:r>
              <a:rPr lang="es-ES" dirty="0"/>
              <a:t>D</a:t>
            </a:r>
            <a:r>
              <a:rPr lang="es-ES" dirty="0" smtClean="0"/>
              <a:t>a </a:t>
            </a:r>
            <a:r>
              <a:rPr lang="es-ES" dirty="0"/>
              <a:t>cuenta del cambio en la dirección del vector velocidad de la partícula en cada </a:t>
            </a:r>
            <a:r>
              <a:rPr lang="es-ES" dirty="0" smtClean="0"/>
              <a:t>punto.</a:t>
            </a:r>
            <a:endParaRPr lang="es-CL" dirty="0" smtClean="0"/>
          </a:p>
          <a:p>
            <a:pPr marL="342900" indent="-342900">
              <a:buFont typeface="+mj-lt"/>
              <a:buAutoNum type="arabicPeriod"/>
            </a:pPr>
            <a:r>
              <a:rPr lang="es-CL" dirty="0" smtClean="0"/>
              <a:t>Aceleración tangencial (</a:t>
            </a:r>
            <a:r>
              <a:rPr lang="es-CL" sz="2400" dirty="0" smtClean="0"/>
              <a:t>a</a:t>
            </a:r>
            <a:r>
              <a:rPr lang="es-CL" dirty="0" smtClean="0"/>
              <a:t>t) </a:t>
            </a:r>
            <a:r>
              <a:rPr lang="es-ES" dirty="0"/>
              <a:t>R</a:t>
            </a:r>
            <a:r>
              <a:rPr lang="es-ES" dirty="0" smtClean="0"/>
              <a:t>esponsable </a:t>
            </a:r>
            <a:r>
              <a:rPr lang="es-ES" dirty="0"/>
              <a:t>del cambio en la velocidad lineal con la que se mueve el </a:t>
            </a:r>
            <a:r>
              <a:rPr lang="es-ES" dirty="0" smtClean="0"/>
              <a:t>objeto</a:t>
            </a:r>
          </a:p>
          <a:p>
            <a:pPr lvl="1"/>
            <a:r>
              <a:rPr lang="es-ES" dirty="0" smtClean="0"/>
              <a:t>Da cuenta de la variación del módulo en la velocidad.</a:t>
            </a:r>
            <a:endParaRPr lang="en-US" dirty="0"/>
          </a:p>
        </p:txBody>
      </p:sp>
      <p:sp>
        <p:nvSpPr>
          <p:cNvPr id="6" name="Flecha derecha 5"/>
          <p:cNvSpPr/>
          <p:nvPr/>
        </p:nvSpPr>
        <p:spPr>
          <a:xfrm>
            <a:off x="4162567" y="2770496"/>
            <a:ext cx="436728" cy="191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8233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CL" dirty="0" smtClean="0"/>
              <a:t>Ecuación dinámica </a:t>
            </a:r>
            <a:endParaRPr lang="en-US" dirty="0"/>
          </a:p>
        </p:txBody>
      </p:sp>
      <p:pic>
        <p:nvPicPr>
          <p:cNvPr id="7" name="Marcador de contenido 6"/>
          <p:cNvPicPr>
            <a:picLocks noGrp="1" noChangeAspect="1"/>
          </p:cNvPicPr>
          <p:nvPr>
            <p:ph sz="half" idx="1"/>
          </p:nvPr>
        </p:nvPicPr>
        <p:blipFill rotWithShape="1">
          <a:blip r:embed="rId2"/>
          <a:srcRect l="47564" t="50103" r="36445" b="43838"/>
          <a:stretch/>
        </p:blipFill>
        <p:spPr>
          <a:xfrm>
            <a:off x="1302679" y="1767384"/>
            <a:ext cx="4869521" cy="1037230"/>
          </a:xfrm>
          <a:prstGeom prst="rect">
            <a:avLst/>
          </a:prstGeom>
        </p:spPr>
      </p:pic>
      <mc:AlternateContent xmlns:mc="http://schemas.openxmlformats.org/markup-compatibility/2006">
        <mc:Choice xmlns:a14="http://schemas.microsoft.com/office/drawing/2010/main" Requires="a14">
          <p:sp>
            <p:nvSpPr>
              <p:cNvPr id="6" name="Marcador de contenido 5"/>
              <p:cNvSpPr>
                <a:spLocks noGrp="1"/>
              </p:cNvSpPr>
              <p:nvPr>
                <p:ph sz="half" idx="2"/>
              </p:nvPr>
            </p:nvSpPr>
            <p:spPr>
              <a:xfrm>
                <a:off x="6852949" y="1767384"/>
                <a:ext cx="4447786" cy="3581401"/>
              </a:xfrm>
            </p:spPr>
            <p:txBody>
              <a:bodyPr/>
              <a:lstStyle/>
              <a:p>
                <a:r>
                  <a:rPr lang="es-CL" dirty="0" smtClean="0"/>
                  <a:t>En un MCU</a:t>
                </a:r>
                <a:r>
                  <a:rPr lang="en-US" dirty="0" smtClean="0"/>
                  <a:t> de radio r</a:t>
                </a:r>
              </a:p>
              <a:p>
                <a:pPr marL="0" indent="0">
                  <a:buNone/>
                </a:pPr>
                <a:r>
                  <a:rPr lang="es-CL" dirty="0" smtClean="0"/>
                  <a:t>La aceleración es únicamente normal y constante siendo:</a:t>
                </a:r>
              </a:p>
              <a:p>
                <a:pPr marL="0" indent="0">
                  <a:buNone/>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𝑛</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sSup>
                            <m:sSupPr>
                              <m:ctrlPr>
                                <a:rPr lang="es-CL" b="0" i="1" smtClean="0">
                                  <a:latin typeface="Cambria Math" panose="02040503050406030204" pitchFamily="18" charset="0"/>
                                </a:rPr>
                              </m:ctrlPr>
                            </m:sSupPr>
                            <m:e>
                              <m:r>
                                <a:rPr lang="es-CL" b="0" i="1" smtClean="0">
                                  <a:latin typeface="Cambria Math" panose="02040503050406030204" pitchFamily="18" charset="0"/>
                                </a:rPr>
                                <m:t>𝑣</m:t>
                              </m:r>
                            </m:e>
                            <m:sup>
                              <m:r>
                                <a:rPr lang="es-CL" b="0" i="1" smtClean="0">
                                  <a:latin typeface="Cambria Math" panose="02040503050406030204" pitchFamily="18" charset="0"/>
                                </a:rPr>
                                <m:t>2</m:t>
                              </m:r>
                            </m:sup>
                          </m:sSup>
                        </m:num>
                        <m:den>
                          <m:r>
                            <a:rPr lang="es-CL" b="0" i="1" smtClean="0">
                              <a:latin typeface="Cambria Math" panose="02040503050406030204" pitchFamily="18" charset="0"/>
                            </a:rPr>
                            <m:t>𝑟</m:t>
                          </m:r>
                        </m:den>
                      </m:f>
                    </m:oMath>
                  </m:oMathPara>
                </a14:m>
                <a:endParaRPr lang="es-CL" dirty="0" smtClean="0"/>
              </a:p>
            </p:txBody>
          </p:sp>
        </mc:Choice>
        <mc:Fallback>
          <p:sp>
            <p:nvSpPr>
              <p:cNvPr id="6" name="Marcador de contenido 5"/>
              <p:cNvSpPr>
                <a:spLocks noGrp="1" noRot="1" noChangeAspect="1" noMove="1" noResize="1" noEditPoints="1" noAdjustHandles="1" noChangeArrowheads="1" noChangeShapeType="1" noTextEdit="1"/>
              </p:cNvSpPr>
              <p:nvPr>
                <p:ph sz="half" idx="2"/>
              </p:nvPr>
            </p:nvSpPr>
            <p:spPr>
              <a:xfrm>
                <a:off x="6852949" y="1767384"/>
                <a:ext cx="4447786" cy="3581401"/>
              </a:xfrm>
              <a:blipFill>
                <a:blip r:embed="rId3"/>
                <a:stretch>
                  <a:fillRect l="-1370" t="-1533" r="-1370"/>
                </a:stretch>
              </a:blipFill>
            </p:spPr>
            <p:txBody>
              <a:bodyPr/>
              <a:lstStyle/>
              <a:p>
                <a:r>
                  <a:rPr lang="en-US">
                    <a:noFill/>
                  </a:rPr>
                  <a:t> </a:t>
                </a:r>
              </a:p>
            </p:txBody>
          </p:sp>
        </mc:Fallback>
      </mc:AlternateContent>
      <p:sp>
        <p:nvSpPr>
          <p:cNvPr id="8" name="Flecha curvada hacia la derecha 7"/>
          <p:cNvSpPr/>
          <p:nvPr/>
        </p:nvSpPr>
        <p:spPr>
          <a:xfrm rot="20198641">
            <a:off x="1379668" y="2814692"/>
            <a:ext cx="696036" cy="53226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adroTexto 8"/>
          <p:cNvSpPr txBox="1"/>
          <p:nvPr/>
        </p:nvSpPr>
        <p:spPr>
          <a:xfrm>
            <a:off x="2152694" y="2883952"/>
            <a:ext cx="2552131" cy="1754326"/>
          </a:xfrm>
          <a:prstGeom prst="rect">
            <a:avLst/>
          </a:prstGeom>
          <a:noFill/>
        </p:spPr>
        <p:txBody>
          <a:bodyPr wrap="square" rtlCol="0">
            <a:spAutoFit/>
          </a:bodyPr>
          <a:lstStyle/>
          <a:p>
            <a:r>
              <a:rPr lang="es-CL" dirty="0" smtClean="0"/>
              <a:t>Fuerza centrípeta:</a:t>
            </a:r>
          </a:p>
          <a:p>
            <a:r>
              <a:rPr lang="es-ES" dirty="0"/>
              <a:t>E</a:t>
            </a:r>
            <a:r>
              <a:rPr lang="es-ES" dirty="0" smtClean="0"/>
              <a:t>s </a:t>
            </a:r>
            <a:r>
              <a:rPr lang="es-ES" dirty="0"/>
              <a:t>la responsable del movimiento circular y está dirigida siempre en dirección hacia el centro de rotación.</a:t>
            </a:r>
            <a:endParaRPr lang="en-US" dirty="0"/>
          </a:p>
        </p:txBody>
      </p:sp>
    </p:spTree>
    <p:extLst>
      <p:ext uri="{BB962C8B-B14F-4D97-AF65-F5344CB8AC3E}">
        <p14:creationId xmlns:p14="http://schemas.microsoft.com/office/powerpoint/2010/main" val="3284722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Fuerza centrípeta</a:t>
            </a:r>
            <a:endParaRPr lang="en-US"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5467" y="2162175"/>
            <a:ext cx="3848100" cy="2190750"/>
          </a:xfrm>
          <a:prstGeom prst="rect">
            <a:avLst/>
          </a:prstGeom>
        </p:spPr>
      </p:pic>
      <p:pic>
        <p:nvPicPr>
          <p:cNvPr id="7" name="Marcador de contenid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09587" y="2162175"/>
            <a:ext cx="2247900" cy="2200275"/>
          </a:xfrm>
        </p:spPr>
      </p:pic>
    </p:spTree>
    <p:extLst>
      <p:ext uri="{BB962C8B-B14F-4D97-AF65-F5344CB8AC3E}">
        <p14:creationId xmlns:p14="http://schemas.microsoft.com/office/powerpoint/2010/main" val="3472973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Magnitudes cinemáticas </a:t>
            </a:r>
            <a:endParaRPr lang="en-US" dirty="0"/>
          </a:p>
        </p:txBody>
      </p:sp>
      <mc:AlternateContent xmlns:mc="http://schemas.openxmlformats.org/markup-compatibility/2006">
        <mc:Choice xmlns:a14="http://schemas.microsoft.com/office/drawing/2010/main" Requires="a14">
          <p:sp>
            <p:nvSpPr>
              <p:cNvPr id="5" name="Marcador de contenido 4"/>
              <p:cNvSpPr>
                <a:spLocks noGrp="1"/>
              </p:cNvSpPr>
              <p:nvPr>
                <p:ph idx="1"/>
              </p:nvPr>
            </p:nvSpPr>
            <p:spPr>
              <a:xfrm>
                <a:off x="1371600" y="1535373"/>
                <a:ext cx="9601200" cy="3581400"/>
              </a:xfrm>
            </p:spPr>
            <p:txBody>
              <a:bodyPr/>
              <a:lstStyle/>
              <a:p>
                <a:pPr marL="0" indent="0">
                  <a:buNone/>
                </a:pPr>
                <a:r>
                  <a:rPr lang="es-CL" dirty="0" smtClean="0"/>
                  <a:t>1. Posición angular </a:t>
                </a:r>
                <a14:m>
                  <m:oMath xmlns:m="http://schemas.openxmlformats.org/officeDocument/2006/math">
                    <m:r>
                      <a:rPr lang="es-CL" i="1" smtClean="0">
                        <a:latin typeface="Cambria Math" panose="02040503050406030204" pitchFamily="18" charset="0"/>
                        <a:ea typeface="Cambria Math" panose="02040503050406030204" pitchFamily="18" charset="0"/>
                      </a:rPr>
                      <m:t>𝜃</m:t>
                    </m:r>
                  </m:oMath>
                </a14:m>
                <a:r>
                  <a:rPr lang="en-US" dirty="0" smtClean="0"/>
                  <a:t>: </a:t>
                </a:r>
              </a:p>
              <a:p>
                <a:pPr marL="530352" lvl="1" indent="0">
                  <a:buNone/>
                </a:pPr>
                <a:r>
                  <a:rPr lang="es-ES" dirty="0" smtClean="0"/>
                  <a:t>En </a:t>
                </a:r>
                <a:r>
                  <a:rPr lang="es-ES" dirty="0"/>
                  <a:t>el instante </a:t>
                </a:r>
                <a:r>
                  <a:rPr lang="es-ES" i="1" dirty="0"/>
                  <a:t>t</a:t>
                </a:r>
                <a:r>
                  <a:rPr lang="es-ES" dirty="0"/>
                  <a:t> el móvil se encuentra en el punto P. Su posición angular viene dada por el ángulo </a:t>
                </a:r>
                <a:r>
                  <a:rPr lang="es-ES" i="1" dirty="0"/>
                  <a:t>θ</a:t>
                </a:r>
                <a:r>
                  <a:rPr lang="es-ES" dirty="0"/>
                  <a:t>, que hace el punto P, el centro de la circunferencia C y el origen de ángulos </a:t>
                </a:r>
                <a:r>
                  <a:rPr lang="es-ES" dirty="0" smtClean="0"/>
                  <a:t>O. El </a:t>
                </a:r>
                <a:r>
                  <a:rPr lang="es-ES" dirty="0"/>
                  <a:t>ángulo </a:t>
                </a:r>
                <a:r>
                  <a:rPr lang="es-ES" i="1" dirty="0"/>
                  <a:t>θ</a:t>
                </a:r>
                <a:r>
                  <a:rPr lang="es-ES" dirty="0"/>
                  <a:t>, es el cociente entre la longitud del arco </a:t>
                </a:r>
                <a:r>
                  <a:rPr lang="es-ES" i="1" dirty="0"/>
                  <a:t>s</a:t>
                </a:r>
                <a:r>
                  <a:rPr lang="es-ES" dirty="0"/>
                  <a:t> y el radio de la circunferencia </a:t>
                </a:r>
                <a:r>
                  <a:rPr lang="es-ES" i="1" dirty="0"/>
                  <a:t>r, θ=s/r. </a:t>
                </a:r>
                <a:r>
                  <a:rPr lang="es-ES" dirty="0"/>
                  <a:t>La posición angular es el cociente entre dos longitudes y por tanto, no tiene dimensiones</a:t>
                </a:r>
                <a:r>
                  <a:rPr lang="es-ES" dirty="0" smtClean="0"/>
                  <a:t>.</a:t>
                </a:r>
              </a:p>
              <a:p>
                <a:pPr marL="530352" lvl="1" indent="0">
                  <a:buNone/>
                </a:pPr>
                <a:endParaRPr lang="es-ES" dirty="0"/>
              </a:p>
              <a:p>
                <a:pPr marL="457200" indent="-457200">
                  <a:buFont typeface="+mj-lt"/>
                  <a:buAutoNum type="arabicPeriod"/>
                </a:pPr>
                <a:endParaRPr lang="en-US" dirty="0"/>
              </a:p>
            </p:txBody>
          </p:sp>
        </mc:Choice>
        <mc:Fallback>
          <p:sp>
            <p:nvSpPr>
              <p:cNvPr id="5" name="Marcador de contenido 4"/>
              <p:cNvSpPr>
                <a:spLocks noGrp="1" noRot="1" noChangeAspect="1" noMove="1" noResize="1" noEditPoints="1" noAdjustHandles="1" noChangeArrowheads="1" noChangeShapeType="1" noTextEdit="1"/>
              </p:cNvSpPr>
              <p:nvPr>
                <p:ph idx="1"/>
              </p:nvPr>
            </p:nvSpPr>
            <p:spPr>
              <a:xfrm>
                <a:off x="1371600" y="1535373"/>
                <a:ext cx="9601200" cy="3581400"/>
              </a:xfrm>
              <a:blipFill>
                <a:blip r:embed="rId2"/>
                <a:stretch>
                  <a:fillRect l="-635" t="-1533"/>
                </a:stretch>
              </a:blipFill>
            </p:spPr>
            <p:txBody>
              <a:bodyPr/>
              <a:lstStyle/>
              <a:p>
                <a:r>
                  <a:rPr lang="en-US">
                    <a:noFill/>
                  </a:rPr>
                  <a:t> </a:t>
                </a:r>
              </a:p>
            </p:txBody>
          </p:sp>
        </mc:Fallback>
      </mc:AlternateContent>
      <p:pic>
        <p:nvPicPr>
          <p:cNvPr id="7" name="Imagen 6"/>
          <p:cNvPicPr>
            <a:picLocks noChangeAspect="1"/>
          </p:cNvPicPr>
          <p:nvPr/>
        </p:nvPicPr>
        <p:blipFill rotWithShape="1">
          <a:blip r:embed="rId3"/>
          <a:srcRect l="630" t="17304" r="82167" b="54525"/>
          <a:stretch/>
        </p:blipFill>
        <p:spPr>
          <a:xfrm>
            <a:off x="4394577" y="3784126"/>
            <a:ext cx="2894755" cy="2665293"/>
          </a:xfrm>
          <a:prstGeom prst="rect">
            <a:avLst/>
          </a:prstGeom>
        </p:spPr>
      </p:pic>
    </p:spTree>
    <p:extLst>
      <p:ext uri="{BB962C8B-B14F-4D97-AF65-F5344CB8AC3E}">
        <p14:creationId xmlns:p14="http://schemas.microsoft.com/office/powerpoint/2010/main" val="2576127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1255594" y="450376"/>
                <a:ext cx="9717206" cy="5417024"/>
              </a:xfrm>
            </p:spPr>
            <p:txBody>
              <a:bodyPr/>
              <a:lstStyle/>
              <a:p>
                <a:pPr marL="0" indent="0">
                  <a:buNone/>
                </a:pPr>
                <a:r>
                  <a:rPr lang="es-CL" dirty="0" smtClean="0"/>
                  <a:t>2. Velocidad angular </a:t>
                </a:r>
                <a14:m>
                  <m:oMath xmlns:m="http://schemas.openxmlformats.org/officeDocument/2006/math">
                    <m:r>
                      <a:rPr lang="es-CL" i="1" smtClean="0">
                        <a:latin typeface="Cambria Math" panose="02040503050406030204" pitchFamily="18" charset="0"/>
                        <a:ea typeface="Cambria Math" panose="02040503050406030204" pitchFamily="18" charset="0"/>
                      </a:rPr>
                      <m:t>𝜔</m:t>
                    </m:r>
                  </m:oMath>
                </a14:m>
                <a:r>
                  <a:rPr lang="en-US" dirty="0" smtClean="0"/>
                  <a:t>: </a:t>
                </a:r>
              </a:p>
              <a:p>
                <a:pPr marL="530352" lvl="1" indent="0">
                  <a:buNone/>
                </a:pPr>
                <a:r>
                  <a:rPr lang="es-ES" dirty="0"/>
                  <a:t>En el instante </a:t>
                </a:r>
                <a:r>
                  <a:rPr lang="es-ES" i="1" dirty="0"/>
                  <a:t>t'</a:t>
                </a:r>
                <a:r>
                  <a:rPr lang="es-ES" dirty="0"/>
                  <a:t> el móvil se encontrará en la posición P' dada por el ángulo </a:t>
                </a:r>
                <a:r>
                  <a:rPr lang="es-ES" i="1" dirty="0"/>
                  <a:t>θ</a:t>
                </a:r>
                <a:r>
                  <a:rPr lang="es-ES" dirty="0"/>
                  <a:t>. El móvil se habrá desplazado </a:t>
                </a:r>
                <a:r>
                  <a:rPr lang="es-ES" dirty="0" err="1"/>
                  <a:t>Δ</a:t>
                </a:r>
                <a:r>
                  <a:rPr lang="es-ES" i="1" dirty="0" err="1"/>
                  <a:t>θ</a:t>
                </a:r>
                <a:r>
                  <a:rPr lang="es-ES" i="1" dirty="0"/>
                  <a:t>=θ'-θ</a:t>
                </a:r>
                <a:r>
                  <a:rPr lang="es-ES" dirty="0"/>
                  <a:t> en el intervalo de tiempo </a:t>
                </a:r>
                <a:r>
                  <a:rPr lang="es-ES" dirty="0" err="1"/>
                  <a:t>Δ</a:t>
                </a:r>
                <a:r>
                  <a:rPr lang="es-ES" i="1" dirty="0" err="1"/>
                  <a:t>t</a:t>
                </a:r>
                <a:r>
                  <a:rPr lang="es-ES" i="1" dirty="0"/>
                  <a:t>=t'-t</a:t>
                </a:r>
                <a:r>
                  <a:rPr lang="es-ES" dirty="0"/>
                  <a:t> comprendido entre </a:t>
                </a:r>
                <a:r>
                  <a:rPr lang="es-ES" i="1" dirty="0"/>
                  <a:t>t</a:t>
                </a:r>
                <a:r>
                  <a:rPr lang="es-ES" dirty="0"/>
                  <a:t> y </a:t>
                </a:r>
                <a:r>
                  <a:rPr lang="es-ES" i="1" dirty="0"/>
                  <a:t>t'</a:t>
                </a:r>
                <a:r>
                  <a:rPr lang="es-ES" dirty="0"/>
                  <a:t>.</a:t>
                </a:r>
              </a:p>
              <a:p>
                <a:pPr marL="530352" lvl="1" indent="0">
                  <a:buNone/>
                </a:pPr>
                <a:r>
                  <a:rPr lang="es-ES" dirty="0"/>
                  <a:t>Se denomina velocidad angular media al cociente entre el desplazamiento y el tiempo</a:t>
                </a:r>
                <a:r>
                  <a:rPr lang="es-ES" dirty="0" smtClean="0"/>
                  <a:t>.</a:t>
                </a:r>
                <a:endParaRPr lang="es-CL" dirty="0"/>
              </a:p>
              <a:p>
                <a:pPr marL="0" indent="0">
                  <a:buNone/>
                </a:pPr>
                <a:endParaRPr lang="es-ES"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1255594" y="450376"/>
                <a:ext cx="9717206" cy="5417024"/>
              </a:xfrm>
              <a:blipFill>
                <a:blip r:embed="rId2"/>
                <a:stretch>
                  <a:fillRect l="-690" t="-101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CuadroTexto 3"/>
              <p:cNvSpPr txBox="1"/>
              <p:nvPr/>
            </p:nvSpPr>
            <p:spPr>
              <a:xfrm>
                <a:off x="8581569" y="2461902"/>
                <a:ext cx="2074460" cy="696986"/>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𝜔</m:t>
                      </m:r>
                      <m:r>
                        <a:rPr lang="es-CL" sz="2400" b="0" i="1" smtClean="0">
                          <a:latin typeface="Cambria Math" panose="02040503050406030204" pitchFamily="18" charset="0"/>
                          <a:ea typeface="Cambria Math" panose="02040503050406030204" pitchFamily="18" charset="0"/>
                        </a:rPr>
                        <m:t>= </m:t>
                      </m:r>
                      <m:f>
                        <m:fPr>
                          <m:ctrlPr>
                            <a:rPr lang="es-CL" sz="2400" b="0" i="1" smtClean="0">
                              <a:latin typeface="Cambria Math" panose="02040503050406030204" pitchFamily="18" charset="0"/>
                              <a:ea typeface="Cambria Math" panose="02040503050406030204" pitchFamily="18" charset="0"/>
                            </a:rPr>
                          </m:ctrlPr>
                        </m:fPr>
                        <m:num>
                          <m:r>
                            <a:rPr lang="es-CL" sz="2400" b="0" i="1" smtClean="0">
                              <a:latin typeface="Cambria Math" panose="02040503050406030204" pitchFamily="18" charset="0"/>
                              <a:ea typeface="Cambria Math" panose="02040503050406030204" pitchFamily="18" charset="0"/>
                            </a:rPr>
                            <m:t>∆</m:t>
                          </m:r>
                          <m:r>
                            <a:rPr lang="es-CL" sz="2400" b="0" i="1" smtClean="0">
                              <a:latin typeface="Cambria Math" panose="02040503050406030204" pitchFamily="18" charset="0"/>
                              <a:ea typeface="Cambria Math" panose="02040503050406030204" pitchFamily="18" charset="0"/>
                            </a:rPr>
                            <m:t>𝜃</m:t>
                          </m:r>
                        </m:num>
                        <m:den>
                          <m:r>
                            <a:rPr lang="es-CL" sz="2400" b="0" i="1" smtClean="0">
                              <a:latin typeface="Cambria Math" panose="02040503050406030204" pitchFamily="18" charset="0"/>
                              <a:ea typeface="Cambria Math" panose="02040503050406030204" pitchFamily="18" charset="0"/>
                            </a:rPr>
                            <m:t>∆</m:t>
                          </m:r>
                          <m:r>
                            <a:rPr lang="es-CL" sz="2400" b="0" i="1" smtClean="0">
                              <a:latin typeface="Cambria Math" panose="02040503050406030204" pitchFamily="18" charset="0"/>
                              <a:ea typeface="Cambria Math" panose="02040503050406030204" pitchFamily="18" charset="0"/>
                            </a:rPr>
                            <m:t>𝑡</m:t>
                          </m:r>
                        </m:den>
                      </m:f>
                    </m:oMath>
                  </m:oMathPara>
                </a14:m>
                <a:endParaRPr lang="en-US" sz="2400" dirty="0"/>
              </a:p>
            </p:txBody>
          </p:sp>
        </mc:Choice>
        <mc:Fallback>
          <p:sp>
            <p:nvSpPr>
              <p:cNvPr id="4" name="CuadroTexto 3"/>
              <p:cNvSpPr txBox="1">
                <a:spLocks noRot="1" noChangeAspect="1" noMove="1" noResize="1" noEditPoints="1" noAdjustHandles="1" noChangeArrowheads="1" noChangeShapeType="1" noTextEdit="1"/>
              </p:cNvSpPr>
              <p:nvPr/>
            </p:nvSpPr>
            <p:spPr>
              <a:xfrm>
                <a:off x="8581569" y="2461902"/>
                <a:ext cx="2074460" cy="696986"/>
              </a:xfrm>
              <a:prstGeom prst="rect">
                <a:avLst/>
              </a:prstGeom>
              <a:blipFill>
                <a:blip r:embed="rId3"/>
                <a:stretch>
                  <a:fillRect/>
                </a:stretch>
              </a:blipFill>
            </p:spPr>
            <p:txBody>
              <a:bodyPr/>
              <a:lstStyle/>
              <a:p>
                <a:r>
                  <a:rPr lang="en-US">
                    <a:noFill/>
                  </a:rPr>
                  <a:t> </a:t>
                </a:r>
              </a:p>
            </p:txBody>
          </p:sp>
        </mc:Fallback>
      </mc:AlternateContent>
      <p:pic>
        <p:nvPicPr>
          <p:cNvPr id="5" name="Imagen 4"/>
          <p:cNvPicPr>
            <a:picLocks noChangeAspect="1"/>
          </p:cNvPicPr>
          <p:nvPr/>
        </p:nvPicPr>
        <p:blipFill rotWithShape="1">
          <a:blip r:embed="rId4"/>
          <a:srcRect l="1470" t="28311" r="82062" b="51726"/>
          <a:stretch/>
        </p:blipFill>
        <p:spPr>
          <a:xfrm>
            <a:off x="8148267" y="3680434"/>
            <a:ext cx="3156921" cy="2151532"/>
          </a:xfrm>
          <a:prstGeom prst="rect">
            <a:avLst/>
          </a:prstGeom>
        </p:spPr>
      </p:pic>
      <mc:AlternateContent xmlns:mc="http://schemas.openxmlformats.org/markup-compatibility/2006">
        <mc:Choice xmlns:a14="http://schemas.microsoft.com/office/drawing/2010/main" Requires="a14">
          <p:sp>
            <p:nvSpPr>
              <p:cNvPr id="6" name="CuadroTexto 5"/>
              <p:cNvSpPr txBox="1"/>
              <p:nvPr/>
            </p:nvSpPr>
            <p:spPr>
              <a:xfrm>
                <a:off x="1774209" y="2934269"/>
                <a:ext cx="2483892" cy="646331"/>
              </a:xfrm>
              <a:prstGeom prst="rect">
                <a:avLst/>
              </a:prstGeom>
              <a:noFill/>
            </p:spPr>
            <p:txBody>
              <a:bodyPr wrap="square" rtlCol="0">
                <a:spAutoFit/>
              </a:bodyPr>
              <a:lstStyle/>
              <a:p>
                <a:r>
                  <a:rPr lang="es-CL" dirty="0" smtClean="0"/>
                  <a:t>En el caso del MCU </a:t>
                </a:r>
                <a14:m>
                  <m:oMath xmlns:m="http://schemas.openxmlformats.org/officeDocument/2006/math">
                    <m:r>
                      <a:rPr lang="es-CL" i="1" smtClean="0">
                        <a:latin typeface="Cambria Math" panose="02040503050406030204" pitchFamily="18" charset="0"/>
                        <a:ea typeface="Cambria Math" panose="02040503050406030204" pitchFamily="18" charset="0"/>
                      </a:rPr>
                      <m:t>𝜔</m:t>
                    </m:r>
                    <m:r>
                      <a:rPr lang="es-CL" b="0" i="1" smtClean="0">
                        <a:latin typeface="Cambria Math" panose="02040503050406030204" pitchFamily="18" charset="0"/>
                        <a:ea typeface="Cambria Math" panose="02040503050406030204" pitchFamily="18" charset="0"/>
                      </a:rPr>
                      <m:t>=</m:t>
                    </m:r>
                    <m:r>
                      <a:rPr lang="es-CL" b="0" i="1" smtClean="0">
                        <a:latin typeface="Cambria Math" panose="02040503050406030204" pitchFamily="18" charset="0"/>
                        <a:ea typeface="Cambria Math" panose="02040503050406030204" pitchFamily="18" charset="0"/>
                      </a:rPr>
                      <m:t>𝑐𝑡𝑒</m:t>
                    </m:r>
                  </m:oMath>
                </a14:m>
                <a:endParaRPr lang="en-US" dirty="0"/>
              </a:p>
            </p:txBody>
          </p:sp>
        </mc:Choice>
        <mc:Fallback>
          <p:sp>
            <p:nvSpPr>
              <p:cNvPr id="6" name="CuadroTexto 5"/>
              <p:cNvSpPr txBox="1">
                <a:spLocks noRot="1" noChangeAspect="1" noMove="1" noResize="1" noEditPoints="1" noAdjustHandles="1" noChangeArrowheads="1" noChangeShapeType="1" noTextEdit="1"/>
              </p:cNvSpPr>
              <p:nvPr/>
            </p:nvSpPr>
            <p:spPr>
              <a:xfrm>
                <a:off x="1774209" y="2934269"/>
                <a:ext cx="2483892" cy="646331"/>
              </a:xfrm>
              <a:prstGeom prst="rect">
                <a:avLst/>
              </a:prstGeom>
              <a:blipFill>
                <a:blip r:embed="rId5"/>
                <a:stretch>
                  <a:fillRect l="-1961" t="-4717"/>
                </a:stretch>
              </a:blipFill>
            </p:spPr>
            <p:txBody>
              <a:bodyPr/>
              <a:lstStyle/>
              <a:p>
                <a:r>
                  <a:rPr lang="en-US">
                    <a:noFill/>
                  </a:rPr>
                  <a:t> </a:t>
                </a:r>
              </a:p>
            </p:txBody>
          </p:sp>
        </mc:Fallback>
      </mc:AlternateContent>
      <p:pic>
        <p:nvPicPr>
          <p:cNvPr id="7" name="Imagen 6"/>
          <p:cNvPicPr>
            <a:picLocks noChangeAspect="1"/>
          </p:cNvPicPr>
          <p:nvPr/>
        </p:nvPicPr>
        <p:blipFill rotWithShape="1">
          <a:blip r:embed="rId6"/>
          <a:srcRect l="-104" t="21408" r="80069" b="53218"/>
          <a:stretch/>
        </p:blipFill>
        <p:spPr>
          <a:xfrm>
            <a:off x="1592304" y="4226656"/>
            <a:ext cx="2606723" cy="1856096"/>
          </a:xfrm>
          <a:prstGeom prst="rect">
            <a:avLst/>
          </a:prstGeom>
        </p:spPr>
      </p:pic>
      <p:sp>
        <p:nvSpPr>
          <p:cNvPr id="8" name="Flecha abajo 7"/>
          <p:cNvSpPr/>
          <p:nvPr/>
        </p:nvSpPr>
        <p:spPr>
          <a:xfrm>
            <a:off x="1962203" y="3626657"/>
            <a:ext cx="464024" cy="4181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p:cNvPicPr>
            <a:picLocks noChangeAspect="1"/>
          </p:cNvPicPr>
          <p:nvPr/>
        </p:nvPicPr>
        <p:blipFill rotWithShape="1">
          <a:blip r:embed="rId7"/>
          <a:srcRect l="-419" t="50700" r="78391" b="45195"/>
          <a:stretch/>
        </p:blipFill>
        <p:spPr>
          <a:xfrm>
            <a:off x="3068538" y="3541025"/>
            <a:ext cx="4747341" cy="497343"/>
          </a:xfrm>
          <a:prstGeom prst="rect">
            <a:avLst/>
          </a:prstGeom>
        </p:spPr>
      </p:pic>
      <p:sp>
        <p:nvSpPr>
          <p:cNvPr id="10" name="Flecha derecha 9"/>
          <p:cNvSpPr/>
          <p:nvPr/>
        </p:nvSpPr>
        <p:spPr>
          <a:xfrm>
            <a:off x="2670332" y="3580600"/>
            <a:ext cx="398206" cy="430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563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Marcador de contenido 4"/>
              <p:cNvSpPr>
                <a:spLocks noGrp="1"/>
              </p:cNvSpPr>
              <p:nvPr>
                <p:ph idx="1"/>
              </p:nvPr>
            </p:nvSpPr>
            <p:spPr>
              <a:xfrm>
                <a:off x="1255594" y="450376"/>
                <a:ext cx="9717206" cy="5417024"/>
              </a:xfrm>
            </p:spPr>
            <p:txBody>
              <a:bodyPr/>
              <a:lstStyle/>
              <a:p>
                <a:pPr marL="0" indent="0">
                  <a:buNone/>
                </a:pPr>
                <a:r>
                  <a:rPr lang="es-CL" dirty="0" smtClean="0"/>
                  <a:t>3. Aceleración angular a: </a:t>
                </a:r>
              </a:p>
              <a:p>
                <a:pPr marL="530352" lvl="1" indent="0">
                  <a:buNone/>
                </a:pPr>
                <a:r>
                  <a:rPr lang="es-ES" dirty="0"/>
                  <a:t>Si en el instante </a:t>
                </a:r>
                <a:r>
                  <a:rPr lang="es-ES" i="1" dirty="0"/>
                  <a:t>t</a:t>
                </a:r>
                <a:r>
                  <a:rPr lang="es-ES" dirty="0"/>
                  <a:t> la velocidad angular del móvil es </a:t>
                </a:r>
                <a:r>
                  <a:rPr lang="es-ES" i="1" dirty="0"/>
                  <a:t>ω</a:t>
                </a:r>
                <a:r>
                  <a:rPr lang="es-ES" dirty="0"/>
                  <a:t> y en el instante </a:t>
                </a:r>
                <a:r>
                  <a:rPr lang="es-ES" i="1" dirty="0"/>
                  <a:t>t'</a:t>
                </a:r>
                <a:r>
                  <a:rPr lang="es-ES" dirty="0"/>
                  <a:t> la velocidad angular del móvil es </a:t>
                </a:r>
                <a:r>
                  <a:rPr lang="es-ES" i="1" dirty="0"/>
                  <a:t>ω'</a:t>
                </a:r>
                <a:r>
                  <a:rPr lang="es-ES" dirty="0"/>
                  <a:t>. La velocidad angular del móvil ha cambiado </a:t>
                </a:r>
                <a:r>
                  <a:rPr lang="es-ES" dirty="0" err="1"/>
                  <a:t>Δ</a:t>
                </a:r>
                <a:r>
                  <a:rPr lang="es-ES" i="1" dirty="0" err="1"/>
                  <a:t>ω</a:t>
                </a:r>
                <a:r>
                  <a:rPr lang="es-ES" i="1" dirty="0"/>
                  <a:t>=ω'-ω</a:t>
                </a:r>
                <a:r>
                  <a:rPr lang="es-ES" dirty="0"/>
                  <a:t> en el intervalo de tiempo </a:t>
                </a:r>
                <a:r>
                  <a:rPr lang="es-ES" dirty="0" err="1"/>
                  <a:t>Δ</a:t>
                </a:r>
                <a:r>
                  <a:rPr lang="es-ES" i="1" dirty="0" err="1"/>
                  <a:t>t</a:t>
                </a:r>
                <a:r>
                  <a:rPr lang="es-ES" i="1" dirty="0"/>
                  <a:t>=t'-t</a:t>
                </a:r>
                <a:r>
                  <a:rPr lang="es-ES" dirty="0"/>
                  <a:t> comprendido entre </a:t>
                </a:r>
                <a:r>
                  <a:rPr lang="es-ES" i="1" dirty="0"/>
                  <a:t>t</a:t>
                </a:r>
                <a:r>
                  <a:rPr lang="es-ES" dirty="0"/>
                  <a:t> y </a:t>
                </a:r>
                <a:r>
                  <a:rPr lang="es-ES" i="1" dirty="0"/>
                  <a:t>t'</a:t>
                </a:r>
                <a:r>
                  <a:rPr lang="es-ES" dirty="0"/>
                  <a:t>.</a:t>
                </a:r>
              </a:p>
              <a:p>
                <a:pPr marL="530352" lvl="1" indent="0">
                  <a:buNone/>
                </a:pPr>
                <a:r>
                  <a:rPr lang="es-ES" dirty="0"/>
                  <a:t>Se denomina aceleración angular media al cociente entre el cambio de velocidad angular y el intervalo de tiempo que tarda en efectuar dicho cambio.</a:t>
                </a:r>
              </a:p>
              <a:p>
                <a:pPr marL="0" indent="0">
                  <a:buNone/>
                </a:pPr>
                <a14:m>
                  <m:oMathPara xmlns:m="http://schemas.openxmlformats.org/officeDocument/2006/math">
                    <m:oMathParaPr>
                      <m:jc m:val="centerGroup"/>
                    </m:oMathParaPr>
                    <m:oMath xmlns:m="http://schemas.openxmlformats.org/officeDocument/2006/math">
                      <m:r>
                        <a:rPr lang="es-CL" sz="2800" b="0" i="1" smtClean="0">
                          <a:latin typeface="Cambria Math" panose="02040503050406030204" pitchFamily="18" charset="0"/>
                        </a:rPr>
                        <m:t>𝑎</m:t>
                      </m:r>
                      <m:r>
                        <a:rPr lang="es-CL" sz="2800" b="0" i="1" smtClean="0">
                          <a:latin typeface="Cambria Math" panose="02040503050406030204" pitchFamily="18" charset="0"/>
                        </a:rPr>
                        <m:t>= </m:t>
                      </m:r>
                      <m:f>
                        <m:fPr>
                          <m:ctrlPr>
                            <a:rPr lang="es-CL" sz="2800" b="0" i="1" smtClean="0">
                              <a:latin typeface="Cambria Math" panose="02040503050406030204" pitchFamily="18" charset="0"/>
                            </a:rPr>
                          </m:ctrlPr>
                        </m:fPr>
                        <m:num>
                          <m:r>
                            <a:rPr lang="es-CL" sz="2800" b="0" i="1" smtClean="0">
                              <a:latin typeface="Cambria Math" panose="02040503050406030204" pitchFamily="18" charset="0"/>
                              <a:ea typeface="Cambria Math" panose="02040503050406030204" pitchFamily="18" charset="0"/>
                            </a:rPr>
                            <m:t>∆</m:t>
                          </m:r>
                          <m:r>
                            <a:rPr lang="es-CL" sz="2800" b="0" i="1" smtClean="0">
                              <a:latin typeface="Cambria Math" panose="02040503050406030204" pitchFamily="18" charset="0"/>
                              <a:ea typeface="Cambria Math" panose="02040503050406030204" pitchFamily="18" charset="0"/>
                            </a:rPr>
                            <m:t>𝜔</m:t>
                          </m:r>
                        </m:num>
                        <m:den>
                          <m:r>
                            <a:rPr lang="es-CL" sz="2800" b="0" i="1" smtClean="0">
                              <a:latin typeface="Cambria Math" panose="02040503050406030204" pitchFamily="18" charset="0"/>
                              <a:ea typeface="Cambria Math" panose="02040503050406030204" pitchFamily="18" charset="0"/>
                            </a:rPr>
                            <m:t>∆</m:t>
                          </m:r>
                          <m:r>
                            <a:rPr lang="es-CL" sz="2800" b="0" i="1" smtClean="0">
                              <a:latin typeface="Cambria Math" panose="02040503050406030204" pitchFamily="18" charset="0"/>
                              <a:ea typeface="Cambria Math" panose="02040503050406030204" pitchFamily="18" charset="0"/>
                            </a:rPr>
                            <m:t>𝑡</m:t>
                          </m:r>
                        </m:den>
                      </m:f>
                    </m:oMath>
                  </m:oMathPara>
                </a14:m>
                <a:endParaRPr lang="en-US" sz="2800" dirty="0" smtClean="0"/>
              </a:p>
              <a:p>
                <a:pPr marL="0" indent="0">
                  <a:buNone/>
                </a:pPr>
                <a:endParaRPr lang="en-US" sz="2800" dirty="0"/>
              </a:p>
            </p:txBody>
          </p:sp>
        </mc:Choice>
        <mc:Fallback>
          <p:sp>
            <p:nvSpPr>
              <p:cNvPr id="5" name="Marcador de contenido 4"/>
              <p:cNvSpPr>
                <a:spLocks noGrp="1" noRot="1" noChangeAspect="1" noMove="1" noResize="1" noEditPoints="1" noAdjustHandles="1" noChangeArrowheads="1" noChangeShapeType="1" noTextEdit="1"/>
              </p:cNvSpPr>
              <p:nvPr>
                <p:ph idx="1"/>
              </p:nvPr>
            </p:nvSpPr>
            <p:spPr>
              <a:xfrm>
                <a:off x="1255594" y="450376"/>
                <a:ext cx="9717206" cy="5417024"/>
              </a:xfrm>
              <a:blipFill>
                <a:blip r:embed="rId2"/>
                <a:stretch>
                  <a:fillRect l="-690" t="-1012" r="-125"/>
                </a:stretch>
              </a:blipFill>
            </p:spPr>
            <p:txBody>
              <a:bodyPr/>
              <a:lstStyle/>
              <a:p>
                <a:r>
                  <a:rPr lang="en-US">
                    <a:noFill/>
                  </a:rPr>
                  <a:t> </a:t>
                </a:r>
              </a:p>
            </p:txBody>
          </p:sp>
        </mc:Fallback>
      </mc:AlternateContent>
      <p:pic>
        <p:nvPicPr>
          <p:cNvPr id="6" name="Imagen 5"/>
          <p:cNvPicPr>
            <a:picLocks noChangeAspect="1"/>
          </p:cNvPicPr>
          <p:nvPr/>
        </p:nvPicPr>
        <p:blipFill rotWithShape="1">
          <a:blip r:embed="rId3"/>
          <a:srcRect l="421" t="13759" r="81852" b="63107"/>
          <a:stretch/>
        </p:blipFill>
        <p:spPr>
          <a:xfrm>
            <a:off x="4599295" y="3589361"/>
            <a:ext cx="3385307" cy="2483894"/>
          </a:xfrm>
          <a:prstGeom prst="rect">
            <a:avLst/>
          </a:prstGeom>
        </p:spPr>
      </p:pic>
    </p:spTree>
    <p:extLst>
      <p:ext uri="{BB962C8B-B14F-4D97-AF65-F5344CB8AC3E}">
        <p14:creationId xmlns:p14="http://schemas.microsoft.com/office/powerpoint/2010/main" val="1164190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Momento angular</a:t>
            </a:r>
            <a:endParaRPr lang="en-US" dirty="0"/>
          </a:p>
        </p:txBody>
      </p:sp>
      <p:sp>
        <p:nvSpPr>
          <p:cNvPr id="3" name="Marcador de contenido 2"/>
          <p:cNvSpPr>
            <a:spLocks noGrp="1"/>
          </p:cNvSpPr>
          <p:nvPr>
            <p:ph idx="1"/>
          </p:nvPr>
        </p:nvSpPr>
        <p:spPr>
          <a:xfrm>
            <a:off x="1371600" y="1431759"/>
            <a:ext cx="5582653" cy="4435642"/>
          </a:xfrm>
        </p:spPr>
        <p:txBody>
          <a:bodyPr/>
          <a:lstStyle/>
          <a:p>
            <a:pPr marL="0" indent="0">
              <a:buNone/>
            </a:pPr>
            <a:r>
              <a:rPr lang="es-CL" dirty="0" smtClean="0"/>
              <a:t>Cantidad vectorial </a:t>
            </a:r>
          </a:p>
          <a:p>
            <a:pPr marL="0" indent="0">
              <a:buNone/>
            </a:pPr>
            <a:r>
              <a:rPr lang="es-CL" dirty="0" smtClean="0"/>
              <a:t>Se calcula mediante el producto cruz entre el radio vector y el momento lineal</a:t>
            </a:r>
          </a:p>
          <a:p>
            <a:pPr marL="0" indent="0">
              <a:buNone/>
            </a:pPr>
            <a:r>
              <a:rPr lang="es-CL" dirty="0" smtClean="0"/>
              <a:t>Tiene la misma dirección que el vector velocidad angular, perpendicular al radio vector</a:t>
            </a:r>
          </a:p>
          <a:p>
            <a:pPr marL="0" indent="0">
              <a:buNone/>
            </a:pPr>
            <a:endParaRPr lang="en-US" dirty="0"/>
          </a:p>
        </p:txBody>
      </p:sp>
      <p:pic>
        <p:nvPicPr>
          <p:cNvPr id="4" name="Imagen 3"/>
          <p:cNvPicPr>
            <a:picLocks noChangeAspect="1"/>
          </p:cNvPicPr>
          <p:nvPr/>
        </p:nvPicPr>
        <p:blipFill rotWithShape="1">
          <a:blip r:embed="rId2"/>
          <a:srcRect l="35975" t="23356" r="39335" b="42926"/>
          <a:stretch/>
        </p:blipFill>
        <p:spPr>
          <a:xfrm>
            <a:off x="2201779" y="3561347"/>
            <a:ext cx="3212431" cy="2466474"/>
          </a:xfrm>
          <a:prstGeom prst="rect">
            <a:avLst/>
          </a:prstGeom>
        </p:spPr>
      </p:pic>
      <p:pic>
        <p:nvPicPr>
          <p:cNvPr id="5" name="Imagen 4"/>
          <p:cNvPicPr>
            <a:picLocks noChangeAspect="1"/>
          </p:cNvPicPr>
          <p:nvPr/>
        </p:nvPicPr>
        <p:blipFill rotWithShape="1">
          <a:blip r:embed="rId3"/>
          <a:srcRect l="62884" t="21053" r="8542" b="28454"/>
          <a:stretch/>
        </p:blipFill>
        <p:spPr>
          <a:xfrm>
            <a:off x="7664116" y="1428750"/>
            <a:ext cx="3717758" cy="3693695"/>
          </a:xfrm>
          <a:prstGeom prst="rect">
            <a:avLst/>
          </a:prstGeom>
        </p:spPr>
      </p:pic>
    </p:spTree>
    <p:extLst>
      <p:ext uri="{BB962C8B-B14F-4D97-AF65-F5344CB8AC3E}">
        <p14:creationId xmlns:p14="http://schemas.microsoft.com/office/powerpoint/2010/main" val="310068644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docProps/app.xml><?xml version="1.0" encoding="utf-8"?>
<Properties xmlns="http://schemas.openxmlformats.org/officeDocument/2006/extended-properties" xmlns:vt="http://schemas.openxmlformats.org/officeDocument/2006/docPropsVTypes">
  <Template>TM10001105[[fn=Recorte]]</Template>
  <TotalTime>342</TotalTime>
  <Words>401</Words>
  <Application>Microsoft Office PowerPoint</Application>
  <PresentationFormat>Panorámica</PresentationFormat>
  <Paragraphs>47</Paragraphs>
  <Slides>14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Cambria Math</vt:lpstr>
      <vt:lpstr>Franklin Gothic Book</vt:lpstr>
      <vt:lpstr>Crop</vt:lpstr>
      <vt:lpstr>Clase Física electivo</vt:lpstr>
      <vt:lpstr>Dinámica del MCU</vt:lpstr>
      <vt:lpstr>Componentes </vt:lpstr>
      <vt:lpstr>Ecuación dinámica </vt:lpstr>
      <vt:lpstr>Fuerza centrípeta</vt:lpstr>
      <vt:lpstr>Magnitudes cinemáticas </vt:lpstr>
      <vt:lpstr>Presentación de PowerPoint</vt:lpstr>
      <vt:lpstr>Presentación de PowerPoint</vt:lpstr>
      <vt:lpstr>Momento angular</vt:lpstr>
      <vt:lpstr>Momento angular y torque</vt:lpstr>
      <vt:lpstr>Presentación de PowerPoint</vt:lpstr>
      <vt:lpstr>Momento de inercia </vt:lpstr>
      <vt:lpstr>Inercia rotacional</vt:lpstr>
      <vt:lpstr>Paginas de interés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21</cp:revision>
  <dcterms:created xsi:type="dcterms:W3CDTF">2020-10-14T20:49:14Z</dcterms:created>
  <dcterms:modified xsi:type="dcterms:W3CDTF">2020-10-15T02:31:19Z</dcterms:modified>
</cp:coreProperties>
</file>