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5" r:id="rId6"/>
    <p:sldId id="269" r:id="rId7"/>
    <p:sldId id="263" r:id="rId8"/>
    <p:sldId id="268" r:id="rId9"/>
    <p:sldId id="266" r:id="rId10"/>
    <p:sldId id="267" r:id="rId11"/>
    <p:sldId id="270" r:id="rId12"/>
    <p:sldId id="260"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0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10/10/2020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10/10/2020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10/10/2020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xml"/><Relationship Id="rId7" Type="http://schemas.openxmlformats.org/officeDocument/2006/relationships/image" Target="../media/image14.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VYzzjawk0s" TargetMode="External"/><Relationship Id="rId2" Type="http://schemas.openxmlformats.org/officeDocument/2006/relationships/hyperlink" Target="https://aprendoenlinea.mineduc.cl/estudiantes/Prueba-transitoria/PDT-de-Ciencias-Modulos-Comun-Electivo-y-TP-de-Fisica/Energia/140912:Estudia-para-la-PSU-Fisica-Leyes-de-Kepler-y-Gravitacion-Universa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1.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smtClean="0"/>
              <a:t>Leyes de Kepler</a:t>
            </a:r>
            <a:endParaRPr lang="en-US" dirty="0"/>
          </a:p>
        </p:txBody>
      </p:sp>
      <p:sp>
        <p:nvSpPr>
          <p:cNvPr id="3" name="Subtítulo 2"/>
          <p:cNvSpPr>
            <a:spLocks noGrp="1"/>
          </p:cNvSpPr>
          <p:nvPr>
            <p:ph type="subTitle" idx="1"/>
          </p:nvPr>
        </p:nvSpPr>
        <p:spPr/>
        <p:txBody>
          <a:bodyPr/>
          <a:lstStyle/>
          <a:p>
            <a:r>
              <a:rPr lang="es-CL" dirty="0" smtClean="0"/>
              <a:t>Paula Ríos A.</a:t>
            </a:r>
            <a:endParaRPr lang="en-US" dirty="0"/>
          </a:p>
        </p:txBody>
      </p:sp>
    </p:spTree>
    <p:extLst>
      <p:ext uri="{BB962C8B-B14F-4D97-AF65-F5344CB8AC3E}">
        <p14:creationId xmlns:p14="http://schemas.microsoft.com/office/powerpoint/2010/main" val="1158938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4642FB08-5CA3-4A65-94BC-46862FA90D0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Diapositiva de think-cell" r:id="rId5" imgW="421" imgH="423" progId="TCLayout.ActiveDocument.1">
                  <p:embed/>
                </p:oleObj>
              </mc:Choice>
              <mc:Fallback>
                <p:oleObj name="Diapositiva de think-cell" r:id="rId5" imgW="421" imgH="423" progId="TCLayout.ActiveDocument.1">
                  <p:embed/>
                  <p:pic>
                    <p:nvPicPr>
                      <p:cNvPr id="5" name="Objeto 4" hidden="1">
                        <a:extLst>
                          <a:ext uri="{FF2B5EF4-FFF2-40B4-BE49-F238E27FC236}">
                            <a16:creationId xmlns:a16="http://schemas.microsoft.com/office/drawing/2014/main" id="{4642FB08-5CA3-4A65-94BC-46862FA90D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ángulo 3" hidden="1">
            <a:extLst>
              <a:ext uri="{FF2B5EF4-FFF2-40B4-BE49-F238E27FC236}">
                <a16:creationId xmlns:a16="http://schemas.microsoft.com/office/drawing/2014/main" id="{E41AFF80-F2AA-4012-9238-3BC4245DBB5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CL" sz="4400" dirty="0">
              <a:latin typeface="Calibri Light" panose="020F0302020204030204" pitchFamily="34" charset="0"/>
              <a:ea typeface="+mj-ea"/>
              <a:cs typeface="+mj-cs"/>
              <a:sym typeface="Calibri Light" panose="020F0302020204030204" pitchFamily="34" charset="0"/>
            </a:endParaRPr>
          </a:p>
        </p:txBody>
      </p:sp>
      <p:sp>
        <p:nvSpPr>
          <p:cNvPr id="2" name="Título 1">
            <a:extLst>
              <a:ext uri="{FF2B5EF4-FFF2-40B4-BE49-F238E27FC236}">
                <a16:creationId xmlns:a16="http://schemas.microsoft.com/office/drawing/2014/main" id="{8CD632F0-68C9-4CBB-9131-27966CE5C261}"/>
              </a:ext>
            </a:extLst>
          </p:cNvPr>
          <p:cNvSpPr>
            <a:spLocks noGrp="1"/>
          </p:cNvSpPr>
          <p:nvPr>
            <p:ph type="title"/>
          </p:nvPr>
        </p:nvSpPr>
        <p:spPr>
          <a:xfrm>
            <a:off x="1276065" y="204788"/>
            <a:ext cx="9601200" cy="1485900"/>
          </a:xfrm>
        </p:spPr>
        <p:txBody>
          <a:bodyPr/>
          <a:lstStyle/>
          <a:p>
            <a:r>
              <a:rPr lang="es-CL" dirty="0"/>
              <a:t>Tercera ley de Kepler (ley de los periodos)</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696AD024-052D-4897-8B24-6D3482BDE798}"/>
                  </a:ext>
                </a:extLst>
              </p:cNvPr>
              <p:cNvSpPr>
                <a:spLocks noGrp="1"/>
              </p:cNvSpPr>
              <p:nvPr>
                <p:ph idx="1"/>
              </p:nvPr>
            </p:nvSpPr>
            <p:spPr>
              <a:xfrm>
                <a:off x="838200" y="1690688"/>
                <a:ext cx="8186530" cy="5167312"/>
              </a:xfrm>
            </p:spPr>
            <p:txBody>
              <a:bodyPr>
                <a:normAutofit/>
              </a:bodyPr>
              <a:lstStyle/>
              <a:p>
                <a:r>
                  <a:rPr lang="es-CL" sz="2200" dirty="0"/>
                  <a:t>Esta ley es la que compara el movimiento de los diferentes planetas entre sí.</a:t>
                </a:r>
              </a:p>
              <a:p>
                <a:r>
                  <a:rPr lang="es-CL" sz="2200" dirty="0"/>
                  <a:t>Los conceptos que debemos conocer son: </a:t>
                </a:r>
              </a:p>
              <a:p>
                <a:pPr lvl="1"/>
                <a:r>
                  <a:rPr lang="es-CL" sz="1800" dirty="0"/>
                  <a:t>Periodo orbital, el tiempo que demora un planeta en dar la vuelta completa al Sol. </a:t>
                </a:r>
              </a:p>
              <a:p>
                <a:pPr lvl="1"/>
                <a:r>
                  <a:rPr lang="es-CL" sz="1800" dirty="0"/>
                  <a:t>El radio de la órbita, que será el semieje mayor de la elipse. (Sería “a” en la imagen).</a:t>
                </a:r>
              </a:p>
              <a:p>
                <a:r>
                  <a:rPr lang="es-CL" sz="2200" dirty="0"/>
                  <a:t>La fórmula de la tercera ley es  </a:t>
                </a:r>
                <a14:m>
                  <m:oMath xmlns:m="http://schemas.openxmlformats.org/officeDocument/2006/math">
                    <m:f>
                      <m:fPr>
                        <m:ctrlPr>
                          <a:rPr lang="es-CL" sz="2400" i="1" smtClean="0">
                            <a:latin typeface="Cambria Math" panose="02040503050406030204" pitchFamily="18" charset="0"/>
                          </a:rPr>
                        </m:ctrlPr>
                      </m:fPr>
                      <m:num>
                        <m:sSup>
                          <m:sSupPr>
                            <m:ctrlPr>
                              <a:rPr lang="es-CL" sz="2400" i="1" smtClean="0">
                                <a:latin typeface="Cambria Math" panose="02040503050406030204" pitchFamily="18" charset="0"/>
                              </a:rPr>
                            </m:ctrlPr>
                          </m:sSupPr>
                          <m:e>
                            <m:r>
                              <a:rPr lang="es-CL" sz="2400" b="0" i="1" smtClean="0">
                                <a:latin typeface="Cambria Math" panose="02040503050406030204" pitchFamily="18" charset="0"/>
                              </a:rPr>
                              <m:t>𝑇</m:t>
                            </m:r>
                          </m:e>
                          <m:sup>
                            <m:r>
                              <a:rPr lang="es-CL" sz="2400" b="0" i="1" smtClean="0">
                                <a:latin typeface="Cambria Math" panose="02040503050406030204" pitchFamily="18" charset="0"/>
                              </a:rPr>
                              <m:t>2</m:t>
                            </m:r>
                          </m:sup>
                        </m:sSup>
                      </m:num>
                      <m:den>
                        <m:sSup>
                          <m:sSupPr>
                            <m:ctrlPr>
                              <a:rPr lang="es-CL" sz="2400" i="1" smtClean="0">
                                <a:latin typeface="Cambria Math" panose="02040503050406030204" pitchFamily="18" charset="0"/>
                              </a:rPr>
                            </m:ctrlPr>
                          </m:sSupPr>
                          <m:e>
                            <m:r>
                              <a:rPr lang="es-CL" sz="2400" b="0" i="1" smtClean="0">
                                <a:latin typeface="Cambria Math" panose="02040503050406030204" pitchFamily="18" charset="0"/>
                              </a:rPr>
                              <m:t>𝑎</m:t>
                            </m:r>
                          </m:e>
                          <m:sup>
                            <m:r>
                              <a:rPr lang="es-CL" sz="2400" b="0" i="1" smtClean="0">
                                <a:latin typeface="Cambria Math" panose="02040503050406030204" pitchFamily="18" charset="0"/>
                              </a:rPr>
                              <m:t>3</m:t>
                            </m:r>
                          </m:sup>
                        </m:sSup>
                      </m:den>
                    </m:f>
                  </m:oMath>
                </a14:m>
                <a:r>
                  <a:rPr lang="es-CL" sz="2200" dirty="0"/>
                  <a:t>= </a:t>
                </a:r>
                <a:r>
                  <a:rPr lang="es-CL" sz="2200" i="1" dirty="0"/>
                  <a:t>K .</a:t>
                </a:r>
              </a:p>
              <a:p>
                <a:r>
                  <a:rPr lang="es-CL" sz="2200" dirty="0"/>
                  <a:t>Donde cada variable significa:</a:t>
                </a:r>
              </a:p>
              <a:p>
                <a:pPr lvl="1"/>
                <a:r>
                  <a:rPr lang="es-CL" dirty="0"/>
                  <a:t>T</a:t>
                </a:r>
                <a:r>
                  <a:rPr lang="es-CL" sz="1800" dirty="0"/>
                  <a:t> período orbital</a:t>
                </a:r>
              </a:p>
              <a:p>
                <a:pPr lvl="1"/>
                <a:r>
                  <a:rPr lang="es-CL" dirty="0"/>
                  <a:t>a</a:t>
                </a:r>
                <a:r>
                  <a:rPr lang="es-CL" sz="1800" dirty="0"/>
                  <a:t> semieje mayor de la órbita</a:t>
                </a:r>
              </a:p>
              <a:p>
                <a:pPr lvl="1"/>
                <a:r>
                  <a:rPr lang="es-CL" dirty="0"/>
                  <a:t>K</a:t>
                </a:r>
                <a:r>
                  <a:rPr lang="es-CL" sz="1800" dirty="0"/>
                  <a:t> constante de </a:t>
                </a:r>
                <a:r>
                  <a:rPr lang="es-CL" sz="1800" dirty="0" smtClean="0"/>
                  <a:t>Kepler</a:t>
                </a:r>
                <a:endParaRPr lang="es-CL" sz="1800" dirty="0"/>
              </a:p>
            </p:txBody>
          </p:sp>
        </mc:Choice>
        <mc:Fallback>
          <p:sp>
            <p:nvSpPr>
              <p:cNvPr id="3" name="Marcador de contenido 2">
                <a:extLst>
                  <a:ext uri="{FF2B5EF4-FFF2-40B4-BE49-F238E27FC236}">
                    <a16:creationId xmlns:a16="http://schemas.microsoft.com/office/drawing/2014/main" id="{696AD024-052D-4897-8B24-6D3482BDE798}"/>
                  </a:ext>
                </a:extLst>
              </p:cNvPr>
              <p:cNvSpPr>
                <a:spLocks noGrp="1" noRot="1" noChangeAspect="1" noMove="1" noResize="1" noEditPoints="1" noAdjustHandles="1" noChangeArrowheads="1" noChangeShapeType="1" noTextEdit="1"/>
              </p:cNvSpPr>
              <p:nvPr>
                <p:ph idx="1"/>
              </p:nvPr>
            </p:nvSpPr>
            <p:spPr>
              <a:xfrm>
                <a:off x="838200" y="1690688"/>
                <a:ext cx="8186530" cy="5167312"/>
              </a:xfrm>
              <a:blipFill>
                <a:blip r:embed="rId7"/>
                <a:stretch>
                  <a:fillRect l="-894" t="-1061" r="-522"/>
                </a:stretch>
              </a:blipFill>
            </p:spPr>
            <p:txBody>
              <a:bodyPr/>
              <a:lstStyle/>
              <a:p>
                <a:r>
                  <a:rPr lang="en-US">
                    <a:noFill/>
                  </a:rPr>
                  <a:t> </a:t>
                </a:r>
              </a:p>
            </p:txBody>
          </p:sp>
        </mc:Fallback>
      </mc:AlternateContent>
      <p:pic>
        <p:nvPicPr>
          <p:cNvPr id="7" name="Imagen 6">
            <a:extLst>
              <a:ext uri="{FF2B5EF4-FFF2-40B4-BE49-F238E27FC236}">
                <a16:creationId xmlns:a16="http://schemas.microsoft.com/office/drawing/2014/main" id="{3F94F924-89C3-4D0D-9210-FAEE8DE3511D}"/>
              </a:ext>
            </a:extLst>
          </p:cNvPr>
          <p:cNvPicPr>
            <a:picLocks noChangeAspect="1"/>
          </p:cNvPicPr>
          <p:nvPr/>
        </p:nvPicPr>
        <p:blipFill>
          <a:blip r:embed="rId8"/>
          <a:stretch>
            <a:fillRect/>
          </a:stretch>
        </p:blipFill>
        <p:spPr>
          <a:xfrm>
            <a:off x="8832225" y="1690688"/>
            <a:ext cx="2998064" cy="1562623"/>
          </a:xfrm>
          <a:prstGeom prst="rect">
            <a:avLst/>
          </a:prstGeom>
        </p:spPr>
      </p:pic>
    </p:spTree>
    <p:extLst>
      <p:ext uri="{BB962C8B-B14F-4D97-AF65-F5344CB8AC3E}">
        <p14:creationId xmlns:p14="http://schemas.microsoft.com/office/powerpoint/2010/main" val="82379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B69DAF-1949-45A7-8294-C0E293454FD5}"/>
              </a:ext>
            </a:extLst>
          </p:cNvPr>
          <p:cNvPicPr>
            <a:picLocks noChangeAspect="1"/>
          </p:cNvPicPr>
          <p:nvPr/>
        </p:nvPicPr>
        <p:blipFill>
          <a:blip r:embed="rId2"/>
          <a:stretch>
            <a:fillRect/>
          </a:stretch>
        </p:blipFill>
        <p:spPr>
          <a:xfrm>
            <a:off x="1828800" y="494113"/>
            <a:ext cx="9389660" cy="3606488"/>
          </a:xfrm>
          <a:prstGeom prst="rect">
            <a:avLst/>
          </a:prstGeom>
        </p:spPr>
      </p:pic>
      <p:sp>
        <p:nvSpPr>
          <p:cNvPr id="5" name="Rectángulo 4"/>
          <p:cNvSpPr/>
          <p:nvPr/>
        </p:nvSpPr>
        <p:spPr>
          <a:xfrm>
            <a:off x="3662149" y="4727896"/>
            <a:ext cx="6096000" cy="923330"/>
          </a:xfrm>
          <a:prstGeom prst="rect">
            <a:avLst/>
          </a:prstGeom>
        </p:spPr>
        <p:txBody>
          <a:bodyPr>
            <a:spAutoFit/>
          </a:bodyPr>
          <a:lstStyle/>
          <a:p>
            <a:r>
              <a:rPr lang="es-CL" dirty="0"/>
              <a:t>Esto quiere decir que siempre uno podrá encontrar que un planeta tiene esta constante K al conocer el tiempo que tarda en dar una vuelta al sol y su radio de órbita.</a:t>
            </a:r>
            <a:endParaRPr lang="es-CL" dirty="0"/>
          </a:p>
        </p:txBody>
      </p:sp>
    </p:spTree>
    <p:extLst>
      <p:ext uri="{BB962C8B-B14F-4D97-AF65-F5344CB8AC3E}">
        <p14:creationId xmlns:p14="http://schemas.microsoft.com/office/powerpoint/2010/main" val="36262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1224" t="12827" r="11573" b="14972"/>
          <a:stretch/>
        </p:blipFill>
        <p:spPr>
          <a:xfrm>
            <a:off x="2497542" y="969103"/>
            <a:ext cx="7397086" cy="3889500"/>
          </a:xfrm>
          <a:prstGeom prst="rect">
            <a:avLst/>
          </a:prstGeom>
        </p:spPr>
      </p:pic>
    </p:spTree>
    <p:extLst>
      <p:ext uri="{BB962C8B-B14F-4D97-AF65-F5344CB8AC3E}">
        <p14:creationId xmlns:p14="http://schemas.microsoft.com/office/powerpoint/2010/main" val="3941070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Páginas </a:t>
            </a:r>
            <a:r>
              <a:rPr lang="es-CL" dirty="0" smtClean="0"/>
              <a:t>de </a:t>
            </a:r>
            <a:r>
              <a:rPr lang="es-CL" dirty="0" smtClean="0"/>
              <a:t>interés</a:t>
            </a:r>
            <a:endParaRPr lang="en-US" dirty="0"/>
          </a:p>
        </p:txBody>
      </p:sp>
      <p:sp>
        <p:nvSpPr>
          <p:cNvPr id="3" name="Marcador de contenido 2"/>
          <p:cNvSpPr>
            <a:spLocks noGrp="1"/>
          </p:cNvSpPr>
          <p:nvPr>
            <p:ph idx="1"/>
          </p:nvPr>
        </p:nvSpPr>
        <p:spPr>
          <a:xfrm>
            <a:off x="1371600" y="1542197"/>
            <a:ext cx="9601200" cy="4325203"/>
          </a:xfrm>
        </p:spPr>
        <p:txBody>
          <a:bodyPr/>
          <a:lstStyle/>
          <a:p>
            <a:r>
              <a:rPr lang="en-US" dirty="0">
                <a:hlinkClick r:id="rId2"/>
              </a:rPr>
              <a:t>https://</a:t>
            </a:r>
            <a:r>
              <a:rPr lang="en-US" dirty="0" smtClean="0">
                <a:hlinkClick r:id="rId2"/>
              </a:rPr>
              <a:t>aprendoenlinea.mineduc.cl/estudiantes/Prueba-transitoria/PDT-de-Ciencias-Modulos-Comun-Electivo-y-TP-de-Fisica/Energia/140912:Estudia-para-la-PSU-Fisica-Leyes-de-Kepler-y-Gravitacion-Universal</a:t>
            </a:r>
            <a:endParaRPr lang="en-US" dirty="0" smtClean="0"/>
          </a:p>
          <a:p>
            <a:r>
              <a:rPr lang="en-US" dirty="0">
                <a:hlinkClick r:id="rId3"/>
              </a:rPr>
              <a:t>https://</a:t>
            </a:r>
            <a:r>
              <a:rPr lang="en-US" dirty="0" smtClean="0">
                <a:hlinkClick r:id="rId3"/>
              </a:rPr>
              <a:t>www.youtube.com/watch?v=DVYzzjawk0s</a:t>
            </a:r>
            <a:endParaRPr lang="en-US" dirty="0" smtClean="0"/>
          </a:p>
          <a:p>
            <a:r>
              <a:rPr lang="en-US" dirty="0"/>
              <a:t>http://fisicamnt.blogspot.com/2008/05/momento-angular-o-cmo-marearse-por-la.html</a:t>
            </a:r>
            <a:endParaRPr lang="en-US" dirty="0"/>
          </a:p>
        </p:txBody>
      </p:sp>
    </p:spTree>
    <p:extLst>
      <p:ext uri="{BB962C8B-B14F-4D97-AF65-F5344CB8AC3E}">
        <p14:creationId xmlns:p14="http://schemas.microsoft.com/office/powerpoint/2010/main" val="273680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891" y="375878"/>
            <a:ext cx="4295247" cy="266757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536" y="3343701"/>
            <a:ext cx="2902281" cy="3192509"/>
          </a:xfrm>
          <a:prstGeom prst="rect">
            <a:avLst/>
          </a:prstGeom>
        </p:spPr>
      </p:pic>
      <p:sp>
        <p:nvSpPr>
          <p:cNvPr id="2" name="Flecha derecha 1"/>
          <p:cNvSpPr/>
          <p:nvPr/>
        </p:nvSpPr>
        <p:spPr>
          <a:xfrm>
            <a:off x="5231452" y="3043452"/>
            <a:ext cx="1214651" cy="846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p:cNvSpPr txBox="1"/>
          <p:nvPr/>
        </p:nvSpPr>
        <p:spPr>
          <a:xfrm>
            <a:off x="7448651" y="786335"/>
            <a:ext cx="4585647" cy="923330"/>
          </a:xfrm>
          <a:prstGeom prst="rect">
            <a:avLst/>
          </a:prstGeom>
          <a:noFill/>
        </p:spPr>
        <p:txBody>
          <a:bodyPr wrap="square" rtlCol="0">
            <a:spAutoFit/>
          </a:bodyPr>
          <a:lstStyle/>
          <a:p>
            <a:r>
              <a:rPr lang="es-ES" dirty="0" smtClean="0"/>
              <a:t>Las leyes de Kepler, a partir de la conservación del momento angular</a:t>
            </a:r>
          </a:p>
          <a:p>
            <a:endParaRPr lang="en-US" dirty="0"/>
          </a:p>
        </p:txBody>
      </p:sp>
      <p:pic>
        <p:nvPicPr>
          <p:cNvPr id="4" name="Imagen 3"/>
          <p:cNvPicPr>
            <a:picLocks noChangeAspect="1"/>
          </p:cNvPicPr>
          <p:nvPr/>
        </p:nvPicPr>
        <p:blipFill rotWithShape="1">
          <a:blip r:embed="rId4"/>
          <a:srcRect l="22343" t="16931" r="36014" b="46502"/>
          <a:stretch/>
        </p:blipFill>
        <p:spPr>
          <a:xfrm>
            <a:off x="6616137" y="2632995"/>
            <a:ext cx="5418161" cy="2674962"/>
          </a:xfrm>
          <a:prstGeom prst="rect">
            <a:avLst/>
          </a:prstGeom>
        </p:spPr>
      </p:pic>
    </p:spTree>
    <p:extLst>
      <p:ext uri="{BB962C8B-B14F-4D97-AF65-F5344CB8AC3E}">
        <p14:creationId xmlns:p14="http://schemas.microsoft.com/office/powerpoint/2010/main" val="376882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Primera Ley: Ley de las orbitas</a:t>
            </a:r>
            <a:endParaRPr lang="en-US" dirty="0"/>
          </a:p>
        </p:txBody>
      </p:sp>
      <p:sp>
        <p:nvSpPr>
          <p:cNvPr id="3" name="Marcador de contenido 2"/>
          <p:cNvSpPr>
            <a:spLocks noGrp="1"/>
          </p:cNvSpPr>
          <p:nvPr>
            <p:ph idx="1"/>
          </p:nvPr>
        </p:nvSpPr>
        <p:spPr>
          <a:xfrm>
            <a:off x="1371600" y="1665027"/>
            <a:ext cx="9601200" cy="4202373"/>
          </a:xfrm>
        </p:spPr>
        <p:txBody>
          <a:bodyPr/>
          <a:lstStyle/>
          <a:p>
            <a:r>
              <a:rPr lang="es-CL" dirty="0"/>
              <a:t>La órbita de cada planeta es una elipse con el Sol en uno de los dos focos.</a:t>
            </a:r>
          </a:p>
          <a:p>
            <a:r>
              <a:rPr lang="es-CL" dirty="0"/>
              <a:t>Un foco es un punto en el extremo de la elipse</a:t>
            </a:r>
            <a:r>
              <a:rPr lang="es-CL" i="1" dirty="0"/>
              <a:t>.</a:t>
            </a:r>
          </a:p>
          <a:p>
            <a:endParaRPr lang="en-US" dirty="0"/>
          </a:p>
        </p:txBody>
      </p:sp>
      <p:pic>
        <p:nvPicPr>
          <p:cNvPr id="4" name="Imagen 3">
            <a:extLst>
              <a:ext uri="{FF2B5EF4-FFF2-40B4-BE49-F238E27FC236}">
                <a16:creationId xmlns:a16="http://schemas.microsoft.com/office/drawing/2014/main" id="{5A157104-BE19-4AC6-B8D3-79BBD087DC74}"/>
              </a:ext>
            </a:extLst>
          </p:cNvPr>
          <p:cNvPicPr>
            <a:picLocks noChangeAspect="1"/>
          </p:cNvPicPr>
          <p:nvPr/>
        </p:nvPicPr>
        <p:blipFill>
          <a:blip r:embed="rId2"/>
          <a:stretch>
            <a:fillRect/>
          </a:stretch>
        </p:blipFill>
        <p:spPr>
          <a:xfrm>
            <a:off x="1371600" y="2927014"/>
            <a:ext cx="3008591" cy="2940386"/>
          </a:xfrm>
          <a:prstGeom prst="rect">
            <a:avLst/>
          </a:prstGeom>
        </p:spPr>
      </p:pic>
      <p:pic>
        <p:nvPicPr>
          <p:cNvPr id="5" name="Imagen 4">
            <a:extLst>
              <a:ext uri="{FF2B5EF4-FFF2-40B4-BE49-F238E27FC236}">
                <a16:creationId xmlns:a16="http://schemas.microsoft.com/office/drawing/2014/main" id="{A87B2A38-739A-480A-9B43-5EE2F2632143}"/>
              </a:ext>
            </a:extLst>
          </p:cNvPr>
          <p:cNvPicPr>
            <a:picLocks noChangeAspect="1"/>
          </p:cNvPicPr>
          <p:nvPr/>
        </p:nvPicPr>
        <p:blipFill>
          <a:blip r:embed="rId3"/>
          <a:stretch>
            <a:fillRect/>
          </a:stretch>
        </p:blipFill>
        <p:spPr>
          <a:xfrm>
            <a:off x="5434673" y="2927014"/>
            <a:ext cx="5889621" cy="2940385"/>
          </a:xfrm>
          <a:prstGeom prst="rect">
            <a:avLst/>
          </a:prstGeom>
        </p:spPr>
      </p:pic>
    </p:spTree>
    <p:extLst>
      <p:ext uri="{BB962C8B-B14F-4D97-AF65-F5344CB8AC3E}">
        <p14:creationId xmlns:p14="http://schemas.microsoft.com/office/powerpoint/2010/main" val="163324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04DDA2AA-095C-4997-AA3A-6697FB93F97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Diapositiva de think-cell" r:id="rId4" imgW="421" imgH="423" progId="TCLayout.ActiveDocument.1">
                  <p:embed/>
                </p:oleObj>
              </mc:Choice>
              <mc:Fallback>
                <p:oleObj name="Diapositiva de think-cell" r:id="rId4" imgW="421" imgH="423" progId="TCLayout.ActiveDocument.1">
                  <p:embed/>
                  <p:pic>
                    <p:nvPicPr>
                      <p:cNvPr id="5" name="Objeto 4" hidden="1">
                        <a:extLst>
                          <a:ext uri="{FF2B5EF4-FFF2-40B4-BE49-F238E27FC236}">
                            <a16:creationId xmlns:a16="http://schemas.microsoft.com/office/drawing/2014/main" id="{04DDA2AA-095C-4997-AA3A-6697FB93F9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F584C9FC-91C6-4502-A2B9-F59B3B3A3E38}"/>
              </a:ext>
            </a:extLst>
          </p:cNvPr>
          <p:cNvSpPr>
            <a:spLocks noGrp="1"/>
          </p:cNvSpPr>
          <p:nvPr>
            <p:ph type="title"/>
          </p:nvPr>
        </p:nvSpPr>
        <p:spPr>
          <a:xfrm>
            <a:off x="1371600" y="426493"/>
            <a:ext cx="9601200" cy="1485900"/>
          </a:xfrm>
        </p:spPr>
        <p:txBody>
          <a:bodyPr/>
          <a:lstStyle/>
          <a:p>
            <a:r>
              <a:rPr lang="es-CL" dirty="0"/>
              <a:t>Elipses</a:t>
            </a:r>
          </a:p>
        </p:txBody>
      </p:sp>
      <p:sp>
        <p:nvSpPr>
          <p:cNvPr id="3" name="Marcador de contenido 2">
            <a:extLst>
              <a:ext uri="{FF2B5EF4-FFF2-40B4-BE49-F238E27FC236}">
                <a16:creationId xmlns:a16="http://schemas.microsoft.com/office/drawing/2014/main" id="{253BE6A6-86E9-468C-8A54-6F95A58BDDCE}"/>
              </a:ext>
            </a:extLst>
          </p:cNvPr>
          <p:cNvSpPr>
            <a:spLocks noGrp="1"/>
          </p:cNvSpPr>
          <p:nvPr>
            <p:ph idx="1"/>
          </p:nvPr>
        </p:nvSpPr>
        <p:spPr>
          <a:xfrm>
            <a:off x="838200" y="1169443"/>
            <a:ext cx="10515600" cy="2524973"/>
          </a:xfrm>
        </p:spPr>
        <p:txBody>
          <a:bodyPr>
            <a:normAutofit/>
          </a:bodyPr>
          <a:lstStyle/>
          <a:p>
            <a:r>
              <a:rPr lang="es-CL" sz="2400" dirty="0"/>
              <a:t>Una elipse es una curva cerrada que posee dos ejes simétricos, llamados focos o puntos fijos. </a:t>
            </a:r>
          </a:p>
          <a:p>
            <a:r>
              <a:rPr lang="es-CL" sz="2400" dirty="0"/>
              <a:t>Una elipse consta de dos semiejes mayores y dos semiejes menores.</a:t>
            </a:r>
          </a:p>
          <a:p>
            <a:r>
              <a:rPr lang="es-CL" sz="2400" dirty="0"/>
              <a:t>Donde “a” es un semieje mayor y “b” un semieje menor.</a:t>
            </a:r>
          </a:p>
          <a:p>
            <a:r>
              <a:rPr lang="es-CL" sz="2400" dirty="0"/>
              <a:t>La distancia focal “c”, es la distancia de un foco al centro de la elipse.</a:t>
            </a:r>
          </a:p>
          <a:p>
            <a:endParaRPr lang="es-CL" sz="2400" dirty="0"/>
          </a:p>
        </p:txBody>
      </p:sp>
      <p:pic>
        <p:nvPicPr>
          <p:cNvPr id="4" name="Imagen 3">
            <a:extLst>
              <a:ext uri="{FF2B5EF4-FFF2-40B4-BE49-F238E27FC236}">
                <a16:creationId xmlns:a16="http://schemas.microsoft.com/office/drawing/2014/main" id="{3E1F479A-4848-4BF3-9581-256A2185EC9A}"/>
              </a:ext>
            </a:extLst>
          </p:cNvPr>
          <p:cNvPicPr>
            <a:picLocks noChangeAspect="1"/>
          </p:cNvPicPr>
          <p:nvPr/>
        </p:nvPicPr>
        <p:blipFill>
          <a:blip r:embed="rId6"/>
          <a:stretch>
            <a:fillRect/>
          </a:stretch>
        </p:blipFill>
        <p:spPr>
          <a:xfrm>
            <a:off x="1235123" y="3834279"/>
            <a:ext cx="4575311" cy="2384701"/>
          </a:xfrm>
          <a:prstGeom prst="rect">
            <a:avLst/>
          </a:prstGeom>
        </p:spPr>
      </p:pic>
      <p:sp>
        <p:nvSpPr>
          <p:cNvPr id="6" name="Marcador de contenido 2">
            <a:extLst>
              <a:ext uri="{FF2B5EF4-FFF2-40B4-BE49-F238E27FC236}">
                <a16:creationId xmlns:a16="http://schemas.microsoft.com/office/drawing/2014/main" id="{95560AAB-6245-4543-8120-34794253FCEA}"/>
              </a:ext>
            </a:extLst>
          </p:cNvPr>
          <p:cNvSpPr txBox="1">
            <a:spLocks/>
          </p:cNvSpPr>
          <p:nvPr/>
        </p:nvSpPr>
        <p:spPr>
          <a:xfrm>
            <a:off x="6096000" y="3944240"/>
            <a:ext cx="6056244" cy="2438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400" dirty="0"/>
              <a:t>Un eje vector “r”, es la distancia entre un foco y un punto “m”.</a:t>
            </a:r>
          </a:p>
          <a:p>
            <a:r>
              <a:rPr lang="es-CL" sz="2400" dirty="0"/>
              <a:t>En el caso del sistema solar, los planetas son el punto “m” y la distancia de esta hasta el sol es un eje vector “r”.</a:t>
            </a:r>
          </a:p>
          <a:p>
            <a:endParaRPr lang="es-CL" dirty="0"/>
          </a:p>
        </p:txBody>
      </p:sp>
    </p:spTree>
    <p:extLst>
      <p:ext uri="{BB962C8B-B14F-4D97-AF65-F5344CB8AC3E}">
        <p14:creationId xmlns:p14="http://schemas.microsoft.com/office/powerpoint/2010/main" val="120681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Momento angular</a:t>
            </a:r>
            <a:endParaRPr lang="en-U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155" y="2020141"/>
            <a:ext cx="3267075" cy="3095625"/>
          </a:xfrm>
        </p:spPr>
      </p:pic>
      <p:sp>
        <p:nvSpPr>
          <p:cNvPr id="5" name="Rectángulo 4"/>
          <p:cNvSpPr/>
          <p:nvPr/>
        </p:nvSpPr>
        <p:spPr>
          <a:xfrm>
            <a:off x="5572836" y="2020141"/>
            <a:ext cx="6096000" cy="1477328"/>
          </a:xfrm>
          <a:prstGeom prst="rect">
            <a:avLst/>
          </a:prstGeom>
        </p:spPr>
        <p:txBody>
          <a:bodyPr>
            <a:spAutoFit/>
          </a:bodyPr>
          <a:lstStyle/>
          <a:p>
            <a:r>
              <a:rPr lang="es-ES" dirty="0" smtClean="0">
                <a:solidFill>
                  <a:srgbClr val="222222"/>
                </a:solidFill>
                <a:latin typeface="arial" panose="020B0604020202020204" pitchFamily="34" charset="0"/>
              </a:rPr>
              <a:t>Es </a:t>
            </a:r>
            <a:r>
              <a:rPr lang="es-ES" dirty="0">
                <a:solidFill>
                  <a:srgbClr val="222222"/>
                </a:solidFill>
                <a:latin typeface="arial" panose="020B0604020202020204" pitchFamily="34" charset="0"/>
              </a:rPr>
              <a:t>una magnitud vectorial que utilizamos en física para caracterizar el estado de rotación de los cuerpos. ... El </a:t>
            </a:r>
            <a:r>
              <a:rPr lang="es-ES" b="1" dirty="0">
                <a:solidFill>
                  <a:srgbClr val="222222"/>
                </a:solidFill>
                <a:latin typeface="arial" panose="020B0604020202020204" pitchFamily="34" charset="0"/>
              </a:rPr>
              <a:t>momento angular</a:t>
            </a:r>
            <a:r>
              <a:rPr lang="es-ES" dirty="0">
                <a:solidFill>
                  <a:srgbClr val="222222"/>
                </a:solidFill>
                <a:latin typeface="arial" panose="020B0604020202020204" pitchFamily="34" charset="0"/>
              </a:rPr>
              <a:t> de un sistema de partículas: Lo utilizamos, por ejemplo, para caracterizar el estado de rotación del sólido rígido.</a:t>
            </a:r>
            <a:endParaRPr lang="en-US" dirty="0"/>
          </a:p>
        </p:txBody>
      </p:sp>
      <p:sp>
        <p:nvSpPr>
          <p:cNvPr id="6" name="Rectángulo 5"/>
          <p:cNvSpPr/>
          <p:nvPr/>
        </p:nvSpPr>
        <p:spPr>
          <a:xfrm>
            <a:off x="5572836" y="3667691"/>
            <a:ext cx="6096000" cy="2031325"/>
          </a:xfrm>
          <a:prstGeom prst="rect">
            <a:avLst/>
          </a:prstGeom>
        </p:spPr>
        <p:txBody>
          <a:bodyPr>
            <a:spAutoFit/>
          </a:bodyPr>
          <a:lstStyle/>
          <a:p>
            <a:r>
              <a:rPr lang="es-ES" dirty="0">
                <a:solidFill>
                  <a:srgbClr val="333333"/>
                </a:solidFill>
                <a:latin typeface="helvetica" panose="020B0604020202020204" pitchFamily="34" charset="0"/>
              </a:rPr>
              <a:t>Sus unidades son: m</a:t>
            </a:r>
            <a:r>
              <a:rPr lang="es-ES" baseline="30000" dirty="0">
                <a:solidFill>
                  <a:srgbClr val="333333"/>
                </a:solidFill>
                <a:latin typeface="helvetica" panose="020B0604020202020204" pitchFamily="34" charset="0"/>
              </a:rPr>
              <a:t>2</a:t>
            </a:r>
            <a:r>
              <a:rPr lang="es-ES" dirty="0">
                <a:solidFill>
                  <a:srgbClr val="333333"/>
                </a:solidFill>
                <a:latin typeface="helvetica" panose="020B0604020202020204" pitchFamily="34" charset="0"/>
              </a:rPr>
              <a:t>kg/s. </a:t>
            </a:r>
            <a:endParaRPr lang="es-ES" dirty="0" smtClean="0">
              <a:solidFill>
                <a:srgbClr val="333333"/>
              </a:solidFill>
              <a:latin typeface="helvetica" panose="020B0604020202020204" pitchFamily="34" charset="0"/>
            </a:endParaRPr>
          </a:p>
          <a:p>
            <a:endParaRPr lang="es-ES" dirty="0">
              <a:solidFill>
                <a:srgbClr val="333333"/>
              </a:solidFill>
              <a:latin typeface="helvetica" panose="020B0604020202020204" pitchFamily="34" charset="0"/>
            </a:endParaRPr>
          </a:p>
          <a:p>
            <a:r>
              <a:rPr lang="es-ES" dirty="0" smtClean="0">
                <a:solidFill>
                  <a:srgbClr val="333333"/>
                </a:solidFill>
                <a:latin typeface="helvetica" panose="020B0604020202020204" pitchFamily="34" charset="0"/>
              </a:rPr>
              <a:t>El </a:t>
            </a:r>
            <a:r>
              <a:rPr lang="es-ES" dirty="0">
                <a:solidFill>
                  <a:srgbClr val="333333"/>
                </a:solidFill>
                <a:latin typeface="helvetica" panose="020B0604020202020204" pitchFamily="34" charset="0"/>
              </a:rPr>
              <a:t>vector </a:t>
            </a:r>
            <a:r>
              <a:rPr lang="es-ES" b="1" dirty="0">
                <a:solidFill>
                  <a:srgbClr val="333333"/>
                </a:solidFill>
                <a:latin typeface="helvetica" panose="020B0604020202020204" pitchFamily="34" charset="0"/>
              </a:rPr>
              <a:t>L</a:t>
            </a:r>
            <a:r>
              <a:rPr lang="es-ES" dirty="0">
                <a:solidFill>
                  <a:srgbClr val="333333"/>
                </a:solidFill>
                <a:latin typeface="helvetica" panose="020B0604020202020204" pitchFamily="34" charset="0"/>
              </a:rPr>
              <a:t> es en cada instante perpendicular al plano formado por el vector posición y el vector velocidad; cuando la trayectoria es plana y el origen está contenido en el plano de la misma, </a:t>
            </a:r>
            <a:r>
              <a:rPr lang="es-ES" b="1" dirty="0">
                <a:solidFill>
                  <a:srgbClr val="333333"/>
                </a:solidFill>
                <a:latin typeface="helvetica" panose="020B0604020202020204" pitchFamily="34" charset="0"/>
              </a:rPr>
              <a:t>L</a:t>
            </a:r>
            <a:r>
              <a:rPr lang="es-ES" dirty="0">
                <a:solidFill>
                  <a:srgbClr val="333333"/>
                </a:solidFill>
                <a:latin typeface="helvetica" panose="020B0604020202020204" pitchFamily="34" charset="0"/>
              </a:rPr>
              <a:t> es perpendicular a dicho plano.</a:t>
            </a:r>
            <a:endParaRPr lang="en-US" dirty="0"/>
          </a:p>
        </p:txBody>
      </p:sp>
    </p:spTree>
    <p:extLst>
      <p:ext uri="{BB962C8B-B14F-4D97-AF65-F5344CB8AC3E}">
        <p14:creationId xmlns:p14="http://schemas.microsoft.com/office/powerpoint/2010/main" val="177984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427" t="21408" r="30874" b="57137"/>
          <a:stretch/>
        </p:blipFill>
        <p:spPr>
          <a:xfrm>
            <a:off x="1924333" y="1992572"/>
            <a:ext cx="9301364" cy="2756848"/>
          </a:xfrm>
          <a:prstGeom prst="rect">
            <a:avLst/>
          </a:prstGeom>
        </p:spPr>
      </p:pic>
    </p:spTree>
    <p:extLst>
      <p:ext uri="{BB962C8B-B14F-4D97-AF65-F5344CB8AC3E}">
        <p14:creationId xmlns:p14="http://schemas.microsoft.com/office/powerpoint/2010/main" val="817804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4642FB08-5CA3-4A65-94BC-46862FA90D0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Diapositiva de think-cell" r:id="rId5" imgW="421" imgH="423" progId="TCLayout.ActiveDocument.1">
                  <p:embed/>
                </p:oleObj>
              </mc:Choice>
              <mc:Fallback>
                <p:oleObj name="Diapositiva de think-cell" r:id="rId5" imgW="421" imgH="423" progId="TCLayout.ActiveDocument.1">
                  <p:embed/>
                  <p:pic>
                    <p:nvPicPr>
                      <p:cNvPr id="5" name="Objeto 4" hidden="1">
                        <a:extLst>
                          <a:ext uri="{FF2B5EF4-FFF2-40B4-BE49-F238E27FC236}">
                            <a16:creationId xmlns:a16="http://schemas.microsoft.com/office/drawing/2014/main" id="{4642FB08-5CA3-4A65-94BC-46862FA90D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ángulo 3" hidden="1">
            <a:extLst>
              <a:ext uri="{FF2B5EF4-FFF2-40B4-BE49-F238E27FC236}">
                <a16:creationId xmlns:a16="http://schemas.microsoft.com/office/drawing/2014/main" id="{E41AFF80-F2AA-4012-9238-3BC4245DBB5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CL" sz="4400" dirty="0">
              <a:latin typeface="Calibri Light" panose="020F0302020204030204" pitchFamily="34" charset="0"/>
              <a:ea typeface="+mj-ea"/>
              <a:cs typeface="+mj-cs"/>
              <a:sym typeface="Calibri Light" panose="020F0302020204030204" pitchFamily="34" charset="0"/>
            </a:endParaRPr>
          </a:p>
        </p:txBody>
      </p:sp>
      <p:sp>
        <p:nvSpPr>
          <p:cNvPr id="2" name="Título 1">
            <a:extLst>
              <a:ext uri="{FF2B5EF4-FFF2-40B4-BE49-F238E27FC236}">
                <a16:creationId xmlns:a16="http://schemas.microsoft.com/office/drawing/2014/main" id="{8CD632F0-68C9-4CBB-9131-27966CE5C261}"/>
              </a:ext>
            </a:extLst>
          </p:cNvPr>
          <p:cNvSpPr>
            <a:spLocks noGrp="1"/>
          </p:cNvSpPr>
          <p:nvPr>
            <p:ph type="title"/>
          </p:nvPr>
        </p:nvSpPr>
        <p:spPr/>
        <p:txBody>
          <a:bodyPr/>
          <a:lstStyle/>
          <a:p>
            <a:r>
              <a:rPr lang="es-CL" dirty="0"/>
              <a:t>Segunda ley de Kepler (ley de las áreas)</a:t>
            </a:r>
          </a:p>
        </p:txBody>
      </p:sp>
      <p:sp>
        <p:nvSpPr>
          <p:cNvPr id="3" name="Marcador de contenido 2">
            <a:extLst>
              <a:ext uri="{FF2B5EF4-FFF2-40B4-BE49-F238E27FC236}">
                <a16:creationId xmlns:a16="http://schemas.microsoft.com/office/drawing/2014/main" id="{696AD024-052D-4897-8B24-6D3482BDE798}"/>
              </a:ext>
            </a:extLst>
          </p:cNvPr>
          <p:cNvSpPr>
            <a:spLocks noGrp="1"/>
          </p:cNvSpPr>
          <p:nvPr>
            <p:ph idx="1"/>
          </p:nvPr>
        </p:nvSpPr>
        <p:spPr>
          <a:xfrm>
            <a:off x="838200" y="1825625"/>
            <a:ext cx="10515600" cy="1727301"/>
          </a:xfrm>
        </p:spPr>
        <p:txBody>
          <a:bodyPr>
            <a:normAutofit/>
          </a:bodyPr>
          <a:lstStyle/>
          <a:p>
            <a:r>
              <a:rPr lang="es-CL" sz="2400" dirty="0"/>
              <a:t>Establece que el radio vector barre áreas equivalentes en un mismo intervalo de tiempo.</a:t>
            </a:r>
          </a:p>
          <a:p>
            <a:r>
              <a:rPr lang="es-CL" sz="2400" dirty="0"/>
              <a:t>Como el eje vector “r” es una línea imaginaria entre el sol y el planeta, este cambia según la posición del planeta.</a:t>
            </a:r>
          </a:p>
        </p:txBody>
      </p:sp>
      <p:pic>
        <p:nvPicPr>
          <p:cNvPr id="6" name="Imagen 5">
            <a:extLst>
              <a:ext uri="{FF2B5EF4-FFF2-40B4-BE49-F238E27FC236}">
                <a16:creationId xmlns:a16="http://schemas.microsoft.com/office/drawing/2014/main" id="{4EBCB465-129C-417E-8145-106E3A810DF1}"/>
              </a:ext>
            </a:extLst>
          </p:cNvPr>
          <p:cNvPicPr>
            <a:picLocks noChangeAspect="1"/>
          </p:cNvPicPr>
          <p:nvPr/>
        </p:nvPicPr>
        <p:blipFill>
          <a:blip r:embed="rId7"/>
          <a:stretch>
            <a:fillRect/>
          </a:stretch>
        </p:blipFill>
        <p:spPr>
          <a:xfrm>
            <a:off x="6414051" y="3552926"/>
            <a:ext cx="5685184" cy="3199058"/>
          </a:xfrm>
          <a:prstGeom prst="rect">
            <a:avLst/>
          </a:prstGeom>
        </p:spPr>
      </p:pic>
      <p:sp>
        <p:nvSpPr>
          <p:cNvPr id="7" name="Marcador de contenido 2">
            <a:extLst>
              <a:ext uri="{FF2B5EF4-FFF2-40B4-BE49-F238E27FC236}">
                <a16:creationId xmlns:a16="http://schemas.microsoft.com/office/drawing/2014/main" id="{CDD85571-9792-48E7-9BFE-0AEC9D08DE04}"/>
              </a:ext>
            </a:extLst>
          </p:cNvPr>
          <p:cNvSpPr txBox="1">
            <a:spLocks/>
          </p:cNvSpPr>
          <p:nvPr/>
        </p:nvSpPr>
        <p:spPr>
          <a:xfrm>
            <a:off x="838199" y="3552926"/>
            <a:ext cx="5575852" cy="3669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400" dirty="0"/>
              <a:t>La orbita del planeta tiene puntos en que está más alejado del sol que otros. </a:t>
            </a:r>
          </a:p>
          <a:p>
            <a:r>
              <a:rPr lang="es-CL" sz="2400" dirty="0"/>
              <a:t>En la imagen se puede ver que independiente de lo anterior, en un periodo de tiempo igual (un mes), el área de la elipse que se forma es siempre equivalente a cualquier otra A1=A2.</a:t>
            </a:r>
          </a:p>
        </p:txBody>
      </p:sp>
    </p:spTree>
    <p:extLst>
      <p:ext uri="{BB962C8B-B14F-4D97-AF65-F5344CB8AC3E}">
        <p14:creationId xmlns:p14="http://schemas.microsoft.com/office/powerpoint/2010/main" val="57961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4642FB08-5CA3-4A65-94BC-46862FA90D0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Diapositiva de think-cell" r:id="rId5" imgW="421" imgH="423" progId="TCLayout.ActiveDocument.1">
                  <p:embed/>
                </p:oleObj>
              </mc:Choice>
              <mc:Fallback>
                <p:oleObj name="Diapositiva de think-cell" r:id="rId5" imgW="421" imgH="423" progId="TCLayout.ActiveDocument.1">
                  <p:embed/>
                  <p:pic>
                    <p:nvPicPr>
                      <p:cNvPr id="5" name="Objeto 4" hidden="1">
                        <a:extLst>
                          <a:ext uri="{FF2B5EF4-FFF2-40B4-BE49-F238E27FC236}">
                            <a16:creationId xmlns:a16="http://schemas.microsoft.com/office/drawing/2014/main" id="{4642FB08-5CA3-4A65-94BC-46862FA90D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ángulo 3" hidden="1">
            <a:extLst>
              <a:ext uri="{FF2B5EF4-FFF2-40B4-BE49-F238E27FC236}">
                <a16:creationId xmlns:a16="http://schemas.microsoft.com/office/drawing/2014/main" id="{E41AFF80-F2AA-4012-9238-3BC4245DBB5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CL" sz="4400" dirty="0">
              <a:latin typeface="Calibri Light" panose="020F0302020204030204" pitchFamily="34" charset="0"/>
              <a:ea typeface="+mj-ea"/>
              <a:cs typeface="+mj-cs"/>
              <a:sym typeface="Calibri Light" panose="020F0302020204030204" pitchFamily="34" charset="0"/>
            </a:endParaRPr>
          </a:p>
        </p:txBody>
      </p:sp>
      <p:sp>
        <p:nvSpPr>
          <p:cNvPr id="2" name="Título 1">
            <a:extLst>
              <a:ext uri="{FF2B5EF4-FFF2-40B4-BE49-F238E27FC236}">
                <a16:creationId xmlns:a16="http://schemas.microsoft.com/office/drawing/2014/main" id="{8CD632F0-68C9-4CBB-9131-27966CE5C261}"/>
              </a:ext>
            </a:extLst>
          </p:cNvPr>
          <p:cNvSpPr>
            <a:spLocks noGrp="1"/>
          </p:cNvSpPr>
          <p:nvPr>
            <p:ph type="title"/>
          </p:nvPr>
        </p:nvSpPr>
        <p:spPr/>
        <p:txBody>
          <a:bodyPr/>
          <a:lstStyle/>
          <a:p>
            <a:r>
              <a:rPr lang="es-CL" dirty="0"/>
              <a:t>Segunda ley de Kepler (ley de las áreas)</a:t>
            </a:r>
          </a:p>
        </p:txBody>
      </p:sp>
      <p:sp>
        <p:nvSpPr>
          <p:cNvPr id="3" name="Marcador de contenido 2">
            <a:extLst>
              <a:ext uri="{FF2B5EF4-FFF2-40B4-BE49-F238E27FC236}">
                <a16:creationId xmlns:a16="http://schemas.microsoft.com/office/drawing/2014/main" id="{696AD024-052D-4897-8B24-6D3482BDE798}"/>
              </a:ext>
            </a:extLst>
          </p:cNvPr>
          <p:cNvSpPr>
            <a:spLocks noGrp="1"/>
          </p:cNvSpPr>
          <p:nvPr>
            <p:ph idx="1"/>
          </p:nvPr>
        </p:nvSpPr>
        <p:spPr>
          <a:xfrm>
            <a:off x="838200" y="1428750"/>
            <a:ext cx="11194774" cy="3488498"/>
          </a:xfrm>
        </p:spPr>
        <p:txBody>
          <a:bodyPr>
            <a:normAutofit/>
          </a:bodyPr>
          <a:lstStyle/>
          <a:p>
            <a:r>
              <a:rPr lang="es-CL" sz="1800" dirty="0"/>
              <a:t>El tiempo que demora un planeta en recorrer un área se llama “velocidad areolar”, ese tiempo siempre es el mismo (un mes de invierno dura lo mismo que un mes de verano) por lo tanto se define como constante.</a:t>
            </a:r>
          </a:p>
          <a:p>
            <a:r>
              <a:rPr lang="es-CL" sz="1800" dirty="0"/>
              <a:t>Al tener lo anterior en cuenta, se puede determinar que mientras el planeta esté más cerca del sol, más rápido irá.</a:t>
            </a:r>
          </a:p>
          <a:p>
            <a:r>
              <a:rPr lang="es-CL" sz="1800" dirty="0"/>
              <a:t>Como vimos antes, si utilizamos uno de los focos de la elipse como referencia, siempre existirá un punto más lejano y otro más cercano a este. En el caso del Sol siempre hay un punto en que el planeta está lo más lejos y otro en que está más cerca. A estos puntos extremos se les llaman “perihelio” y “afelio”.</a:t>
            </a:r>
          </a:p>
        </p:txBody>
      </p:sp>
      <p:pic>
        <p:nvPicPr>
          <p:cNvPr id="8" name="Imagen 7">
            <a:extLst>
              <a:ext uri="{FF2B5EF4-FFF2-40B4-BE49-F238E27FC236}">
                <a16:creationId xmlns:a16="http://schemas.microsoft.com/office/drawing/2014/main" id="{96FF7F09-BE0F-4721-9717-1942F08B372B}"/>
              </a:ext>
            </a:extLst>
          </p:cNvPr>
          <p:cNvPicPr>
            <a:picLocks noChangeAspect="1"/>
          </p:cNvPicPr>
          <p:nvPr/>
        </p:nvPicPr>
        <p:blipFill>
          <a:blip r:embed="rId7"/>
          <a:stretch>
            <a:fillRect/>
          </a:stretch>
        </p:blipFill>
        <p:spPr>
          <a:xfrm>
            <a:off x="838200" y="3740628"/>
            <a:ext cx="5772956" cy="3067478"/>
          </a:xfrm>
          <a:prstGeom prst="rect">
            <a:avLst/>
          </a:prstGeom>
        </p:spPr>
      </p:pic>
    </p:spTree>
    <p:extLst>
      <p:ext uri="{BB962C8B-B14F-4D97-AF65-F5344CB8AC3E}">
        <p14:creationId xmlns:p14="http://schemas.microsoft.com/office/powerpoint/2010/main" val="203320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1003" y="532263"/>
            <a:ext cx="9771797" cy="5335137"/>
          </a:xfrm>
        </p:spPr>
        <p:txBody>
          <a:bodyPr/>
          <a:lstStyle/>
          <a:p>
            <a:r>
              <a:rPr lang="es-ES" dirty="0" smtClean="0"/>
              <a:t>Constancia del momento angular:</a:t>
            </a:r>
          </a:p>
          <a:p>
            <a:pPr marL="0" indent="0">
              <a:buNone/>
            </a:pPr>
            <a:r>
              <a:rPr lang="es-ES" dirty="0"/>
              <a:t>C</a:t>
            </a:r>
            <a:r>
              <a:rPr lang="es-ES" dirty="0" smtClean="0"/>
              <a:t>uando </a:t>
            </a:r>
            <a:r>
              <a:rPr lang="es-ES" dirty="0"/>
              <a:t>el planeta está más alejado del Sol (afelio) su velocidad es menor que cuando está más cercano al Sol (perihelio).</a:t>
            </a:r>
          </a:p>
          <a:p>
            <a:pPr marL="0" indent="0">
              <a:buNone/>
            </a:pPr>
            <a:r>
              <a:rPr lang="es-ES" dirty="0"/>
              <a:t/>
            </a:r>
            <a:br>
              <a:rPr lang="es-ES" dirty="0"/>
            </a:b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003" y="1955183"/>
            <a:ext cx="5735470" cy="248929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533" y="3890748"/>
            <a:ext cx="4821786" cy="2967252"/>
          </a:xfrm>
          <a:prstGeom prst="rect">
            <a:avLst/>
          </a:prstGeom>
        </p:spPr>
      </p:pic>
    </p:spTree>
    <p:extLst>
      <p:ext uri="{BB962C8B-B14F-4D97-AF65-F5344CB8AC3E}">
        <p14:creationId xmlns:p14="http://schemas.microsoft.com/office/powerpoint/2010/main" val="2300386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SPk0XK6WaaTUxCLBVMh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SPk0XK6WaaTUxCLBVMhJ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SPk0XK6WaaTUxCLBVMhJg"/>
</p:tagLst>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TM10001105[[fn=Recorte]]</Template>
  <TotalTime>143</TotalTime>
  <Words>606</Words>
  <Application>Microsoft Office PowerPoint</Application>
  <PresentationFormat>Panorámica</PresentationFormat>
  <Paragraphs>45</Paragraphs>
  <Slides>13</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13</vt:i4>
      </vt:variant>
    </vt:vector>
  </HeadingPairs>
  <TitlesOfParts>
    <vt:vector size="21" baseType="lpstr">
      <vt:lpstr>Arial</vt:lpstr>
      <vt:lpstr>Arial</vt:lpstr>
      <vt:lpstr>Calibri Light</vt:lpstr>
      <vt:lpstr>Cambria Math</vt:lpstr>
      <vt:lpstr>Franklin Gothic Book</vt:lpstr>
      <vt:lpstr>helvetica</vt:lpstr>
      <vt:lpstr>Crop</vt:lpstr>
      <vt:lpstr>Diapositiva de think-cell</vt:lpstr>
      <vt:lpstr>Leyes de Kepler</vt:lpstr>
      <vt:lpstr>Presentación de PowerPoint</vt:lpstr>
      <vt:lpstr>Primera Ley: Ley de las orbitas</vt:lpstr>
      <vt:lpstr>Elipses</vt:lpstr>
      <vt:lpstr>Momento angular</vt:lpstr>
      <vt:lpstr>Presentación de PowerPoint</vt:lpstr>
      <vt:lpstr>Segunda ley de Kepler (ley de las áreas)</vt:lpstr>
      <vt:lpstr>Segunda ley de Kepler (ley de las áreas)</vt:lpstr>
      <vt:lpstr>Presentación de PowerPoint</vt:lpstr>
      <vt:lpstr>Tercera ley de Kepler (ley de los periodos)</vt:lpstr>
      <vt:lpstr>Presentación de PowerPoint</vt:lpstr>
      <vt:lpstr>Presentación de PowerPoint</vt:lpstr>
      <vt:lpstr>Páginas de interés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17 Física Común</dc:title>
  <dc:creator>Usuario</dc:creator>
  <cp:lastModifiedBy>Usuario</cp:lastModifiedBy>
  <cp:revision>11</cp:revision>
  <dcterms:created xsi:type="dcterms:W3CDTF">2020-10-10T02:39:09Z</dcterms:created>
  <dcterms:modified xsi:type="dcterms:W3CDTF">2020-10-10T15:05:07Z</dcterms:modified>
</cp:coreProperties>
</file>