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4" r:id="rId4"/>
    <p:sldId id="265" r:id="rId5"/>
    <p:sldId id="261" r:id="rId6"/>
    <p:sldId id="266" r:id="rId7"/>
    <p:sldId id="267" r:id="rId8"/>
    <p:sldId id="258" r:id="rId9"/>
    <p:sldId id="268" r:id="rId10"/>
    <p:sldId id="272" r:id="rId11"/>
    <p:sldId id="269" r:id="rId12"/>
    <p:sldId id="270" r:id="rId13"/>
    <p:sldId id="262" r:id="rId14"/>
    <p:sldId id="263"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10/24/2020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2543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57563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37591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46964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10/24/2020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6660646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12566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59555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57920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52562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953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390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10/24/2020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540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isicalab.com/apartado/trabajo-fisica" TargetMode="External"/><Relationship Id="rId2" Type="http://schemas.openxmlformats.org/officeDocument/2006/relationships/hyperlink" Target="https://www.fisic.ch/contenidos/energ%C3%ADa-mec%C3%A1nica-y-trabajo/trabajo-mec%C3%A1nico-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44668" y="1746913"/>
            <a:ext cx="8502148" cy="2590143"/>
          </a:xfrm>
        </p:spPr>
        <p:txBody>
          <a:bodyPr/>
          <a:lstStyle/>
          <a:p>
            <a:r>
              <a:rPr lang="es-CL" sz="6000" dirty="0"/>
              <a:t>Clase 19 Física común: Trabajo y potencia mecánica</a:t>
            </a:r>
            <a:endParaRPr lang="en-US" sz="6000" dirty="0"/>
          </a:p>
        </p:txBody>
      </p:sp>
      <p:sp>
        <p:nvSpPr>
          <p:cNvPr id="3" name="Subtítulo 2"/>
          <p:cNvSpPr>
            <a:spLocks noGrp="1"/>
          </p:cNvSpPr>
          <p:nvPr>
            <p:ph type="subTitle" idx="1"/>
          </p:nvPr>
        </p:nvSpPr>
        <p:spPr/>
        <p:txBody>
          <a:bodyPr>
            <a:normAutofit fontScale="92500" lnSpcReduction="10000"/>
          </a:bodyPr>
          <a:lstStyle/>
          <a:p>
            <a:pPr algn="r"/>
            <a:endParaRPr lang="es-CL" dirty="0"/>
          </a:p>
          <a:p>
            <a:pPr algn="r"/>
            <a:endParaRPr lang="es-CL" dirty="0"/>
          </a:p>
          <a:p>
            <a:pPr algn="r"/>
            <a:r>
              <a:rPr lang="es-CL" dirty="0"/>
              <a:t>Paula Ríos A.</a:t>
            </a:r>
            <a:endParaRPr lang="en-US" dirty="0"/>
          </a:p>
        </p:txBody>
      </p:sp>
    </p:spTree>
    <p:extLst>
      <p:ext uri="{BB962C8B-B14F-4D97-AF65-F5344CB8AC3E}">
        <p14:creationId xmlns:p14="http://schemas.microsoft.com/office/powerpoint/2010/main" val="175261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1E1168A-C234-4481-BC6D-D55F5105D7D3}"/>
              </a:ext>
            </a:extLst>
          </p:cNvPr>
          <p:cNvPicPr>
            <a:picLocks noGrp="1" noChangeAspect="1"/>
          </p:cNvPicPr>
          <p:nvPr>
            <p:ph idx="1"/>
          </p:nvPr>
        </p:nvPicPr>
        <p:blipFill rotWithShape="1">
          <a:blip r:embed="rId2"/>
          <a:srcRect l="12681" t="21277" r="24504" b="60154"/>
          <a:stretch/>
        </p:blipFill>
        <p:spPr>
          <a:xfrm>
            <a:off x="2672514" y="692728"/>
            <a:ext cx="7221044" cy="1200727"/>
          </a:xfrm>
        </p:spPr>
      </p:pic>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224FE8F2-61B2-410E-84C5-59B9A7893554}"/>
                  </a:ext>
                </a:extLst>
              </p:cNvPr>
              <p:cNvSpPr txBox="1"/>
              <p:nvPr/>
            </p:nvSpPr>
            <p:spPr>
              <a:xfrm>
                <a:off x="1367405" y="2407640"/>
                <a:ext cx="10108733" cy="3416320"/>
              </a:xfrm>
              <a:prstGeom prst="rect">
                <a:avLst/>
              </a:prstGeom>
              <a:noFill/>
            </p:spPr>
            <p:txBody>
              <a:bodyPr wrap="square">
                <a:spAutoFit/>
              </a:bodyPr>
              <a:lstStyle/>
              <a:p>
                <a:pPr algn="l"/>
                <a:r>
                  <a:rPr lang="es-ES" sz="1800" b="0" i="0" u="none" strike="noStrike" baseline="0" dirty="0">
                    <a:latin typeface="Rockwell" panose="02060603020205020403" pitchFamily="18" charset="0"/>
                  </a:rPr>
                  <a:t>Con respecto al trabajo neto, este puede determinarse de dos formas: </a:t>
                </a:r>
              </a:p>
              <a:p>
                <a:pPr algn="l"/>
                <a:r>
                  <a:rPr lang="es-ES" dirty="0">
                    <a:latin typeface="Rockwell" panose="02060603020205020403" pitchFamily="18" charset="0"/>
                  </a:rPr>
                  <a:t>D</a:t>
                </a:r>
                <a:r>
                  <a:rPr lang="es-ES" sz="1800" b="0" i="0" u="none" strike="noStrike" baseline="0" dirty="0">
                    <a:latin typeface="Rockwell" panose="02060603020205020403" pitchFamily="18" charset="0"/>
                  </a:rPr>
                  <a:t>eterminando la fuerza neta que actúa sobre el objeto y calculando luego el trabajo que esta hace</a:t>
                </a:r>
                <a:r>
                  <a:rPr lang="es-ES" dirty="0">
                    <a:latin typeface="Rockwell" panose="02060603020205020403" pitchFamily="18" charset="0"/>
                  </a:rPr>
                  <a:t> o</a:t>
                </a:r>
                <a:endParaRPr lang="es-ES" sz="1800" b="0" i="0" u="none" strike="noStrike" baseline="0" dirty="0">
                  <a:latin typeface="Rockwell" panose="02060603020205020403" pitchFamily="18" charset="0"/>
                </a:endParaRPr>
              </a:p>
              <a:p>
                <a:pPr algn="l"/>
                <a:r>
                  <a:rPr lang="es-ES" dirty="0">
                    <a:latin typeface="Rockwell" panose="02060603020205020403" pitchFamily="18" charset="0"/>
                  </a:rPr>
                  <a:t>S</a:t>
                </a:r>
                <a:r>
                  <a:rPr lang="es-ES" sz="1800" b="0" i="0" u="none" strike="noStrike" baseline="0" dirty="0">
                    <a:latin typeface="Rockwell" panose="02060603020205020403" pitchFamily="18" charset="0"/>
                  </a:rPr>
                  <a:t>umando los trabajos efectuados por cada fuerza que actúa sobre el objeto. </a:t>
                </a:r>
              </a:p>
              <a:p>
                <a:pPr algn="l"/>
                <a:endParaRPr lang="es-ES" dirty="0">
                  <a:latin typeface="Rockwell" panose="02060603020205020403" pitchFamily="18" charset="0"/>
                </a:endParaRPr>
              </a:p>
              <a:p>
                <a:pPr algn="l"/>
                <a:r>
                  <a:rPr lang="es-ES" sz="1800" b="0" i="0" u="none" strike="noStrike" baseline="0" dirty="0">
                    <a:latin typeface="Rockwell" panose="02060603020205020403" pitchFamily="18" charset="0"/>
                  </a:rPr>
                  <a:t>La fuerza neta sobre el objeto es la suma vectorial de todas las fuerzas que actúan sobre él. Para el cuerpo presentado en el ítem, hay un equilibrio de fuerzas en la dirección vertical ya que no hay aceleración en esa dirección, por lo que la fuerza neta corresponde a la suma de las fuerzas horizontales</a:t>
                </a:r>
              </a:p>
              <a:p>
                <a:pPr algn="l"/>
                <a14:m>
                  <m:oMathPara xmlns:m="http://schemas.openxmlformats.org/officeDocument/2006/math">
                    <m:oMathParaPr>
                      <m:jc m:val="centerGroup"/>
                    </m:oMathParaPr>
                    <m:oMath xmlns:m="http://schemas.openxmlformats.org/officeDocument/2006/math">
                      <m:sSub>
                        <m:sSubPr>
                          <m:ctrlPr>
                            <a:rPr lang="pt-BR" sz="1800" b="0" i="1" u="none" strike="noStrike" baseline="0" dirty="0" smtClean="0">
                              <a:latin typeface="Cambria Math" panose="02040503050406030204" pitchFamily="18" charset="0"/>
                            </a:rPr>
                          </m:ctrlPr>
                        </m:sSubPr>
                        <m:e>
                          <m:r>
                            <a:rPr lang="es-CL" sz="1800" b="0" i="1" u="none" strike="noStrike" baseline="0" dirty="0" smtClean="0">
                              <a:latin typeface="Cambria Math" panose="02040503050406030204" pitchFamily="18" charset="0"/>
                            </a:rPr>
                            <m:t>𝐹</m:t>
                          </m:r>
                        </m:e>
                        <m:sub>
                          <m:r>
                            <a:rPr lang="es-CL" sz="1800" b="0" i="1" u="none" strike="noStrike" baseline="0" dirty="0" smtClean="0">
                              <a:latin typeface="Cambria Math" panose="02040503050406030204" pitchFamily="18" charset="0"/>
                            </a:rPr>
                            <m:t>𝑛𝑒𝑡𝑎</m:t>
                          </m:r>
                        </m:sub>
                      </m:sSub>
                      <m:r>
                        <a:rPr lang="es-CL" sz="1800" b="0" i="1" u="none" strike="noStrike" baseline="0" dirty="0" smtClean="0">
                          <a:latin typeface="Cambria Math" panose="02040503050406030204" pitchFamily="18" charset="0"/>
                        </a:rPr>
                        <m:t>=</m:t>
                      </m:r>
                      <m:sSub>
                        <m:sSubPr>
                          <m:ctrlPr>
                            <a:rPr lang="es-CL" sz="1800" b="0" i="1" u="none" strike="noStrike" baseline="0" dirty="0" smtClean="0">
                              <a:latin typeface="Cambria Math" panose="02040503050406030204" pitchFamily="18" charset="0"/>
                            </a:rPr>
                          </m:ctrlPr>
                        </m:sSubPr>
                        <m:e>
                          <m:r>
                            <a:rPr lang="es-CL" sz="1800" b="0" i="1" u="none" strike="noStrike" baseline="0" dirty="0" smtClean="0">
                              <a:latin typeface="Cambria Math" panose="02040503050406030204" pitchFamily="18" charset="0"/>
                            </a:rPr>
                            <m:t>𝐹</m:t>
                          </m:r>
                        </m:e>
                        <m:sub>
                          <m:r>
                            <a:rPr lang="es-CL" sz="1800" b="0" i="1" u="none" strike="noStrike" baseline="0" dirty="0" smtClean="0">
                              <a:latin typeface="Cambria Math" panose="02040503050406030204" pitchFamily="18" charset="0"/>
                            </a:rPr>
                            <m:t>1</m:t>
                          </m:r>
                        </m:sub>
                      </m:sSub>
                      <m:r>
                        <a:rPr lang="es-CL" sz="1800" b="0" i="1" u="none" strike="noStrike" baseline="0" dirty="0" smtClean="0">
                          <a:latin typeface="Cambria Math" panose="02040503050406030204" pitchFamily="18" charset="0"/>
                        </a:rPr>
                        <m:t>+</m:t>
                      </m:r>
                      <m:sSub>
                        <m:sSubPr>
                          <m:ctrlPr>
                            <a:rPr lang="es-CL" sz="1800" b="0" i="1" u="none" strike="noStrike" baseline="0" dirty="0" smtClean="0">
                              <a:latin typeface="Cambria Math" panose="02040503050406030204" pitchFamily="18" charset="0"/>
                            </a:rPr>
                          </m:ctrlPr>
                        </m:sSubPr>
                        <m:e>
                          <m:r>
                            <a:rPr lang="es-CL" sz="1800" b="0" i="1" u="none" strike="noStrike" baseline="0" dirty="0" smtClean="0">
                              <a:latin typeface="Cambria Math" panose="02040503050406030204" pitchFamily="18" charset="0"/>
                            </a:rPr>
                            <m:t>𝐹</m:t>
                          </m:r>
                        </m:e>
                        <m:sub>
                          <m:r>
                            <a:rPr lang="es-CL" sz="1800" b="0" i="1" u="none" strike="noStrike" baseline="0" dirty="0" smtClean="0">
                              <a:latin typeface="Cambria Math" panose="02040503050406030204" pitchFamily="18" charset="0"/>
                            </a:rPr>
                            <m:t>2</m:t>
                          </m:r>
                        </m:sub>
                      </m:sSub>
                      <m:r>
                        <a:rPr lang="es-CL" sz="1800" b="0" i="1" u="none" strike="noStrike" baseline="0" dirty="0" smtClean="0">
                          <a:latin typeface="Cambria Math" panose="02040503050406030204" pitchFamily="18" charset="0"/>
                        </a:rPr>
                        <m:t>=−</m:t>
                      </m:r>
                      <m:r>
                        <a:rPr lang="pt-BR" sz="1800" b="0" i="1" u="none" strike="noStrike" baseline="0" dirty="0" smtClean="0">
                          <a:latin typeface="Cambria Math" panose="02040503050406030204" pitchFamily="18" charset="0"/>
                        </a:rPr>
                        <m:t>40</m:t>
                      </m:r>
                      <m:r>
                        <a:rPr lang="pt-BR" sz="1800" b="0" i="1" u="none" strike="noStrike" baseline="0" dirty="0" smtClean="0">
                          <a:latin typeface="Cambria Math" panose="02040503050406030204" pitchFamily="18" charset="0"/>
                        </a:rPr>
                        <m:t>𝑁</m:t>
                      </m:r>
                      <m:r>
                        <a:rPr lang="es-CL" sz="1800" b="0" i="1" u="none" strike="noStrike" baseline="0" dirty="0" smtClean="0">
                          <a:latin typeface="Cambria Math" panose="02040503050406030204" pitchFamily="18" charset="0"/>
                        </a:rPr>
                        <m:t>+</m:t>
                      </m:r>
                      <m:r>
                        <a:rPr lang="pt-BR" sz="1800" b="0" i="1" u="none" strike="noStrike" baseline="0" dirty="0" smtClean="0">
                          <a:latin typeface="Cambria Math" panose="02040503050406030204" pitchFamily="18" charset="0"/>
                        </a:rPr>
                        <m:t>50</m:t>
                      </m:r>
                      <m:r>
                        <a:rPr lang="pt-BR" sz="1800" b="0" i="1" u="none" strike="noStrike" baseline="0" dirty="0" smtClean="0">
                          <a:latin typeface="Cambria Math" panose="02040503050406030204" pitchFamily="18" charset="0"/>
                        </a:rPr>
                        <m:t>𝑁</m:t>
                      </m:r>
                      <m:r>
                        <a:rPr lang="es-CL" sz="1800" b="0" i="1" u="none" strike="noStrike" baseline="0" dirty="0" smtClean="0">
                          <a:latin typeface="Cambria Math" panose="02040503050406030204" pitchFamily="18" charset="0"/>
                        </a:rPr>
                        <m:t>=</m:t>
                      </m:r>
                      <m:r>
                        <a:rPr lang="pt-BR" sz="1800" b="0" i="1" u="none" strike="noStrike" baseline="0" dirty="0" smtClean="0">
                          <a:latin typeface="Cambria Math" panose="02040503050406030204" pitchFamily="18" charset="0"/>
                        </a:rPr>
                        <m:t>10</m:t>
                      </m:r>
                      <m:r>
                        <a:rPr lang="pt-BR" sz="1800" b="0" i="1" u="none" strike="noStrike" baseline="0" dirty="0" smtClean="0">
                          <a:latin typeface="Cambria Math" panose="02040503050406030204" pitchFamily="18" charset="0"/>
                        </a:rPr>
                        <m:t>𝑁</m:t>
                      </m:r>
                    </m:oMath>
                  </m:oMathPara>
                </a14:m>
                <a:endParaRPr lang="es-CL" dirty="0"/>
              </a:p>
              <a:p>
                <a14:m>
                  <m:oMathPara xmlns:m="http://schemas.openxmlformats.org/officeDocument/2006/math">
                    <m:oMathParaPr>
                      <m:jc m:val="centerGroup"/>
                    </m:oMathParaPr>
                    <m:oMath xmlns:m="http://schemas.openxmlformats.org/officeDocument/2006/math">
                      <m:sSub>
                        <m:sSubPr>
                          <m:ctrlPr>
                            <a:rPr lang="pt-BR" i="1" dirty="0">
                              <a:latin typeface="Cambria Math" panose="02040503050406030204" pitchFamily="18" charset="0"/>
                            </a:rPr>
                          </m:ctrlPr>
                        </m:sSubPr>
                        <m:e>
                          <m:r>
                            <a:rPr lang="es-CL" i="1" dirty="0">
                              <a:latin typeface="Cambria Math" panose="02040503050406030204" pitchFamily="18" charset="0"/>
                            </a:rPr>
                            <m:t>𝐹</m:t>
                          </m:r>
                        </m:e>
                        <m:sub>
                          <m:r>
                            <a:rPr lang="es-CL" i="1" dirty="0">
                              <a:latin typeface="Cambria Math" panose="02040503050406030204" pitchFamily="18" charset="0"/>
                            </a:rPr>
                            <m:t>𝑛𝑒𝑡𝑎</m:t>
                          </m:r>
                        </m:sub>
                      </m:sSub>
                      <m:r>
                        <a:rPr lang="es-CL" sz="1800" b="0" i="1" u="none" strike="noStrike" baseline="0" dirty="0" smtClean="0">
                          <a:latin typeface="Cambria Math" panose="02040503050406030204" pitchFamily="18" charset="0"/>
                        </a:rPr>
                        <m:t>∗</m:t>
                      </m:r>
                      <m:r>
                        <a:rPr lang="pl-PL" sz="1800" b="0" i="1" u="none" strike="noStrike" baseline="0" dirty="0" smtClean="0">
                          <a:latin typeface="Cambria Math" panose="02040503050406030204" pitchFamily="18" charset="0"/>
                        </a:rPr>
                        <m:t>𝑑</m:t>
                      </m:r>
                      <m:r>
                        <a:rPr lang="es-CL" sz="1800" b="0" i="1" u="none" strike="noStrike" baseline="0" dirty="0" smtClean="0">
                          <a:latin typeface="Cambria Math" panose="02040503050406030204" pitchFamily="18" charset="0"/>
                        </a:rPr>
                        <m:t>=</m:t>
                      </m:r>
                      <m:r>
                        <a:rPr lang="pl-PL" sz="1800" b="0" i="1" u="none" strike="noStrike" baseline="0" dirty="0" smtClean="0">
                          <a:latin typeface="Cambria Math" panose="02040503050406030204" pitchFamily="18" charset="0"/>
                        </a:rPr>
                        <m:t>10</m:t>
                      </m:r>
                      <m:r>
                        <a:rPr lang="es-CL" sz="1800" b="0" i="1" u="none" strike="noStrike" baseline="0" dirty="0" smtClean="0">
                          <a:latin typeface="Cambria Math" panose="02040503050406030204" pitchFamily="18" charset="0"/>
                        </a:rPr>
                        <m:t>𝑁</m:t>
                      </m:r>
                      <m:r>
                        <a:rPr lang="es-CL" sz="1800" b="0" i="1" u="none" strike="noStrike" baseline="0" dirty="0" smtClean="0">
                          <a:latin typeface="Cambria Math" panose="02040503050406030204" pitchFamily="18" charset="0"/>
                        </a:rPr>
                        <m:t>∗10 </m:t>
                      </m:r>
                      <m:r>
                        <a:rPr lang="es-CL" sz="1800" b="0" i="1" u="none" strike="noStrike" baseline="0" dirty="0" smtClean="0">
                          <a:latin typeface="Cambria Math" panose="02040503050406030204" pitchFamily="18" charset="0"/>
                        </a:rPr>
                        <m:t>𝑚</m:t>
                      </m:r>
                      <m:r>
                        <a:rPr lang="es-CL" sz="1800" b="0" i="1" u="none" strike="noStrike" baseline="0" dirty="0" smtClean="0">
                          <a:latin typeface="Cambria Math" panose="02040503050406030204" pitchFamily="18" charset="0"/>
                        </a:rPr>
                        <m:t>= 100</m:t>
                      </m:r>
                      <m:r>
                        <a:rPr lang="pl-PL" sz="1800" b="0" i="1" u="none" strike="noStrike" baseline="0" dirty="0" smtClean="0">
                          <a:latin typeface="Cambria Math" panose="02040503050406030204" pitchFamily="18" charset="0"/>
                        </a:rPr>
                        <m:t> [</m:t>
                      </m:r>
                      <m:r>
                        <a:rPr lang="es-CL" sz="1800" b="0" i="1" u="none" strike="noStrike" baseline="0" dirty="0" smtClean="0">
                          <a:latin typeface="Cambria Math" panose="02040503050406030204" pitchFamily="18" charset="0"/>
                        </a:rPr>
                        <m:t>𝐽</m:t>
                      </m:r>
                      <m:r>
                        <a:rPr lang="es-CL" sz="1800" b="0" i="1" u="none" strike="noStrike" baseline="0" dirty="0" smtClean="0">
                          <a:latin typeface="Cambria Math" panose="02040503050406030204" pitchFamily="18" charset="0"/>
                        </a:rPr>
                        <m:t>]</m:t>
                      </m:r>
                    </m:oMath>
                  </m:oMathPara>
                </a14:m>
                <a:endParaRPr lang="es-CL" dirty="0"/>
              </a:p>
              <a:p>
                <a:endParaRPr lang="es-CL" dirty="0"/>
              </a:p>
            </p:txBody>
          </p:sp>
        </mc:Choice>
        <mc:Fallback>
          <p:sp>
            <p:nvSpPr>
              <p:cNvPr id="7" name="CuadroTexto 6">
                <a:extLst>
                  <a:ext uri="{FF2B5EF4-FFF2-40B4-BE49-F238E27FC236}">
                    <a16:creationId xmlns:a16="http://schemas.microsoft.com/office/drawing/2014/main" id="{224FE8F2-61B2-410E-84C5-59B9A7893554}"/>
                  </a:ext>
                </a:extLst>
              </p:cNvPr>
              <p:cNvSpPr txBox="1">
                <a:spLocks noRot="1" noChangeAspect="1" noMove="1" noResize="1" noEditPoints="1" noAdjustHandles="1" noChangeArrowheads="1" noChangeShapeType="1" noTextEdit="1"/>
              </p:cNvSpPr>
              <p:nvPr/>
            </p:nvSpPr>
            <p:spPr>
              <a:xfrm>
                <a:off x="1367405" y="2407640"/>
                <a:ext cx="10108733" cy="3416320"/>
              </a:xfrm>
              <a:prstGeom prst="rect">
                <a:avLst/>
              </a:prstGeom>
              <a:blipFill>
                <a:blip r:embed="rId3"/>
                <a:stretch>
                  <a:fillRect l="-482" t="-1071"/>
                </a:stretch>
              </a:blipFill>
            </p:spPr>
            <p:txBody>
              <a:bodyPr/>
              <a:lstStyle/>
              <a:p>
                <a:r>
                  <a:rPr lang="es-CL">
                    <a:noFill/>
                  </a:rPr>
                  <a:t> </a:t>
                </a:r>
              </a:p>
            </p:txBody>
          </p:sp>
        </mc:Fallback>
      </mc:AlternateContent>
    </p:spTree>
    <p:extLst>
      <p:ext uri="{BB962C8B-B14F-4D97-AF65-F5344CB8AC3E}">
        <p14:creationId xmlns:p14="http://schemas.microsoft.com/office/powerpoint/2010/main" val="23758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587CAB1-8A11-4CC6-A50B-E84A5D6369BE}"/>
              </a:ext>
            </a:extLst>
          </p:cNvPr>
          <p:cNvPicPr>
            <a:picLocks noGrp="1" noChangeAspect="1"/>
          </p:cNvPicPr>
          <p:nvPr>
            <p:ph idx="1"/>
          </p:nvPr>
        </p:nvPicPr>
        <p:blipFill rotWithShape="1">
          <a:blip r:embed="rId2"/>
          <a:srcRect l="5863" t="25661" r="9853" b="25855"/>
          <a:stretch/>
        </p:blipFill>
        <p:spPr>
          <a:xfrm>
            <a:off x="2105511" y="1844243"/>
            <a:ext cx="8848730" cy="2863273"/>
          </a:xfrm>
        </p:spPr>
      </p:pic>
    </p:spTree>
    <p:extLst>
      <p:ext uri="{BB962C8B-B14F-4D97-AF65-F5344CB8AC3E}">
        <p14:creationId xmlns:p14="http://schemas.microsoft.com/office/powerpoint/2010/main" val="251541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Marcador de contenido 4">
                <a:extLst>
                  <a:ext uri="{FF2B5EF4-FFF2-40B4-BE49-F238E27FC236}">
                    <a16:creationId xmlns:a16="http://schemas.microsoft.com/office/drawing/2014/main" id="{249EECE1-7D13-45A3-ABEC-8BD308F3FB45}"/>
                  </a:ext>
                </a:extLst>
              </p:cNvPr>
              <p:cNvSpPr txBox="1">
                <a:spLocks noGrp="1"/>
              </p:cNvSpPr>
              <p:nvPr>
                <p:ph idx="1"/>
              </p:nvPr>
            </p:nvSpPr>
            <p:spPr>
              <a:xfrm>
                <a:off x="1295400" y="801149"/>
                <a:ext cx="9601200" cy="5115888"/>
              </a:xfrm>
              <a:prstGeom prst="rect">
                <a:avLst/>
              </a:prstGeom>
              <a:noFill/>
            </p:spPr>
            <p:txBody>
              <a:bodyPr wrap="square" rtlCol="0">
                <a:spAutoFit/>
              </a:bodyPr>
              <a:lstStyle/>
              <a:p>
                <a:pPr marL="0" indent="0" algn="ctr">
                  <a:buNone/>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 </m:t>
                      </m:r>
                      <m:f>
                        <m:fPr>
                          <m:ctrlPr>
                            <a:rPr lang="es-CL" b="0" i="1" smtClean="0">
                              <a:latin typeface="Cambria Math" panose="02040503050406030204" pitchFamily="18" charset="0"/>
                            </a:rPr>
                          </m:ctrlPr>
                        </m:fPr>
                        <m:num>
                          <m:r>
                            <a:rPr lang="es-CL" b="0" i="1" smtClean="0">
                              <a:latin typeface="Cambria Math" panose="02040503050406030204" pitchFamily="18" charset="0"/>
                            </a:rPr>
                            <m:t>𝑊</m:t>
                          </m:r>
                        </m:num>
                        <m:den>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𝑡</m:t>
                          </m:r>
                        </m:den>
                      </m:f>
                    </m:oMath>
                  </m:oMathPara>
                </a14:m>
                <a:endParaRPr lang="es-CL" dirty="0"/>
              </a:p>
              <a:p>
                <a:pPr marL="0" indent="0" algn="ctr">
                  <a:buNone/>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1</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𝑊</m:t>
                          </m:r>
                        </m:num>
                        <m:den>
                          <m:r>
                            <a:rPr lang="es-CL" b="0" i="1" smtClean="0">
                              <a:latin typeface="Cambria Math" panose="02040503050406030204" pitchFamily="18" charset="0"/>
                            </a:rPr>
                            <m:t>1</m:t>
                          </m:r>
                          <m:r>
                            <a:rPr lang="es-CL" b="0" i="1" smtClean="0">
                              <a:latin typeface="Cambria Math" panose="02040503050406030204" pitchFamily="18" charset="0"/>
                            </a:rPr>
                            <m:t>𝑡</m:t>
                          </m:r>
                        </m:den>
                      </m:f>
                    </m:oMath>
                  </m:oMathPara>
                </a14:m>
                <a:endParaRPr lang="es-CL" dirty="0"/>
              </a:p>
              <a:p>
                <a:pPr marL="0" indent="0" algn="ctr">
                  <a:buNone/>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𝑃</m:t>
                          </m:r>
                        </m:e>
                        <m:sub>
                          <m:r>
                            <a:rPr lang="es-CL" b="0" i="1" smtClean="0">
                              <a:latin typeface="Cambria Math" panose="02040503050406030204" pitchFamily="18" charset="0"/>
                            </a:rPr>
                            <m:t>2</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2</m:t>
                          </m:r>
                          <m:r>
                            <a:rPr lang="es-CL" b="0" i="1" smtClean="0">
                              <a:latin typeface="Cambria Math" panose="02040503050406030204" pitchFamily="18" charset="0"/>
                            </a:rPr>
                            <m:t>𝑊</m:t>
                          </m:r>
                        </m:num>
                        <m:den>
                          <m:r>
                            <a:rPr lang="es-CL" b="0" i="1" smtClean="0">
                              <a:latin typeface="Cambria Math" panose="02040503050406030204" pitchFamily="18" charset="0"/>
                            </a:rPr>
                            <m:t>2</m:t>
                          </m:r>
                          <m:r>
                            <a:rPr lang="es-CL" b="0" i="1" smtClean="0">
                              <a:latin typeface="Cambria Math" panose="02040503050406030204" pitchFamily="18" charset="0"/>
                            </a:rPr>
                            <m:t>𝑡</m:t>
                          </m:r>
                        </m:den>
                      </m:f>
                    </m:oMath>
                  </m:oMathPara>
                </a14:m>
                <a:endParaRPr lang="es-CL" dirty="0"/>
              </a:p>
              <a:p>
                <a:pPr marL="0" indent="0" algn="ctr">
                  <a:buNone/>
                </a:pPr>
                <a:r>
                  <a:rPr lang="es-CL" dirty="0"/>
                  <a:t>Haciendo la relación entre ambas personas P y Q</a:t>
                </a:r>
              </a:p>
              <a:p>
                <a:pPr marL="0" indent="0" algn="ctr">
                  <a:buNone/>
                </a:pPr>
                <a14:m>
                  <m:oMath xmlns:m="http://schemas.openxmlformats.org/officeDocument/2006/math">
                    <m:f>
                      <m:fPr>
                        <m:ctrlPr>
                          <a:rPr lang="es-CL" b="0" i="1" smtClean="0">
                            <a:latin typeface="Cambria Math" panose="02040503050406030204" pitchFamily="18" charset="0"/>
                          </a:rPr>
                        </m:ctrlPr>
                      </m:fPr>
                      <m:num>
                        <m:r>
                          <a:rPr lang="es-CL" b="0" i="1" smtClean="0">
                            <a:latin typeface="Cambria Math" panose="02040503050406030204" pitchFamily="18" charset="0"/>
                          </a:rPr>
                          <m:t>2</m:t>
                        </m:r>
                        <m:r>
                          <a:rPr lang="es-CL" b="0" i="1" smtClean="0">
                            <a:latin typeface="Cambria Math" panose="02040503050406030204" pitchFamily="18" charset="0"/>
                          </a:rPr>
                          <m:t>𝑊</m:t>
                        </m:r>
                      </m:num>
                      <m:den>
                        <m:r>
                          <a:rPr lang="es-CL" b="0" i="1" smtClean="0">
                            <a:latin typeface="Cambria Math" panose="02040503050406030204" pitchFamily="18" charset="0"/>
                          </a:rPr>
                          <m:t>2</m:t>
                        </m:r>
                        <m:r>
                          <a:rPr lang="es-CL" b="0" i="1" smtClean="0">
                            <a:latin typeface="Cambria Math" panose="02040503050406030204" pitchFamily="18" charset="0"/>
                          </a:rPr>
                          <m:t>𝑡</m:t>
                        </m:r>
                      </m:den>
                    </m:f>
                  </m:oMath>
                </a14:m>
                <a:r>
                  <a:rPr lang="es-CL" dirty="0"/>
                  <a:t>= </a:t>
                </a:r>
                <a14:m>
                  <m:oMath xmlns:m="http://schemas.openxmlformats.org/officeDocument/2006/math">
                    <m:f>
                      <m:fPr>
                        <m:ctrlPr>
                          <a:rPr lang="es-CL" i="1">
                            <a:latin typeface="Cambria Math" panose="02040503050406030204" pitchFamily="18" charset="0"/>
                          </a:rPr>
                        </m:ctrlPr>
                      </m:fPr>
                      <m:num>
                        <m:r>
                          <a:rPr lang="es-CL" i="1">
                            <a:latin typeface="Cambria Math" panose="02040503050406030204" pitchFamily="18" charset="0"/>
                          </a:rPr>
                          <m:t>𝑊</m:t>
                        </m:r>
                      </m:num>
                      <m:den>
                        <m:r>
                          <a:rPr lang="es-CL" i="1">
                            <a:latin typeface="Cambria Math" panose="02040503050406030204" pitchFamily="18" charset="0"/>
                          </a:rPr>
                          <m:t>1</m:t>
                        </m:r>
                        <m:r>
                          <a:rPr lang="es-CL" i="1">
                            <a:latin typeface="Cambria Math" panose="02040503050406030204" pitchFamily="18" charset="0"/>
                          </a:rPr>
                          <m:t>𝑡</m:t>
                        </m:r>
                      </m:den>
                    </m:f>
                  </m:oMath>
                </a14:m>
                <a:endParaRPr lang="es-CL" dirty="0"/>
              </a:p>
              <a:p>
                <a:pPr marL="0" indent="0" algn="ctr">
                  <a:buNone/>
                </a:pPr>
                <a:r>
                  <a:rPr lang="es-CL" dirty="0"/>
                  <a:t>Simplificando: </a:t>
                </a:r>
              </a:p>
              <a:p>
                <a:pPr marL="0" indent="0" algn="ctr">
                  <a:buNone/>
                </a:pPr>
                <a14:m>
                  <m:oMath xmlns:m="http://schemas.openxmlformats.org/officeDocument/2006/math">
                    <m:f>
                      <m:fPr>
                        <m:ctrlPr>
                          <a:rPr lang="es-CL" b="0" i="1" smtClean="0">
                            <a:latin typeface="Cambria Math" panose="02040503050406030204" pitchFamily="18" charset="0"/>
                          </a:rPr>
                        </m:ctrlPr>
                      </m:fPr>
                      <m:num>
                        <m:r>
                          <a:rPr lang="es-CL" b="0" i="1" smtClean="0">
                            <a:latin typeface="Cambria Math" panose="02040503050406030204" pitchFamily="18" charset="0"/>
                          </a:rPr>
                          <m:t>𝑊</m:t>
                        </m:r>
                      </m:num>
                      <m:den>
                        <m:r>
                          <a:rPr lang="es-CL" b="0" i="1" smtClean="0">
                            <a:latin typeface="Cambria Math" panose="02040503050406030204" pitchFamily="18" charset="0"/>
                          </a:rPr>
                          <m:t>𝑡</m:t>
                        </m:r>
                      </m:den>
                    </m:f>
                  </m:oMath>
                </a14:m>
                <a:r>
                  <a:rPr lang="es-CL" dirty="0"/>
                  <a:t>= </a:t>
                </a:r>
                <a14:m>
                  <m:oMath xmlns:m="http://schemas.openxmlformats.org/officeDocument/2006/math">
                    <m:f>
                      <m:fPr>
                        <m:ctrlPr>
                          <a:rPr lang="es-CL" i="1">
                            <a:latin typeface="Cambria Math" panose="02040503050406030204" pitchFamily="18" charset="0"/>
                          </a:rPr>
                        </m:ctrlPr>
                      </m:fPr>
                      <m:num>
                        <m:r>
                          <a:rPr lang="es-CL" i="1">
                            <a:latin typeface="Cambria Math" panose="02040503050406030204" pitchFamily="18" charset="0"/>
                          </a:rPr>
                          <m:t>𝑊</m:t>
                        </m:r>
                      </m:num>
                      <m:den>
                        <m:r>
                          <a:rPr lang="es-CL" i="1">
                            <a:latin typeface="Cambria Math" panose="02040503050406030204" pitchFamily="18" charset="0"/>
                          </a:rPr>
                          <m:t>𝑡</m:t>
                        </m:r>
                      </m:den>
                    </m:f>
                  </m:oMath>
                </a14:m>
                <a:endParaRPr lang="es-CL" dirty="0"/>
              </a:p>
              <a:p>
                <a:pPr marL="0" indent="0" algn="ctr">
                  <a:buNone/>
                </a:pPr>
                <a:endParaRPr lang="es-CL" dirty="0"/>
              </a:p>
              <a:p>
                <a:pPr marL="0" indent="0" algn="ctr">
                  <a:buNone/>
                </a:pPr>
                <a:endParaRPr lang="es-CL" dirty="0"/>
              </a:p>
              <a:p>
                <a:pPr marL="0" indent="0" algn="ctr">
                  <a:buNone/>
                </a:pPr>
                <a:endParaRPr lang="es-CL" dirty="0"/>
              </a:p>
            </p:txBody>
          </p:sp>
        </mc:Choice>
        <mc:Fallback>
          <p:sp>
            <p:nvSpPr>
              <p:cNvPr id="5" name="Marcador de contenido 4">
                <a:extLst>
                  <a:ext uri="{FF2B5EF4-FFF2-40B4-BE49-F238E27FC236}">
                    <a16:creationId xmlns:a16="http://schemas.microsoft.com/office/drawing/2014/main" id="{249EECE1-7D13-45A3-ABEC-8BD308F3FB45}"/>
                  </a:ext>
                </a:extLst>
              </p:cNvPr>
              <p:cNvSpPr txBox="1">
                <a:spLocks noGrp="1" noRot="1" noChangeAspect="1" noMove="1" noResize="1" noEditPoints="1" noAdjustHandles="1" noChangeArrowheads="1" noChangeShapeType="1" noTextEdit="1"/>
              </p:cNvSpPr>
              <p:nvPr>
                <p:ph idx="1"/>
              </p:nvPr>
            </p:nvSpPr>
            <p:spPr>
              <a:xfrm>
                <a:off x="1295400" y="801149"/>
                <a:ext cx="9601200" cy="5115888"/>
              </a:xfrm>
              <a:prstGeom prst="rect">
                <a:avLst/>
              </a:prstGeom>
              <a:blipFill>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90830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5767" t="29888" r="39032" b="31925"/>
          <a:stretch/>
        </p:blipFill>
        <p:spPr>
          <a:xfrm>
            <a:off x="2632339" y="2021759"/>
            <a:ext cx="7315200" cy="3474720"/>
          </a:xfrm>
          <a:prstGeom prst="rect">
            <a:avLst/>
          </a:prstGeom>
        </p:spPr>
      </p:pic>
      <p:sp>
        <p:nvSpPr>
          <p:cNvPr id="6" name="CuadroTexto 5"/>
          <p:cNvSpPr txBox="1"/>
          <p:nvPr/>
        </p:nvSpPr>
        <p:spPr>
          <a:xfrm>
            <a:off x="3057099" y="805217"/>
            <a:ext cx="7545533" cy="769441"/>
          </a:xfrm>
          <a:prstGeom prst="rect">
            <a:avLst/>
          </a:prstGeom>
          <a:noFill/>
        </p:spPr>
        <p:txBody>
          <a:bodyPr wrap="square" rtlCol="0">
            <a:spAutoFit/>
          </a:bodyPr>
          <a:lstStyle/>
          <a:p>
            <a:r>
              <a:rPr lang="es-CL" sz="4400" dirty="0"/>
              <a:t>Conservación del momento</a:t>
            </a:r>
            <a:endParaRPr lang="en-US" sz="4400" dirty="0"/>
          </a:p>
        </p:txBody>
      </p:sp>
    </p:spTree>
    <p:extLst>
      <p:ext uri="{BB962C8B-B14F-4D97-AF65-F5344CB8AC3E}">
        <p14:creationId xmlns:p14="http://schemas.microsoft.com/office/powerpoint/2010/main" val="35659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t>Conservación de la energía</a:t>
            </a:r>
            <a:endParaRPr lang="en-US" dirty="0"/>
          </a:p>
        </p:txBody>
      </p:sp>
      <p:pic>
        <p:nvPicPr>
          <p:cNvPr id="4" name="Marcador de contenido 3"/>
          <p:cNvPicPr>
            <a:picLocks noGrp="1" noChangeAspect="1"/>
          </p:cNvPicPr>
          <p:nvPr>
            <p:ph idx="1"/>
          </p:nvPr>
        </p:nvPicPr>
        <p:blipFill rotWithShape="1">
          <a:blip r:embed="rId2"/>
          <a:srcRect l="14810" t="25177" r="40275" b="44172"/>
          <a:stretch/>
        </p:blipFill>
        <p:spPr>
          <a:xfrm>
            <a:off x="3021561" y="1828800"/>
            <a:ext cx="6301277" cy="2417572"/>
          </a:xfrm>
          <a:prstGeom prst="rect">
            <a:avLst/>
          </a:prstGeom>
        </p:spPr>
      </p:pic>
    </p:spTree>
    <p:extLst>
      <p:ext uri="{BB962C8B-B14F-4D97-AF65-F5344CB8AC3E}">
        <p14:creationId xmlns:p14="http://schemas.microsoft.com/office/powerpoint/2010/main" val="380876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9A47B-97D1-445B-8570-5D87D2031A31}"/>
              </a:ext>
            </a:extLst>
          </p:cNvPr>
          <p:cNvSpPr>
            <a:spLocks noGrp="1"/>
          </p:cNvSpPr>
          <p:nvPr>
            <p:ph type="title"/>
          </p:nvPr>
        </p:nvSpPr>
        <p:spPr/>
        <p:txBody>
          <a:bodyPr/>
          <a:lstStyle/>
          <a:p>
            <a:pPr algn="ctr"/>
            <a:r>
              <a:rPr lang="es-CL" dirty="0"/>
              <a:t>Paginas de interés</a:t>
            </a:r>
          </a:p>
        </p:txBody>
      </p:sp>
      <p:sp>
        <p:nvSpPr>
          <p:cNvPr id="3" name="Marcador de contenido 2">
            <a:extLst>
              <a:ext uri="{FF2B5EF4-FFF2-40B4-BE49-F238E27FC236}">
                <a16:creationId xmlns:a16="http://schemas.microsoft.com/office/drawing/2014/main" id="{14EF856C-857A-4BC5-8369-5B124974A77D}"/>
              </a:ext>
            </a:extLst>
          </p:cNvPr>
          <p:cNvSpPr>
            <a:spLocks noGrp="1"/>
          </p:cNvSpPr>
          <p:nvPr>
            <p:ph idx="1"/>
          </p:nvPr>
        </p:nvSpPr>
        <p:spPr>
          <a:xfrm>
            <a:off x="1442906" y="1661020"/>
            <a:ext cx="9529894" cy="4206380"/>
          </a:xfrm>
        </p:spPr>
        <p:txBody>
          <a:bodyPr/>
          <a:lstStyle/>
          <a:p>
            <a:r>
              <a:rPr lang="es-CL" dirty="0">
                <a:hlinkClick r:id="rId2"/>
              </a:rPr>
              <a:t>https://www.fisic.ch/contenidos/energ%C3%ADa-mec%C3%A1nica-y-trabajo/trabajo-mec%C3%A1nico-i/</a:t>
            </a:r>
            <a:endParaRPr lang="es-CL" dirty="0"/>
          </a:p>
          <a:p>
            <a:r>
              <a:rPr lang="es-CL" dirty="0">
                <a:hlinkClick r:id="rId3"/>
              </a:rPr>
              <a:t>https://www.fisicalab.com/apartado/trabajo-fisica</a:t>
            </a:r>
            <a:endParaRPr lang="es-CL" dirty="0"/>
          </a:p>
          <a:p>
            <a:r>
              <a:rPr lang="es-CL" dirty="0"/>
              <a:t>https://www.youtube.com/watch?v=vTaHdVQRJ9Q</a:t>
            </a:r>
          </a:p>
          <a:p>
            <a:endParaRPr lang="es-CL" dirty="0"/>
          </a:p>
        </p:txBody>
      </p:sp>
    </p:spTree>
    <p:extLst>
      <p:ext uri="{BB962C8B-B14F-4D97-AF65-F5344CB8AC3E}">
        <p14:creationId xmlns:p14="http://schemas.microsoft.com/office/powerpoint/2010/main" val="385387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t>Trabajo (W    </a:t>
            </a:r>
            <a:r>
              <a:rPr lang="es-CL" dirty="0" err="1"/>
              <a:t>work</a:t>
            </a:r>
            <a:r>
              <a:rPr lang="es-CL" dirty="0"/>
              <a:t>)</a:t>
            </a:r>
            <a:endParaRPr lang="en-US" dirty="0"/>
          </a:p>
        </p:txBody>
      </p:sp>
      <p:sp>
        <p:nvSpPr>
          <p:cNvPr id="3" name="Marcador de contenido 2"/>
          <p:cNvSpPr>
            <a:spLocks noGrp="1"/>
          </p:cNvSpPr>
          <p:nvPr>
            <p:ph idx="1"/>
          </p:nvPr>
        </p:nvSpPr>
        <p:spPr>
          <a:xfrm>
            <a:off x="1132763" y="1501253"/>
            <a:ext cx="10263117" cy="5049671"/>
          </a:xfrm>
        </p:spPr>
        <p:txBody>
          <a:bodyPr/>
          <a:lstStyle/>
          <a:p>
            <a:r>
              <a:rPr lang="es-ES" dirty="0"/>
              <a:t>Definición entregada por la Rae (una de tantas acepciones)</a:t>
            </a:r>
          </a:p>
          <a:p>
            <a:pPr marL="0" indent="0">
              <a:buNone/>
            </a:pPr>
            <a:r>
              <a:rPr lang="es-ES" dirty="0"/>
              <a:t>Operación de la máquina, pieza, herramienta o utensilio que se emplea para algún fin.</a:t>
            </a:r>
          </a:p>
          <a:p>
            <a:r>
              <a:rPr lang="es-ES" dirty="0"/>
              <a:t>Mecánica clásica.</a:t>
            </a:r>
          </a:p>
          <a:p>
            <a:r>
              <a:rPr lang="es-ES" dirty="0"/>
              <a:t>Se dice que existe un trabajo cuando una fuerza altera el estado de movimiento.</a:t>
            </a:r>
          </a:p>
          <a:p>
            <a:r>
              <a:rPr lang="es-ES" dirty="0"/>
              <a:t>Magnitud escalar.</a:t>
            </a:r>
          </a:p>
          <a:p>
            <a:r>
              <a:rPr lang="es-ES" dirty="0"/>
              <a:t>Se mide en Joule/Julios [J] (SI)</a:t>
            </a:r>
          </a:p>
          <a:p>
            <a:pPr marL="0" indent="0">
              <a:buNone/>
            </a:pPr>
            <a:r>
              <a:rPr lang="es-ES" dirty="0"/>
              <a:t>o calorías.</a:t>
            </a:r>
          </a:p>
          <a:p>
            <a:pPr marL="0" indent="0">
              <a:buNone/>
            </a:pPr>
            <a:r>
              <a:rPr lang="es-ES" dirty="0"/>
              <a:t> 1 cal     4,18 J</a:t>
            </a:r>
          </a:p>
          <a:p>
            <a:pPr marL="0" indent="0">
              <a:buNone/>
            </a:pPr>
            <a:endParaRPr lang="es-ES" b="0" i="0" dirty="0">
              <a:solidFill>
                <a:srgbClr val="000000"/>
              </a:solidFill>
              <a:effectLst/>
              <a:latin typeface="Roboto Slab"/>
            </a:endParaRPr>
          </a:p>
          <a:p>
            <a:pPr marL="0" indent="0">
              <a:buNone/>
            </a:pPr>
            <a:r>
              <a:rPr lang="es-ES" b="0" i="0" dirty="0">
                <a:solidFill>
                  <a:srgbClr val="000000"/>
                </a:solidFill>
                <a:effectLst/>
                <a:latin typeface="Roboto Slab"/>
              </a:rPr>
              <a:t>El trabajo es una </a:t>
            </a:r>
            <a:r>
              <a:rPr lang="es-ES" b="0" i="1" dirty="0">
                <a:solidFill>
                  <a:srgbClr val="000000"/>
                </a:solidFill>
                <a:effectLst/>
                <a:latin typeface="Roboto Slab"/>
              </a:rPr>
              <a:t>transferencia</a:t>
            </a:r>
            <a:r>
              <a:rPr lang="es-ES" b="0" i="0" dirty="0">
                <a:solidFill>
                  <a:srgbClr val="000000"/>
                </a:solidFill>
                <a:effectLst/>
                <a:latin typeface="Roboto Slab"/>
              </a:rPr>
              <a:t> de energía, es decir, es un paso de energía de un sitio a otro, no es algo que se tiene o se almacena.</a:t>
            </a:r>
          </a:p>
          <a:p>
            <a:pPr marL="0" indent="0">
              <a:buNone/>
            </a:pPr>
            <a:endParaRPr lang="es-ES" dirty="0"/>
          </a:p>
          <a:p>
            <a:endParaRPr lang="en-US" dirty="0"/>
          </a:p>
          <a:p>
            <a:pPr marL="0" indent="0">
              <a:buNone/>
            </a:pPr>
            <a:endParaRPr lang="en-US" dirty="0"/>
          </a:p>
        </p:txBody>
      </p:sp>
      <p:sp>
        <p:nvSpPr>
          <p:cNvPr id="4" name="Flecha derecha 3"/>
          <p:cNvSpPr/>
          <p:nvPr/>
        </p:nvSpPr>
        <p:spPr>
          <a:xfrm>
            <a:off x="6559566" y="991168"/>
            <a:ext cx="409432" cy="204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465" y="3288022"/>
            <a:ext cx="2664267" cy="2068725"/>
          </a:xfrm>
          <a:prstGeom prst="rect">
            <a:avLst/>
          </a:prstGeom>
        </p:spPr>
      </p:pic>
      <p:sp>
        <p:nvSpPr>
          <p:cNvPr id="6" name="Flecha: a la derecha 5">
            <a:extLst>
              <a:ext uri="{FF2B5EF4-FFF2-40B4-BE49-F238E27FC236}">
                <a16:creationId xmlns:a16="http://schemas.microsoft.com/office/drawing/2014/main" id="{7D78EFFC-9A90-420C-9425-94A9C2F7F5ED}"/>
              </a:ext>
            </a:extLst>
          </p:cNvPr>
          <p:cNvSpPr/>
          <p:nvPr/>
        </p:nvSpPr>
        <p:spPr>
          <a:xfrm>
            <a:off x="1845578" y="4686301"/>
            <a:ext cx="209725" cy="128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535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C8F3257B-A8F6-4BDB-B158-03B9D34CBD33}"/>
                  </a:ext>
                </a:extLst>
              </p:cNvPr>
              <p:cNvSpPr>
                <a:spLocks noGrp="1"/>
              </p:cNvSpPr>
              <p:nvPr>
                <p:ph idx="1"/>
              </p:nvPr>
            </p:nvSpPr>
            <p:spPr>
              <a:xfrm>
                <a:off x="1082180" y="402672"/>
                <a:ext cx="9890620" cy="6052656"/>
              </a:xfrm>
            </p:spPr>
            <p:txBody>
              <a:bodyPr>
                <a:normAutofit/>
              </a:bodyPr>
              <a:lstStyle/>
              <a:p>
                <a:r>
                  <a:rPr lang="es-CL" dirty="0"/>
                  <a:t>Íntimamente relacionado con las transformaciones que sufren los cuerpos.</a:t>
                </a:r>
              </a:p>
              <a:p>
                <a:pPr marL="0" indent="0">
                  <a:buNone/>
                </a:pPr>
                <a:endParaRPr lang="es-CL" dirty="0"/>
              </a:p>
              <a:p>
                <a:r>
                  <a:rPr lang="es-CL" dirty="0"/>
                  <a:t>Siendo de importancia analizar las transformaciones mecánicas</a:t>
                </a:r>
              </a:p>
              <a:p>
                <a:pPr marL="530352" lvl="1" indent="0">
                  <a:buNone/>
                </a:pPr>
                <a:r>
                  <a:rPr lang="es-ES" b="0" i="0" dirty="0">
                    <a:solidFill>
                      <a:srgbClr val="666666"/>
                    </a:solidFill>
                    <a:effectLst/>
                    <a:latin typeface="Amiri"/>
                  </a:rPr>
                  <a:t>Cuando sobre un sistema mecánico se aplica una fuerza neta y esta produce desplazamiento, entonces se dice que esa fuerza efectúa un trabajo mecánico, el cual puede ser positivo si el sistema gana energía o negativo si el sistema pierde energía.</a:t>
                </a:r>
              </a:p>
              <a:p>
                <a:pPr marL="530352" lvl="1" indent="0">
                  <a:buNone/>
                </a:pPr>
                <a:endParaRPr lang="es-ES" i="0" dirty="0">
                  <a:solidFill>
                    <a:srgbClr val="666666"/>
                  </a:solidFill>
                  <a:latin typeface="Amiri"/>
                </a:endParaRPr>
              </a:p>
              <a:p>
                <a:pPr marL="530352" lvl="1" indent="0">
                  <a:buNone/>
                </a:pPr>
                <a14:m>
                  <m:oMathPara xmlns:m="http://schemas.openxmlformats.org/officeDocument/2006/math">
                    <m:oMathParaPr>
                      <m:jc m:val="centerGroup"/>
                    </m:oMathParaPr>
                    <m:oMath xmlns:m="http://schemas.openxmlformats.org/officeDocument/2006/math">
                      <m:r>
                        <a:rPr lang="es-CL" b="0" i="1" u="none" strike="noStrike" dirty="0" smtClean="0">
                          <a:solidFill>
                            <a:srgbClr val="555555"/>
                          </a:solidFill>
                          <a:effectLst/>
                          <a:latin typeface="Cambria Math" panose="02040503050406030204" pitchFamily="18" charset="0"/>
                        </a:rPr>
                        <m:t>𝑊</m:t>
                      </m:r>
                      <m:r>
                        <a:rPr lang="es-CL" b="0" i="1" u="none" strike="noStrike" dirty="0" smtClean="0">
                          <a:solidFill>
                            <a:srgbClr val="555555"/>
                          </a:solidFill>
                          <a:effectLst/>
                          <a:latin typeface="Cambria Math" panose="02040503050406030204" pitchFamily="18" charset="0"/>
                        </a:rPr>
                        <m:t>=</m:t>
                      </m:r>
                      <m:acc>
                        <m:accPr>
                          <m:chr m:val="⃗"/>
                          <m:ctrlPr>
                            <a:rPr lang="es-CL" b="0" i="1" u="none" strike="noStrike" dirty="0" smtClean="0">
                              <a:solidFill>
                                <a:srgbClr val="555555"/>
                              </a:solidFill>
                              <a:effectLst/>
                              <a:latin typeface="Cambria Math" panose="02040503050406030204" pitchFamily="18" charset="0"/>
                            </a:rPr>
                          </m:ctrlPr>
                        </m:accPr>
                        <m:e>
                          <m:r>
                            <a:rPr lang="es-CL" b="0" i="1" u="none" strike="noStrike" dirty="0" smtClean="0">
                              <a:solidFill>
                                <a:srgbClr val="555555"/>
                              </a:solidFill>
                              <a:effectLst/>
                              <a:latin typeface="Cambria Math" panose="02040503050406030204" pitchFamily="18" charset="0"/>
                            </a:rPr>
                            <m:t>𝐹</m:t>
                          </m:r>
                        </m:e>
                      </m:acc>
                      <m:r>
                        <a:rPr lang="es-CL" b="0" i="1" u="none" strike="noStrike" dirty="0" smtClean="0">
                          <a:solidFill>
                            <a:srgbClr val="555555"/>
                          </a:solidFill>
                          <a:effectLst/>
                          <a:latin typeface="Cambria Math" panose="02040503050406030204" pitchFamily="18" charset="0"/>
                        </a:rPr>
                        <m:t>⋅</m:t>
                      </m:r>
                      <m:r>
                        <m:rPr>
                          <m:sty m:val="p"/>
                        </m:rPr>
                        <a:rPr lang="el-GR" b="0" i="0" u="none" strike="noStrike" dirty="0" smtClean="0">
                          <a:solidFill>
                            <a:srgbClr val="555555"/>
                          </a:solidFill>
                          <a:effectLst/>
                          <a:latin typeface="Cambria Math" panose="02040503050406030204" pitchFamily="18" charset="0"/>
                        </a:rPr>
                        <m:t>Δ</m:t>
                      </m:r>
                      <m:acc>
                        <m:accPr>
                          <m:chr m:val="⃗"/>
                          <m:ctrlPr>
                            <a:rPr lang="el-GR" b="0" i="1" u="none" strike="noStrike" dirty="0" smtClean="0">
                              <a:solidFill>
                                <a:srgbClr val="555555"/>
                              </a:solidFill>
                              <a:effectLst/>
                              <a:latin typeface="Cambria Math" panose="02040503050406030204" pitchFamily="18" charset="0"/>
                            </a:rPr>
                          </m:ctrlPr>
                        </m:accPr>
                        <m:e>
                          <m:r>
                            <a:rPr lang="es-CL" b="0" i="1" u="none" strike="noStrike" dirty="0" smtClean="0">
                              <a:solidFill>
                                <a:srgbClr val="555555"/>
                              </a:solidFill>
                              <a:effectLst/>
                              <a:latin typeface="Cambria Math" panose="02040503050406030204" pitchFamily="18" charset="0"/>
                            </a:rPr>
                            <m:t>𝑟</m:t>
                          </m:r>
                        </m:e>
                      </m:acc>
                      <m:r>
                        <a:rPr lang="es-CL" b="0" i="1" u="none" strike="noStrike" dirty="0" smtClean="0">
                          <a:solidFill>
                            <a:srgbClr val="555555"/>
                          </a:solidFill>
                          <a:effectLst/>
                          <a:latin typeface="Cambria Math" panose="02040503050406030204" pitchFamily="18" charset="0"/>
                        </a:rPr>
                        <m:t>→=</m:t>
                      </m:r>
                      <m:r>
                        <a:rPr lang="es-CL" b="0" i="1" u="none" strike="noStrike" dirty="0" smtClean="0">
                          <a:solidFill>
                            <a:srgbClr val="555555"/>
                          </a:solidFill>
                          <a:effectLst/>
                          <a:latin typeface="Cambria Math" panose="02040503050406030204" pitchFamily="18" charset="0"/>
                        </a:rPr>
                        <m:t>𝐹</m:t>
                      </m:r>
                      <m:r>
                        <a:rPr lang="es-CL" b="0" i="1" u="none" strike="noStrike" dirty="0" smtClean="0">
                          <a:solidFill>
                            <a:srgbClr val="555555"/>
                          </a:solidFill>
                          <a:effectLst/>
                          <a:latin typeface="Cambria Math" panose="02040503050406030204" pitchFamily="18" charset="0"/>
                        </a:rPr>
                        <m:t>⋅</m:t>
                      </m:r>
                      <m:r>
                        <m:rPr>
                          <m:sty m:val="p"/>
                        </m:rPr>
                        <a:rPr lang="el-GR" b="0" i="0" u="none" strike="noStrike" dirty="0" smtClean="0">
                          <a:solidFill>
                            <a:srgbClr val="555555"/>
                          </a:solidFill>
                          <a:effectLst/>
                          <a:latin typeface="Cambria Math" panose="02040503050406030204" pitchFamily="18" charset="0"/>
                        </a:rPr>
                        <m:t>Δ</m:t>
                      </m:r>
                      <m:r>
                        <a:rPr lang="es-CL" b="0" i="1" u="none" strike="noStrike" dirty="0" err="1" smtClean="0">
                          <a:solidFill>
                            <a:srgbClr val="555555"/>
                          </a:solidFill>
                          <a:effectLst/>
                          <a:latin typeface="Cambria Math" panose="02040503050406030204" pitchFamily="18" charset="0"/>
                        </a:rPr>
                        <m:t>𝑟</m:t>
                      </m:r>
                      <m:r>
                        <a:rPr lang="es-CL" b="0" i="1" u="none" strike="noStrike" dirty="0" err="1" smtClean="0">
                          <a:solidFill>
                            <a:srgbClr val="555555"/>
                          </a:solidFill>
                          <a:effectLst/>
                          <a:latin typeface="Cambria Math" panose="02040503050406030204" pitchFamily="18" charset="0"/>
                        </a:rPr>
                        <m:t>⋅</m:t>
                      </m:r>
                      <m:r>
                        <m:rPr>
                          <m:sty m:val="p"/>
                        </m:rPr>
                        <a:rPr lang="es-CL" b="0" i="1" u="none" strike="noStrike" dirty="0" err="1" smtClean="0">
                          <a:solidFill>
                            <a:srgbClr val="555555"/>
                          </a:solidFill>
                          <a:effectLst/>
                          <a:latin typeface="Cambria Math" panose="02040503050406030204" pitchFamily="18" charset="0"/>
                        </a:rPr>
                        <m:t>cos</m:t>
                      </m:r>
                      <m:r>
                        <a:rPr lang="el-GR" b="0" i="1" u="none" strike="noStrike" dirty="0" smtClean="0">
                          <a:solidFill>
                            <a:srgbClr val="555555"/>
                          </a:solidFill>
                          <a:effectLst/>
                          <a:latin typeface="Cambria Math" panose="02040503050406030204" pitchFamily="18" charset="0"/>
                        </a:rPr>
                        <m:t>𝜙</m:t>
                      </m:r>
                      <m:r>
                        <a:rPr lang="el-GR" b="0" i="1" u="none" strike="noStrike" dirty="0" smtClean="0">
                          <a:solidFill>
                            <a:srgbClr val="555555"/>
                          </a:solidFill>
                          <a:effectLst/>
                          <a:latin typeface="Cambria Math" panose="02040503050406030204" pitchFamily="18" charset="0"/>
                        </a:rPr>
                        <m:t>=</m:t>
                      </m:r>
                      <m:r>
                        <a:rPr lang="es-CL" b="0" i="1" u="none" strike="noStrike" dirty="0" smtClean="0">
                          <a:solidFill>
                            <a:srgbClr val="555555"/>
                          </a:solidFill>
                          <a:effectLst/>
                          <a:latin typeface="Cambria Math" panose="02040503050406030204" pitchFamily="18" charset="0"/>
                        </a:rPr>
                        <m:t>𝐹</m:t>
                      </m:r>
                      <m:r>
                        <a:rPr lang="es-CL" b="0" i="1" u="none" strike="noStrike" dirty="0" smtClean="0">
                          <a:solidFill>
                            <a:srgbClr val="555555"/>
                          </a:solidFill>
                          <a:effectLst/>
                          <a:latin typeface="Cambria Math" panose="02040503050406030204" pitchFamily="18" charset="0"/>
                        </a:rPr>
                        <m:t>⋅</m:t>
                      </m:r>
                      <m:r>
                        <m:rPr>
                          <m:sty m:val="p"/>
                        </m:rPr>
                        <a:rPr lang="el-GR" b="0" i="0" u="none" strike="noStrike" dirty="0" smtClean="0">
                          <a:solidFill>
                            <a:srgbClr val="555555"/>
                          </a:solidFill>
                          <a:effectLst/>
                          <a:latin typeface="Cambria Math" panose="02040503050406030204" pitchFamily="18" charset="0"/>
                        </a:rPr>
                        <m:t>Δ</m:t>
                      </m:r>
                      <m:r>
                        <a:rPr lang="es-CL" b="0" i="1" u="none" strike="noStrike" dirty="0" err="1" smtClean="0">
                          <a:solidFill>
                            <a:srgbClr val="555555"/>
                          </a:solidFill>
                          <a:effectLst/>
                          <a:latin typeface="Cambria Math" panose="02040503050406030204" pitchFamily="18" charset="0"/>
                        </a:rPr>
                        <m:t>𝑠</m:t>
                      </m:r>
                      <m:r>
                        <a:rPr lang="es-CL" b="0" i="1" u="none" strike="noStrike" dirty="0" err="1" smtClean="0">
                          <a:solidFill>
                            <a:srgbClr val="555555"/>
                          </a:solidFill>
                          <a:effectLst/>
                          <a:latin typeface="Cambria Math" panose="02040503050406030204" pitchFamily="18" charset="0"/>
                        </a:rPr>
                        <m:t>⋅</m:t>
                      </m:r>
                      <m:r>
                        <m:rPr>
                          <m:sty m:val="p"/>
                        </m:rPr>
                        <a:rPr lang="es-CL" b="0" i="1" u="none" strike="noStrike" dirty="0" err="1" smtClean="0">
                          <a:solidFill>
                            <a:srgbClr val="555555"/>
                          </a:solidFill>
                          <a:effectLst/>
                          <a:latin typeface="Cambria Math" panose="02040503050406030204" pitchFamily="18" charset="0"/>
                        </a:rPr>
                        <m:t>cos</m:t>
                      </m:r>
                      <m:r>
                        <a:rPr lang="el-GR" b="0" i="1" u="none" strike="noStrike" dirty="0" smtClean="0">
                          <a:solidFill>
                            <a:srgbClr val="555555"/>
                          </a:solidFill>
                          <a:effectLst/>
                          <a:latin typeface="Cambria Math" panose="02040503050406030204" pitchFamily="18" charset="0"/>
                        </a:rPr>
                        <m:t>𝜙</m:t>
                      </m:r>
                    </m:oMath>
                  </m:oMathPara>
                </a14:m>
                <a:br>
                  <a:rPr lang="el-GR" dirty="0"/>
                </a:br>
                <a:r>
                  <a:rPr lang="es-ES" b="0" i="0" dirty="0">
                    <a:solidFill>
                      <a:srgbClr val="666666"/>
                    </a:solidFill>
                    <a:effectLst/>
                    <a:latin typeface="Amiri"/>
                  </a:rPr>
                  <a:t> </a:t>
                </a:r>
              </a:p>
              <a:p>
                <a:pPr marL="530352" lvl="1" indent="0">
                  <a:buNone/>
                </a:pPr>
                <a:r>
                  <a:rPr lang="es-ES" i="0" dirty="0">
                    <a:solidFill>
                      <a:srgbClr val="666666"/>
                    </a:solidFill>
                    <a:latin typeface="Amiri"/>
                  </a:rPr>
                  <a:t>          Cuando el cuerpo se mueve con movimiento </a:t>
                </a:r>
                <a:r>
                  <a:rPr lang="es-ES" i="0" dirty="0" err="1">
                    <a:solidFill>
                      <a:srgbClr val="666666"/>
                    </a:solidFill>
                    <a:latin typeface="Amiri"/>
                  </a:rPr>
                  <a:t>rectilineo</a:t>
                </a:r>
                <a:r>
                  <a:rPr lang="es-ES" i="0" dirty="0">
                    <a:solidFill>
                      <a:srgbClr val="666666"/>
                    </a:solidFill>
                    <a:latin typeface="Amiri"/>
                  </a:rPr>
                  <a:t> (MR)</a:t>
                </a:r>
              </a:p>
              <a:p>
                <a:pPr marL="530352" lvl="1" indent="0">
                  <a:buNone/>
                </a:pPr>
                <a:r>
                  <a:rPr lang="es-ES" i="0" dirty="0">
                    <a:solidFill>
                      <a:srgbClr val="666666"/>
                    </a:solidFill>
                    <a:latin typeface="Amiri"/>
                  </a:rPr>
                  <a:t>Donde:</a:t>
                </a:r>
              </a:p>
              <a:p>
                <a:pPr marL="530352" lvl="1" indent="0" eaLnBrk="0" fontAlgn="base" hangingPunct="0">
                  <a:lnSpc>
                    <a:spcPct val="100000"/>
                  </a:lnSpc>
                  <a:spcBef>
                    <a:spcPct val="0"/>
                  </a:spcBef>
                  <a:spcAft>
                    <a:spcPct val="0"/>
                  </a:spcAft>
                  <a:buNone/>
                </a:pPr>
                <a14:m>
                  <m:oMath xmlns:m="http://schemas.openxmlformats.org/officeDocument/2006/math">
                    <m:r>
                      <m:rPr>
                        <m:sty m:val="p"/>
                      </m:rPr>
                      <a:rPr lang="el-GR" sz="1800" b="0" i="0" u="none" strike="noStrike" dirty="0" smtClean="0">
                        <a:solidFill>
                          <a:srgbClr val="555555"/>
                        </a:solidFill>
                        <a:effectLst/>
                        <a:latin typeface="Cambria Math" panose="02040503050406030204" pitchFamily="18" charset="0"/>
                      </a:rPr>
                      <m:t>Δ</m:t>
                    </m:r>
                    <m:acc>
                      <m:accPr>
                        <m:chr m:val="⃗"/>
                        <m:ctrlPr>
                          <a:rPr lang="el-GR" sz="1800" b="0" i="1" u="none" strike="noStrike" dirty="0" smtClean="0">
                            <a:solidFill>
                              <a:srgbClr val="555555"/>
                            </a:solidFill>
                            <a:effectLst/>
                            <a:latin typeface="Cambria Math" panose="02040503050406030204" pitchFamily="18" charset="0"/>
                          </a:rPr>
                        </m:ctrlPr>
                      </m:accPr>
                      <m:e>
                        <m:r>
                          <a:rPr lang="es-CL" sz="1800" b="0" i="1" u="none" strike="noStrike" dirty="0" smtClean="0">
                            <a:solidFill>
                              <a:srgbClr val="555555"/>
                            </a:solidFill>
                            <a:effectLst/>
                            <a:latin typeface="Cambria Math" panose="02040503050406030204" pitchFamily="18" charset="0"/>
                          </a:rPr>
                          <m:t>𝑟</m:t>
                        </m:r>
                      </m:e>
                    </m:acc>
                    <m:r>
                      <a:rPr lang="es-CL" sz="1800" b="0" i="1" u="none" strike="noStrike" dirty="0" smtClean="0">
                        <a:solidFill>
                          <a:srgbClr val="555555"/>
                        </a:solidFill>
                        <a:effectLst/>
                        <a:latin typeface="Cambria Math" panose="02040503050406030204" pitchFamily="18" charset="0"/>
                      </a:rPr>
                      <m:t> </m:t>
                    </m:r>
                  </m:oMath>
                </a14:m>
                <a:r>
                  <a:rPr kumimoji="0" lang="es-CL" altLang="es-CL" sz="1700" b="0" i="0" u="none" strike="noStrike" cap="none" normalizeH="0" baseline="0" dirty="0">
                    <a:ln>
                      <a:noFill/>
                    </a:ln>
                    <a:solidFill>
                      <a:srgbClr val="555555"/>
                    </a:solidFill>
                    <a:effectLst/>
                    <a:latin typeface="Open Sans"/>
                  </a:rPr>
                  <a:t>es el vector desplazamiento del cuerpo. Su unidad de medida en el Sistema Internacional es el metro.</a:t>
                </a:r>
              </a:p>
              <a:p>
                <a:pPr marL="530352" lvl="1" indent="0" eaLnBrk="0" fontAlgn="base" hangingPunct="0">
                  <a:lnSpc>
                    <a:spcPct val="100000"/>
                  </a:lnSpc>
                  <a:spcBef>
                    <a:spcPct val="0"/>
                  </a:spcBef>
                  <a:spcAft>
                    <a:spcPct val="0"/>
                  </a:spcAft>
                  <a:buNone/>
                </a:pPr>
                <a:r>
                  <a:rPr kumimoji="0" lang="es-CL" altLang="es-CL" sz="1700" b="0" i="0" u="none" strike="noStrike" cap="none" normalizeH="0" baseline="0" dirty="0" err="1">
                    <a:ln>
                      <a:noFill/>
                    </a:ln>
                    <a:solidFill>
                      <a:srgbClr val="555555"/>
                    </a:solidFill>
                    <a:effectLst/>
                    <a:latin typeface="MathJax_Main"/>
                  </a:rPr>
                  <a:t>Δ</a:t>
                </a:r>
                <a:r>
                  <a:rPr kumimoji="0" lang="es-CL" altLang="es-CL" sz="1700" b="0" i="0" u="none" strike="noStrike" cap="none" normalizeH="0" baseline="0" dirty="0" err="1">
                    <a:ln>
                      <a:noFill/>
                    </a:ln>
                    <a:solidFill>
                      <a:srgbClr val="555555"/>
                    </a:solidFill>
                    <a:effectLst/>
                    <a:latin typeface="MathJax_Math-italic"/>
                  </a:rPr>
                  <a:t>s</a:t>
                </a:r>
                <a:r>
                  <a:rPr kumimoji="0" lang="es-CL" altLang="es-CL" sz="1700" b="0" i="0" u="none" strike="noStrike" cap="none" normalizeH="0" baseline="0" dirty="0">
                    <a:ln>
                      <a:noFill/>
                    </a:ln>
                    <a:solidFill>
                      <a:srgbClr val="555555"/>
                    </a:solidFill>
                    <a:effectLst/>
                    <a:latin typeface="Open Sans"/>
                  </a:rPr>
                  <a:t> es el espacio recorrido por el cuerpo. Dado que el movimiento es rectilíneo, coincide con el módulo del vector desplazamiento </a:t>
                </a:r>
                <a:r>
                  <a:rPr kumimoji="0" lang="es-CL" altLang="es-CL" sz="1700" b="0" i="0" u="none" strike="noStrike" cap="none" normalizeH="0" baseline="0" dirty="0" err="1">
                    <a:ln>
                      <a:noFill/>
                    </a:ln>
                    <a:solidFill>
                      <a:srgbClr val="555555"/>
                    </a:solidFill>
                    <a:effectLst/>
                    <a:latin typeface="MathJax_Main"/>
                  </a:rPr>
                  <a:t>Δ</a:t>
                </a:r>
                <a:r>
                  <a:rPr kumimoji="0" lang="es-CL" altLang="es-CL" sz="1700" b="0" i="0" u="none" strike="noStrike" cap="none" normalizeH="0" baseline="0" dirty="0" err="1">
                    <a:ln>
                      <a:noFill/>
                    </a:ln>
                    <a:solidFill>
                      <a:srgbClr val="555555"/>
                    </a:solidFill>
                    <a:effectLst/>
                    <a:latin typeface="MathJax_Math-italic"/>
                  </a:rPr>
                  <a:t>r</a:t>
                </a:r>
                <a:r>
                  <a:rPr kumimoji="0" lang="es-CL" altLang="es-CL" sz="1700" b="0" i="0" u="none" strike="noStrike" cap="none" normalizeH="0" baseline="0" dirty="0">
                    <a:ln>
                      <a:noFill/>
                    </a:ln>
                    <a:solidFill>
                      <a:srgbClr val="555555"/>
                    </a:solidFill>
                    <a:effectLst/>
                    <a:latin typeface="Open Sans"/>
                  </a:rPr>
                  <a:t> .Su unidad de medida en el Sistema Internacional es el metro.</a:t>
                </a:r>
              </a:p>
              <a:p>
                <a:pPr marL="530352" lvl="1" indent="0" eaLnBrk="0" fontAlgn="base" hangingPunct="0">
                  <a:lnSpc>
                    <a:spcPct val="100000"/>
                  </a:lnSpc>
                  <a:spcBef>
                    <a:spcPct val="0"/>
                  </a:spcBef>
                  <a:spcAft>
                    <a:spcPct val="0"/>
                  </a:spcAft>
                  <a:buNone/>
                </a:pPr>
                <a:r>
                  <a:rPr kumimoji="0" lang="es-CL" altLang="es-CL" sz="1700" b="0" i="1" u="none" strike="noStrike" cap="none" normalizeH="0" baseline="0" dirty="0">
                    <a:ln>
                      <a:noFill/>
                    </a:ln>
                    <a:solidFill>
                      <a:srgbClr val="555555"/>
                    </a:solidFill>
                    <a:effectLst/>
                    <a:latin typeface="Open Sans"/>
                  </a:rPr>
                  <a:t>ϕ </a:t>
                </a:r>
                <a:r>
                  <a:rPr kumimoji="0" lang="es-CL" altLang="es-CL" sz="1700" b="0" i="0" u="none" strike="noStrike" cap="none" normalizeH="0" baseline="0" dirty="0">
                    <a:ln>
                      <a:noFill/>
                    </a:ln>
                    <a:solidFill>
                      <a:srgbClr val="555555"/>
                    </a:solidFill>
                    <a:effectLst/>
                    <a:latin typeface="Open Sans"/>
                  </a:rPr>
                  <a:t>es el ángulo que forman las fuerza y el desplazamiento experimentado por el cuerpo. Su unidad de medida en el Sistema Internacional es el radián (rad).</a:t>
                </a:r>
              </a:p>
              <a:p>
                <a:pPr marL="530352" lvl="1" indent="0">
                  <a:buNone/>
                </a:pPr>
                <a:endParaRPr lang="es-ES" b="0" i="0" dirty="0">
                  <a:solidFill>
                    <a:srgbClr val="666666"/>
                  </a:solidFill>
                  <a:effectLst/>
                  <a:latin typeface="Amiri"/>
                </a:endParaRPr>
              </a:p>
              <a:p>
                <a:pPr marL="530352" lvl="1" indent="0">
                  <a:buNone/>
                </a:pPr>
                <a:endParaRPr lang="es-ES" i="0" dirty="0">
                  <a:solidFill>
                    <a:srgbClr val="666666"/>
                  </a:solidFill>
                  <a:latin typeface="Amiri"/>
                </a:endParaRPr>
              </a:p>
              <a:p>
                <a:pPr marL="530352" lvl="1" indent="0">
                  <a:buNone/>
                </a:pPr>
                <a:endParaRPr lang="es-CL" dirty="0"/>
              </a:p>
            </p:txBody>
          </p:sp>
        </mc:Choice>
        <mc:Fallback>
          <p:sp>
            <p:nvSpPr>
              <p:cNvPr id="3" name="Marcador de contenido 2">
                <a:extLst>
                  <a:ext uri="{FF2B5EF4-FFF2-40B4-BE49-F238E27FC236}">
                    <a16:creationId xmlns:a16="http://schemas.microsoft.com/office/drawing/2014/main" id="{C8F3257B-A8F6-4BDB-B158-03B9D34CBD33}"/>
                  </a:ext>
                </a:extLst>
              </p:cNvPr>
              <p:cNvSpPr>
                <a:spLocks noGrp="1" noRot="1" noChangeAspect="1" noMove="1" noResize="1" noEditPoints="1" noAdjustHandles="1" noChangeArrowheads="1" noChangeShapeType="1" noTextEdit="1"/>
              </p:cNvSpPr>
              <p:nvPr>
                <p:ph idx="1"/>
              </p:nvPr>
            </p:nvSpPr>
            <p:spPr>
              <a:xfrm>
                <a:off x="1082180" y="402672"/>
                <a:ext cx="9890620" cy="6052656"/>
              </a:xfrm>
              <a:blipFill>
                <a:blip r:embed="rId2"/>
                <a:stretch>
                  <a:fillRect l="-555" t="-806"/>
                </a:stretch>
              </a:blipFill>
            </p:spPr>
            <p:txBody>
              <a:bodyPr/>
              <a:lstStyle/>
              <a:p>
                <a:r>
                  <a:rPr lang="es-CL">
                    <a:noFill/>
                  </a:rPr>
                  <a:t> </a:t>
                </a:r>
              </a:p>
            </p:txBody>
          </p:sp>
        </mc:Fallback>
      </mc:AlternateContent>
      <p:sp>
        <p:nvSpPr>
          <p:cNvPr id="7" name="Flecha: hacia abajo 6">
            <a:extLst>
              <a:ext uri="{FF2B5EF4-FFF2-40B4-BE49-F238E27FC236}">
                <a16:creationId xmlns:a16="http://schemas.microsoft.com/office/drawing/2014/main" id="{28DD16E1-5335-4B35-A039-3B8F3106C556}"/>
              </a:ext>
            </a:extLst>
          </p:cNvPr>
          <p:cNvSpPr/>
          <p:nvPr/>
        </p:nvSpPr>
        <p:spPr>
          <a:xfrm>
            <a:off x="5833145" y="831209"/>
            <a:ext cx="262855" cy="318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Flecha: hacia abajo 7">
            <a:extLst>
              <a:ext uri="{FF2B5EF4-FFF2-40B4-BE49-F238E27FC236}">
                <a16:creationId xmlns:a16="http://schemas.microsoft.com/office/drawing/2014/main" id="{CC5C1727-5F0F-49E5-9428-8A6E69B590B9}"/>
              </a:ext>
            </a:extLst>
          </p:cNvPr>
          <p:cNvSpPr/>
          <p:nvPr/>
        </p:nvSpPr>
        <p:spPr>
          <a:xfrm>
            <a:off x="5377343" y="3313651"/>
            <a:ext cx="394283" cy="268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2809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descr="Diagrama&#10;&#10;Descripción generada automáticamente">
            <a:extLst>
              <a:ext uri="{FF2B5EF4-FFF2-40B4-BE49-F238E27FC236}">
                <a16:creationId xmlns:a16="http://schemas.microsoft.com/office/drawing/2014/main" id="{874A52FB-E4D7-4821-8F0C-5473C1FDCE91}"/>
              </a:ext>
            </a:extLst>
          </p:cNvPr>
          <p:cNvPicPr>
            <a:picLocks noGrp="1" noChangeAspect="1"/>
          </p:cNvPicPr>
          <p:nvPr>
            <p:ph idx="1"/>
          </p:nvPr>
        </p:nvPicPr>
        <p:blipFill>
          <a:blip r:embed="rId2"/>
          <a:stretch>
            <a:fillRect/>
          </a:stretch>
        </p:blipFill>
        <p:spPr>
          <a:xfrm>
            <a:off x="3936146" y="1016000"/>
            <a:ext cx="4453647" cy="2103870"/>
          </a:xfrm>
        </p:spPr>
      </p:pic>
      <p:sp>
        <p:nvSpPr>
          <p:cNvPr id="13" name="CuadroTexto 12">
            <a:extLst>
              <a:ext uri="{FF2B5EF4-FFF2-40B4-BE49-F238E27FC236}">
                <a16:creationId xmlns:a16="http://schemas.microsoft.com/office/drawing/2014/main" id="{ABD47D0C-4171-4B97-913A-F4748B36105D}"/>
              </a:ext>
            </a:extLst>
          </p:cNvPr>
          <p:cNvSpPr txBox="1"/>
          <p:nvPr/>
        </p:nvSpPr>
        <p:spPr>
          <a:xfrm>
            <a:off x="3173835" y="3892433"/>
            <a:ext cx="6096000" cy="1200329"/>
          </a:xfrm>
          <a:prstGeom prst="rect">
            <a:avLst/>
          </a:prstGeom>
          <a:noFill/>
        </p:spPr>
        <p:txBody>
          <a:bodyPr wrap="square">
            <a:spAutoFit/>
          </a:bodyPr>
          <a:lstStyle/>
          <a:p>
            <a:r>
              <a:rPr lang="es-ES" dirty="0"/>
              <a:t>El trabajo es una transferencia de energía: </a:t>
            </a:r>
          </a:p>
          <a:p>
            <a:pPr marL="285750" indent="-285750">
              <a:buFont typeface="Arial" panose="020B0604020202020204" pitchFamily="34" charset="0"/>
              <a:buChar char="•"/>
            </a:pPr>
            <a:r>
              <a:rPr lang="es-ES" dirty="0"/>
              <a:t>Si la energía es transferida al sistema, 𝑾 es positiva.  </a:t>
            </a:r>
          </a:p>
          <a:p>
            <a:pPr marL="285750" indent="-285750">
              <a:buFont typeface="Arial" panose="020B0604020202020204" pitchFamily="34" charset="0"/>
              <a:buChar char="•"/>
            </a:pPr>
            <a:r>
              <a:rPr lang="es-ES" dirty="0"/>
              <a:t>Si la energía es transferida desde el sistema, 𝑾 es negativa.</a:t>
            </a:r>
            <a:endParaRPr lang="es-CL" dirty="0"/>
          </a:p>
        </p:txBody>
      </p:sp>
    </p:spTree>
    <p:extLst>
      <p:ext uri="{BB962C8B-B14F-4D97-AF65-F5344CB8AC3E}">
        <p14:creationId xmlns:p14="http://schemas.microsoft.com/office/powerpoint/2010/main" val="311730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a:t>Signo del trabajo</a:t>
            </a:r>
            <a:endParaRPr lang="en-US" dirty="0"/>
          </a:p>
        </p:txBody>
      </p:sp>
      <p:sp>
        <p:nvSpPr>
          <p:cNvPr id="3" name="Marcador de contenido 2"/>
          <p:cNvSpPr>
            <a:spLocks noGrp="1"/>
          </p:cNvSpPr>
          <p:nvPr>
            <p:ph idx="1"/>
          </p:nvPr>
        </p:nvSpPr>
        <p:spPr>
          <a:xfrm>
            <a:off x="1219200" y="1585519"/>
            <a:ext cx="9753600" cy="4281881"/>
          </a:xfrm>
        </p:spPr>
        <p:txBody>
          <a:bodyPr/>
          <a:lstStyle/>
          <a:p>
            <a:r>
              <a:rPr lang="es-ES" b="0" i="0" dirty="0">
                <a:solidFill>
                  <a:srgbClr val="555555"/>
                </a:solidFill>
                <a:effectLst/>
                <a:latin typeface="Open Sans"/>
              </a:rPr>
              <a:t>Según el ángulo que forman la </a:t>
            </a:r>
            <a:r>
              <a:rPr lang="es-ES" b="0" i="1" dirty="0">
                <a:solidFill>
                  <a:srgbClr val="555555"/>
                </a:solidFill>
                <a:effectLst/>
                <a:latin typeface="Open Sans"/>
              </a:rPr>
              <a:t>fuerza</a:t>
            </a:r>
            <a:r>
              <a:rPr lang="es-ES" b="0" i="0" dirty="0">
                <a:solidFill>
                  <a:srgbClr val="555555"/>
                </a:solidFill>
                <a:effectLst/>
                <a:latin typeface="Open Sans"/>
              </a:rPr>
              <a:t> y el </a:t>
            </a:r>
            <a:r>
              <a:rPr lang="es-ES" b="0" i="1" dirty="0">
                <a:solidFill>
                  <a:srgbClr val="555555"/>
                </a:solidFill>
                <a:effectLst/>
                <a:latin typeface="Open Sans"/>
              </a:rPr>
              <a:t>desplazamiento</a:t>
            </a:r>
            <a:r>
              <a:rPr lang="es-ES" b="0" i="0" dirty="0">
                <a:solidFill>
                  <a:srgbClr val="555555"/>
                </a:solidFill>
                <a:effectLst/>
                <a:latin typeface="Open Sans"/>
              </a:rPr>
              <a:t> podemos distinguir los siguientes casos:</a:t>
            </a:r>
          </a:p>
          <a:p>
            <a:pPr marL="0" indent="0">
              <a:buNone/>
            </a:pPr>
            <a:endParaRPr lang="en-US" dirty="0"/>
          </a:p>
        </p:txBody>
      </p:sp>
      <p:pic>
        <p:nvPicPr>
          <p:cNvPr id="5" name="Imagen 4">
            <a:extLst>
              <a:ext uri="{FF2B5EF4-FFF2-40B4-BE49-F238E27FC236}">
                <a16:creationId xmlns:a16="http://schemas.microsoft.com/office/drawing/2014/main" id="{657D962B-DD7C-4D70-8F1E-10F26FB11595}"/>
              </a:ext>
            </a:extLst>
          </p:cNvPr>
          <p:cNvPicPr>
            <a:picLocks noChangeAspect="1"/>
          </p:cNvPicPr>
          <p:nvPr/>
        </p:nvPicPr>
        <p:blipFill rotWithShape="1">
          <a:blip r:embed="rId2"/>
          <a:srcRect l="23106" t="46195" r="41363" b="26869"/>
          <a:stretch/>
        </p:blipFill>
        <p:spPr>
          <a:xfrm>
            <a:off x="3881435" y="2171700"/>
            <a:ext cx="5195454" cy="2215546"/>
          </a:xfrm>
          <a:prstGeom prst="rect">
            <a:avLst/>
          </a:prstGeom>
        </p:spPr>
      </p:pic>
      <p:sp>
        <p:nvSpPr>
          <p:cNvPr id="7" name="CuadroTexto 6">
            <a:extLst>
              <a:ext uri="{FF2B5EF4-FFF2-40B4-BE49-F238E27FC236}">
                <a16:creationId xmlns:a16="http://schemas.microsoft.com/office/drawing/2014/main" id="{253BAE35-C5F9-4DA4-B488-462B1E8846F7}"/>
              </a:ext>
            </a:extLst>
          </p:cNvPr>
          <p:cNvSpPr txBox="1"/>
          <p:nvPr/>
        </p:nvSpPr>
        <p:spPr>
          <a:xfrm>
            <a:off x="1661020" y="4686301"/>
            <a:ext cx="9311780" cy="954107"/>
          </a:xfrm>
          <a:prstGeom prst="rect">
            <a:avLst/>
          </a:prstGeom>
          <a:noFill/>
        </p:spPr>
        <p:txBody>
          <a:bodyPr wrap="square">
            <a:spAutoFit/>
          </a:bodyPr>
          <a:lstStyle/>
          <a:p>
            <a:pPr algn="l">
              <a:buFont typeface="Arial" panose="020B0604020202020204" pitchFamily="34" charset="0"/>
              <a:buChar char="•"/>
            </a:pPr>
            <a:r>
              <a:rPr lang="es-ES" sz="1400" b="1" i="1" dirty="0">
                <a:solidFill>
                  <a:srgbClr val="555555"/>
                </a:solidFill>
                <a:effectLst/>
                <a:latin typeface="Open Sans"/>
              </a:rPr>
              <a:t>ϕ &lt;</a:t>
            </a:r>
            <a:r>
              <a:rPr lang="es-ES" sz="1400" b="1" i="0" dirty="0">
                <a:solidFill>
                  <a:srgbClr val="555555"/>
                </a:solidFill>
                <a:effectLst/>
                <a:latin typeface="Open Sans"/>
              </a:rPr>
              <a:t> 0° - 90º : Trabajo positivo o trabajo motor (W&gt;0).</a:t>
            </a:r>
            <a:r>
              <a:rPr lang="es-ES" sz="1400" b="0" i="0" dirty="0">
                <a:solidFill>
                  <a:srgbClr val="555555"/>
                </a:solidFill>
                <a:effectLst/>
                <a:latin typeface="Open Sans"/>
              </a:rPr>
              <a:t> Por ejemplo, el trabajo realizado por un caballo que tira de un carruaje</a:t>
            </a:r>
          </a:p>
          <a:p>
            <a:pPr algn="l">
              <a:buFont typeface="Arial" panose="020B0604020202020204" pitchFamily="34" charset="0"/>
              <a:buChar char="•"/>
            </a:pPr>
            <a:r>
              <a:rPr lang="es-ES" sz="1400" b="1" i="1" dirty="0">
                <a:solidFill>
                  <a:srgbClr val="555555"/>
                </a:solidFill>
                <a:effectLst/>
                <a:latin typeface="Open Sans"/>
              </a:rPr>
              <a:t>ϕ &gt;</a:t>
            </a:r>
            <a:r>
              <a:rPr lang="es-ES" sz="1400" b="1" i="0" dirty="0">
                <a:solidFill>
                  <a:srgbClr val="555555"/>
                </a:solidFill>
                <a:effectLst/>
                <a:latin typeface="Open Sans"/>
              </a:rPr>
              <a:t> 90º : Trabajo negativo o trabajo resistente (W&lt;0).</a:t>
            </a:r>
            <a:r>
              <a:rPr lang="es-ES" sz="1400" b="0" i="0" dirty="0">
                <a:solidFill>
                  <a:srgbClr val="555555"/>
                </a:solidFill>
                <a:effectLst/>
                <a:latin typeface="Open Sans"/>
              </a:rPr>
              <a:t> Por ejemplo la fuerza de rozamiento</a:t>
            </a:r>
          </a:p>
          <a:p>
            <a:pPr algn="l">
              <a:buFont typeface="Arial" panose="020B0604020202020204" pitchFamily="34" charset="0"/>
              <a:buChar char="•"/>
            </a:pPr>
            <a:r>
              <a:rPr lang="es-ES" sz="1400" b="1" i="1" dirty="0">
                <a:solidFill>
                  <a:srgbClr val="555555"/>
                </a:solidFill>
                <a:effectLst/>
                <a:latin typeface="Open Sans"/>
              </a:rPr>
              <a:t>ϕ = </a:t>
            </a:r>
            <a:r>
              <a:rPr lang="es-ES" sz="1400" b="1" i="0" dirty="0">
                <a:solidFill>
                  <a:srgbClr val="555555"/>
                </a:solidFill>
                <a:effectLst/>
                <a:latin typeface="Open Sans"/>
              </a:rPr>
              <a:t>90º : Trabajo nulo (W=0)</a:t>
            </a:r>
            <a:r>
              <a:rPr lang="es-ES" sz="1400" b="0" i="0" dirty="0">
                <a:solidFill>
                  <a:srgbClr val="555555"/>
                </a:solidFill>
                <a:effectLst/>
                <a:latin typeface="Open Sans"/>
              </a:rPr>
              <a:t>. Por ejemplo, el trabajo realizado por tu fuerza peso cuando te desplazas en coche.</a:t>
            </a:r>
          </a:p>
        </p:txBody>
      </p:sp>
    </p:spTree>
    <p:extLst>
      <p:ext uri="{BB962C8B-B14F-4D97-AF65-F5344CB8AC3E}">
        <p14:creationId xmlns:p14="http://schemas.microsoft.com/office/powerpoint/2010/main" val="418803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214343E-AD8A-45A3-ADE1-3A0769E7FF32}"/>
              </a:ext>
            </a:extLst>
          </p:cNvPr>
          <p:cNvSpPr>
            <a:spLocks noGrp="1"/>
          </p:cNvSpPr>
          <p:nvPr>
            <p:ph type="title"/>
          </p:nvPr>
        </p:nvSpPr>
        <p:spPr/>
        <p:txBody>
          <a:bodyPr/>
          <a:lstStyle/>
          <a:p>
            <a:pPr algn="ctr"/>
            <a:r>
              <a:rPr lang="es-CL" dirty="0"/>
              <a:t>Ejemplos de trabajo</a:t>
            </a:r>
          </a:p>
        </p:txBody>
      </p:sp>
      <p:pic>
        <p:nvPicPr>
          <p:cNvPr id="5" name="Marcador de contenido 4" descr="Diagrama&#10;&#10;Descripción generada automáticamente">
            <a:extLst>
              <a:ext uri="{FF2B5EF4-FFF2-40B4-BE49-F238E27FC236}">
                <a16:creationId xmlns:a16="http://schemas.microsoft.com/office/drawing/2014/main" id="{DA59F170-5E57-4567-A754-27065AA6D6A1}"/>
              </a:ext>
            </a:extLst>
          </p:cNvPr>
          <p:cNvPicPr>
            <a:picLocks noGrp="1" noChangeAspect="1"/>
          </p:cNvPicPr>
          <p:nvPr>
            <p:ph idx="4294967295"/>
          </p:nvPr>
        </p:nvPicPr>
        <p:blipFill>
          <a:blip r:embed="rId2"/>
          <a:stretch>
            <a:fillRect/>
          </a:stretch>
        </p:blipFill>
        <p:spPr>
          <a:xfrm>
            <a:off x="1782762" y="2371293"/>
            <a:ext cx="8626475" cy="3640137"/>
          </a:xfrm>
        </p:spPr>
      </p:pic>
    </p:spTree>
    <p:extLst>
      <p:ext uri="{BB962C8B-B14F-4D97-AF65-F5344CB8AC3E}">
        <p14:creationId xmlns:p14="http://schemas.microsoft.com/office/powerpoint/2010/main" val="72644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5E25F-02EB-4E02-A691-CAF587B4AFDD}"/>
              </a:ext>
            </a:extLst>
          </p:cNvPr>
          <p:cNvSpPr>
            <a:spLocks noGrp="1"/>
          </p:cNvSpPr>
          <p:nvPr>
            <p:ph type="title"/>
          </p:nvPr>
        </p:nvSpPr>
        <p:spPr>
          <a:xfrm>
            <a:off x="1371600" y="685800"/>
            <a:ext cx="9601200" cy="916497"/>
          </a:xfrm>
        </p:spPr>
        <p:txBody>
          <a:bodyPr/>
          <a:lstStyle/>
          <a:p>
            <a:pPr algn="ctr"/>
            <a:r>
              <a:rPr lang="es-CL" dirty="0"/>
              <a:t>Potencia del trabajo (P) [Watts]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B3206474-5D1B-4779-82A7-D3DC87883074}"/>
                  </a:ext>
                </a:extLst>
              </p:cNvPr>
              <p:cNvSpPr>
                <a:spLocks noGrp="1"/>
              </p:cNvSpPr>
              <p:nvPr>
                <p:ph idx="1"/>
              </p:nvPr>
            </p:nvSpPr>
            <p:spPr>
              <a:xfrm>
                <a:off x="1308683" y="1602297"/>
                <a:ext cx="9664117" cy="4265103"/>
              </a:xfrm>
            </p:spPr>
            <p:txBody>
              <a:bodyPr/>
              <a:lstStyle/>
              <a:p>
                <a:r>
                  <a:rPr lang="es-CL" dirty="0"/>
                  <a:t>Rapidez con la cual se efectúa un trabajo, se define como:</a:t>
                </a:r>
              </a:p>
              <a:p>
                <a:pPr marL="0" indent="0">
                  <a:buNone/>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𝑃</m:t>
                      </m:r>
                      <m:r>
                        <a:rPr lang="es-CL" b="0" i="1" smtClean="0">
                          <a:latin typeface="Cambria Math" panose="02040503050406030204" pitchFamily="18" charset="0"/>
                        </a:rPr>
                        <m:t>= </m:t>
                      </m:r>
                      <m:f>
                        <m:fPr>
                          <m:ctrlPr>
                            <a:rPr lang="es-CL" b="0" i="1" smtClean="0">
                              <a:latin typeface="Cambria Math" panose="02040503050406030204" pitchFamily="18" charset="0"/>
                            </a:rPr>
                          </m:ctrlPr>
                        </m:fPr>
                        <m:num>
                          <m:r>
                            <a:rPr lang="es-CL" b="0" i="1" smtClean="0">
                              <a:latin typeface="Cambria Math" panose="02040503050406030204" pitchFamily="18" charset="0"/>
                            </a:rPr>
                            <m:t>𝑊</m:t>
                          </m:r>
                        </m:num>
                        <m:den>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𝑡</m:t>
                          </m:r>
                        </m:den>
                      </m:f>
                    </m:oMath>
                  </m:oMathPara>
                </a14:m>
                <a:endParaRPr lang="es-CL" dirty="0"/>
              </a:p>
              <a:p>
                <a:pPr marL="0" indent="0">
                  <a:buNone/>
                </a:pPr>
                <a:r>
                  <a:rPr lang="es-CL" dirty="0"/>
                  <a:t>Su unidad de medida es el Watts        Joule/s</a:t>
                </a:r>
              </a:p>
              <a:p>
                <a:pPr marL="0" indent="0">
                  <a:buNone/>
                </a:pPr>
                <a:r>
                  <a:rPr lang="es-ES" b="0" i="0" dirty="0">
                    <a:solidFill>
                      <a:srgbClr val="666666"/>
                    </a:solidFill>
                    <a:effectLst/>
                    <a:latin typeface="Amiri"/>
                  </a:rPr>
                  <a:t>También la potencia la podemos expresar en término de la velocidad, para cuando la fuerza es constante</a:t>
                </a:r>
                <a:r>
                  <a:rPr lang="es-CL" b="0" i="0" dirty="0">
                    <a:solidFill>
                      <a:srgbClr val="666666"/>
                    </a:solidFill>
                    <a:effectLst/>
                    <a:latin typeface="Amiri"/>
                  </a:rPr>
                  <a:t>:</a:t>
                </a:r>
              </a:p>
              <a:p>
                <a:pPr marL="0" indent="0">
                  <a:buNone/>
                </a:pPr>
                <a14:m>
                  <m:oMathPara xmlns:m="http://schemas.openxmlformats.org/officeDocument/2006/math">
                    <m:oMathParaPr>
                      <m:jc m:val="centerGroup"/>
                    </m:oMathParaPr>
                    <m:oMath xmlns:m="http://schemas.openxmlformats.org/officeDocument/2006/math">
                      <m:r>
                        <a:rPr lang="es-CL" i="1" dirty="0" smtClean="0">
                          <a:solidFill>
                            <a:srgbClr val="666666"/>
                          </a:solidFill>
                          <a:latin typeface="Cambria Math" panose="02040503050406030204" pitchFamily="18" charset="0"/>
                        </a:rPr>
                        <m:t>𝑃</m:t>
                      </m:r>
                      <m:r>
                        <a:rPr lang="es-CL" i="1" dirty="0">
                          <a:solidFill>
                            <a:srgbClr val="666666"/>
                          </a:solidFill>
                          <a:latin typeface="Cambria Math" panose="02040503050406030204" pitchFamily="18" charset="0"/>
                        </a:rPr>
                        <m:t> </m:t>
                      </m:r>
                      <m:r>
                        <a:rPr lang="es-CL" i="1" dirty="0" smtClean="0">
                          <a:solidFill>
                            <a:srgbClr val="666666"/>
                          </a:solidFill>
                          <a:latin typeface="Cambria Math" panose="02040503050406030204" pitchFamily="18" charset="0"/>
                        </a:rPr>
                        <m:t>=</m:t>
                      </m:r>
                      <m:r>
                        <a:rPr lang="es-CL" i="1" dirty="0">
                          <a:solidFill>
                            <a:srgbClr val="666666"/>
                          </a:solidFill>
                          <a:latin typeface="Cambria Math" panose="02040503050406030204" pitchFamily="18" charset="0"/>
                        </a:rPr>
                        <m:t> </m:t>
                      </m:r>
                      <m:r>
                        <a:rPr lang="es-CL" i="1" dirty="0" smtClean="0">
                          <a:solidFill>
                            <a:srgbClr val="666666"/>
                          </a:solidFill>
                          <a:latin typeface="Cambria Math" panose="02040503050406030204" pitchFamily="18" charset="0"/>
                        </a:rPr>
                        <m:t>𝐹</m:t>
                      </m:r>
                      <m:r>
                        <a:rPr lang="es-CL" i="1" dirty="0">
                          <a:solidFill>
                            <a:srgbClr val="666666"/>
                          </a:solidFill>
                          <a:latin typeface="Cambria Math" panose="02040503050406030204" pitchFamily="18" charset="0"/>
                        </a:rPr>
                        <m:t> </m:t>
                      </m:r>
                      <m:r>
                        <a:rPr lang="es-CL" i="1" dirty="0" smtClean="0">
                          <a:solidFill>
                            <a:srgbClr val="666666"/>
                          </a:solidFill>
                          <a:latin typeface="Cambria Math" panose="02040503050406030204" pitchFamily="18" charset="0"/>
                        </a:rPr>
                        <m:t>∗</m:t>
                      </m:r>
                      <m:r>
                        <a:rPr lang="es-CL" i="1" dirty="0">
                          <a:solidFill>
                            <a:srgbClr val="666666"/>
                          </a:solidFill>
                          <a:latin typeface="Cambria Math" panose="02040503050406030204" pitchFamily="18" charset="0"/>
                        </a:rPr>
                        <m:t> </m:t>
                      </m:r>
                      <m:r>
                        <a:rPr lang="es-CL" i="1" dirty="0" smtClean="0">
                          <a:solidFill>
                            <a:srgbClr val="666666"/>
                          </a:solidFill>
                          <a:latin typeface="Cambria Math" panose="02040503050406030204" pitchFamily="18" charset="0"/>
                        </a:rPr>
                        <m:t>𝑣</m:t>
                      </m:r>
                    </m:oMath>
                  </m:oMathPara>
                </a14:m>
                <a:endParaRPr lang="es-CL" dirty="0"/>
              </a:p>
              <a:p>
                <a:endParaRPr lang="es-CL" dirty="0"/>
              </a:p>
            </p:txBody>
          </p:sp>
        </mc:Choice>
        <mc:Fallback>
          <p:sp>
            <p:nvSpPr>
              <p:cNvPr id="3" name="Marcador de contenido 2">
                <a:extLst>
                  <a:ext uri="{FF2B5EF4-FFF2-40B4-BE49-F238E27FC236}">
                    <a16:creationId xmlns:a16="http://schemas.microsoft.com/office/drawing/2014/main" id="{B3206474-5D1B-4779-82A7-D3DC87883074}"/>
                  </a:ext>
                </a:extLst>
              </p:cNvPr>
              <p:cNvSpPr>
                <a:spLocks noGrp="1" noRot="1" noChangeAspect="1" noMove="1" noResize="1" noEditPoints="1" noAdjustHandles="1" noChangeArrowheads="1" noChangeShapeType="1" noTextEdit="1"/>
              </p:cNvSpPr>
              <p:nvPr>
                <p:ph idx="1"/>
              </p:nvPr>
            </p:nvSpPr>
            <p:spPr>
              <a:xfrm>
                <a:off x="1308683" y="1602297"/>
                <a:ext cx="9664117" cy="4265103"/>
              </a:xfrm>
              <a:blipFill>
                <a:blip r:embed="rId2"/>
                <a:stretch>
                  <a:fillRect l="-694" t="-1286" r="-694"/>
                </a:stretch>
              </a:blipFill>
            </p:spPr>
            <p:txBody>
              <a:bodyPr/>
              <a:lstStyle/>
              <a:p>
                <a:r>
                  <a:rPr lang="es-CL">
                    <a:noFill/>
                  </a:rPr>
                  <a:t> </a:t>
                </a:r>
              </a:p>
            </p:txBody>
          </p:sp>
        </mc:Fallback>
      </mc:AlternateContent>
      <p:sp>
        <p:nvSpPr>
          <p:cNvPr id="4" name="Flecha: a la derecha 3">
            <a:extLst>
              <a:ext uri="{FF2B5EF4-FFF2-40B4-BE49-F238E27FC236}">
                <a16:creationId xmlns:a16="http://schemas.microsoft.com/office/drawing/2014/main" id="{8CB10A9D-7690-4361-96E5-2A350CE4C7D0}"/>
              </a:ext>
            </a:extLst>
          </p:cNvPr>
          <p:cNvSpPr/>
          <p:nvPr/>
        </p:nvSpPr>
        <p:spPr>
          <a:xfrm>
            <a:off x="5008227" y="2709644"/>
            <a:ext cx="377505" cy="184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9893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Tipos de trabajo</a:t>
            </a:r>
            <a:endParaRPr lang="en-US"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149292" y="1677798"/>
                <a:ext cx="9823508" cy="4189602"/>
              </a:xfrm>
            </p:spPr>
            <p:txBody>
              <a:bodyPr>
                <a:normAutofit fontScale="92500" lnSpcReduction="20000"/>
              </a:bodyPr>
              <a:lstStyle/>
              <a:p>
                <a:r>
                  <a:rPr lang="es-CL" b="1" i="0" dirty="0">
                    <a:solidFill>
                      <a:srgbClr val="000000"/>
                    </a:solidFill>
                    <a:effectLst/>
                    <a:latin typeface="Roboto Slab"/>
                  </a:rPr>
                  <a:t>Trabajo eléctrico:  </a:t>
                </a:r>
              </a:p>
              <a:p>
                <a:pPr marL="0" indent="0">
                  <a:buNone/>
                </a:pPr>
                <a:r>
                  <a:rPr kumimoji="0" lang="es-CL" altLang="es-CL" sz="2000" b="0" i="0" u="none" strike="noStrike" cap="none" normalizeH="0" baseline="0" dirty="0">
                    <a:ln>
                      <a:noFill/>
                    </a:ln>
                    <a:solidFill>
                      <a:srgbClr val="000000"/>
                    </a:solidFill>
                    <a:effectLst/>
                    <a:latin typeface="Roboto Slab"/>
                  </a:rPr>
                  <a:t>Cuando tenemos un dispositivo, como una resistencia eléctrica, entre cuyos extremos existe una diferencia de potencial </a:t>
                </a:r>
                <a:r>
                  <a:rPr kumimoji="0" lang="es-CL" altLang="es-CL" sz="1050" b="0" i="0" u="none" strike="noStrike" cap="none" normalizeH="0" baseline="0" dirty="0">
                    <a:ln>
                      <a:noFill/>
                    </a:ln>
                    <a:solidFill>
                      <a:schemeClr val="tx1"/>
                    </a:solidFill>
                    <a:effectLst/>
                  </a:rPr>
                  <a:t>   </a:t>
                </a:r>
                <a:r>
                  <a:rPr kumimoji="0" lang="es-CL" altLang="es-CL" sz="1800" b="0" i="0" u="none" strike="noStrike" cap="none" normalizeH="0" baseline="0" dirty="0">
                    <a:ln>
                      <a:noFill/>
                    </a:ln>
                    <a:solidFill>
                      <a:schemeClr val="tx1"/>
                    </a:solidFill>
                    <a:effectLst/>
                  </a:rPr>
                  <a:t>  </a:t>
                </a:r>
                <a14:m>
                  <m:oMath xmlns:m="http://schemas.openxmlformats.org/officeDocument/2006/math">
                    <m:r>
                      <a:rPr kumimoji="0" lang="es-CL" altLang="es-CL" sz="1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r>
                      <a:rPr kumimoji="0" lang="es-CL" altLang="es-CL" sz="1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𝑉</m:t>
                    </m:r>
                  </m:oMath>
                </a14:m>
                <a:r>
                  <a:rPr kumimoji="0" lang="es-CL" altLang="es-CL" sz="1800" b="0" i="0" u="none" strike="noStrike" cap="none" normalizeH="0" baseline="0" dirty="0">
                    <a:ln>
                      <a:noFill/>
                    </a:ln>
                    <a:solidFill>
                      <a:schemeClr val="tx1"/>
                    </a:solidFill>
                    <a:effectLst/>
                  </a:rPr>
                  <a:t>    </a:t>
                </a:r>
                <a:r>
                  <a:rPr kumimoji="0" lang="es-CL" altLang="es-CL" sz="1050" b="0" i="0" u="none" strike="noStrike" cap="none" normalizeH="0" baseline="0" dirty="0">
                    <a:ln>
                      <a:noFill/>
                    </a:ln>
                    <a:solidFill>
                      <a:schemeClr val="tx1"/>
                    </a:solidFill>
                    <a:effectLst/>
                  </a:rPr>
                  <a:t>   </a:t>
                </a:r>
                <a:r>
                  <a:rPr kumimoji="0" lang="es-CL" altLang="es-CL" sz="2000" b="0" i="0" u="none" strike="noStrike" cap="none" normalizeH="0" baseline="0" dirty="0">
                    <a:ln>
                      <a:noFill/>
                    </a:ln>
                    <a:solidFill>
                      <a:srgbClr val="000000"/>
                    </a:solidFill>
                    <a:effectLst/>
                    <a:latin typeface="Roboto Slab"/>
                  </a:rPr>
                  <a:t> y por el cual pasa una carga </a:t>
                </a:r>
                <a:r>
                  <a:rPr kumimoji="0" lang="es-CL" altLang="es-CL"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a:t>
                </a:r>
                <a:r>
                  <a:rPr kumimoji="0" lang="es-CL" altLang="es-CL"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a:t>
                </a:r>
                <a:r>
                  <a:rPr kumimoji="0" lang="es-CL" altLang="es-CL" sz="2000" b="0" i="0" u="none" strike="noStrike" cap="none" normalizeH="0" baseline="0" dirty="0">
                    <a:ln>
                      <a:noFill/>
                    </a:ln>
                    <a:solidFill>
                      <a:srgbClr val="000000"/>
                    </a:solidFill>
                    <a:effectLst/>
                    <a:latin typeface="Roboto Slab"/>
                  </a:rPr>
                  <a:t>, se realiza un trabajo sobre el sistema</a:t>
                </a:r>
                <a:r>
                  <a:rPr lang="es-CL" altLang="es-CL" sz="1050" dirty="0">
                    <a:solidFill>
                      <a:schemeClr val="tx1"/>
                    </a:solidFill>
                  </a:rPr>
                  <a:t>.</a:t>
                </a:r>
                <a:endParaRPr lang="es-CL" b="1" i="0" dirty="0">
                  <a:solidFill>
                    <a:srgbClr val="000000"/>
                  </a:solidFill>
                  <a:effectLst/>
                  <a:latin typeface="Roboto Slab"/>
                </a:endParaRPr>
              </a:p>
              <a:p>
                <a:r>
                  <a:rPr lang="es-CL" b="1" i="0" dirty="0">
                    <a:solidFill>
                      <a:srgbClr val="000000"/>
                    </a:solidFill>
                    <a:effectLst/>
                    <a:latin typeface="Roboto Slab"/>
                  </a:rPr>
                  <a:t>Trabajo de rotación:</a:t>
                </a:r>
              </a:p>
              <a:p>
                <a:pPr marL="0" indent="0">
                  <a:buNone/>
                </a:pPr>
                <a:r>
                  <a:rPr kumimoji="0" lang="es-CL" altLang="es-CL" sz="2000" b="0" i="0" u="none" strike="noStrike" cap="none" normalizeH="0" baseline="0" dirty="0">
                    <a:ln>
                      <a:noFill/>
                    </a:ln>
                    <a:solidFill>
                      <a:srgbClr val="000000"/>
                    </a:solidFill>
                    <a:effectLst/>
                    <a:latin typeface="Roboto Slab"/>
                  </a:rPr>
                  <a:t>La mayoría de los motores funcionan mediante un eje rotatorio. En este caso, el trabajo realizado es proporcional al ángulo girado</a:t>
                </a:r>
                <a:endParaRPr lang="es-CL" b="1" i="0" dirty="0">
                  <a:solidFill>
                    <a:srgbClr val="000000"/>
                  </a:solidFill>
                  <a:effectLst/>
                  <a:latin typeface="Roboto Slab"/>
                </a:endParaRPr>
              </a:p>
              <a:p>
                <a:r>
                  <a:rPr lang="es-CL" b="1" i="0" dirty="0">
                    <a:solidFill>
                      <a:srgbClr val="000000"/>
                    </a:solidFill>
                    <a:effectLst/>
                    <a:latin typeface="Roboto Slab"/>
                  </a:rPr>
                  <a:t>Trabajo sobre una superficie</a:t>
                </a:r>
                <a:r>
                  <a:rPr lang="es-CL" b="1" dirty="0">
                    <a:solidFill>
                      <a:srgbClr val="000000"/>
                    </a:solidFill>
                    <a:latin typeface="Roboto Slab"/>
                  </a:rPr>
                  <a:t>: </a:t>
                </a:r>
              </a:p>
              <a:p>
                <a:pPr marL="0" indent="0">
                  <a:buNone/>
                </a:pPr>
                <a:r>
                  <a:rPr lang="es-ES" b="0" i="0" dirty="0">
                    <a:solidFill>
                      <a:srgbClr val="000000"/>
                    </a:solidFill>
                    <a:effectLst/>
                    <a:latin typeface="Roboto Slab"/>
                  </a:rPr>
                  <a:t>Cuando una superficie (como una lámina de goma o una pompa de jabón) se estira o contrae, se realiza trabajo sobre ella, de manera análoga al caso de la compresión de un volumen.</a:t>
                </a:r>
                <a:endParaRPr lang="es-CL" b="1" dirty="0">
                  <a:solidFill>
                    <a:srgbClr val="000000"/>
                  </a:solidFill>
                  <a:latin typeface="Roboto Slab"/>
                </a:endParaRPr>
              </a:p>
              <a:p>
                <a:r>
                  <a:rPr lang="es-CL" b="1" i="0" dirty="0">
                    <a:solidFill>
                      <a:srgbClr val="000000"/>
                    </a:solidFill>
                    <a:effectLst/>
                    <a:latin typeface="Roboto Slab"/>
                  </a:rPr>
                  <a:t>Trabajo debido al peso:</a:t>
                </a:r>
              </a:p>
              <a:p>
                <a:pPr marL="0" indent="0">
                  <a:buNone/>
                </a:pPr>
                <a:r>
                  <a:rPr lang="es-ES" b="0" i="0" dirty="0">
                    <a:solidFill>
                      <a:srgbClr val="000000"/>
                    </a:solidFill>
                    <a:effectLst/>
                    <a:latin typeface="Roboto Slab"/>
                  </a:rPr>
                  <a:t>Si un cuerpo se mueve por acción de la gravedad, sobre él actúa una fuerza de valor mg, por lo que se realiza el trabajo</a:t>
                </a:r>
                <a:endParaRPr lang="en-U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149292" y="1677798"/>
                <a:ext cx="9823508" cy="4189602"/>
              </a:xfrm>
              <a:blipFill>
                <a:blip r:embed="rId2"/>
                <a:stretch>
                  <a:fillRect l="-621" t="-2616" r="-807" b="-1599"/>
                </a:stretch>
              </a:blipFill>
            </p:spPr>
            <p:txBody>
              <a:bodyPr/>
              <a:lstStyle/>
              <a:p>
                <a:r>
                  <a:rPr lang="es-CL">
                    <a:noFill/>
                  </a:rPr>
                  <a:t> </a:t>
                </a:r>
              </a:p>
            </p:txBody>
          </p:sp>
        </mc:Fallback>
      </mc:AlternateContent>
      <p:sp>
        <p:nvSpPr>
          <p:cNvPr id="8" name="Rectangle 9">
            <a:extLst>
              <a:ext uri="{FF2B5EF4-FFF2-40B4-BE49-F238E27FC236}">
                <a16:creationId xmlns:a16="http://schemas.microsoft.com/office/drawing/2014/main" id="{B8E4F8C3-6048-4C0A-AC63-534D4D124932}"/>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2058" name="Picture 10" descr="\Delta \mathcal{V}">
            <a:extLst>
              <a:ext uri="{FF2B5EF4-FFF2-40B4-BE49-F238E27FC236}">
                <a16:creationId xmlns:a16="http://schemas.microsoft.com/office/drawing/2014/main" id="{561C6B6D-711C-4690-8407-0300FC9F9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525" y="-106363"/>
            <a:ext cx="285750" cy="1333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16:creationId xmlns:a16="http://schemas.microsoft.com/office/drawing/2014/main" id="{98F6ACE5-CF96-4C21-AA83-8672289E2B21}"/>
              </a:ext>
            </a:extLst>
          </p:cNvPr>
          <p:cNvSpPr>
            <a:spLocks noChangeArrowheads="1"/>
          </p:cNvSpPr>
          <p:nvPr/>
        </p:nvSpPr>
        <p:spPr bwMode="auto">
          <a:xfrm>
            <a:off x="0" y="-346566"/>
            <a:ext cx="320564" cy="693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0" tIns="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800" b="0" i="0" u="none" strike="noStrike" cap="none" normalizeH="0" baseline="0" dirty="0">
                <a:ln>
                  <a:noFill/>
                </a:ln>
                <a:solidFill>
                  <a:schemeClr val="tx1"/>
                </a:solidFill>
                <a:effectLst/>
              </a:rPr>
            </a:b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183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6B185-2371-46B8-BBD7-58D90799F0B3}"/>
              </a:ext>
            </a:extLst>
          </p:cNvPr>
          <p:cNvSpPr>
            <a:spLocks noGrp="1"/>
          </p:cNvSpPr>
          <p:nvPr>
            <p:ph type="title"/>
          </p:nvPr>
        </p:nvSpPr>
        <p:spPr/>
        <p:txBody>
          <a:bodyPr/>
          <a:lstStyle/>
          <a:p>
            <a:pPr algn="ctr"/>
            <a:r>
              <a:rPr lang="es-CL" dirty="0"/>
              <a:t>Ejercicios</a:t>
            </a:r>
          </a:p>
        </p:txBody>
      </p:sp>
      <p:pic>
        <p:nvPicPr>
          <p:cNvPr id="5" name="Marcador de contenido 4">
            <a:extLst>
              <a:ext uri="{FF2B5EF4-FFF2-40B4-BE49-F238E27FC236}">
                <a16:creationId xmlns:a16="http://schemas.microsoft.com/office/drawing/2014/main" id="{C37C8F22-B309-49F9-AF61-5E924803766F}"/>
              </a:ext>
            </a:extLst>
          </p:cNvPr>
          <p:cNvPicPr>
            <a:picLocks noGrp="1" noChangeAspect="1"/>
          </p:cNvPicPr>
          <p:nvPr>
            <p:ph idx="1"/>
          </p:nvPr>
        </p:nvPicPr>
        <p:blipFill rotWithShape="1">
          <a:blip r:embed="rId2"/>
          <a:srcRect l="17469" t="14830" r="23199" b="17601"/>
          <a:stretch/>
        </p:blipFill>
        <p:spPr>
          <a:xfrm>
            <a:off x="2909454" y="1435074"/>
            <a:ext cx="6225310" cy="3987852"/>
          </a:xfrm>
        </p:spPr>
      </p:pic>
    </p:spTree>
    <p:extLst>
      <p:ext uri="{BB962C8B-B14F-4D97-AF65-F5344CB8AC3E}">
        <p14:creationId xmlns:p14="http://schemas.microsoft.com/office/powerpoint/2010/main" val="417460878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TM10001105[[fn=Recorte]]</Template>
  <TotalTime>268</TotalTime>
  <Words>864</Words>
  <Application>Microsoft Office PowerPoint</Application>
  <PresentationFormat>Panorámica</PresentationFormat>
  <Paragraphs>76</Paragraphs>
  <Slides>15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Amiri</vt:lpstr>
      <vt:lpstr>Arial</vt:lpstr>
      <vt:lpstr>Cambria Math</vt:lpstr>
      <vt:lpstr>Franklin Gothic Book</vt:lpstr>
      <vt:lpstr>MathJax_Main</vt:lpstr>
      <vt:lpstr>MathJax_Math-italic</vt:lpstr>
      <vt:lpstr>Open Sans</vt:lpstr>
      <vt:lpstr>Roboto Slab</vt:lpstr>
      <vt:lpstr>Rockwell</vt:lpstr>
      <vt:lpstr>Times New Roman</vt:lpstr>
      <vt:lpstr>Crop</vt:lpstr>
      <vt:lpstr>Clase 19 Física común: Trabajo y potencia mecánica</vt:lpstr>
      <vt:lpstr>Trabajo (W    work)</vt:lpstr>
      <vt:lpstr>Presentación de PowerPoint</vt:lpstr>
      <vt:lpstr>Presentación de PowerPoint</vt:lpstr>
      <vt:lpstr>Signo del trabajo</vt:lpstr>
      <vt:lpstr>Ejemplos de trabajo</vt:lpstr>
      <vt:lpstr>Potencia del trabajo (P) [Watts]</vt:lpstr>
      <vt:lpstr>Tipos de trabajo</vt:lpstr>
      <vt:lpstr>Ejercicios</vt:lpstr>
      <vt:lpstr>Presentación de PowerPoint</vt:lpstr>
      <vt:lpstr>Presentación de PowerPoint</vt:lpstr>
      <vt:lpstr>Presentación de PowerPoint</vt:lpstr>
      <vt:lpstr>Presentación de PowerPoint</vt:lpstr>
      <vt:lpstr>Conservación de la energía</vt:lpstr>
      <vt:lpstr>Paginas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dc:title>
  <dc:creator>Usuario</dc:creator>
  <cp:lastModifiedBy>Fernando Pinto</cp:lastModifiedBy>
  <cp:revision>19</cp:revision>
  <dcterms:created xsi:type="dcterms:W3CDTF">2020-10-23T12:53:36Z</dcterms:created>
  <dcterms:modified xsi:type="dcterms:W3CDTF">2020-10-24T15:51:33Z</dcterms:modified>
</cp:coreProperties>
</file>