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24"/>
  </p:notesMasterIdLst>
  <p:sldIdLst>
    <p:sldId id="256" r:id="rId2"/>
    <p:sldId id="257" r:id="rId3"/>
    <p:sldId id="258" r:id="rId4"/>
    <p:sldId id="264" r:id="rId5"/>
    <p:sldId id="262" r:id="rId6"/>
    <p:sldId id="263" r:id="rId7"/>
    <p:sldId id="259" r:id="rId8"/>
    <p:sldId id="265" r:id="rId9"/>
    <p:sldId id="266" r:id="rId10"/>
    <p:sldId id="267" r:id="rId11"/>
    <p:sldId id="268" r:id="rId12"/>
    <p:sldId id="270" r:id="rId13"/>
    <p:sldId id="269" r:id="rId14"/>
    <p:sldId id="260" r:id="rId15"/>
    <p:sldId id="261" r:id="rId16"/>
    <p:sldId id="271" r:id="rId17"/>
    <p:sldId id="274" r:id="rId18"/>
    <p:sldId id="272" r:id="rId19"/>
    <p:sldId id="275" r:id="rId20"/>
    <p:sldId id="273"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94660"/>
  </p:normalViewPr>
  <p:slideViewPr>
    <p:cSldViewPr snapToGrid="0">
      <p:cViewPr varScale="1">
        <p:scale>
          <a:sx n="68" d="100"/>
          <a:sy n="68"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27F94-B658-4418-8D9A-0CE5267EF827}" type="doc">
      <dgm:prSet loTypeId="urn:microsoft.com/office/officeart/2016/7/layout/BasicProcessNew" loCatId="process" qsTypeId="urn:microsoft.com/office/officeart/2005/8/quickstyle/simple1" qsCatId="simple" csTypeId="urn:microsoft.com/office/officeart/2005/8/colors/colorful4" csCatId="colorful" phldr="1"/>
      <dgm:spPr/>
      <dgm:t>
        <a:bodyPr/>
        <a:lstStyle/>
        <a:p>
          <a:endParaRPr lang="en-US"/>
        </a:p>
      </dgm:t>
    </dgm:pt>
    <dgm:pt modelId="{D001F3BF-D474-4FFD-8E29-197284E2D6C3}">
      <dgm:prSet/>
      <dgm:spPr/>
      <dgm:t>
        <a:bodyPr/>
        <a:lstStyle/>
        <a:p>
          <a:r>
            <a:rPr lang="es-CL" dirty="0"/>
            <a:t> Enseñanza Primaria (básica)</a:t>
          </a:r>
          <a:endParaRPr lang="en-US" dirty="0"/>
        </a:p>
      </dgm:t>
    </dgm:pt>
    <dgm:pt modelId="{4247D93D-BF02-466E-96B3-532B6D2063AF}" type="parTrans" cxnId="{6B75E614-3EEF-475D-9C7D-78D2E382898C}">
      <dgm:prSet/>
      <dgm:spPr/>
      <dgm:t>
        <a:bodyPr/>
        <a:lstStyle/>
        <a:p>
          <a:endParaRPr lang="en-US"/>
        </a:p>
      </dgm:t>
    </dgm:pt>
    <dgm:pt modelId="{26FF654C-53D1-4A6C-94F0-C8CAC5FC9C60}" type="sibTrans" cxnId="{6B75E614-3EEF-475D-9C7D-78D2E382898C}">
      <dgm:prSet/>
      <dgm:spPr/>
      <dgm:t>
        <a:bodyPr/>
        <a:lstStyle/>
        <a:p>
          <a:endParaRPr lang="en-US"/>
        </a:p>
      </dgm:t>
    </dgm:pt>
    <dgm:pt modelId="{8AF3814E-A569-4AAE-AC25-4CB392742B4A}">
      <dgm:prSet/>
      <dgm:spPr/>
      <dgm:t>
        <a:bodyPr/>
        <a:lstStyle/>
        <a:p>
          <a:r>
            <a:rPr lang="es-CL" dirty="0"/>
            <a:t>Enseñanza Secundaria</a:t>
          </a:r>
          <a:endParaRPr lang="en-US" dirty="0"/>
        </a:p>
      </dgm:t>
    </dgm:pt>
    <dgm:pt modelId="{361A29D0-0BAC-44D4-A803-C530B0689724}" type="parTrans" cxnId="{6D6561C1-C98C-4524-902E-71951962999C}">
      <dgm:prSet/>
      <dgm:spPr/>
      <dgm:t>
        <a:bodyPr/>
        <a:lstStyle/>
        <a:p>
          <a:endParaRPr lang="en-US"/>
        </a:p>
      </dgm:t>
    </dgm:pt>
    <dgm:pt modelId="{1632167D-5EA9-4205-942F-531754585276}" type="sibTrans" cxnId="{6D6561C1-C98C-4524-902E-71951962999C}">
      <dgm:prSet/>
      <dgm:spPr/>
      <dgm:t>
        <a:bodyPr/>
        <a:lstStyle/>
        <a:p>
          <a:endParaRPr lang="en-US"/>
        </a:p>
      </dgm:t>
    </dgm:pt>
    <dgm:pt modelId="{9B22327A-0DA0-4F35-93C5-3F93C0B09E78}">
      <dgm:prSet/>
      <dgm:spPr/>
      <dgm:t>
        <a:bodyPr/>
        <a:lstStyle/>
        <a:p>
          <a:r>
            <a:rPr lang="es-CL" dirty="0"/>
            <a:t> Enseñanza Universitaria católica.</a:t>
          </a:r>
          <a:endParaRPr lang="en-US" dirty="0"/>
        </a:p>
      </dgm:t>
    </dgm:pt>
    <dgm:pt modelId="{3776F343-29F4-41F0-8DA0-B67BCD32FA2B}" type="parTrans" cxnId="{0C808B82-9198-4685-85E7-78C0F64227D2}">
      <dgm:prSet/>
      <dgm:spPr/>
      <dgm:t>
        <a:bodyPr/>
        <a:lstStyle/>
        <a:p>
          <a:endParaRPr lang="en-US"/>
        </a:p>
      </dgm:t>
    </dgm:pt>
    <dgm:pt modelId="{405F3612-CEB4-4C14-95CA-3B05493C466A}" type="sibTrans" cxnId="{0C808B82-9198-4685-85E7-78C0F64227D2}">
      <dgm:prSet/>
      <dgm:spPr/>
      <dgm:t>
        <a:bodyPr/>
        <a:lstStyle/>
        <a:p>
          <a:endParaRPr lang="en-US"/>
        </a:p>
      </dgm:t>
    </dgm:pt>
    <dgm:pt modelId="{CAA1426A-E7C0-44AD-9149-B90118ED08FD}" type="pres">
      <dgm:prSet presAssocID="{65727F94-B658-4418-8D9A-0CE5267EF827}" presName="Name0" presStyleCnt="0">
        <dgm:presLayoutVars>
          <dgm:dir/>
          <dgm:resizeHandles val="exact"/>
        </dgm:presLayoutVars>
      </dgm:prSet>
      <dgm:spPr/>
    </dgm:pt>
    <dgm:pt modelId="{167B6977-2AB8-4403-926B-5E90381DB316}" type="pres">
      <dgm:prSet presAssocID="{D001F3BF-D474-4FFD-8E29-197284E2D6C3}" presName="node" presStyleLbl="node1" presStyleIdx="0" presStyleCnt="5">
        <dgm:presLayoutVars>
          <dgm:bulletEnabled val="1"/>
        </dgm:presLayoutVars>
      </dgm:prSet>
      <dgm:spPr/>
    </dgm:pt>
    <dgm:pt modelId="{B04F633A-1AD5-4DCD-8A67-7D6CD9DCC1FC}" type="pres">
      <dgm:prSet presAssocID="{26FF654C-53D1-4A6C-94F0-C8CAC5FC9C60}" presName="sibTransSpacerBeforeConnector" presStyleCnt="0"/>
      <dgm:spPr/>
    </dgm:pt>
    <dgm:pt modelId="{A44BAB38-CB89-42ED-9DA7-F813F72B7AC4}" type="pres">
      <dgm:prSet presAssocID="{26FF654C-53D1-4A6C-94F0-C8CAC5FC9C60}" presName="sibTrans" presStyleLbl="node1" presStyleIdx="1" presStyleCnt="5"/>
      <dgm:spPr/>
    </dgm:pt>
    <dgm:pt modelId="{772B5FF6-16EE-4C79-999E-47E3A08ECBCE}" type="pres">
      <dgm:prSet presAssocID="{26FF654C-53D1-4A6C-94F0-C8CAC5FC9C60}" presName="sibTransSpacerAfterConnector" presStyleCnt="0"/>
      <dgm:spPr/>
    </dgm:pt>
    <dgm:pt modelId="{2BD6EE48-E0CE-4B8F-99AE-205718AB6CEF}" type="pres">
      <dgm:prSet presAssocID="{8AF3814E-A569-4AAE-AC25-4CB392742B4A}" presName="node" presStyleLbl="node1" presStyleIdx="2" presStyleCnt="5">
        <dgm:presLayoutVars>
          <dgm:bulletEnabled val="1"/>
        </dgm:presLayoutVars>
      </dgm:prSet>
      <dgm:spPr/>
    </dgm:pt>
    <dgm:pt modelId="{EEA834B1-A976-41BA-9B6C-16B53409D106}" type="pres">
      <dgm:prSet presAssocID="{1632167D-5EA9-4205-942F-531754585276}" presName="sibTransSpacerBeforeConnector" presStyleCnt="0"/>
      <dgm:spPr/>
    </dgm:pt>
    <dgm:pt modelId="{8F41E6C4-2B29-45DF-A955-C2283A0E38CE}" type="pres">
      <dgm:prSet presAssocID="{1632167D-5EA9-4205-942F-531754585276}" presName="sibTrans" presStyleLbl="node1" presStyleIdx="3" presStyleCnt="5"/>
      <dgm:spPr/>
    </dgm:pt>
    <dgm:pt modelId="{EE7A05EC-BC3D-40C6-8F7E-147424D0B508}" type="pres">
      <dgm:prSet presAssocID="{1632167D-5EA9-4205-942F-531754585276}" presName="sibTransSpacerAfterConnector" presStyleCnt="0"/>
      <dgm:spPr/>
    </dgm:pt>
    <dgm:pt modelId="{3ED62D9E-0FA3-4BF7-BBB4-638B815C187E}" type="pres">
      <dgm:prSet presAssocID="{9B22327A-0DA0-4F35-93C5-3F93C0B09E78}" presName="node" presStyleLbl="node1" presStyleIdx="4" presStyleCnt="5">
        <dgm:presLayoutVars>
          <dgm:bulletEnabled val="1"/>
        </dgm:presLayoutVars>
      </dgm:prSet>
      <dgm:spPr/>
    </dgm:pt>
  </dgm:ptLst>
  <dgm:cxnLst>
    <dgm:cxn modelId="{6B75E614-3EEF-475D-9C7D-78D2E382898C}" srcId="{65727F94-B658-4418-8D9A-0CE5267EF827}" destId="{D001F3BF-D474-4FFD-8E29-197284E2D6C3}" srcOrd="0" destOrd="0" parTransId="{4247D93D-BF02-466E-96B3-532B6D2063AF}" sibTransId="{26FF654C-53D1-4A6C-94F0-C8CAC5FC9C60}"/>
    <dgm:cxn modelId="{8FDBEC24-9AB9-44DA-98A5-65081D55BB3B}" type="presOf" srcId="{1632167D-5EA9-4205-942F-531754585276}" destId="{8F41E6C4-2B29-45DF-A955-C2283A0E38CE}" srcOrd="0" destOrd="0" presId="urn:microsoft.com/office/officeart/2016/7/layout/BasicProcessNew"/>
    <dgm:cxn modelId="{1DD5F125-59A9-4597-945F-EFDA38F31F2B}" type="presOf" srcId="{26FF654C-53D1-4A6C-94F0-C8CAC5FC9C60}" destId="{A44BAB38-CB89-42ED-9DA7-F813F72B7AC4}" srcOrd="0" destOrd="0" presId="urn:microsoft.com/office/officeart/2016/7/layout/BasicProcessNew"/>
    <dgm:cxn modelId="{3292953A-8F59-4252-ABAB-9E56C553A493}" type="presOf" srcId="{9B22327A-0DA0-4F35-93C5-3F93C0B09E78}" destId="{3ED62D9E-0FA3-4BF7-BBB4-638B815C187E}" srcOrd="0" destOrd="0" presId="urn:microsoft.com/office/officeart/2016/7/layout/BasicProcessNew"/>
    <dgm:cxn modelId="{73024E49-915A-4745-BA85-A9C33897F9EB}" type="presOf" srcId="{65727F94-B658-4418-8D9A-0CE5267EF827}" destId="{CAA1426A-E7C0-44AD-9149-B90118ED08FD}" srcOrd="0" destOrd="0" presId="urn:microsoft.com/office/officeart/2016/7/layout/BasicProcessNew"/>
    <dgm:cxn modelId="{43293D75-A1EF-47FE-997C-376C1E1D0FE5}" type="presOf" srcId="{D001F3BF-D474-4FFD-8E29-197284E2D6C3}" destId="{167B6977-2AB8-4403-926B-5E90381DB316}" srcOrd="0" destOrd="0" presId="urn:microsoft.com/office/officeart/2016/7/layout/BasicProcessNew"/>
    <dgm:cxn modelId="{0C808B82-9198-4685-85E7-78C0F64227D2}" srcId="{65727F94-B658-4418-8D9A-0CE5267EF827}" destId="{9B22327A-0DA0-4F35-93C5-3F93C0B09E78}" srcOrd="2" destOrd="0" parTransId="{3776F343-29F4-41F0-8DA0-B67BCD32FA2B}" sibTransId="{405F3612-CEB4-4C14-95CA-3B05493C466A}"/>
    <dgm:cxn modelId="{FE4A5DB1-603C-422D-A7F4-9264A3086A96}" type="presOf" srcId="{8AF3814E-A569-4AAE-AC25-4CB392742B4A}" destId="{2BD6EE48-E0CE-4B8F-99AE-205718AB6CEF}" srcOrd="0" destOrd="0" presId="urn:microsoft.com/office/officeart/2016/7/layout/BasicProcessNew"/>
    <dgm:cxn modelId="{6D6561C1-C98C-4524-902E-71951962999C}" srcId="{65727F94-B658-4418-8D9A-0CE5267EF827}" destId="{8AF3814E-A569-4AAE-AC25-4CB392742B4A}" srcOrd="1" destOrd="0" parTransId="{361A29D0-0BAC-44D4-A803-C530B0689724}" sibTransId="{1632167D-5EA9-4205-942F-531754585276}"/>
    <dgm:cxn modelId="{9500C259-06F8-435B-A9F0-46592EE4BF0C}" type="presParOf" srcId="{CAA1426A-E7C0-44AD-9149-B90118ED08FD}" destId="{167B6977-2AB8-4403-926B-5E90381DB316}" srcOrd="0" destOrd="0" presId="urn:microsoft.com/office/officeart/2016/7/layout/BasicProcessNew"/>
    <dgm:cxn modelId="{F7640AB3-2E46-4BD9-A7E7-A537C0F1B2A2}" type="presParOf" srcId="{CAA1426A-E7C0-44AD-9149-B90118ED08FD}" destId="{B04F633A-1AD5-4DCD-8A67-7D6CD9DCC1FC}" srcOrd="1" destOrd="0" presId="urn:microsoft.com/office/officeart/2016/7/layout/BasicProcessNew"/>
    <dgm:cxn modelId="{835FD096-E780-4D43-9AB8-F6E77237E766}" type="presParOf" srcId="{CAA1426A-E7C0-44AD-9149-B90118ED08FD}" destId="{A44BAB38-CB89-42ED-9DA7-F813F72B7AC4}" srcOrd="2" destOrd="0" presId="urn:microsoft.com/office/officeart/2016/7/layout/BasicProcessNew"/>
    <dgm:cxn modelId="{21AA5F60-A449-4478-A0A1-917EB3BAAC20}" type="presParOf" srcId="{CAA1426A-E7C0-44AD-9149-B90118ED08FD}" destId="{772B5FF6-16EE-4C79-999E-47E3A08ECBCE}" srcOrd="3" destOrd="0" presId="urn:microsoft.com/office/officeart/2016/7/layout/BasicProcessNew"/>
    <dgm:cxn modelId="{5C38631A-53D0-461B-86BA-8101EABD1F4A}" type="presParOf" srcId="{CAA1426A-E7C0-44AD-9149-B90118ED08FD}" destId="{2BD6EE48-E0CE-4B8F-99AE-205718AB6CEF}" srcOrd="4" destOrd="0" presId="urn:microsoft.com/office/officeart/2016/7/layout/BasicProcessNew"/>
    <dgm:cxn modelId="{39ADA96A-3E15-47EB-AAAC-FC28FAEAFB63}" type="presParOf" srcId="{CAA1426A-E7C0-44AD-9149-B90118ED08FD}" destId="{EEA834B1-A976-41BA-9B6C-16B53409D106}" srcOrd="5" destOrd="0" presId="urn:microsoft.com/office/officeart/2016/7/layout/BasicProcessNew"/>
    <dgm:cxn modelId="{F0DDABCD-6C78-439D-B142-68BF7C4A879E}" type="presParOf" srcId="{CAA1426A-E7C0-44AD-9149-B90118ED08FD}" destId="{8F41E6C4-2B29-45DF-A955-C2283A0E38CE}" srcOrd="6" destOrd="0" presId="urn:microsoft.com/office/officeart/2016/7/layout/BasicProcessNew"/>
    <dgm:cxn modelId="{F032AC0C-AE2A-4A07-AA3A-AC94CD6579FE}" type="presParOf" srcId="{CAA1426A-E7C0-44AD-9149-B90118ED08FD}" destId="{EE7A05EC-BC3D-40C6-8F7E-147424D0B508}" srcOrd="7" destOrd="0" presId="urn:microsoft.com/office/officeart/2016/7/layout/BasicProcessNew"/>
    <dgm:cxn modelId="{6AD0DA2C-6CD7-4710-96CC-3E9024DEB7D8}" type="presParOf" srcId="{CAA1426A-E7C0-44AD-9149-B90118ED08FD}" destId="{3ED62D9E-0FA3-4BF7-BBB4-638B815C187E}" srcOrd="8"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6977-2AB8-4403-926B-5E90381DB316}">
      <dsp:nvSpPr>
        <dsp:cNvPr id="0" name=""/>
        <dsp:cNvSpPr/>
      </dsp:nvSpPr>
      <dsp:spPr>
        <a:xfrm>
          <a:off x="1324" y="637730"/>
          <a:ext cx="2850355" cy="171021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600200">
            <a:lnSpc>
              <a:spcPct val="90000"/>
            </a:lnSpc>
            <a:spcBef>
              <a:spcPct val="0"/>
            </a:spcBef>
            <a:spcAft>
              <a:spcPct val="35000"/>
            </a:spcAft>
            <a:buNone/>
          </a:pPr>
          <a:r>
            <a:rPr lang="es-CL" sz="3600" kern="1200" dirty="0"/>
            <a:t> Enseñanza Primaria (básica)</a:t>
          </a:r>
          <a:endParaRPr lang="en-US" sz="3600" kern="1200" dirty="0"/>
        </a:p>
      </dsp:txBody>
      <dsp:txXfrm>
        <a:off x="1324" y="637730"/>
        <a:ext cx="2850355" cy="1710213"/>
      </dsp:txXfrm>
    </dsp:sp>
    <dsp:sp modelId="{A44BAB38-CB89-42ED-9DA7-F813F72B7AC4}">
      <dsp:nvSpPr>
        <dsp:cNvPr id="0" name=""/>
        <dsp:cNvSpPr/>
      </dsp:nvSpPr>
      <dsp:spPr>
        <a:xfrm>
          <a:off x="2899773" y="1371337"/>
          <a:ext cx="427553" cy="243000"/>
        </a:xfrm>
        <a:prstGeom prst="rightArrow">
          <a:avLst>
            <a:gd name="adj1" fmla="val 50000"/>
            <a:gd name="adj2" fmla="val 50000"/>
          </a:avLst>
        </a:prstGeom>
        <a:solidFill>
          <a:schemeClr val="accent4">
            <a:hueOff val="333754"/>
            <a:satOff val="446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6EE48-E0CE-4B8F-99AE-205718AB6CEF}">
      <dsp:nvSpPr>
        <dsp:cNvPr id="0" name=""/>
        <dsp:cNvSpPr/>
      </dsp:nvSpPr>
      <dsp:spPr>
        <a:xfrm>
          <a:off x="3375420" y="637730"/>
          <a:ext cx="2850355" cy="1710213"/>
        </a:xfrm>
        <a:prstGeom prst="rect">
          <a:avLst/>
        </a:prstGeom>
        <a:solidFill>
          <a:schemeClr val="accent4">
            <a:hueOff val="667507"/>
            <a:satOff val="8922"/>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600200">
            <a:lnSpc>
              <a:spcPct val="90000"/>
            </a:lnSpc>
            <a:spcBef>
              <a:spcPct val="0"/>
            </a:spcBef>
            <a:spcAft>
              <a:spcPct val="35000"/>
            </a:spcAft>
            <a:buNone/>
          </a:pPr>
          <a:r>
            <a:rPr lang="es-CL" sz="3600" kern="1200" dirty="0"/>
            <a:t>Enseñanza Secundaria</a:t>
          </a:r>
          <a:endParaRPr lang="en-US" sz="3600" kern="1200" dirty="0"/>
        </a:p>
      </dsp:txBody>
      <dsp:txXfrm>
        <a:off x="3375420" y="637730"/>
        <a:ext cx="2850355" cy="1710213"/>
      </dsp:txXfrm>
    </dsp:sp>
    <dsp:sp modelId="{8F41E6C4-2B29-45DF-A955-C2283A0E38CE}">
      <dsp:nvSpPr>
        <dsp:cNvPr id="0" name=""/>
        <dsp:cNvSpPr/>
      </dsp:nvSpPr>
      <dsp:spPr>
        <a:xfrm>
          <a:off x="6273869" y="1371337"/>
          <a:ext cx="427553" cy="243000"/>
        </a:xfrm>
        <a:prstGeom prst="rightArrow">
          <a:avLst>
            <a:gd name="adj1" fmla="val 50000"/>
            <a:gd name="adj2" fmla="val 50000"/>
          </a:avLst>
        </a:prstGeom>
        <a:solidFill>
          <a:schemeClr val="accent4">
            <a:hueOff val="1001261"/>
            <a:satOff val="13383"/>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62D9E-0FA3-4BF7-BBB4-638B815C187E}">
      <dsp:nvSpPr>
        <dsp:cNvPr id="0" name=""/>
        <dsp:cNvSpPr/>
      </dsp:nvSpPr>
      <dsp:spPr>
        <a:xfrm>
          <a:off x="6749516" y="637730"/>
          <a:ext cx="2850355" cy="1710213"/>
        </a:xfrm>
        <a:prstGeom prst="rect">
          <a:avLst/>
        </a:prstGeom>
        <a:solidFill>
          <a:schemeClr val="accent4">
            <a:hueOff val="1335015"/>
            <a:satOff val="17844"/>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600200">
            <a:lnSpc>
              <a:spcPct val="90000"/>
            </a:lnSpc>
            <a:spcBef>
              <a:spcPct val="0"/>
            </a:spcBef>
            <a:spcAft>
              <a:spcPct val="35000"/>
            </a:spcAft>
            <a:buNone/>
          </a:pPr>
          <a:r>
            <a:rPr lang="es-CL" sz="3600" kern="1200" dirty="0"/>
            <a:t> Enseñanza Universitaria católica.</a:t>
          </a:r>
          <a:endParaRPr lang="en-US" sz="3600" kern="1200" dirty="0"/>
        </a:p>
      </dsp:txBody>
      <dsp:txXfrm>
        <a:off x="6749516" y="637730"/>
        <a:ext cx="2850355" cy="171021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72DB2-39FE-472A-BF7C-05217924B40B}" type="datetimeFigureOut">
              <a:rPr lang="es-CL" smtClean="0"/>
              <a:t>19-07-2018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3925F-9178-44A2-BFA5-F2B0EF764D88}" type="slidenum">
              <a:rPr lang="es-CL" smtClean="0"/>
              <a:t>‹Nº›</a:t>
            </a:fld>
            <a:endParaRPr lang="es-CL"/>
          </a:p>
        </p:txBody>
      </p:sp>
    </p:spTree>
    <p:extLst>
      <p:ext uri="{BB962C8B-B14F-4D97-AF65-F5344CB8AC3E}">
        <p14:creationId xmlns:p14="http://schemas.microsoft.com/office/powerpoint/2010/main" val="313743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Convención de la asociación general de profesores, 1925. </a:t>
            </a:r>
          </a:p>
        </p:txBody>
      </p:sp>
      <p:sp>
        <p:nvSpPr>
          <p:cNvPr id="4" name="Marcador de número de diapositiva 3"/>
          <p:cNvSpPr>
            <a:spLocks noGrp="1"/>
          </p:cNvSpPr>
          <p:nvPr>
            <p:ph type="sldNum" sz="quarter" idx="10"/>
          </p:nvPr>
        </p:nvSpPr>
        <p:spPr/>
        <p:txBody>
          <a:bodyPr/>
          <a:lstStyle/>
          <a:p>
            <a:fld id="{DD33925F-9178-44A2-BFA5-F2B0EF764D88}" type="slidenum">
              <a:rPr lang="es-CL" smtClean="0"/>
              <a:t>18</a:t>
            </a:fld>
            <a:endParaRPr lang="es-CL"/>
          </a:p>
        </p:txBody>
      </p:sp>
    </p:spTree>
    <p:extLst>
      <p:ext uri="{BB962C8B-B14F-4D97-AF65-F5344CB8AC3E}">
        <p14:creationId xmlns:p14="http://schemas.microsoft.com/office/powerpoint/2010/main" val="351094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7/19/2018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79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593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9B482E8-6E0E-1B4F-B1FD-C69DB9E858D9}"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6047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705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BF54567-0DE4-3F47-BF90-CB84690072F9}"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352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9B482E8-6E0E-1B4F-B1FD-C69DB9E858D9}"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0904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9B482E8-6E0E-1B4F-B1FD-C69DB9E858D9}"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1224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890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51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053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23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821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7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23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761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08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22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7/19/2018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341297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edificio, persona, interior&#10;&#10;Descripción generada con confianza alta">
            <a:extLst>
              <a:ext uri="{FF2B5EF4-FFF2-40B4-BE49-F238E27FC236}">
                <a16:creationId xmlns:a16="http://schemas.microsoft.com/office/drawing/2014/main" id="{9283C9AC-C423-4810-9B5B-4C70E885192A}"/>
              </a:ext>
            </a:extLst>
          </p:cNvPr>
          <p:cNvPicPr>
            <a:picLocks noChangeAspect="1"/>
          </p:cNvPicPr>
          <p:nvPr/>
        </p:nvPicPr>
        <p:blipFill rotWithShape="1">
          <a:blip r:embed="rId2"/>
          <a:srcRect t="22608" b="9621"/>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extLst/>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ítulo 1">
            <a:extLst>
              <a:ext uri="{FF2B5EF4-FFF2-40B4-BE49-F238E27FC236}">
                <a16:creationId xmlns:a16="http://schemas.microsoft.com/office/drawing/2014/main" id="{D2165A29-061D-4A21-89FA-9C3F363D2654}"/>
              </a:ext>
            </a:extLst>
          </p:cNvPr>
          <p:cNvSpPr>
            <a:spLocks noGrp="1"/>
          </p:cNvSpPr>
          <p:nvPr>
            <p:ph type="ctrTitle"/>
          </p:nvPr>
        </p:nvSpPr>
        <p:spPr>
          <a:xfrm>
            <a:off x="2692398" y="1871131"/>
            <a:ext cx="6815669" cy="1515533"/>
          </a:xfrm>
        </p:spPr>
        <p:txBody>
          <a:bodyPr>
            <a:normAutofit/>
          </a:bodyPr>
          <a:lstStyle/>
          <a:p>
            <a:pPr>
              <a:lnSpc>
                <a:spcPct val="90000"/>
              </a:lnSpc>
            </a:pPr>
            <a:r>
              <a:rPr lang="es-CL" sz="5000" dirty="0"/>
              <a:t>Gobiernos Liberales: Economía y sociedad. </a:t>
            </a:r>
          </a:p>
        </p:txBody>
      </p:sp>
      <p:sp>
        <p:nvSpPr>
          <p:cNvPr id="3" name="Subtítulo 2">
            <a:extLst>
              <a:ext uri="{FF2B5EF4-FFF2-40B4-BE49-F238E27FC236}">
                <a16:creationId xmlns:a16="http://schemas.microsoft.com/office/drawing/2014/main" id="{54E9ABA2-6452-4A5C-B285-A099856FEA84}"/>
              </a:ext>
            </a:extLst>
          </p:cNvPr>
          <p:cNvSpPr>
            <a:spLocks noGrp="1"/>
          </p:cNvSpPr>
          <p:nvPr>
            <p:ph type="subTitle" idx="1"/>
          </p:nvPr>
        </p:nvSpPr>
        <p:spPr>
          <a:xfrm>
            <a:off x="2692398" y="3657597"/>
            <a:ext cx="6815669" cy="1320802"/>
          </a:xfrm>
        </p:spPr>
        <p:txBody>
          <a:bodyPr>
            <a:normAutofit/>
          </a:bodyPr>
          <a:lstStyle/>
          <a:p>
            <a:r>
              <a:rPr lang="es-CL" dirty="0"/>
              <a:t>Una sociedad con fuertes cambios. </a:t>
            </a:r>
          </a:p>
        </p:txBody>
      </p:sp>
    </p:spTree>
    <p:extLst>
      <p:ext uri="{BB962C8B-B14F-4D97-AF65-F5344CB8AC3E}">
        <p14:creationId xmlns:p14="http://schemas.microsoft.com/office/powerpoint/2010/main" val="273180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57613-0D71-40BB-85DA-D8E8A28E03B2}"/>
              </a:ext>
            </a:extLst>
          </p:cNvPr>
          <p:cNvSpPr>
            <a:spLocks noGrp="1"/>
          </p:cNvSpPr>
          <p:nvPr>
            <p:ph type="title"/>
          </p:nvPr>
        </p:nvSpPr>
        <p:spPr/>
        <p:txBody>
          <a:bodyPr/>
          <a:lstStyle/>
          <a:p>
            <a:r>
              <a:rPr lang="es-CL" dirty="0"/>
              <a:t>Nacimiento de “la cuestión social”</a:t>
            </a:r>
          </a:p>
        </p:txBody>
      </p:sp>
      <p:sp>
        <p:nvSpPr>
          <p:cNvPr id="3" name="Marcador de contenido 2">
            <a:extLst>
              <a:ext uri="{FF2B5EF4-FFF2-40B4-BE49-F238E27FC236}">
                <a16:creationId xmlns:a16="http://schemas.microsoft.com/office/drawing/2014/main" id="{494BDA06-E84F-4614-93F9-79C11808EB17}"/>
              </a:ext>
            </a:extLst>
          </p:cNvPr>
          <p:cNvSpPr>
            <a:spLocks noGrp="1"/>
          </p:cNvSpPr>
          <p:nvPr>
            <p:ph idx="1"/>
          </p:nvPr>
        </p:nvSpPr>
        <p:spPr/>
        <p:txBody>
          <a:bodyPr/>
          <a:lstStyle/>
          <a:p>
            <a:r>
              <a:rPr lang="es-CL" dirty="0"/>
              <a:t>Por último, el auge salitrero también implicará cambios poblacionales y sociales: como la migración campo – ciudad y los desplazamientos de población trabajadora al norte del país. El surgimiento de la oligarquía y la migración hacia el norte de un gran conglomerado de trabajadores de la zona central. La población rural que migraba a las ciudades o que se trasladó a los centros mineros del Norte Grande, incrementaría el proletariado obrero, afectado directamente por las malas condiciones de vida, factor que se traducirá en la llamada “cuestión social”. </a:t>
            </a:r>
          </a:p>
        </p:txBody>
      </p:sp>
    </p:spTree>
    <p:extLst>
      <p:ext uri="{BB962C8B-B14F-4D97-AF65-F5344CB8AC3E}">
        <p14:creationId xmlns:p14="http://schemas.microsoft.com/office/powerpoint/2010/main" val="376396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974453-213F-4EAD-B7B1-5E03B8BAE868}"/>
              </a:ext>
            </a:extLst>
          </p:cNvPr>
          <p:cNvSpPr>
            <a:spLocks noGrp="1"/>
          </p:cNvSpPr>
          <p:nvPr>
            <p:ph type="title"/>
          </p:nvPr>
        </p:nvSpPr>
        <p:spPr/>
        <p:txBody>
          <a:bodyPr/>
          <a:lstStyle/>
          <a:p>
            <a:r>
              <a:rPr lang="es-CL" dirty="0"/>
              <a:t>Conventillos. </a:t>
            </a:r>
          </a:p>
        </p:txBody>
      </p:sp>
      <p:pic>
        <p:nvPicPr>
          <p:cNvPr id="8" name="Marcador de contenido 7" descr="Imagen que contiene edificio, foto, persona, comida&#10;&#10;Descripción generada con confianza alta">
            <a:extLst>
              <a:ext uri="{FF2B5EF4-FFF2-40B4-BE49-F238E27FC236}">
                <a16:creationId xmlns:a16="http://schemas.microsoft.com/office/drawing/2014/main" id="{4A2BBCC9-C1AF-4A62-BD39-F3005C271BC3}"/>
              </a:ext>
            </a:extLst>
          </p:cNvPr>
          <p:cNvPicPr>
            <a:picLocks noGrp="1" noChangeAspect="1"/>
          </p:cNvPicPr>
          <p:nvPr>
            <p:ph sz="half" idx="1"/>
          </p:nvPr>
        </p:nvPicPr>
        <p:blipFill>
          <a:blip r:embed="rId2"/>
          <a:stretch>
            <a:fillRect/>
          </a:stretch>
        </p:blipFill>
        <p:spPr>
          <a:xfrm>
            <a:off x="1446405" y="2560638"/>
            <a:ext cx="4422389" cy="3309937"/>
          </a:xfrm>
        </p:spPr>
      </p:pic>
      <p:pic>
        <p:nvPicPr>
          <p:cNvPr id="10" name="Marcador de contenido 9" descr="Imagen que contiene exterior, edificio, cielo, foto&#10;&#10;Descripción generada con confianza muy alta">
            <a:extLst>
              <a:ext uri="{FF2B5EF4-FFF2-40B4-BE49-F238E27FC236}">
                <a16:creationId xmlns:a16="http://schemas.microsoft.com/office/drawing/2014/main" id="{30EC9C9A-A104-4E11-B6EE-C9B8568C6BFE}"/>
              </a:ext>
            </a:extLst>
          </p:cNvPr>
          <p:cNvPicPr>
            <a:picLocks noGrp="1" noChangeAspect="1"/>
          </p:cNvPicPr>
          <p:nvPr>
            <p:ph sz="half" idx="2"/>
          </p:nvPr>
        </p:nvPicPr>
        <p:blipFill>
          <a:blip r:embed="rId3"/>
          <a:stretch>
            <a:fillRect/>
          </a:stretch>
        </p:blipFill>
        <p:spPr>
          <a:xfrm>
            <a:off x="6181725" y="2770224"/>
            <a:ext cx="4718050" cy="2890764"/>
          </a:xfrm>
        </p:spPr>
      </p:pic>
    </p:spTree>
    <p:extLst>
      <p:ext uri="{BB962C8B-B14F-4D97-AF65-F5344CB8AC3E}">
        <p14:creationId xmlns:p14="http://schemas.microsoft.com/office/powerpoint/2010/main" val="102595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1" name="Marcador de contenido 7" descr="Imagen que contiene edificio, suelo, exterior, cielo&#10;&#10;Descripción generada con confianza muy alta"/>
          <p:cNvPicPr>
            <a:picLocks noChangeAspect="1"/>
          </p:cNvPicPr>
          <p:nvPr/>
        </p:nvPicPr>
        <p:blipFill rotWithShape="1">
          <a:blip r:embed="rId2">
            <a:alphaModFix amt="25000"/>
          </a:blip>
          <a:srcRect t="1892" r="1" b="24564"/>
          <a:stretch/>
        </p:blipFill>
        <p:spPr>
          <a:xfrm>
            <a:off x="486138" y="488137"/>
            <a:ext cx="11227442" cy="5883295"/>
          </a:xfrm>
          <a:prstGeom prst="rect">
            <a:avLst/>
          </a:prstGeom>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cxnSp>
        <p:nvCxnSpPr>
          <p:cNvPr id="23" name="Straight Connector 2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5" name="Group 24"/>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26" name="Rounded Rectangle 20"/>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7" name="Picture 26"/>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8" name="Rounded Rectangle 22"/>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9" name="Picture 28"/>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5" name="Título 4">
            <a:extLst>
              <a:ext uri="{FF2B5EF4-FFF2-40B4-BE49-F238E27FC236}">
                <a16:creationId xmlns:a16="http://schemas.microsoft.com/office/drawing/2014/main" id="{77F489C7-0176-4B96-97C4-6B551DCFD3AF}"/>
              </a:ext>
            </a:extLst>
          </p:cNvPr>
          <p:cNvSpPr>
            <a:spLocks noGrp="1"/>
          </p:cNvSpPr>
          <p:nvPr>
            <p:ph type="title"/>
          </p:nvPr>
        </p:nvSpPr>
        <p:spPr>
          <a:xfrm>
            <a:off x="1295402" y="982132"/>
            <a:ext cx="9601196" cy="1303867"/>
          </a:xfrm>
        </p:spPr>
        <p:txBody>
          <a:bodyPr>
            <a:normAutofit/>
          </a:bodyPr>
          <a:lstStyle/>
          <a:p>
            <a:endParaRPr lang="es-CL">
              <a:solidFill>
                <a:schemeClr val="bg1"/>
              </a:solidFill>
            </a:endParaRPr>
          </a:p>
        </p:txBody>
      </p:sp>
      <p:sp>
        <p:nvSpPr>
          <p:cNvPr id="13" name="Content Placeholder 12"/>
          <p:cNvSpPr>
            <a:spLocks noGrp="1"/>
          </p:cNvSpPr>
          <p:nvPr>
            <p:ph idx="1"/>
          </p:nvPr>
        </p:nvSpPr>
        <p:spPr>
          <a:xfrm>
            <a:off x="1295401" y="2556932"/>
            <a:ext cx="9601196" cy="3318936"/>
          </a:xfrm>
        </p:spPr>
        <p:txBody>
          <a:bodyPr>
            <a:normAutofit/>
          </a:bodyPr>
          <a:lstStyle/>
          <a:p>
            <a:endParaRPr lang="en-US">
              <a:solidFill>
                <a:schemeClr val="bg1"/>
              </a:solidFill>
            </a:endParaRPr>
          </a:p>
        </p:txBody>
      </p:sp>
    </p:spTree>
    <p:extLst>
      <p:ext uri="{BB962C8B-B14F-4D97-AF65-F5344CB8AC3E}">
        <p14:creationId xmlns:p14="http://schemas.microsoft.com/office/powerpoint/2010/main" val="215516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4" name="Picture 83"/>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5" name="Rectangle 84"/>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6" name="Picture 85"/>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7" name="Picture 86"/>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9" name="Straight Connector 8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91" name="Rectangle 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contenido 8" descr="Imagen que contiene persona, niño, joven, pequeño&#10;&#10;Descripción generada con confianza muy alta">
            <a:extLst>
              <a:ext uri="{FF2B5EF4-FFF2-40B4-BE49-F238E27FC236}">
                <a16:creationId xmlns:a16="http://schemas.microsoft.com/office/drawing/2014/main" id="{125F30AB-877D-40FE-84F8-0B2E55BE4712}"/>
              </a:ext>
            </a:extLst>
          </p:cNvPr>
          <p:cNvPicPr>
            <a:picLocks noGrp="1" noChangeAspect="1"/>
          </p:cNvPicPr>
          <p:nvPr>
            <p:ph sz="half" idx="1"/>
          </p:nvPr>
        </p:nvPicPr>
        <p:blipFill rotWithShape="1">
          <a:blip r:embed="rId5"/>
          <a:srcRect l="40427" r="1305" b="2"/>
          <a:stretch/>
        </p:blipFill>
        <p:spPr>
          <a:xfrm>
            <a:off x="6093447" y="821175"/>
            <a:ext cx="2584054" cy="2494531"/>
          </a:xfrm>
          <a:prstGeom prst="rect">
            <a:avLst/>
          </a:prstGeom>
        </p:spPr>
      </p:pic>
      <p:pic>
        <p:nvPicPr>
          <p:cNvPr id="11" name="Marcador de contenido 5" descr="Imagen que contiene edificio, exterior, cielo, camino&#10;&#10;Descripción generada con confianza muy alta"/>
          <p:cNvPicPr>
            <a:picLocks noChangeAspect="1"/>
          </p:cNvPicPr>
          <p:nvPr/>
        </p:nvPicPr>
        <p:blipFill rotWithShape="1">
          <a:blip r:embed="rId6"/>
          <a:srcRect t="16399" r="-2" b="13053"/>
          <a:stretch/>
        </p:blipFill>
        <p:spPr>
          <a:xfrm>
            <a:off x="6093448" y="3453833"/>
            <a:ext cx="5264080" cy="2478837"/>
          </a:xfrm>
          <a:prstGeom prst="rect">
            <a:avLst/>
          </a:prstGeom>
        </p:spPr>
      </p:pic>
      <p:pic>
        <p:nvPicPr>
          <p:cNvPr id="40" name="Marcador de contenido 7" descr="Imagen que contiene exterior, edificio, cielo, calle&#10;&#10;Descripción generada con confianza muy alta"/>
          <p:cNvPicPr>
            <a:picLocks noChangeAspect="1"/>
          </p:cNvPicPr>
          <p:nvPr/>
        </p:nvPicPr>
        <p:blipFill rotWithShape="1">
          <a:blip r:embed="rId7"/>
          <a:srcRect l="22950" r="1574" b="-1"/>
          <a:stretch/>
        </p:blipFill>
        <p:spPr>
          <a:xfrm>
            <a:off x="8855486" y="821175"/>
            <a:ext cx="2510350" cy="2494531"/>
          </a:xfrm>
          <a:prstGeom prst="rect">
            <a:avLst/>
          </a:prstGeom>
        </p:spPr>
      </p:pic>
      <p:sp>
        <p:nvSpPr>
          <p:cNvPr id="2" name="Título 1">
            <a:extLst>
              <a:ext uri="{FF2B5EF4-FFF2-40B4-BE49-F238E27FC236}">
                <a16:creationId xmlns:a16="http://schemas.microsoft.com/office/drawing/2014/main" id="{CF6BDADE-C59C-484E-B302-5171F17CD3FC}"/>
              </a:ext>
            </a:extLst>
          </p:cNvPr>
          <p:cNvSpPr>
            <a:spLocks noGrp="1"/>
          </p:cNvSpPr>
          <p:nvPr>
            <p:ph type="title"/>
          </p:nvPr>
        </p:nvSpPr>
        <p:spPr>
          <a:xfrm>
            <a:off x="1170564" y="982132"/>
            <a:ext cx="4561069" cy="1416721"/>
          </a:xfrm>
        </p:spPr>
        <p:txBody>
          <a:bodyPr vert="horz" lIns="91440" tIns="45720" rIns="91440" bIns="45720" rtlCol="0" anchor="ctr">
            <a:normAutofit/>
          </a:bodyPr>
          <a:lstStyle/>
          <a:p>
            <a:r>
              <a:rPr lang="en-US" sz="4000"/>
              <a:t>Conventillos hoy:</a:t>
            </a:r>
          </a:p>
        </p:txBody>
      </p:sp>
      <p:sp>
        <p:nvSpPr>
          <p:cNvPr id="42" name="Content Placeholder 41"/>
          <p:cNvSpPr>
            <a:spLocks noGrp="1"/>
          </p:cNvSpPr>
          <p:nvPr>
            <p:ph sz="half" idx="2"/>
          </p:nvPr>
        </p:nvSpPr>
        <p:spPr>
          <a:xfrm>
            <a:off x="1167385" y="2556932"/>
            <a:ext cx="4567427" cy="3318936"/>
          </a:xfrm>
        </p:spPr>
        <p:txBody>
          <a:bodyPr vert="horz" lIns="91440" tIns="45720" rIns="91440" bIns="45720" rtlCol="0" anchor="t">
            <a:normAutofit/>
          </a:bodyPr>
          <a:lstStyle/>
          <a:p>
            <a:r>
              <a:rPr lang="en-US" sz="3600" b="1" dirty="0"/>
              <a:t>¿</a:t>
            </a:r>
            <a:r>
              <a:rPr lang="en-US" sz="3600" b="1" dirty="0" err="1"/>
              <a:t>Existe</a:t>
            </a:r>
            <a:r>
              <a:rPr lang="en-US" sz="3600" b="1" dirty="0"/>
              <a:t> </a:t>
            </a:r>
            <a:r>
              <a:rPr lang="en-US" sz="3600" b="1" dirty="0" err="1"/>
              <a:t>aún</a:t>
            </a:r>
            <a:r>
              <a:rPr lang="en-US" sz="3600" b="1" dirty="0"/>
              <a:t> la </a:t>
            </a:r>
            <a:r>
              <a:rPr lang="en-US" sz="3600" b="1" dirty="0" err="1"/>
              <a:t>cuestión</a:t>
            </a:r>
            <a:r>
              <a:rPr lang="en-US" sz="3600" b="1" dirty="0"/>
              <a:t> social? </a:t>
            </a:r>
          </a:p>
        </p:txBody>
      </p:sp>
    </p:spTree>
    <p:extLst>
      <p:ext uri="{BB962C8B-B14F-4D97-AF65-F5344CB8AC3E}">
        <p14:creationId xmlns:p14="http://schemas.microsoft.com/office/powerpoint/2010/main" val="217787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EA6295E-D5FC-4BA2-B0EB-4D8281B6B920}"/>
              </a:ext>
            </a:extLst>
          </p:cNvPr>
          <p:cNvSpPr>
            <a:spLocks noGrp="1"/>
          </p:cNvSpPr>
          <p:nvPr>
            <p:ph type="title"/>
          </p:nvPr>
        </p:nvSpPr>
        <p:spPr/>
        <p:txBody>
          <a:bodyPr/>
          <a:lstStyle/>
          <a:p>
            <a:r>
              <a:rPr lang="es-CL" dirty="0"/>
              <a:t>Sociedad y cultura.</a:t>
            </a:r>
          </a:p>
        </p:txBody>
      </p:sp>
      <p:pic>
        <p:nvPicPr>
          <p:cNvPr id="4" name="Marcador de contenido 3" descr="Imagen que contiene foto, antiguo, persona, blanco&#10;&#10;Descripción generada con confianza muy alta">
            <a:extLst>
              <a:ext uri="{FF2B5EF4-FFF2-40B4-BE49-F238E27FC236}">
                <a16:creationId xmlns:a16="http://schemas.microsoft.com/office/drawing/2014/main" id="{F48D471A-6B5C-4412-8746-3FEF6C81C84C}"/>
              </a:ext>
            </a:extLst>
          </p:cNvPr>
          <p:cNvPicPr>
            <a:picLocks noGrp="1" noChangeAspect="1"/>
          </p:cNvPicPr>
          <p:nvPr>
            <p:ph idx="1"/>
          </p:nvPr>
        </p:nvPicPr>
        <p:blipFill>
          <a:blip r:embed="rId2"/>
          <a:stretch>
            <a:fillRect/>
          </a:stretch>
        </p:blipFill>
        <p:spPr>
          <a:xfrm>
            <a:off x="2738437" y="2620963"/>
            <a:ext cx="6715125" cy="3190875"/>
          </a:xfrm>
        </p:spPr>
      </p:pic>
    </p:spTree>
    <p:extLst>
      <p:ext uri="{BB962C8B-B14F-4D97-AF65-F5344CB8AC3E}">
        <p14:creationId xmlns:p14="http://schemas.microsoft.com/office/powerpoint/2010/main" val="289765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3579A550-6D99-4BE9-BA2F-975C3ABEEC21}"/>
              </a:ext>
            </a:extLst>
          </p:cNvPr>
          <p:cNvSpPr>
            <a:spLocks noGrp="1"/>
          </p:cNvSpPr>
          <p:nvPr>
            <p:ph type="title"/>
          </p:nvPr>
        </p:nvSpPr>
        <p:spPr>
          <a:xfrm>
            <a:off x="1295402" y="982132"/>
            <a:ext cx="9601196" cy="1303867"/>
          </a:xfrm>
        </p:spPr>
        <p:txBody>
          <a:bodyPr>
            <a:normAutofit/>
          </a:bodyPr>
          <a:lstStyle/>
          <a:p>
            <a:r>
              <a:rPr lang="es-CL">
                <a:solidFill>
                  <a:srgbClr val="262626"/>
                </a:solidFill>
              </a:rPr>
              <a:t>I. Disputas por la libertad de enseñanza. </a:t>
            </a:r>
          </a:p>
        </p:txBody>
      </p:sp>
      <p:graphicFrame>
        <p:nvGraphicFramePr>
          <p:cNvPr id="5" name="Marcador de contenido 2"/>
          <p:cNvGraphicFramePr>
            <a:graphicFrameLocks noGrp="1"/>
          </p:cNvGraphicFramePr>
          <p:nvPr>
            <p:ph idx="1"/>
            <p:extLst>
              <p:ext uri="{D42A27DB-BD31-4B8C-83A1-F6EECF244321}">
                <p14:modId xmlns:p14="http://schemas.microsoft.com/office/powerpoint/2010/main" val="411806320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523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Marcador de contenido 6" descr="Imagen que contiene foto, edificio, blanco, negro&#10;&#10;Descripción generada con confianza muy alta">
            <a:extLst>
              <a:ext uri="{FF2B5EF4-FFF2-40B4-BE49-F238E27FC236}">
                <a16:creationId xmlns:a16="http://schemas.microsoft.com/office/drawing/2014/main" id="{EB4DB2C6-A4B7-4151-AD84-E158BCB162A1}"/>
              </a:ext>
            </a:extLst>
          </p:cNvPr>
          <p:cNvPicPr>
            <a:picLocks noGrp="1" noChangeAspect="1"/>
          </p:cNvPicPr>
          <p:nvPr>
            <p:ph sz="half" idx="1"/>
          </p:nvPr>
        </p:nvPicPr>
        <p:blipFill rotWithShape="1">
          <a:blip r:embed="rId5"/>
          <a:srcRect l="27782" r="26598" b="1"/>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2" name="Título 1">
            <a:extLst>
              <a:ext uri="{FF2B5EF4-FFF2-40B4-BE49-F238E27FC236}">
                <a16:creationId xmlns:a16="http://schemas.microsoft.com/office/drawing/2014/main" id="{289A34DB-246B-44F8-A520-EF3D49F9FF72}"/>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a:t>Enseñanza Primaria Básica</a:t>
            </a:r>
          </a:p>
        </p:txBody>
      </p:sp>
      <p:sp>
        <p:nvSpPr>
          <p:cNvPr id="5" name="Marcador de contenido 4">
            <a:extLst>
              <a:ext uri="{FF2B5EF4-FFF2-40B4-BE49-F238E27FC236}">
                <a16:creationId xmlns:a16="http://schemas.microsoft.com/office/drawing/2014/main" id="{55C573C6-21C6-4AAD-9B99-4A957F6171CE}"/>
              </a:ext>
            </a:extLst>
          </p:cNvPr>
          <p:cNvSpPr>
            <a:spLocks noGrp="1"/>
          </p:cNvSpPr>
          <p:nvPr>
            <p:ph sz="half" idx="2"/>
          </p:nvPr>
        </p:nvSpPr>
        <p:spPr>
          <a:xfrm>
            <a:off x="1295402" y="2556932"/>
            <a:ext cx="6256866" cy="3318936"/>
          </a:xfrm>
        </p:spPr>
        <p:txBody>
          <a:bodyPr vert="horz" lIns="91440" tIns="45720" rIns="91440" bIns="45720" rtlCol="0" anchor="t">
            <a:normAutofit/>
          </a:bodyPr>
          <a:lstStyle/>
          <a:p>
            <a:pPr>
              <a:lnSpc>
                <a:spcPct val="80000"/>
              </a:lnSpc>
            </a:pPr>
            <a:r>
              <a:rPr lang="en-US" sz="2200"/>
              <a:t> En 1860 el gobierno de Manuel Montt dictó la ley orgánica de instrucción primaria, que estableció algunas directrices del quehacer pedagógico, como la estructura de la carrera docente, la rectoría gubernamental del proceso y la gratuidad de la enseñanza, permitiendo un creciente desarrollo educacional y la formación de una importante elite de educadores, motivados por el aporte de José Abelardo Núñez y la fundación del Instituto Pedagógico, bajo el alero de maestros de larga trayectoria y de nacionalidad alemana (Lenz, Hansen, Steffen, Johow, Schneider, etc.).</a:t>
            </a:r>
          </a:p>
        </p:txBody>
      </p:sp>
    </p:spTree>
    <p:extLst>
      <p:ext uri="{BB962C8B-B14F-4D97-AF65-F5344CB8AC3E}">
        <p14:creationId xmlns:p14="http://schemas.microsoft.com/office/powerpoint/2010/main" val="136276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728EB22-9CB2-4526-8C34-5BF0168BD79F}"/>
              </a:ext>
            </a:extLst>
          </p:cNvPr>
          <p:cNvSpPr>
            <a:spLocks noGrp="1"/>
          </p:cNvSpPr>
          <p:nvPr>
            <p:ph type="title"/>
          </p:nvPr>
        </p:nvSpPr>
        <p:spPr/>
        <p:txBody>
          <a:bodyPr/>
          <a:lstStyle/>
          <a:p>
            <a:endParaRPr lang="es-CL"/>
          </a:p>
        </p:txBody>
      </p:sp>
      <p:sp>
        <p:nvSpPr>
          <p:cNvPr id="6" name="Marcador de contenido 5">
            <a:extLst>
              <a:ext uri="{FF2B5EF4-FFF2-40B4-BE49-F238E27FC236}">
                <a16:creationId xmlns:a16="http://schemas.microsoft.com/office/drawing/2014/main" id="{4C7EB255-8243-49CA-A6DF-312BB353830F}"/>
              </a:ext>
            </a:extLst>
          </p:cNvPr>
          <p:cNvSpPr>
            <a:spLocks noGrp="1"/>
          </p:cNvSpPr>
          <p:nvPr>
            <p:ph idx="1"/>
          </p:nvPr>
        </p:nvSpPr>
        <p:spPr/>
        <p:txBody>
          <a:bodyPr/>
          <a:lstStyle/>
          <a:p>
            <a:pPr algn="ctr"/>
            <a:r>
              <a:rPr lang="es-CL" b="1" dirty="0"/>
              <a:t>“La asistencia sola a la escuela donde se enseñan la lectura y la escritura, y la disciplina que se observa en ella, propenden activamente a la educación del corazón de los alumnos, contraen en la escuela los hábitos del orden, de sumisión, de trabajo continuado, será con toda probabilidad un individuo honrado, que no faltara nunca de su palabra” </a:t>
            </a:r>
          </a:p>
          <a:p>
            <a:pPr marL="0" indent="0" algn="ctr">
              <a:buNone/>
            </a:pPr>
            <a:r>
              <a:rPr lang="es-CL" b="1" dirty="0"/>
              <a:t>Miguel Luis Amunátegui, 1854.</a:t>
            </a:r>
          </a:p>
        </p:txBody>
      </p:sp>
    </p:spTree>
    <p:extLst>
      <p:ext uri="{BB962C8B-B14F-4D97-AF65-F5344CB8AC3E}">
        <p14:creationId xmlns:p14="http://schemas.microsoft.com/office/powerpoint/2010/main" val="260535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CA36B-4CEC-410B-B718-6AF21E4E2104}"/>
              </a:ext>
            </a:extLst>
          </p:cNvPr>
          <p:cNvSpPr>
            <a:spLocks noGrp="1"/>
          </p:cNvSpPr>
          <p:nvPr>
            <p:ph type="title"/>
          </p:nvPr>
        </p:nvSpPr>
        <p:spPr/>
        <p:txBody>
          <a:bodyPr/>
          <a:lstStyle/>
          <a:p>
            <a:r>
              <a:rPr lang="es-CL" dirty="0"/>
              <a:t>Enseñanza Secundaria</a:t>
            </a:r>
          </a:p>
        </p:txBody>
      </p:sp>
      <p:sp>
        <p:nvSpPr>
          <p:cNvPr id="4" name="Marcador de contenido 3">
            <a:extLst>
              <a:ext uri="{FF2B5EF4-FFF2-40B4-BE49-F238E27FC236}">
                <a16:creationId xmlns:a16="http://schemas.microsoft.com/office/drawing/2014/main" id="{7DD5A111-D4D2-4949-874B-CEA4D81627BB}"/>
              </a:ext>
            </a:extLst>
          </p:cNvPr>
          <p:cNvSpPr>
            <a:spLocks noGrp="1"/>
          </p:cNvSpPr>
          <p:nvPr>
            <p:ph sz="half" idx="1"/>
          </p:nvPr>
        </p:nvSpPr>
        <p:spPr/>
        <p:txBody>
          <a:bodyPr>
            <a:normAutofit fontScale="85000" lnSpcReduction="20000"/>
          </a:bodyPr>
          <a:lstStyle/>
          <a:p>
            <a:r>
              <a:rPr lang="es-CL" dirty="0"/>
              <a:t> Este tipo de educación fue fuente de considerables transformaciones, ya que su difusión popular permitió el nacimiento de la clase media, que vio en la educación liceana la mejor posibilidad para satisfacer su interés de progreso y desarrollo sociocultural. En 1879, inspirado por el pensamiento del historiador, Miguel Luis Amunátegui, se configuró el Consejo de Instrucción Pública con la finalidad de supervisar el comportamiento de los organismos educacionales públicos y privados. </a:t>
            </a:r>
          </a:p>
        </p:txBody>
      </p:sp>
      <p:pic>
        <p:nvPicPr>
          <p:cNvPr id="7" name="Marcador de contenido 6" descr="Imagen que contiene exterior, foto, árbol, persona&#10;&#10;Descripción generada con confianza muy alta">
            <a:extLst>
              <a:ext uri="{FF2B5EF4-FFF2-40B4-BE49-F238E27FC236}">
                <a16:creationId xmlns:a16="http://schemas.microsoft.com/office/drawing/2014/main" id="{90446402-9C70-4FE3-A37E-48727C840B6B}"/>
              </a:ext>
            </a:extLst>
          </p:cNvPr>
          <p:cNvPicPr>
            <a:picLocks noGrp="1" noChangeAspect="1"/>
          </p:cNvPicPr>
          <p:nvPr>
            <p:ph sz="half" idx="2"/>
          </p:nvPr>
        </p:nvPicPr>
        <p:blipFill>
          <a:blip r:embed="rId3"/>
          <a:stretch>
            <a:fillRect/>
          </a:stretch>
        </p:blipFill>
        <p:spPr>
          <a:xfrm>
            <a:off x="6181725" y="2797243"/>
            <a:ext cx="4718050" cy="2836727"/>
          </a:xfrm>
        </p:spPr>
      </p:pic>
    </p:spTree>
    <p:extLst>
      <p:ext uri="{BB962C8B-B14F-4D97-AF65-F5344CB8AC3E}">
        <p14:creationId xmlns:p14="http://schemas.microsoft.com/office/powerpoint/2010/main" val="357302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8325A41-BFB9-4D59-885C-E811F5E01452}"/>
              </a:ext>
            </a:extLst>
          </p:cNvPr>
          <p:cNvSpPr>
            <a:spLocks noGrp="1"/>
          </p:cNvSpPr>
          <p:nvPr>
            <p:ph type="title"/>
          </p:nvPr>
        </p:nvSpPr>
        <p:spPr/>
        <p:txBody>
          <a:bodyPr/>
          <a:lstStyle/>
          <a:p>
            <a:endParaRPr lang="es-CL"/>
          </a:p>
        </p:txBody>
      </p:sp>
      <p:sp>
        <p:nvSpPr>
          <p:cNvPr id="6" name="Marcador de contenido 5">
            <a:extLst>
              <a:ext uri="{FF2B5EF4-FFF2-40B4-BE49-F238E27FC236}">
                <a16:creationId xmlns:a16="http://schemas.microsoft.com/office/drawing/2014/main" id="{4FAE5AB3-AB94-4FC5-9F0D-DA8F7159DDEC}"/>
              </a:ext>
            </a:extLst>
          </p:cNvPr>
          <p:cNvSpPr>
            <a:spLocks noGrp="1"/>
          </p:cNvSpPr>
          <p:nvPr>
            <p:ph idx="1"/>
          </p:nvPr>
        </p:nvSpPr>
        <p:spPr/>
        <p:txBody>
          <a:bodyPr/>
          <a:lstStyle/>
          <a:p>
            <a:r>
              <a:rPr lang="es-CL" dirty="0"/>
              <a:t>También el Ministro Amunátegui favoreció el ingreso de la mujer a la Universidad. Hubo gran interés por despertar el desarrollo de las actividades pedagógicas conducentes a la formación de una incipiente Enseñanza Técnico Profesional, acorde con la difusión que estimulaba la doctrina liberal, sobre las artes y las técnicas manuales. Se legisló sobre la materia y se fundaron numerosas Escuelas Técnicas e Institutos Comerciales</a:t>
            </a:r>
          </a:p>
        </p:txBody>
      </p:sp>
    </p:spTree>
    <p:extLst>
      <p:ext uri="{BB962C8B-B14F-4D97-AF65-F5344CB8AC3E}">
        <p14:creationId xmlns:p14="http://schemas.microsoft.com/office/powerpoint/2010/main" val="221326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D242F-FE0C-44C2-BDAB-9BC371CB9AA3}"/>
              </a:ext>
            </a:extLst>
          </p:cNvPr>
          <p:cNvSpPr>
            <a:spLocks noGrp="1"/>
          </p:cNvSpPr>
          <p:nvPr>
            <p:ph type="title"/>
          </p:nvPr>
        </p:nvSpPr>
        <p:spPr/>
        <p:txBody>
          <a:bodyPr/>
          <a:lstStyle/>
          <a:p>
            <a:r>
              <a:rPr lang="es-CL" dirty="0"/>
              <a:t>Preguntas guía. </a:t>
            </a:r>
          </a:p>
        </p:txBody>
      </p:sp>
      <p:sp>
        <p:nvSpPr>
          <p:cNvPr id="3" name="Marcador de contenido 2">
            <a:extLst>
              <a:ext uri="{FF2B5EF4-FFF2-40B4-BE49-F238E27FC236}">
                <a16:creationId xmlns:a16="http://schemas.microsoft.com/office/drawing/2014/main" id="{5909614D-CD6F-4882-A348-CFDA73DF1521}"/>
              </a:ext>
            </a:extLst>
          </p:cNvPr>
          <p:cNvSpPr>
            <a:spLocks noGrp="1"/>
          </p:cNvSpPr>
          <p:nvPr>
            <p:ph idx="1"/>
          </p:nvPr>
        </p:nvSpPr>
        <p:spPr/>
        <p:txBody>
          <a:bodyPr/>
          <a:lstStyle/>
          <a:p>
            <a:endParaRPr lang="es-CL"/>
          </a:p>
        </p:txBody>
      </p:sp>
    </p:spTree>
    <p:extLst>
      <p:ext uri="{BB962C8B-B14F-4D97-AF65-F5344CB8AC3E}">
        <p14:creationId xmlns:p14="http://schemas.microsoft.com/office/powerpoint/2010/main" val="76259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 name="Marcador de contenido 4" descr="Imagen que contiene foto, antiguo, edificio, carretera&#10;&#10;Descripción generada con confianza muy alta"/>
          <p:cNvPicPr>
            <a:picLocks noChangeAspect="1"/>
          </p:cNvPicPr>
          <p:nvPr/>
        </p:nvPicPr>
        <p:blipFill>
          <a:blip r:embed="rId3"/>
          <a:stretch>
            <a:fillRect/>
          </a:stretch>
        </p:blipFill>
        <p:spPr>
          <a:xfrm>
            <a:off x="5435910" y="727961"/>
            <a:ext cx="6098041" cy="5351030"/>
          </a:xfrm>
          <a:prstGeom prst="rect">
            <a:avLst/>
          </a:prstGeom>
        </p:spPr>
      </p:pic>
      <p:sp>
        <p:nvSpPr>
          <p:cNvPr id="2" name="Título 1">
            <a:extLst>
              <a:ext uri="{FF2B5EF4-FFF2-40B4-BE49-F238E27FC236}">
                <a16:creationId xmlns:a16="http://schemas.microsoft.com/office/drawing/2014/main" id="{DE97DE76-9FF6-42CE-9D8E-2620DF1E21C9}"/>
              </a:ext>
            </a:extLst>
          </p:cNvPr>
          <p:cNvSpPr>
            <a:spLocks noGrp="1"/>
          </p:cNvSpPr>
          <p:nvPr>
            <p:ph type="title"/>
          </p:nvPr>
        </p:nvSpPr>
        <p:spPr>
          <a:xfrm>
            <a:off x="929140" y="972766"/>
            <a:ext cx="2835464" cy="1254868"/>
          </a:xfrm>
        </p:spPr>
        <p:txBody>
          <a:bodyPr anchor="b">
            <a:normAutofit/>
          </a:bodyPr>
          <a:lstStyle/>
          <a:p>
            <a:pPr>
              <a:lnSpc>
                <a:spcPct val="90000"/>
              </a:lnSpc>
            </a:pPr>
            <a:r>
              <a:rPr lang="es-CL" sz="2800">
                <a:solidFill>
                  <a:srgbClr val="262626"/>
                </a:solidFill>
              </a:rPr>
              <a:t>Enseñanza Universitaria Católica. </a:t>
            </a:r>
          </a:p>
        </p:txBody>
      </p:sp>
      <p:sp>
        <p:nvSpPr>
          <p:cNvPr id="10" name="Content Placeholder 9"/>
          <p:cNvSpPr>
            <a:spLocks noGrp="1"/>
          </p:cNvSpPr>
          <p:nvPr>
            <p:ph idx="1"/>
          </p:nvPr>
        </p:nvSpPr>
        <p:spPr>
          <a:xfrm>
            <a:off x="929141" y="2430471"/>
            <a:ext cx="2835464" cy="3552039"/>
          </a:xfrm>
        </p:spPr>
        <p:txBody>
          <a:bodyPr>
            <a:normAutofit/>
          </a:bodyPr>
          <a:lstStyle/>
          <a:p>
            <a:endParaRPr lang="en-US" sz="1800">
              <a:solidFill>
                <a:srgbClr val="262626"/>
              </a:solidFill>
            </a:endParaRPr>
          </a:p>
        </p:txBody>
      </p:sp>
    </p:spTree>
    <p:extLst>
      <p:ext uri="{BB962C8B-B14F-4D97-AF65-F5344CB8AC3E}">
        <p14:creationId xmlns:p14="http://schemas.microsoft.com/office/powerpoint/2010/main" val="337407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03A56-FA33-4B66-A1AF-7198933E839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BADFB6E1-ECEA-432D-9C8D-B7C29AA4F835}"/>
              </a:ext>
            </a:extLst>
          </p:cNvPr>
          <p:cNvSpPr>
            <a:spLocks noGrp="1"/>
          </p:cNvSpPr>
          <p:nvPr>
            <p:ph idx="1"/>
          </p:nvPr>
        </p:nvSpPr>
        <p:spPr/>
        <p:txBody>
          <a:bodyPr>
            <a:normAutofit fontScale="92500" lnSpcReduction="10000"/>
          </a:bodyPr>
          <a:lstStyle/>
          <a:p>
            <a:r>
              <a:rPr lang="es-CL" dirty="0"/>
              <a:t> En 1888 el Arzobispo de Santiago Mariano Casanova fundó la Pontificia Universidad Católica de Chile para poder formar profesionales cristianos, capaces de ejercer posiciones de liderazgo en la sociedad. El político conservador Abdón Cifuentes, fue el primer promotor de la idea, muy entusiasmado por el pensamiento del Papa León XIII, que estimulaba a los católicos europeos a fundar establecimientos educacionales que tuvieran la función de ser voceros de la perspectiva ideológica y moral del Cristianismo. La Universidad Católica respondió a la necesidad de crear una universidad confesional para enfrentar la fuerza del laicismo en la educación superior o sea de la creciente influencia de la Universidad de Chile. </a:t>
            </a:r>
          </a:p>
          <a:p>
            <a:pPr marL="0" indent="0">
              <a:buNone/>
            </a:pPr>
            <a:endParaRPr lang="es-CL" dirty="0"/>
          </a:p>
        </p:txBody>
      </p:sp>
    </p:spTree>
    <p:extLst>
      <p:ext uri="{BB962C8B-B14F-4D97-AF65-F5344CB8AC3E}">
        <p14:creationId xmlns:p14="http://schemas.microsoft.com/office/powerpoint/2010/main" val="316926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D95D6-CEDC-4AD9-926B-FCF95AB9A8AF}"/>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0ADF99B4-B0FE-4978-8179-97C8D285E91E}"/>
              </a:ext>
            </a:extLst>
          </p:cNvPr>
          <p:cNvSpPr>
            <a:spLocks noGrp="1"/>
          </p:cNvSpPr>
          <p:nvPr>
            <p:ph idx="1"/>
          </p:nvPr>
        </p:nvSpPr>
        <p:spPr>
          <a:xfrm>
            <a:off x="1295401" y="1237957"/>
            <a:ext cx="9601196" cy="5092505"/>
          </a:xfrm>
        </p:spPr>
        <p:txBody>
          <a:bodyPr>
            <a:normAutofit/>
          </a:bodyPr>
          <a:lstStyle/>
          <a:p>
            <a:r>
              <a:rPr lang="es-CL" dirty="0"/>
              <a:t>El mundo urbano (principalmente Santiago y Valparaíso) fue el principal centro de difusión cultural, en éste se recogieron los modelos culturales europeos (mayoritariamente franceses) que fueron adoptados por la clase alta para ser irradiados al resto de la sociedad. Destacado fue el desarrollo de la prensa pues era el medio para difundir lo que pasaba en el mundo y en Chile; de importancia fue El Mercurio en Valparaíso y en Santiago el Araucano. Para los sectores populares los centros culturales eran las plazas de armas, los mercados, bares donde se conversaba, bailaba y se bebía hasta la madrugada, eran espacios de cohesión social  y se podían encontrar desde gente más educada hasta gente muy popular. Por otra parte, la vida en el campo trascurría de manera lenta y con actividades como reunirse alrededor del fuego para escuchar historias de seres míticos o personajes populares</a:t>
            </a:r>
          </a:p>
        </p:txBody>
      </p:sp>
    </p:spTree>
    <p:extLst>
      <p:ext uri="{BB962C8B-B14F-4D97-AF65-F5344CB8AC3E}">
        <p14:creationId xmlns:p14="http://schemas.microsoft.com/office/powerpoint/2010/main" val="12285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78" name="Group 77"/>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9" name="Picture 78"/>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0" name="Rectangle 79"/>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1" name="Picture 8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2" name="Picture 81"/>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4" name="Straight Connector 8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6" name="Rectangle 8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9" name="Picture 88"/>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0" name="Rectangle 89"/>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91" name="Picture 9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92" name="Picture 91"/>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94" name="Straight Connector 9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angle 9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976495" cy="464108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Marcador de contenido 6" descr="Imagen que contiene edificio, techo, persona, interior&#10;&#10;Descripción generada con confianza muy alta"/>
          <p:cNvPicPr>
            <a:picLocks noChangeAspect="1"/>
          </p:cNvPicPr>
          <p:nvPr/>
        </p:nvPicPr>
        <p:blipFill rotWithShape="1">
          <a:blip r:embed="rId5"/>
          <a:srcRect l="8730" r="19790" b="6"/>
          <a:stretch/>
        </p:blipFill>
        <p:spPr>
          <a:xfrm>
            <a:off x="1247209" y="1254050"/>
            <a:ext cx="2508652" cy="2509223"/>
          </a:xfrm>
          <a:prstGeom prst="rect">
            <a:avLst/>
          </a:prstGeom>
        </p:spPr>
      </p:pic>
      <p:pic>
        <p:nvPicPr>
          <p:cNvPr id="41" name="Marcador de contenido 8" descr="Imagen que contiene edificio, negro, foto, exterior&#10;&#10;Descripción generada con confianza muy alta"/>
          <p:cNvPicPr>
            <a:picLocks noChangeAspect="1"/>
          </p:cNvPicPr>
          <p:nvPr/>
        </p:nvPicPr>
        <p:blipFill rotWithShape="1">
          <a:blip r:embed="rId6"/>
          <a:srcRect l="22565" r="23554" b="3"/>
          <a:stretch/>
        </p:blipFill>
        <p:spPr>
          <a:xfrm>
            <a:off x="3910152" y="2919155"/>
            <a:ext cx="1996622" cy="2658685"/>
          </a:xfrm>
          <a:prstGeom prst="rect">
            <a:avLst/>
          </a:prstGeom>
        </p:spPr>
      </p:pic>
      <p:sp>
        <p:nvSpPr>
          <p:cNvPr id="98" name="Rectangle 9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6"/>
            <a:ext cx="2494212" cy="1655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contenido 9">
            <a:extLst>
              <a:ext uri="{FF2B5EF4-FFF2-40B4-BE49-F238E27FC236}">
                <a16:creationId xmlns:a16="http://schemas.microsoft.com/office/drawing/2014/main" id="{82AF8932-6853-4F2D-862A-62AFB9AA9B2F}"/>
              </a:ext>
            </a:extLst>
          </p:cNvPr>
          <p:cNvPicPr>
            <a:picLocks noGrp="1" noChangeAspect="1"/>
          </p:cNvPicPr>
          <p:nvPr>
            <p:ph sz="half" idx="1"/>
          </p:nvPr>
        </p:nvPicPr>
        <p:blipFill rotWithShape="1">
          <a:blip r:embed="rId7"/>
          <a:srcRect l="25057" r="-3" b="-3"/>
          <a:stretch/>
        </p:blipFill>
        <p:spPr>
          <a:xfrm>
            <a:off x="1247209" y="3922106"/>
            <a:ext cx="2494212" cy="1655734"/>
          </a:xfrm>
          <a:prstGeom prst="rect">
            <a:avLst/>
          </a:prstGeom>
        </p:spPr>
      </p:pic>
      <p:sp>
        <p:nvSpPr>
          <p:cNvPr id="2" name="Título 1">
            <a:extLst>
              <a:ext uri="{FF2B5EF4-FFF2-40B4-BE49-F238E27FC236}">
                <a16:creationId xmlns:a16="http://schemas.microsoft.com/office/drawing/2014/main" id="{02B33FA3-5805-4839-AB16-B885F6AA0514}"/>
              </a:ext>
            </a:extLst>
          </p:cNvPr>
          <p:cNvSpPr>
            <a:spLocks noGrp="1"/>
          </p:cNvSpPr>
          <p:nvPr>
            <p:ph type="title"/>
          </p:nvPr>
        </p:nvSpPr>
        <p:spPr>
          <a:xfrm>
            <a:off x="6412198" y="982132"/>
            <a:ext cx="4752626" cy="1303867"/>
          </a:xfrm>
        </p:spPr>
        <p:txBody>
          <a:bodyPr vert="horz" lIns="91440" tIns="45720" rIns="91440" bIns="45720" rtlCol="0" anchor="ctr">
            <a:normAutofit/>
          </a:bodyPr>
          <a:lstStyle/>
          <a:p>
            <a:pPr>
              <a:lnSpc>
                <a:spcPct val="80000"/>
              </a:lnSpc>
            </a:pPr>
            <a:r>
              <a:rPr lang="en-US" sz="3400"/>
              <a:t>Expansión de la economía Chilena: economía mundo.</a:t>
            </a:r>
          </a:p>
        </p:txBody>
      </p:sp>
      <p:sp>
        <p:nvSpPr>
          <p:cNvPr id="43" name="Content Placeholder 42"/>
          <p:cNvSpPr>
            <a:spLocks noGrp="1"/>
          </p:cNvSpPr>
          <p:nvPr>
            <p:ph sz="half" idx="2"/>
          </p:nvPr>
        </p:nvSpPr>
        <p:spPr>
          <a:xfrm>
            <a:off x="6412198" y="2556932"/>
            <a:ext cx="4752626" cy="3318936"/>
          </a:xfrm>
        </p:spPr>
        <p:txBody>
          <a:bodyPr vert="horz" lIns="91440" tIns="45720" rIns="91440" bIns="45720" rtlCol="0" anchor="t">
            <a:normAutofit/>
          </a:bodyPr>
          <a:lstStyle/>
          <a:p>
            <a:pPr>
              <a:lnSpc>
                <a:spcPct val="80000"/>
              </a:lnSpc>
            </a:pPr>
            <a:r>
              <a:rPr lang="en-US" sz="2000" dirty="0"/>
              <a:t>Las </a:t>
            </a:r>
            <a:r>
              <a:rPr lang="en-US" sz="2000" dirty="0" err="1"/>
              <a:t>necesidades</a:t>
            </a:r>
            <a:r>
              <a:rPr lang="en-US" sz="2000" dirty="0"/>
              <a:t> </a:t>
            </a:r>
            <a:r>
              <a:rPr lang="en-US" sz="2000" dirty="0" err="1"/>
              <a:t>derivadas</a:t>
            </a:r>
            <a:r>
              <a:rPr lang="en-US" sz="2000" dirty="0"/>
              <a:t> de la </a:t>
            </a:r>
            <a:r>
              <a:rPr lang="en-US" sz="2000" dirty="0" err="1"/>
              <a:t>revolución</a:t>
            </a:r>
            <a:r>
              <a:rPr lang="en-US" sz="2000" dirty="0"/>
              <a:t> industrial </a:t>
            </a:r>
            <a:r>
              <a:rPr lang="en-US" sz="2000" dirty="0" err="1"/>
              <a:t>en</a:t>
            </a:r>
            <a:r>
              <a:rPr lang="en-US" sz="2000" dirty="0"/>
              <a:t> Europa Occidental y el </a:t>
            </a:r>
            <a:r>
              <a:rPr lang="en-US" sz="2000" dirty="0" err="1"/>
              <a:t>desarrollo</a:t>
            </a:r>
            <a:r>
              <a:rPr lang="en-US" sz="2000" dirty="0"/>
              <a:t> de </a:t>
            </a:r>
            <a:r>
              <a:rPr lang="en-US" sz="2000" dirty="0" err="1"/>
              <a:t>los</a:t>
            </a:r>
            <a:r>
              <a:rPr lang="en-US" sz="2000" dirty="0"/>
              <a:t> </a:t>
            </a:r>
            <a:r>
              <a:rPr lang="en-US" sz="2000" dirty="0" err="1"/>
              <a:t>transportes</a:t>
            </a:r>
            <a:r>
              <a:rPr lang="en-US" sz="2000" dirty="0"/>
              <a:t> y las </a:t>
            </a:r>
            <a:r>
              <a:rPr lang="en-US" sz="2000" dirty="0" err="1"/>
              <a:t>comunicaciones</a:t>
            </a:r>
            <a:r>
              <a:rPr lang="en-US" sz="2000" dirty="0"/>
              <a:t> (</a:t>
            </a:r>
            <a:r>
              <a:rPr lang="en-US" sz="2000" dirty="0" err="1"/>
              <a:t>barco</a:t>
            </a:r>
            <a:r>
              <a:rPr lang="en-US" sz="2000" dirty="0"/>
              <a:t> a vapor, </a:t>
            </a:r>
            <a:r>
              <a:rPr lang="en-US" sz="2000" dirty="0" err="1"/>
              <a:t>ferrocarril</a:t>
            </a:r>
            <a:r>
              <a:rPr lang="en-US" sz="2000" dirty="0"/>
              <a:t>, </a:t>
            </a:r>
            <a:r>
              <a:rPr lang="en-US" sz="2000" dirty="0" err="1"/>
              <a:t>telégrafo</a:t>
            </a:r>
            <a:r>
              <a:rPr lang="en-US" sz="2000" dirty="0"/>
              <a:t>, etc.) </a:t>
            </a:r>
            <a:r>
              <a:rPr lang="en-US" sz="2000" dirty="0" err="1"/>
              <a:t>favorecieron</a:t>
            </a:r>
            <a:r>
              <a:rPr lang="en-US" sz="2000" dirty="0"/>
              <a:t> la </a:t>
            </a:r>
            <a:r>
              <a:rPr lang="en-US" sz="2000" dirty="0" err="1"/>
              <a:t>inserción</a:t>
            </a:r>
            <a:r>
              <a:rPr lang="en-US" sz="2000" dirty="0"/>
              <a:t> de Chile </a:t>
            </a:r>
            <a:r>
              <a:rPr lang="en-US" sz="2000" dirty="0" err="1"/>
              <a:t>en</a:t>
            </a:r>
            <a:r>
              <a:rPr lang="en-US" sz="2000" dirty="0"/>
              <a:t> la </a:t>
            </a:r>
            <a:r>
              <a:rPr lang="en-US" sz="2000" dirty="0" err="1"/>
              <a:t>economía</a:t>
            </a:r>
            <a:r>
              <a:rPr lang="en-US" sz="2000" dirty="0"/>
              <a:t> </a:t>
            </a:r>
            <a:r>
              <a:rPr lang="en-US" sz="2000" dirty="0" err="1"/>
              <a:t>mundial</a:t>
            </a:r>
            <a:r>
              <a:rPr lang="en-US" sz="2000" dirty="0"/>
              <a:t>, </a:t>
            </a:r>
            <a:r>
              <a:rPr lang="en-US" sz="2000" dirty="0" err="1"/>
              <a:t>fundamentalmente</a:t>
            </a:r>
            <a:r>
              <a:rPr lang="en-US" sz="2000" dirty="0"/>
              <a:t> </a:t>
            </a:r>
            <a:r>
              <a:rPr lang="en-US" sz="2000" dirty="0" err="1"/>
              <a:t>como</a:t>
            </a:r>
            <a:r>
              <a:rPr lang="en-US" sz="2000" dirty="0"/>
              <a:t> </a:t>
            </a:r>
            <a:r>
              <a:rPr lang="en-US" sz="2000" dirty="0" err="1"/>
              <a:t>exportador</a:t>
            </a:r>
            <a:r>
              <a:rPr lang="en-US" sz="2000" dirty="0"/>
              <a:t> de </a:t>
            </a:r>
            <a:r>
              <a:rPr lang="en-US" sz="2000" b="1" dirty="0" err="1"/>
              <a:t>materias</a:t>
            </a:r>
            <a:r>
              <a:rPr lang="en-US" sz="2000" b="1" dirty="0"/>
              <a:t> </a:t>
            </a:r>
            <a:r>
              <a:rPr lang="en-US" sz="2000" b="1" dirty="0" err="1"/>
              <a:t>primas</a:t>
            </a:r>
            <a:r>
              <a:rPr lang="en-US" sz="2000" dirty="0"/>
              <a:t>. La </a:t>
            </a:r>
            <a:r>
              <a:rPr lang="en-US" sz="2000" dirty="0" err="1"/>
              <a:t>economía</a:t>
            </a:r>
            <a:r>
              <a:rPr lang="en-US" sz="2000" dirty="0"/>
              <a:t> </a:t>
            </a:r>
            <a:r>
              <a:rPr lang="en-US" sz="2000" dirty="0" err="1"/>
              <a:t>chilena</a:t>
            </a:r>
            <a:r>
              <a:rPr lang="en-US" sz="2000" dirty="0"/>
              <a:t> se </a:t>
            </a:r>
            <a:r>
              <a:rPr lang="en-US" sz="2000" dirty="0" err="1"/>
              <a:t>irá</a:t>
            </a:r>
            <a:r>
              <a:rPr lang="en-US" sz="2000" dirty="0"/>
              <a:t> </a:t>
            </a:r>
            <a:r>
              <a:rPr lang="en-US" sz="2000" dirty="0" err="1"/>
              <a:t>especializando</a:t>
            </a:r>
            <a:r>
              <a:rPr lang="en-US" sz="2000" dirty="0"/>
              <a:t> </a:t>
            </a:r>
            <a:r>
              <a:rPr lang="en-US" sz="2000" dirty="0" err="1"/>
              <a:t>cada</a:t>
            </a:r>
            <a:r>
              <a:rPr lang="en-US" sz="2000" dirty="0"/>
              <a:t> </a:t>
            </a:r>
            <a:r>
              <a:rPr lang="en-US" sz="2000" dirty="0" err="1"/>
              <a:t>vez</a:t>
            </a:r>
            <a:r>
              <a:rPr lang="en-US" sz="2000" dirty="0"/>
              <a:t> </a:t>
            </a:r>
            <a:r>
              <a:rPr lang="en-US" sz="2000" dirty="0" err="1"/>
              <a:t>más</a:t>
            </a:r>
            <a:r>
              <a:rPr lang="en-US" sz="2000" dirty="0"/>
              <a:t> </a:t>
            </a:r>
            <a:r>
              <a:rPr lang="en-US" sz="2000" dirty="0" err="1"/>
              <a:t>en</a:t>
            </a:r>
            <a:r>
              <a:rPr lang="en-US" sz="2000" dirty="0"/>
              <a:t> la </a:t>
            </a:r>
            <a:r>
              <a:rPr lang="en-US" sz="2000" dirty="0" err="1"/>
              <a:t>producción</a:t>
            </a:r>
            <a:r>
              <a:rPr lang="en-US" sz="2000" dirty="0"/>
              <a:t> de </a:t>
            </a:r>
            <a:r>
              <a:rPr lang="en-US" sz="2000" b="1" dirty="0" err="1"/>
              <a:t>minerales</a:t>
            </a:r>
            <a:r>
              <a:rPr lang="en-US" sz="2000" b="1" dirty="0"/>
              <a:t> </a:t>
            </a:r>
            <a:r>
              <a:rPr lang="en-US" sz="2000" b="1" dirty="0" err="1"/>
              <a:t>como</a:t>
            </a:r>
            <a:r>
              <a:rPr lang="en-US" sz="2000" b="1" dirty="0"/>
              <a:t> </a:t>
            </a:r>
            <a:r>
              <a:rPr lang="en-US" sz="2000" b="1" dirty="0" err="1"/>
              <a:t>plata</a:t>
            </a:r>
            <a:r>
              <a:rPr lang="en-US" sz="2000" b="1" dirty="0"/>
              <a:t>, </a:t>
            </a:r>
            <a:r>
              <a:rPr lang="en-US" sz="2000" b="1" dirty="0" err="1"/>
              <a:t>carbón</a:t>
            </a:r>
            <a:r>
              <a:rPr lang="en-US" sz="2000" b="1" dirty="0"/>
              <a:t>, </a:t>
            </a:r>
            <a:r>
              <a:rPr lang="en-US" sz="2000" b="1" dirty="0" err="1"/>
              <a:t>cobre</a:t>
            </a:r>
            <a:r>
              <a:rPr lang="en-US" sz="2000" b="1" dirty="0"/>
              <a:t> y </a:t>
            </a:r>
            <a:r>
              <a:rPr lang="en-US" sz="2000" b="1" dirty="0" err="1"/>
              <a:t>salitre</a:t>
            </a:r>
            <a:r>
              <a:rPr lang="en-US" sz="2000" b="1" dirty="0"/>
              <a:t> </a:t>
            </a:r>
            <a:r>
              <a:rPr lang="en-US" sz="2000" dirty="0"/>
              <a:t>que </a:t>
            </a:r>
            <a:r>
              <a:rPr lang="en-US" sz="2000" dirty="0" err="1"/>
              <a:t>serán</a:t>
            </a:r>
            <a:r>
              <a:rPr lang="en-US" sz="2000" dirty="0"/>
              <a:t> </a:t>
            </a:r>
            <a:r>
              <a:rPr lang="en-US" sz="2000" dirty="0" err="1"/>
              <a:t>exportados</a:t>
            </a:r>
            <a:r>
              <a:rPr lang="en-US" sz="2000" dirty="0"/>
              <a:t> a </a:t>
            </a:r>
            <a:r>
              <a:rPr lang="en-US" sz="2000" dirty="0" err="1"/>
              <a:t>los</a:t>
            </a:r>
            <a:r>
              <a:rPr lang="en-US" sz="2000" dirty="0"/>
              <a:t> </a:t>
            </a:r>
            <a:r>
              <a:rPr lang="en-US" sz="2000" dirty="0" err="1"/>
              <a:t>nacientes</a:t>
            </a:r>
            <a:r>
              <a:rPr lang="en-US" sz="2000" dirty="0"/>
              <a:t> </a:t>
            </a:r>
            <a:r>
              <a:rPr lang="en-US" sz="2000" dirty="0" err="1"/>
              <a:t>países</a:t>
            </a:r>
            <a:r>
              <a:rPr lang="en-US" sz="2000" dirty="0"/>
              <a:t> </a:t>
            </a:r>
            <a:r>
              <a:rPr lang="en-US" sz="2000" dirty="0" err="1"/>
              <a:t>industrializados</a:t>
            </a:r>
            <a:r>
              <a:rPr lang="en-US" sz="2000" dirty="0"/>
              <a:t>. </a:t>
            </a:r>
          </a:p>
        </p:txBody>
      </p:sp>
    </p:spTree>
    <p:extLst>
      <p:ext uri="{BB962C8B-B14F-4D97-AF65-F5344CB8AC3E}">
        <p14:creationId xmlns:p14="http://schemas.microsoft.com/office/powerpoint/2010/main" val="117026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6E857CE-C887-4A6E-9595-F3FEBCA7B6F0}"/>
              </a:ext>
            </a:extLst>
          </p:cNvPr>
          <p:cNvSpPr>
            <a:spLocks noGrp="1"/>
          </p:cNvSpPr>
          <p:nvPr>
            <p:ph type="title"/>
          </p:nvPr>
        </p:nvSpPr>
        <p:spPr/>
        <p:txBody>
          <a:bodyPr/>
          <a:lstStyle/>
          <a:p>
            <a:endParaRPr lang="es-CL"/>
          </a:p>
        </p:txBody>
      </p:sp>
      <p:sp>
        <p:nvSpPr>
          <p:cNvPr id="6" name="Marcador de contenido 5">
            <a:extLst>
              <a:ext uri="{FF2B5EF4-FFF2-40B4-BE49-F238E27FC236}">
                <a16:creationId xmlns:a16="http://schemas.microsoft.com/office/drawing/2014/main" id="{D82F91C1-7E7F-4397-B543-334180D03323}"/>
              </a:ext>
            </a:extLst>
          </p:cNvPr>
          <p:cNvSpPr>
            <a:spLocks noGrp="1"/>
          </p:cNvSpPr>
          <p:nvPr>
            <p:ph idx="1"/>
          </p:nvPr>
        </p:nvSpPr>
        <p:spPr/>
        <p:txBody>
          <a:bodyPr/>
          <a:lstStyle/>
          <a:p>
            <a:r>
              <a:rPr lang="es-CL" dirty="0"/>
              <a:t>Hacia la segunda mitad del siglo XIX casi todos los sectores políticos chilenos fueron mostrando su adhesión a los principios del librecambismo (impulsados desde Inglaterra y Estados Unidos), dejando en manos de los privados la mayor parte de la iniciativa económica. El Estado se convirtió en recaudador de impuestos, principalmente derivados de las exportaciones mineras. Las riquezas acumuladas ayudarán a paliar las recesiones, los gastos de las guerras e iniciar numerosas obras públicas, materiales y educacionales, que incrementarán la prosperidad de Chile.</a:t>
            </a:r>
          </a:p>
        </p:txBody>
      </p:sp>
    </p:spTree>
    <p:extLst>
      <p:ext uri="{BB962C8B-B14F-4D97-AF65-F5344CB8AC3E}">
        <p14:creationId xmlns:p14="http://schemas.microsoft.com/office/powerpoint/2010/main" val="127811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2DD89-62E6-44F2-908A-7C791EFFC4AA}"/>
              </a:ext>
            </a:extLst>
          </p:cNvPr>
          <p:cNvSpPr>
            <a:spLocks noGrp="1"/>
          </p:cNvSpPr>
          <p:nvPr>
            <p:ph type="title"/>
          </p:nvPr>
        </p:nvSpPr>
        <p:spPr/>
        <p:txBody>
          <a:bodyPr>
            <a:normAutofit fontScale="90000"/>
          </a:bodyPr>
          <a:lstStyle/>
          <a:p>
            <a:r>
              <a:rPr lang="es-CL" dirty="0"/>
              <a:t>Principales productos de exportación y países.</a:t>
            </a:r>
          </a:p>
        </p:txBody>
      </p:sp>
      <p:graphicFrame>
        <p:nvGraphicFramePr>
          <p:cNvPr id="12" name="Marcador de contenido 11">
            <a:extLst>
              <a:ext uri="{FF2B5EF4-FFF2-40B4-BE49-F238E27FC236}">
                <a16:creationId xmlns:a16="http://schemas.microsoft.com/office/drawing/2014/main" id="{9BB6D293-8A19-4672-873F-15719891D5EC}"/>
              </a:ext>
            </a:extLst>
          </p:cNvPr>
          <p:cNvGraphicFramePr>
            <a:graphicFrameLocks noGrp="1"/>
          </p:cNvGraphicFramePr>
          <p:nvPr>
            <p:ph sz="half" idx="2"/>
            <p:extLst>
              <p:ext uri="{D42A27DB-BD31-4B8C-83A1-F6EECF244321}">
                <p14:modId xmlns:p14="http://schemas.microsoft.com/office/powerpoint/2010/main" val="1082208764"/>
              </p:ext>
            </p:extLst>
          </p:nvPr>
        </p:nvGraphicFramePr>
        <p:xfrm>
          <a:off x="6181725" y="2560637"/>
          <a:ext cx="4718050" cy="3190805"/>
        </p:xfrm>
        <a:graphic>
          <a:graphicData uri="http://schemas.openxmlformats.org/drawingml/2006/table">
            <a:tbl>
              <a:tblPr firstRow="1" bandRow="1">
                <a:tableStyleId>{7DF18680-E054-41AD-8BC1-D1AEF772440D}</a:tableStyleId>
              </a:tblPr>
              <a:tblGrid>
                <a:gridCol w="4718050">
                  <a:extLst>
                    <a:ext uri="{9D8B030D-6E8A-4147-A177-3AD203B41FA5}">
                      <a16:colId xmlns:a16="http://schemas.microsoft.com/office/drawing/2014/main" val="773427688"/>
                    </a:ext>
                  </a:extLst>
                </a:gridCol>
              </a:tblGrid>
              <a:tr h="638161">
                <a:tc>
                  <a:txBody>
                    <a:bodyPr/>
                    <a:lstStyle/>
                    <a:p>
                      <a:r>
                        <a:rPr lang="es-CL" dirty="0"/>
                        <a:t>Países. </a:t>
                      </a:r>
                    </a:p>
                  </a:txBody>
                  <a:tcPr/>
                </a:tc>
                <a:extLst>
                  <a:ext uri="{0D108BD9-81ED-4DB2-BD59-A6C34878D82A}">
                    <a16:rowId xmlns:a16="http://schemas.microsoft.com/office/drawing/2014/main" val="136672366"/>
                  </a:ext>
                </a:extLst>
              </a:tr>
              <a:tr h="638161">
                <a:tc>
                  <a:txBody>
                    <a:bodyPr/>
                    <a:lstStyle/>
                    <a:p>
                      <a:r>
                        <a:rPr lang="es-CL" dirty="0"/>
                        <a:t>Perú</a:t>
                      </a:r>
                    </a:p>
                  </a:txBody>
                  <a:tcPr/>
                </a:tc>
                <a:extLst>
                  <a:ext uri="{0D108BD9-81ED-4DB2-BD59-A6C34878D82A}">
                    <a16:rowId xmlns:a16="http://schemas.microsoft.com/office/drawing/2014/main" val="1165120107"/>
                  </a:ext>
                </a:extLst>
              </a:tr>
              <a:tr h="638161">
                <a:tc>
                  <a:txBody>
                    <a:bodyPr/>
                    <a:lstStyle/>
                    <a:p>
                      <a:r>
                        <a:rPr lang="es-CL" dirty="0"/>
                        <a:t>Argentina</a:t>
                      </a:r>
                    </a:p>
                  </a:txBody>
                  <a:tcPr/>
                </a:tc>
                <a:extLst>
                  <a:ext uri="{0D108BD9-81ED-4DB2-BD59-A6C34878D82A}">
                    <a16:rowId xmlns:a16="http://schemas.microsoft.com/office/drawing/2014/main" val="1740149100"/>
                  </a:ext>
                </a:extLst>
              </a:tr>
              <a:tr h="638161">
                <a:tc>
                  <a:txBody>
                    <a:bodyPr/>
                    <a:lstStyle/>
                    <a:p>
                      <a:r>
                        <a:rPr lang="es-CL" dirty="0"/>
                        <a:t>Brasil </a:t>
                      </a:r>
                    </a:p>
                  </a:txBody>
                  <a:tcPr/>
                </a:tc>
                <a:extLst>
                  <a:ext uri="{0D108BD9-81ED-4DB2-BD59-A6C34878D82A}">
                    <a16:rowId xmlns:a16="http://schemas.microsoft.com/office/drawing/2014/main" val="4041666934"/>
                  </a:ext>
                </a:extLst>
              </a:tr>
              <a:tr h="638161">
                <a:tc>
                  <a:txBody>
                    <a:bodyPr/>
                    <a:lstStyle/>
                    <a:p>
                      <a:r>
                        <a:rPr lang="es-CL" dirty="0"/>
                        <a:t>Inglaterra</a:t>
                      </a:r>
                    </a:p>
                  </a:txBody>
                  <a:tcPr/>
                </a:tc>
                <a:extLst>
                  <a:ext uri="{0D108BD9-81ED-4DB2-BD59-A6C34878D82A}">
                    <a16:rowId xmlns:a16="http://schemas.microsoft.com/office/drawing/2014/main" val="976287383"/>
                  </a:ext>
                </a:extLst>
              </a:tr>
            </a:tbl>
          </a:graphicData>
        </a:graphic>
      </p:graphicFrame>
      <p:graphicFrame>
        <p:nvGraphicFramePr>
          <p:cNvPr id="11" name="Marcador de contenido 10">
            <a:extLst>
              <a:ext uri="{FF2B5EF4-FFF2-40B4-BE49-F238E27FC236}">
                <a16:creationId xmlns:a16="http://schemas.microsoft.com/office/drawing/2014/main" id="{A35D19C1-5527-46C4-B0A5-B207CB59EAAE}"/>
              </a:ext>
            </a:extLst>
          </p:cNvPr>
          <p:cNvGraphicFramePr>
            <a:graphicFrameLocks noGrp="1"/>
          </p:cNvGraphicFramePr>
          <p:nvPr>
            <p:ph sz="half" idx="1"/>
            <p:extLst>
              <p:ext uri="{D42A27DB-BD31-4B8C-83A1-F6EECF244321}">
                <p14:modId xmlns:p14="http://schemas.microsoft.com/office/powerpoint/2010/main" val="3796560158"/>
              </p:ext>
            </p:extLst>
          </p:nvPr>
        </p:nvGraphicFramePr>
        <p:xfrm>
          <a:off x="1298575" y="2560637"/>
          <a:ext cx="4718050" cy="3190806"/>
        </p:xfrm>
        <a:graphic>
          <a:graphicData uri="http://schemas.openxmlformats.org/drawingml/2006/table">
            <a:tbl>
              <a:tblPr firstRow="1" bandRow="1">
                <a:tableStyleId>{5C22544A-7EE6-4342-B048-85BDC9FD1C3A}</a:tableStyleId>
              </a:tblPr>
              <a:tblGrid>
                <a:gridCol w="4718050">
                  <a:extLst>
                    <a:ext uri="{9D8B030D-6E8A-4147-A177-3AD203B41FA5}">
                      <a16:colId xmlns:a16="http://schemas.microsoft.com/office/drawing/2014/main" val="2165201952"/>
                    </a:ext>
                  </a:extLst>
                </a:gridCol>
              </a:tblGrid>
              <a:tr h="531801">
                <a:tc>
                  <a:txBody>
                    <a:bodyPr/>
                    <a:lstStyle/>
                    <a:p>
                      <a:r>
                        <a:rPr lang="es-CL" dirty="0"/>
                        <a:t>Productos</a:t>
                      </a:r>
                    </a:p>
                  </a:txBody>
                  <a:tcPr/>
                </a:tc>
                <a:extLst>
                  <a:ext uri="{0D108BD9-81ED-4DB2-BD59-A6C34878D82A}">
                    <a16:rowId xmlns:a16="http://schemas.microsoft.com/office/drawing/2014/main" val="3844760262"/>
                  </a:ext>
                </a:extLst>
              </a:tr>
              <a:tr h="531801">
                <a:tc>
                  <a:txBody>
                    <a:bodyPr/>
                    <a:lstStyle/>
                    <a:p>
                      <a:r>
                        <a:rPr lang="es-CL" dirty="0"/>
                        <a:t>Trigo (y derivados del trigo)</a:t>
                      </a:r>
                    </a:p>
                  </a:txBody>
                  <a:tcPr/>
                </a:tc>
                <a:extLst>
                  <a:ext uri="{0D108BD9-81ED-4DB2-BD59-A6C34878D82A}">
                    <a16:rowId xmlns:a16="http://schemas.microsoft.com/office/drawing/2014/main" val="3805417838"/>
                  </a:ext>
                </a:extLst>
              </a:tr>
              <a:tr h="531801">
                <a:tc>
                  <a:txBody>
                    <a:bodyPr/>
                    <a:lstStyle/>
                    <a:p>
                      <a:r>
                        <a:rPr lang="es-CL" dirty="0"/>
                        <a:t>Minerales (plata, carbón, cobre, salitre)</a:t>
                      </a:r>
                    </a:p>
                  </a:txBody>
                  <a:tcPr/>
                </a:tc>
                <a:extLst>
                  <a:ext uri="{0D108BD9-81ED-4DB2-BD59-A6C34878D82A}">
                    <a16:rowId xmlns:a16="http://schemas.microsoft.com/office/drawing/2014/main" val="362730371"/>
                  </a:ext>
                </a:extLst>
              </a:tr>
              <a:tr h="531801">
                <a:tc>
                  <a:txBody>
                    <a:bodyPr/>
                    <a:lstStyle/>
                    <a:p>
                      <a:r>
                        <a:rPr lang="es-CL" dirty="0"/>
                        <a:t>Lino</a:t>
                      </a:r>
                    </a:p>
                  </a:txBody>
                  <a:tcPr/>
                </a:tc>
                <a:extLst>
                  <a:ext uri="{0D108BD9-81ED-4DB2-BD59-A6C34878D82A}">
                    <a16:rowId xmlns:a16="http://schemas.microsoft.com/office/drawing/2014/main" val="1404837253"/>
                  </a:ext>
                </a:extLst>
              </a:tr>
              <a:tr h="531801">
                <a:tc>
                  <a:txBody>
                    <a:bodyPr/>
                    <a:lstStyle/>
                    <a:p>
                      <a:r>
                        <a:rPr lang="es-CL" dirty="0"/>
                        <a:t>Producción vinícola</a:t>
                      </a:r>
                    </a:p>
                  </a:txBody>
                  <a:tcPr/>
                </a:tc>
                <a:extLst>
                  <a:ext uri="{0D108BD9-81ED-4DB2-BD59-A6C34878D82A}">
                    <a16:rowId xmlns:a16="http://schemas.microsoft.com/office/drawing/2014/main" val="3636493481"/>
                  </a:ext>
                </a:extLst>
              </a:tr>
              <a:tr h="531801">
                <a:tc>
                  <a:txBody>
                    <a:bodyPr/>
                    <a:lstStyle/>
                    <a:p>
                      <a:r>
                        <a:rPr lang="es-CL" dirty="0"/>
                        <a:t>Ganado bovino (vacas)</a:t>
                      </a:r>
                    </a:p>
                  </a:txBody>
                  <a:tcPr/>
                </a:tc>
                <a:extLst>
                  <a:ext uri="{0D108BD9-81ED-4DB2-BD59-A6C34878D82A}">
                    <a16:rowId xmlns:a16="http://schemas.microsoft.com/office/drawing/2014/main" val="3810522231"/>
                  </a:ext>
                </a:extLst>
              </a:tr>
            </a:tbl>
          </a:graphicData>
        </a:graphic>
      </p:graphicFrame>
    </p:spTree>
    <p:extLst>
      <p:ext uri="{BB962C8B-B14F-4D97-AF65-F5344CB8AC3E}">
        <p14:creationId xmlns:p14="http://schemas.microsoft.com/office/powerpoint/2010/main" val="339109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310F05A-5A4F-43C8-9131-E1C73213432D}"/>
              </a:ext>
            </a:extLst>
          </p:cNvPr>
          <p:cNvSpPr>
            <a:spLocks noGrp="1"/>
          </p:cNvSpPr>
          <p:nvPr>
            <p:ph type="title"/>
          </p:nvPr>
        </p:nvSpPr>
        <p:spPr>
          <a:xfrm>
            <a:off x="1295402" y="982132"/>
            <a:ext cx="9601196" cy="1071955"/>
          </a:xfrm>
        </p:spPr>
        <p:txBody>
          <a:bodyPr>
            <a:normAutofit/>
          </a:bodyPr>
          <a:lstStyle/>
          <a:p>
            <a:endParaRPr lang="es-CL" dirty="0"/>
          </a:p>
        </p:txBody>
      </p:sp>
      <p:sp>
        <p:nvSpPr>
          <p:cNvPr id="6" name="Marcador de contenido 5">
            <a:extLst>
              <a:ext uri="{FF2B5EF4-FFF2-40B4-BE49-F238E27FC236}">
                <a16:creationId xmlns:a16="http://schemas.microsoft.com/office/drawing/2014/main" id="{C7FAEBBD-3BC8-4CB2-8E0B-12A78A5F830D}"/>
              </a:ext>
            </a:extLst>
          </p:cNvPr>
          <p:cNvSpPr>
            <a:spLocks noGrp="1"/>
          </p:cNvSpPr>
          <p:nvPr>
            <p:ph idx="1"/>
          </p:nvPr>
        </p:nvSpPr>
        <p:spPr/>
        <p:txBody>
          <a:bodyPr>
            <a:normAutofit lnSpcReduction="10000"/>
          </a:bodyPr>
          <a:lstStyle/>
          <a:p>
            <a:r>
              <a:rPr lang="es-CL" dirty="0"/>
              <a:t>La construcción de canales de regadío permitió incorporar enormes extensiones de tierra a la producción agrícola, además el avance y ocupación de las tierras de la Araucanía permitirían que la superficie cultivada se cuadruplicara entre 1842 y 1875.</a:t>
            </a:r>
          </a:p>
          <a:p>
            <a:r>
              <a:rPr lang="es-CL" dirty="0"/>
              <a:t> A pesar del cierre de los mercados de California y Australia hacia 1860, el trigo continuó siendo el principal producto agrícola, reorientándose su exportación a Perú, Argentina, Brasil e Inglaterra; además se incorporaron otros productos como el arroz, la cebada, la remolacha azucarera,  el lino y la expansión vitivinícola del valle central.</a:t>
            </a:r>
          </a:p>
        </p:txBody>
      </p:sp>
    </p:spTree>
    <p:extLst>
      <p:ext uri="{BB962C8B-B14F-4D97-AF65-F5344CB8AC3E}">
        <p14:creationId xmlns:p14="http://schemas.microsoft.com/office/powerpoint/2010/main" val="390389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20" name="Group 1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6" name="Straight Connector 2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1" name="Picture 30"/>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3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3" name="Picture 32"/>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3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6" name="Straight Connector 3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Marcador de contenido 6" descr="Imagen que contiene exterior, antiguo, cielo, foto&#10;&#10;Descripción generada con confianza muy alta"/>
          <p:cNvPicPr>
            <a:picLocks noChangeAspect="1"/>
          </p:cNvPicPr>
          <p:nvPr/>
        </p:nvPicPr>
        <p:blipFill rotWithShape="1">
          <a:blip r:embed="rId5"/>
          <a:srcRect l="17438" r="22479" b="-3"/>
          <a:stretch/>
        </p:blipFill>
        <p:spPr>
          <a:xfrm>
            <a:off x="6093447" y="821175"/>
            <a:ext cx="2584054" cy="2494531"/>
          </a:xfrm>
          <a:prstGeom prst="rect">
            <a:avLst/>
          </a:prstGeom>
        </p:spPr>
      </p:pic>
      <p:pic>
        <p:nvPicPr>
          <p:cNvPr id="9" name="Marcador de contenido 8" descr="Imagen que contiene foto, exterior, antiguo, persona&#10;&#10;Descripción generada con confianza muy alta">
            <a:extLst>
              <a:ext uri="{FF2B5EF4-FFF2-40B4-BE49-F238E27FC236}">
                <a16:creationId xmlns:a16="http://schemas.microsoft.com/office/drawing/2014/main" id="{9FBF5E03-D15F-46E9-BDBF-0CC2F97E61FF}"/>
              </a:ext>
            </a:extLst>
          </p:cNvPr>
          <p:cNvPicPr>
            <a:picLocks noGrp="1" noChangeAspect="1"/>
          </p:cNvPicPr>
          <p:nvPr>
            <p:ph sz="half" idx="2"/>
          </p:nvPr>
        </p:nvPicPr>
        <p:blipFill rotWithShape="1">
          <a:blip r:embed="rId6"/>
          <a:srcRect t="24910" r="-2" b="3470"/>
          <a:stretch/>
        </p:blipFill>
        <p:spPr>
          <a:xfrm>
            <a:off x="6093448" y="3453833"/>
            <a:ext cx="5264080" cy="2478837"/>
          </a:xfrm>
          <a:prstGeom prst="rect">
            <a:avLst/>
          </a:prstGeom>
        </p:spPr>
      </p:pic>
      <p:sp>
        <p:nvSpPr>
          <p:cNvPr id="2" name="Título 1">
            <a:extLst>
              <a:ext uri="{FF2B5EF4-FFF2-40B4-BE49-F238E27FC236}">
                <a16:creationId xmlns:a16="http://schemas.microsoft.com/office/drawing/2014/main" id="{5469EFD1-A1D8-4F24-8CB0-A9C24D39920C}"/>
              </a:ext>
            </a:extLst>
          </p:cNvPr>
          <p:cNvSpPr>
            <a:spLocks noGrp="1"/>
          </p:cNvSpPr>
          <p:nvPr>
            <p:ph type="title"/>
          </p:nvPr>
        </p:nvSpPr>
        <p:spPr>
          <a:xfrm>
            <a:off x="1170564" y="982132"/>
            <a:ext cx="4561069" cy="1416721"/>
          </a:xfrm>
        </p:spPr>
        <p:txBody>
          <a:bodyPr vert="horz" lIns="91440" tIns="45720" rIns="91440" bIns="45720" rtlCol="0" anchor="ctr">
            <a:normAutofit/>
          </a:bodyPr>
          <a:lstStyle/>
          <a:p>
            <a:r>
              <a:rPr lang="en-US" sz="4000"/>
              <a:t>I. El salitre.</a:t>
            </a:r>
          </a:p>
        </p:txBody>
      </p:sp>
      <p:sp>
        <p:nvSpPr>
          <p:cNvPr id="14" name="Content Placeholder 13"/>
          <p:cNvSpPr>
            <a:spLocks noGrp="1"/>
          </p:cNvSpPr>
          <p:nvPr>
            <p:ph sz="half" idx="1"/>
          </p:nvPr>
        </p:nvSpPr>
        <p:spPr>
          <a:xfrm>
            <a:off x="1167385" y="2556932"/>
            <a:ext cx="4567427" cy="3318936"/>
          </a:xfrm>
        </p:spPr>
        <p:txBody>
          <a:bodyPr vert="horz" lIns="91440" tIns="45720" rIns="91440" bIns="45720" rtlCol="0" anchor="t">
            <a:normAutofit lnSpcReduction="10000"/>
          </a:bodyPr>
          <a:lstStyle/>
          <a:p>
            <a:r>
              <a:rPr lang="es-CL" sz="1800" dirty="0"/>
              <a:t>A partir de la </a:t>
            </a:r>
            <a:r>
              <a:rPr lang="es-CL" sz="1800" b="1" dirty="0"/>
              <a:t>Guerra del Pacífico, </a:t>
            </a:r>
            <a:r>
              <a:rPr lang="es-CL" sz="1800" dirty="0"/>
              <a:t>el Salitre se convertiría en el</a:t>
            </a:r>
            <a:r>
              <a:rPr lang="es-CL" sz="1800" b="1" dirty="0"/>
              <a:t> pilar fundamental de la economía chilena. </a:t>
            </a:r>
            <a:r>
              <a:rPr lang="es-CL" sz="1800" dirty="0"/>
              <a:t>La anexión de Tarapacá y Antofagasta permitió el monopolio de la producción mundial del salitre. Este recurso fue exportado en grandes cantidades a </a:t>
            </a:r>
            <a:r>
              <a:rPr lang="es-CL" sz="1800" b="1" dirty="0"/>
              <a:t>Europa, </a:t>
            </a:r>
            <a:r>
              <a:rPr lang="es-CL" sz="1800" dirty="0"/>
              <a:t>donde se utilizó principalmente como fertilizante y en la fabricación de explosivos. Este mineral gravitará sobre todos los aspectos de la vida nacional, consolidándose una economía dependiente y </a:t>
            </a:r>
            <a:r>
              <a:rPr lang="es-CL" sz="1800" dirty="0" err="1"/>
              <a:t>monoproductora</a:t>
            </a:r>
            <a:r>
              <a:rPr lang="es-CL" sz="1800" dirty="0"/>
              <a:t>. En 1890 el 60 % de las exportaciones lo constituía el salitre.</a:t>
            </a:r>
            <a:endParaRPr lang="en-US" sz="1800" dirty="0"/>
          </a:p>
        </p:txBody>
      </p:sp>
    </p:spTree>
    <p:extLst>
      <p:ext uri="{BB962C8B-B14F-4D97-AF65-F5344CB8AC3E}">
        <p14:creationId xmlns:p14="http://schemas.microsoft.com/office/powerpoint/2010/main" val="306964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69" name="Group 47"/>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9" name="Picture 48"/>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 name="Picture 5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2" name="Picture 51"/>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0" name="Straight Connector 5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1" name="Rectangle 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7"/>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9" name="Picture 58"/>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0" name="Rectangle 59"/>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1" name="Picture 6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2" name="Picture 61"/>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3" name="Straight Connector 6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6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Marcador de contenido 5" descr="Imagen que contiene persona, exterior, foto, grupo&#10;&#10;Descripción generada con confianza muy alta"/>
          <p:cNvPicPr>
            <a:picLocks noChangeAspect="1"/>
          </p:cNvPicPr>
          <p:nvPr/>
        </p:nvPicPr>
        <p:blipFill rotWithShape="1">
          <a:blip r:embed="rId5"/>
          <a:srcRect l="11953" r="10676" b="-4"/>
          <a:stretch/>
        </p:blipFill>
        <p:spPr>
          <a:xfrm>
            <a:off x="6093447" y="821175"/>
            <a:ext cx="2584054" cy="2494531"/>
          </a:xfrm>
          <a:prstGeom prst="rect">
            <a:avLst/>
          </a:prstGeom>
        </p:spPr>
      </p:pic>
      <p:pic>
        <p:nvPicPr>
          <p:cNvPr id="75" name="Marcador de contenido 7" descr="Imagen que contiene exterior, edificio, cielo, transporte&#10;&#10;Descripción generada con confianza muy alta"/>
          <p:cNvPicPr>
            <a:picLocks noChangeAspect="1"/>
          </p:cNvPicPr>
          <p:nvPr/>
        </p:nvPicPr>
        <p:blipFill rotWithShape="1">
          <a:blip r:embed="rId6"/>
          <a:srcRect t="19452" r="-2" b="12301"/>
          <a:stretch/>
        </p:blipFill>
        <p:spPr>
          <a:xfrm>
            <a:off x="6093448" y="3453833"/>
            <a:ext cx="5264080" cy="2478837"/>
          </a:xfrm>
          <a:prstGeom prst="rect">
            <a:avLst/>
          </a:prstGeom>
        </p:spPr>
      </p:pic>
      <p:pic>
        <p:nvPicPr>
          <p:cNvPr id="9" name="Marcador de contenido 8" descr="Imagen que contiene foto, antiguo, negro, de pie&#10;&#10;Descripción generada con confianza muy alta">
            <a:extLst>
              <a:ext uri="{FF2B5EF4-FFF2-40B4-BE49-F238E27FC236}">
                <a16:creationId xmlns:a16="http://schemas.microsoft.com/office/drawing/2014/main" id="{ED3471F7-E761-4219-B7D0-735AE34F5B03}"/>
              </a:ext>
            </a:extLst>
          </p:cNvPr>
          <p:cNvPicPr>
            <a:picLocks noGrp="1" noChangeAspect="1"/>
          </p:cNvPicPr>
          <p:nvPr>
            <p:ph sz="half" idx="1"/>
          </p:nvPr>
        </p:nvPicPr>
        <p:blipFill rotWithShape="1">
          <a:blip r:embed="rId7"/>
          <a:srcRect l="21034" r="11794" b="2"/>
          <a:stretch/>
        </p:blipFill>
        <p:spPr>
          <a:xfrm>
            <a:off x="8855486" y="821175"/>
            <a:ext cx="2510350" cy="2494531"/>
          </a:xfrm>
          <a:prstGeom prst="rect">
            <a:avLst/>
          </a:prstGeom>
        </p:spPr>
      </p:pic>
      <p:sp>
        <p:nvSpPr>
          <p:cNvPr id="2" name="Título 1">
            <a:extLst>
              <a:ext uri="{FF2B5EF4-FFF2-40B4-BE49-F238E27FC236}">
                <a16:creationId xmlns:a16="http://schemas.microsoft.com/office/drawing/2014/main" id="{BB3D4C40-803C-4BB5-A72C-EF4C1EF6B28F}"/>
              </a:ext>
            </a:extLst>
          </p:cNvPr>
          <p:cNvSpPr>
            <a:spLocks noGrp="1"/>
          </p:cNvSpPr>
          <p:nvPr>
            <p:ph type="title"/>
          </p:nvPr>
        </p:nvSpPr>
        <p:spPr>
          <a:xfrm>
            <a:off x="1170564" y="982132"/>
            <a:ext cx="4561069" cy="1416721"/>
          </a:xfrm>
        </p:spPr>
        <p:txBody>
          <a:bodyPr vert="horz" lIns="91440" tIns="45720" rIns="91440" bIns="45720" rtlCol="0" anchor="ctr">
            <a:normAutofit/>
          </a:bodyPr>
          <a:lstStyle/>
          <a:p>
            <a:endParaRPr lang="en-US" sz="4000"/>
          </a:p>
        </p:txBody>
      </p:sp>
      <p:sp>
        <p:nvSpPr>
          <p:cNvPr id="76" name="Content Placeholder 41"/>
          <p:cNvSpPr>
            <a:spLocks noGrp="1"/>
          </p:cNvSpPr>
          <p:nvPr>
            <p:ph sz="half" idx="2"/>
          </p:nvPr>
        </p:nvSpPr>
        <p:spPr>
          <a:xfrm>
            <a:off x="1167385" y="1248229"/>
            <a:ext cx="4567427" cy="5000171"/>
          </a:xfrm>
        </p:spPr>
        <p:txBody>
          <a:bodyPr vert="horz" lIns="91440" tIns="45720" rIns="91440" bIns="45720" rtlCol="0" anchor="t">
            <a:normAutofit/>
          </a:bodyPr>
          <a:lstStyle/>
          <a:p>
            <a:r>
              <a:rPr lang="es-CL" sz="1800" dirty="0"/>
              <a:t> Los ingleses que antes de la guerra controlaban el 13% de la producción, posteriormente, mediante la especulación y la compra de certificados, llegaron a controlar el 55% de la producción total de las salitreras y el 70% de los capitales invertidos en la industria salitrera, además de controlar las rutas de comunicaciones. Destaca en este juego, John Thomas North, apodado el “rey del salitre”; dueño de 12 compañías salitreras, además de ferrocarriles, alumbrado público y el abastecimiento alimentario de las salitreras. </a:t>
            </a:r>
          </a:p>
          <a:p>
            <a:pPr marL="0" indent="0">
              <a:buNone/>
            </a:pPr>
            <a:endParaRPr lang="en-US" sz="1800" dirty="0"/>
          </a:p>
        </p:txBody>
      </p:sp>
    </p:spTree>
    <p:extLst>
      <p:ext uri="{BB962C8B-B14F-4D97-AF65-F5344CB8AC3E}">
        <p14:creationId xmlns:p14="http://schemas.microsoft.com/office/powerpoint/2010/main" val="90984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B076967-C112-4C66-94A1-BE165B1664C6}"/>
              </a:ext>
            </a:extLst>
          </p:cNvPr>
          <p:cNvSpPr>
            <a:spLocks noGrp="1"/>
          </p:cNvSpPr>
          <p:nvPr>
            <p:ph type="title"/>
          </p:nvPr>
        </p:nvSpPr>
        <p:spPr/>
        <p:txBody>
          <a:bodyPr/>
          <a:lstStyle/>
          <a:p>
            <a:r>
              <a:rPr lang="es-CL" dirty="0"/>
              <a:t>Consecuencias del auge salitrero.</a:t>
            </a:r>
          </a:p>
        </p:txBody>
      </p:sp>
      <p:sp>
        <p:nvSpPr>
          <p:cNvPr id="6" name="Marcador de contenido 5">
            <a:extLst>
              <a:ext uri="{FF2B5EF4-FFF2-40B4-BE49-F238E27FC236}">
                <a16:creationId xmlns:a16="http://schemas.microsoft.com/office/drawing/2014/main" id="{D30B0A55-7D00-4D72-BF66-073C377A9A17}"/>
              </a:ext>
            </a:extLst>
          </p:cNvPr>
          <p:cNvSpPr>
            <a:spLocks noGrp="1"/>
          </p:cNvSpPr>
          <p:nvPr>
            <p:ph idx="1"/>
          </p:nvPr>
        </p:nvSpPr>
        <p:spPr/>
        <p:txBody>
          <a:bodyPr/>
          <a:lstStyle/>
          <a:p>
            <a:r>
              <a:rPr lang="es-CL" dirty="0"/>
              <a:t>1- Inversión del Estado: El Estado chileno, partidario del librecambismo, sólo se beneficiaba a través de los impuestos a la exportación de salitre. Sin embargo, con los derechos de exportación y los impuestos, el Estado pudo obtener grandes entradas. Las rentas salitreras llegaron a representar más del 50% de los ingresos percibidos por el Estado en 1890.</a:t>
            </a:r>
          </a:p>
          <a:p>
            <a:r>
              <a:rPr lang="es-CL" dirty="0"/>
              <a:t> El Estado invertiría parte de la riqueza salitrera en educación, hacienda, industria y obras públicas. </a:t>
            </a:r>
          </a:p>
          <a:p>
            <a:endParaRPr lang="es-CL" dirty="0"/>
          </a:p>
        </p:txBody>
      </p:sp>
    </p:spTree>
    <p:extLst>
      <p:ext uri="{BB962C8B-B14F-4D97-AF65-F5344CB8AC3E}">
        <p14:creationId xmlns:p14="http://schemas.microsoft.com/office/powerpoint/2010/main" val="4184376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578</TotalTime>
  <Words>1375</Words>
  <Application>Microsoft Office PowerPoint</Application>
  <PresentationFormat>Panorámica</PresentationFormat>
  <Paragraphs>48</Paragraphs>
  <Slides>22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Garamond</vt:lpstr>
      <vt:lpstr>Orgánico</vt:lpstr>
      <vt:lpstr>Gobiernos Liberales: Economía y sociedad. </vt:lpstr>
      <vt:lpstr>Preguntas guía. </vt:lpstr>
      <vt:lpstr>Expansión de la economía Chilena: economía mundo.</vt:lpstr>
      <vt:lpstr>Presentación de PowerPoint</vt:lpstr>
      <vt:lpstr>Principales productos de exportación y países.</vt:lpstr>
      <vt:lpstr>Presentación de PowerPoint</vt:lpstr>
      <vt:lpstr>I. El salitre.</vt:lpstr>
      <vt:lpstr>Presentación de PowerPoint</vt:lpstr>
      <vt:lpstr>Consecuencias del auge salitrero.</vt:lpstr>
      <vt:lpstr>Nacimiento de “la cuestión social”</vt:lpstr>
      <vt:lpstr>Conventillos. </vt:lpstr>
      <vt:lpstr>Presentación de PowerPoint</vt:lpstr>
      <vt:lpstr>Conventillos hoy:</vt:lpstr>
      <vt:lpstr>Sociedad y cultura.</vt:lpstr>
      <vt:lpstr>I. Disputas por la libertad de enseñanza. </vt:lpstr>
      <vt:lpstr>Enseñanza Primaria Básica</vt:lpstr>
      <vt:lpstr>Presentación de PowerPoint</vt:lpstr>
      <vt:lpstr>Enseñanza Secundaria</vt:lpstr>
      <vt:lpstr>Presentación de PowerPoint</vt:lpstr>
      <vt:lpstr>Enseñanza Universitaria Católica.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Gobiernos Liberales: Economía y sociedad.</dc:title>
  <dc:creator>Consuelo Beatriz Cáceres Aedo</dc:creator>
  <cp:lastModifiedBy>n.torres.d98@gmail.com</cp:lastModifiedBy>
  <cp:revision>13</cp:revision>
  <dcterms:created xsi:type="dcterms:W3CDTF">2017-07-04T21:13:59Z</dcterms:created>
  <dcterms:modified xsi:type="dcterms:W3CDTF">2018-07-19T18:11:50Z</dcterms:modified>
</cp:coreProperties>
</file>