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62" r:id="rId3"/>
    <p:sldId id="263" r:id="rId4"/>
    <p:sldId id="258" r:id="rId5"/>
    <p:sldId id="272" r:id="rId6"/>
    <p:sldId id="259" r:id="rId7"/>
    <p:sldId id="273" r:id="rId8"/>
    <p:sldId id="260" r:id="rId9"/>
    <p:sldId id="265" r:id="rId10"/>
    <p:sldId id="267" r:id="rId11"/>
    <p:sldId id="270" r:id="rId12"/>
    <p:sldId id="266" r:id="rId13"/>
    <p:sldId id="275" r:id="rId14"/>
    <p:sldId id="274" r:id="rId15"/>
    <p:sldId id="269" r:id="rId16"/>
    <p:sldId id="268" r:id="rId17"/>
    <p:sldId id="271" r:id="rId18"/>
    <p:sldId id="26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79" autoAdjust="0"/>
    <p:restoredTop sz="94660"/>
  </p:normalViewPr>
  <p:slideViewPr>
    <p:cSldViewPr snapToGrid="0">
      <p:cViewPr varScale="1">
        <p:scale>
          <a:sx n="40" d="100"/>
          <a:sy n="40" d="100"/>
        </p:scale>
        <p:origin x="9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C2CCD0-B1B6-4331-8EAF-CEAD754064C8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B5A6B-F117-41CB-9B3F-E16564E21A4A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11933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B5A6B-F117-41CB-9B3F-E16564E21A4A}" type="slidenum">
              <a:rPr lang="es-CL" smtClean="0"/>
              <a:t>6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25244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68543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0326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5444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3491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724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7244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75067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72888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93110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2375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8016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4187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024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95676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09183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8383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8F60F-3A32-413F-AED0-2BE71A76AA1D}" type="datetimeFigureOut">
              <a:rPr lang="es-CL" smtClean="0"/>
              <a:t>05-08-2018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5B43B40-2E58-425E-8EEE-0F51B0EC298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68407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532274-58A4-4F5D-ABAC-262B5FBCC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199" y="4571999"/>
            <a:ext cx="7673801" cy="1087656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s-CL" sz="3400" dirty="0"/>
              <a:t>Técnicas de resolución: Preguntas de comprensión lectora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8A6FB6D-DCEB-4200-BE6B-DB3805BD01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4795" y="5659655"/>
            <a:ext cx="7599205" cy="611896"/>
          </a:xfrm>
        </p:spPr>
        <p:txBody>
          <a:bodyPr>
            <a:normAutofit/>
          </a:bodyPr>
          <a:lstStyle/>
          <a:p>
            <a:pPr algn="l"/>
            <a:endParaRPr lang="es-CL" dirty="0"/>
          </a:p>
        </p:txBody>
      </p:sp>
      <p:pic>
        <p:nvPicPr>
          <p:cNvPr id="3074" name="Picture 2" descr="Resultado de imagen para jean paul sartre frases lenguaje">
            <a:extLst>
              <a:ext uri="{FF2B5EF4-FFF2-40B4-BE49-F238E27FC236}">
                <a16:creationId xmlns:a16="http://schemas.microsoft.com/office/drawing/2014/main" id="{65D7817F-E8E8-42E3-BB8F-A152E756E2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549" y="609600"/>
            <a:ext cx="6070595" cy="3642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9543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833DEF-FC5A-448B-B6DF-CA158FE38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de síntesis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8EF410-0286-44F7-82A8-31E511F9A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b="1" dirty="0"/>
              <a:t>Reconocimiento de preguntas de síntesis </a:t>
            </a:r>
          </a:p>
          <a:p>
            <a:pPr algn="just"/>
            <a:r>
              <a:rPr lang="es-CL" dirty="0"/>
              <a:t>¿Cuál es el tema del párrafo X? </a:t>
            </a:r>
            <a:r>
              <a:rPr lang="es-CL" dirty="0">
                <a:sym typeface="Wingdings" panose="05000000000000000000" pitchFamily="2" charset="2"/>
              </a:rPr>
              <a:t> Local</a:t>
            </a:r>
            <a:endParaRPr lang="es-CL" dirty="0"/>
          </a:p>
          <a:p>
            <a:pPr algn="just"/>
            <a:r>
              <a:rPr lang="es-CL" dirty="0"/>
              <a:t>¿Cuál sería un título adecuado para el texto? – Global </a:t>
            </a:r>
          </a:p>
          <a:p>
            <a:pPr marL="0" indent="0" algn="just">
              <a:buNone/>
            </a:pPr>
            <a:r>
              <a:rPr lang="es-CL" dirty="0"/>
              <a:t> </a:t>
            </a:r>
          </a:p>
          <a:p>
            <a:pPr marL="0" indent="0" algn="just">
              <a:buNone/>
            </a:pPr>
            <a:r>
              <a:rPr lang="es-CL" b="1" dirty="0"/>
              <a:t>Distractores comunes </a:t>
            </a:r>
            <a:r>
              <a:rPr lang="es-CL" dirty="0"/>
              <a:t> </a:t>
            </a:r>
          </a:p>
          <a:p>
            <a:pPr algn="just">
              <a:buFontTx/>
              <a:buChar char="-"/>
            </a:pPr>
            <a:r>
              <a:rPr lang="es-CL" dirty="0"/>
              <a:t>Cambio de sujeto o predicado.</a:t>
            </a:r>
          </a:p>
          <a:p>
            <a:pPr marL="0" indent="0" algn="just">
              <a:buNone/>
            </a:pPr>
            <a:r>
              <a:rPr lang="es-CL" dirty="0"/>
              <a:t>  </a:t>
            </a:r>
            <a:r>
              <a:rPr lang="es-CL" b="1" dirty="0"/>
              <a:t>Ejemplo</a:t>
            </a:r>
            <a:r>
              <a:rPr lang="es-CL" dirty="0"/>
              <a:t>: Las peras son saludables, Los frutos secos son deliciosos. </a:t>
            </a:r>
          </a:p>
          <a:p>
            <a:pPr algn="just">
              <a:buFontTx/>
              <a:buChar char="-"/>
            </a:pPr>
            <a:r>
              <a:rPr lang="es-CL" dirty="0"/>
              <a:t>Sujeto más especifico: Las nueces son saludables</a:t>
            </a:r>
          </a:p>
          <a:p>
            <a:pPr algn="just">
              <a:buFontTx/>
              <a:buChar char="-"/>
            </a:pPr>
            <a:r>
              <a:rPr lang="es-CL" dirty="0"/>
              <a:t>Sujeto más general : Los frutos son saludables. </a:t>
            </a:r>
          </a:p>
          <a:p>
            <a:pPr algn="just">
              <a:buFontTx/>
              <a:buChar char="-"/>
            </a:pP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44590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CC24FF-5FF0-4641-8633-6418A18F8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Síntesis global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F4A293E-89B2-45A6-8256-86E4A64F7F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781" r="11062" b="18912"/>
          <a:stretch/>
        </p:blipFill>
        <p:spPr>
          <a:xfrm>
            <a:off x="3924887" y="481208"/>
            <a:ext cx="7035157" cy="2898384"/>
          </a:xfrm>
          <a:prstGeom prst="rect">
            <a:avLst/>
          </a:prstGeom>
        </p:spPr>
      </p:pic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7C182E60-6EB0-4C33-A981-F6C5451E5D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46203" y="3182885"/>
            <a:ext cx="7613841" cy="3520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284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3841C7-FA86-45BE-9D34-59EB65937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de intención comunicativa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26908E-8F7D-40DD-8D93-7CB00E2E1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5" y="1772529"/>
            <a:ext cx="7186505" cy="50854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b="1" dirty="0"/>
              <a:t>¿Qué es? </a:t>
            </a:r>
          </a:p>
          <a:p>
            <a:pPr marL="0" indent="0" algn="just">
              <a:buNone/>
            </a:pPr>
            <a:r>
              <a:rPr lang="es-CL" dirty="0"/>
              <a:t>La intención comunicativa es el resultado que busca el emisor con el hecho de emitir el texto</a:t>
            </a:r>
          </a:p>
          <a:p>
            <a:pPr algn="just"/>
            <a:r>
              <a:rPr lang="es-CL" dirty="0"/>
              <a:t>Intención comunicativa = Intención general + Tema</a:t>
            </a:r>
          </a:p>
          <a:p>
            <a:pPr algn="just"/>
            <a:r>
              <a:rPr lang="es-CL" dirty="0"/>
              <a:t>La intención general es el </a:t>
            </a:r>
            <a:r>
              <a:rPr lang="es-CL" b="1" dirty="0"/>
              <a:t>motivo por el cual se escribe el texto. </a:t>
            </a:r>
          </a:p>
          <a:p>
            <a:pPr algn="just"/>
            <a:r>
              <a:rPr lang="es-CL" dirty="0"/>
              <a:t>Para discernir cuál es la intención general sirve plantearse ¿En qué situación el emisor fracasaría en su pretensión por la cual emite el texto? Ejemplo: Un texto publicitario fracasa si es que no promueve la adquisición de un bien o servicio. </a:t>
            </a:r>
          </a:p>
          <a:p>
            <a:pPr marL="0" indent="0" algn="just">
              <a:buNone/>
            </a:pPr>
            <a:r>
              <a:rPr lang="es-CL" b="1" dirty="0"/>
              <a:t>Reconocimiento de preguntas de intención comunicativa </a:t>
            </a:r>
          </a:p>
          <a:p>
            <a:pPr algn="just"/>
            <a:r>
              <a:rPr lang="es-CL" dirty="0"/>
              <a:t>¿Cuál es la función discursiva del texto? </a:t>
            </a:r>
          </a:p>
          <a:p>
            <a:pPr algn="just"/>
            <a:r>
              <a:rPr lang="es-CL" dirty="0"/>
              <a:t>El emisor escribe el texto con el propósito de… </a:t>
            </a:r>
          </a:p>
          <a:p>
            <a:pPr marL="0" indent="0" algn="just">
              <a:buNone/>
            </a:pP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25033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969584-D593-4729-91C4-BC348A6B5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Síntesis local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FE636FF0-B63B-40EA-A006-B836039DC2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3200" y="1930400"/>
            <a:ext cx="8100802" cy="327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698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D26C6F-1DEB-4048-8450-EAD4C6FF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0D32E9C9-3123-4D27-87DC-CD9247CC29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51990" y="798287"/>
            <a:ext cx="7562464" cy="4358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922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1BAD2C-AF1F-4DA7-BA0A-F5414C909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Preguntas de análisis-síntesis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1F97C4-5FEF-4CE2-B577-85692971E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5128380" cy="3880773"/>
          </a:xfrm>
        </p:spPr>
        <p:txBody>
          <a:bodyPr/>
          <a:lstStyle/>
          <a:p>
            <a:r>
              <a:rPr lang="es-CL" dirty="0"/>
              <a:t>Tipo de pregunta de </a:t>
            </a:r>
            <a:r>
              <a:rPr lang="es-CL" b="1" dirty="0"/>
              <a:t>síntesis</a:t>
            </a:r>
            <a:r>
              <a:rPr lang="es-CL" dirty="0"/>
              <a:t> que exige la comparación entre dos elementos del texto para así establecer relaciones.  </a:t>
            </a:r>
          </a:p>
          <a:p>
            <a:r>
              <a:rPr lang="es-CL" dirty="0"/>
              <a:t>Al igual que la pregunta de intención comunicativa, esta alude a la </a:t>
            </a:r>
            <a:r>
              <a:rPr lang="es-CL" b="1" dirty="0"/>
              <a:t>acción fundamental</a:t>
            </a:r>
            <a:r>
              <a:rPr lang="es-CL" dirty="0"/>
              <a:t> que se lleva a cabo en ese trozo del texto.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25A20B1-E50B-40A5-8C30-836638589C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0956" y="2160589"/>
            <a:ext cx="5323710" cy="3518278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077E0B3D-5653-4055-ACB2-2EAB988528C1}"/>
              </a:ext>
            </a:extLst>
          </p:cNvPr>
          <p:cNvSpPr/>
          <p:nvPr/>
        </p:nvSpPr>
        <p:spPr>
          <a:xfrm>
            <a:off x="434440" y="5043406"/>
            <a:ext cx="61428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i="1" dirty="0">
                <a:solidFill>
                  <a:srgbClr val="222222"/>
                </a:solidFill>
                <a:latin typeface="arial" panose="020B0604020202020204" pitchFamily="34" charset="0"/>
              </a:rPr>
              <a:t>“El análisis consiste en la separación de las partes de esas realidades hasta llegar a conocer sus elementos fundamentales y las relaciones que existen entre ellos. La síntesis, por otro lado, se refiere a la composición de un todo por reunión de sus partes o elementos.”</a:t>
            </a:r>
            <a:endParaRPr lang="es-CL" i="1" dirty="0"/>
          </a:p>
        </p:txBody>
      </p:sp>
    </p:spTree>
    <p:extLst>
      <p:ext uri="{BB962C8B-B14F-4D97-AF65-F5344CB8AC3E}">
        <p14:creationId xmlns:p14="http://schemas.microsoft.com/office/powerpoint/2010/main" val="174709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D72FCC-0FDB-43EC-AC59-8AA754BDA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es-CL" dirty="0"/>
              <a:t>Preguntas de interpretación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7A5A6F-B687-4130-B611-B83A3737D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4232291" cy="4493429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s-CL" sz="1300" b="1" dirty="0"/>
              <a:t>¿Qué es?</a:t>
            </a:r>
          </a:p>
          <a:p>
            <a:pPr>
              <a:lnSpc>
                <a:spcPct val="90000"/>
              </a:lnSpc>
            </a:pPr>
            <a:r>
              <a:rPr lang="es-CL" sz="1300" dirty="0"/>
              <a:t>Tipo de pregunta que busca una formulación análoga del contenido: Lo mismo en otras palabras. </a:t>
            </a:r>
          </a:p>
          <a:p>
            <a:pPr>
              <a:lnSpc>
                <a:spcPct val="90000"/>
              </a:lnSpc>
            </a:pPr>
            <a:r>
              <a:rPr lang="es-CL" sz="1300" dirty="0"/>
              <a:t>Connotativo a denotativo y viceversa: Sentido literal a figurado o figurado a literal. </a:t>
            </a:r>
          </a:p>
          <a:p>
            <a:pPr>
              <a:lnSpc>
                <a:spcPct val="90000"/>
              </a:lnSpc>
            </a:pPr>
            <a:r>
              <a:rPr lang="es-CL" sz="1300" dirty="0"/>
              <a:t>Se piden extractos del texto, la respuesta está en el extracto, </a:t>
            </a:r>
            <a:r>
              <a:rPr lang="es-CL" sz="1300" b="1" dirty="0"/>
              <a:t>no en otro lado.</a:t>
            </a:r>
            <a:r>
              <a:rPr lang="es-CL" sz="1300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endParaRPr lang="es-CL" sz="1300" b="1" dirty="0"/>
          </a:p>
          <a:p>
            <a:pPr marL="0" indent="0">
              <a:lnSpc>
                <a:spcPct val="90000"/>
              </a:lnSpc>
              <a:buNone/>
            </a:pPr>
            <a:r>
              <a:rPr lang="es-CL" sz="1300" b="1" dirty="0"/>
              <a:t>Distractores comunes </a:t>
            </a:r>
          </a:p>
          <a:p>
            <a:pPr>
              <a:lnSpc>
                <a:spcPct val="90000"/>
              </a:lnSpc>
            </a:pPr>
            <a:r>
              <a:rPr lang="es-CL" sz="1300" dirty="0"/>
              <a:t>Respuesta que correctamente entrega contenido no referente a la cita que se está preguntando</a:t>
            </a:r>
          </a:p>
          <a:p>
            <a:pPr>
              <a:lnSpc>
                <a:spcPct val="90000"/>
              </a:lnSpc>
            </a:pPr>
            <a:r>
              <a:rPr lang="es-CL" sz="1300" dirty="0"/>
              <a:t>Respuesta incompleta: No traduce la totalidad del enunciado </a:t>
            </a:r>
          </a:p>
          <a:p>
            <a:pPr>
              <a:lnSpc>
                <a:spcPct val="90000"/>
              </a:lnSpc>
            </a:pPr>
            <a:r>
              <a:rPr lang="es-CL" sz="1300" dirty="0"/>
              <a:t>Pregunta parcialmente correcta </a:t>
            </a:r>
          </a:p>
          <a:p>
            <a:pPr>
              <a:lnSpc>
                <a:spcPct val="90000"/>
              </a:lnSpc>
            </a:pPr>
            <a:endParaRPr lang="es-CL" sz="1300" dirty="0"/>
          </a:p>
          <a:p>
            <a:pPr>
              <a:lnSpc>
                <a:spcPct val="90000"/>
              </a:lnSpc>
            </a:pPr>
            <a:endParaRPr lang="es-CL" sz="1300" dirty="0"/>
          </a:p>
          <a:p>
            <a:pPr>
              <a:lnSpc>
                <a:spcPct val="90000"/>
              </a:lnSpc>
            </a:pPr>
            <a:endParaRPr lang="es-CL" sz="1300" dirty="0"/>
          </a:p>
        </p:txBody>
      </p:sp>
      <p:pic>
        <p:nvPicPr>
          <p:cNvPr id="4" name="Imagen 3" descr="Imagen que contiene texto&#10;&#10;Descripción generada con confianza muy alta">
            <a:extLst>
              <a:ext uri="{FF2B5EF4-FFF2-40B4-BE49-F238E27FC236}">
                <a16:creationId xmlns:a16="http://schemas.microsoft.com/office/drawing/2014/main" id="{64906B5D-9796-41EA-BAD1-41D44C909B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1502" y="2159331"/>
            <a:ext cx="3578257" cy="3750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555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E7C6F9-072F-4A79-978B-46295A227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DE3951CD-8DB2-4EEC-8DD7-EB80FDF0C1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28912" y="473087"/>
            <a:ext cx="6734175" cy="227647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F466AF1-354D-453F-A1AA-5502AA882E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8333" y="3004457"/>
            <a:ext cx="5955669" cy="3574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88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594B55-B458-4451-98C4-B1F01D2A3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Tips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B6410D-9B46-4A66-9383-7D82ACA07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 PSU de lenguaje es una prueba de desgaste contra el tiempo, se ha de ahorrar tiempo y energía.</a:t>
            </a:r>
          </a:p>
          <a:p>
            <a:r>
              <a:rPr lang="es-CL" dirty="0"/>
              <a:t>Leer las preguntas antes de comenzar las lecturas: Estas dan respuesta a cómo y dónde se ha de enfocar la lectura del texto. </a:t>
            </a:r>
          </a:p>
          <a:p>
            <a:r>
              <a:rPr lang="es-CL" dirty="0"/>
              <a:t>Leer el título: Información que permite saber de antemano sobre lo que tratará el texto </a:t>
            </a:r>
          </a:p>
          <a:p>
            <a:r>
              <a:rPr lang="es-CL" dirty="0"/>
              <a:t> No recurrir a conocimientos previos para sellar falta de entendimiento que el texto responde. </a:t>
            </a:r>
          </a:p>
        </p:txBody>
      </p:sp>
    </p:spTree>
    <p:extLst>
      <p:ext uri="{BB962C8B-B14F-4D97-AF65-F5344CB8AC3E}">
        <p14:creationId xmlns:p14="http://schemas.microsoft.com/office/powerpoint/2010/main" val="312821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87E017-C80C-40F2-9161-87348EC74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Tipos de pregunta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7F0B4D-338B-4B7C-8262-B9C9CBD61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6004820" cy="3410217"/>
          </a:xfrm>
        </p:spPr>
        <p:txBody>
          <a:bodyPr/>
          <a:lstStyle/>
          <a:p>
            <a:pPr algn="just"/>
            <a:r>
              <a:rPr lang="es-CL" b="1" dirty="0"/>
              <a:t>Preguntas textuales </a:t>
            </a:r>
          </a:p>
          <a:p>
            <a:pPr algn="just"/>
            <a:r>
              <a:rPr lang="es-CL" b="1" dirty="0"/>
              <a:t>Preguntas de inferencia local </a:t>
            </a:r>
          </a:p>
          <a:p>
            <a:pPr algn="just"/>
            <a:r>
              <a:rPr lang="es-CL" b="1" dirty="0"/>
              <a:t>Preguntas de inferencia global </a:t>
            </a:r>
          </a:p>
          <a:p>
            <a:pPr algn="just"/>
            <a:r>
              <a:rPr lang="es-CL" b="1" dirty="0"/>
              <a:t>Preguntas de síntesis </a:t>
            </a:r>
          </a:p>
          <a:p>
            <a:pPr algn="just"/>
            <a:r>
              <a:rPr lang="es-CL" b="1" dirty="0"/>
              <a:t>Preguntas de interpretación </a:t>
            </a:r>
          </a:p>
          <a:p>
            <a:pPr algn="just"/>
            <a:r>
              <a:rPr lang="es-CL" b="1" dirty="0"/>
              <a:t>Preguntas de análisis síntesis </a:t>
            </a:r>
          </a:p>
          <a:p>
            <a:pPr algn="just"/>
            <a:endParaRPr lang="es-CL" b="1" dirty="0"/>
          </a:p>
          <a:p>
            <a:pPr algn="just"/>
            <a:r>
              <a:rPr lang="es-CL" b="1" dirty="0"/>
              <a:t>Preguntas de vocabulario 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5999F28-103A-4CDD-9282-018313193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5035" y="2404652"/>
            <a:ext cx="4947116" cy="3166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289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FD98BA-7FBA-499A-BB7C-BCAA672B7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es-CL" dirty="0"/>
              <a:t>¿Qué es lo común a los tipos de textos y de preguntas?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91F891-0560-45E0-9054-2A8E0B663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4963811" cy="48029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s-CL" sz="1500" dirty="0"/>
          </a:p>
          <a:p>
            <a:pPr algn="just">
              <a:lnSpc>
                <a:spcPct val="90000"/>
              </a:lnSpc>
            </a:pPr>
            <a:r>
              <a:rPr lang="es-CL" sz="1500" dirty="0"/>
              <a:t>No exigen conocimiento de materia: Los textos serán de comprensión sin conocer el contexto en especifico. Por ejemplo: Los textos científicos serán de divulgación, no especializados. </a:t>
            </a:r>
          </a:p>
          <a:p>
            <a:pPr marL="0" indent="0" algn="just">
              <a:lnSpc>
                <a:spcPct val="90000"/>
              </a:lnSpc>
              <a:buNone/>
            </a:pPr>
            <a:endParaRPr lang="es-CL" sz="1500" dirty="0"/>
          </a:p>
          <a:p>
            <a:pPr algn="just">
              <a:lnSpc>
                <a:spcPct val="90000"/>
              </a:lnSpc>
            </a:pPr>
            <a:r>
              <a:rPr lang="es-CL" sz="1500" dirty="0"/>
              <a:t>Basta una sola palabra para hacer de una respuesta totalmente correcta en una blasfemia: Las respuestas han de ser enfrentadas analíticamente. </a:t>
            </a:r>
          </a:p>
          <a:p>
            <a:pPr marL="0" indent="0" algn="just">
              <a:lnSpc>
                <a:spcPct val="90000"/>
              </a:lnSpc>
              <a:buNone/>
            </a:pPr>
            <a:endParaRPr lang="es-CL" sz="1500" dirty="0"/>
          </a:p>
          <a:p>
            <a:pPr algn="just">
              <a:lnSpc>
                <a:spcPct val="90000"/>
              </a:lnSpc>
            </a:pPr>
            <a:r>
              <a:rPr lang="es-CL" sz="1500" dirty="0"/>
              <a:t>Ya no hay textos de poesía, como mucho pueden colocar versos entremedio de un texto en prosa. </a:t>
            </a:r>
          </a:p>
          <a:p>
            <a:pPr>
              <a:lnSpc>
                <a:spcPct val="90000"/>
              </a:lnSpc>
            </a:pPr>
            <a:endParaRPr lang="es-CL" sz="1500" dirty="0"/>
          </a:p>
          <a:p>
            <a:pPr>
              <a:lnSpc>
                <a:spcPct val="90000"/>
              </a:lnSpc>
            </a:pPr>
            <a:endParaRPr lang="es-CL" sz="1500" dirty="0"/>
          </a:p>
        </p:txBody>
      </p:sp>
      <p:pic>
        <p:nvPicPr>
          <p:cNvPr id="2052" name="Picture 4" descr="Resultado de imagen para lenguaje">
            <a:extLst>
              <a:ext uri="{FF2B5EF4-FFF2-40B4-BE49-F238E27FC236}">
                <a16:creationId xmlns:a16="http://schemas.microsoft.com/office/drawing/2014/main" id="{9C9886C8-06CA-47FA-B314-122439D085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57" r="1616" b="-2"/>
          <a:stretch/>
        </p:blipFill>
        <p:spPr bwMode="auto">
          <a:xfrm>
            <a:off x="6337908" y="2159000"/>
            <a:ext cx="4415050" cy="3882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354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166736-A261-45F5-A49B-080D88D9B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textual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C09C82-CB59-4057-9CCE-A7A1DE5B4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90"/>
            <a:ext cx="5568721" cy="424021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CL" b="1" dirty="0"/>
              <a:t>¿Qué es? </a:t>
            </a:r>
          </a:p>
          <a:p>
            <a:pPr algn="just"/>
            <a:r>
              <a:rPr lang="es-CL" dirty="0"/>
              <a:t>Pregunta acerca de lo afirmado </a:t>
            </a:r>
            <a:r>
              <a:rPr lang="es-CL" b="1" dirty="0"/>
              <a:t>explícitamente</a:t>
            </a:r>
            <a:r>
              <a:rPr lang="es-CL" dirty="0"/>
              <a:t> en el texto</a:t>
            </a:r>
          </a:p>
          <a:p>
            <a:pPr algn="just"/>
            <a:r>
              <a:rPr lang="es-CL" dirty="0"/>
              <a:t>La única forma de que la respuesta sea acertada es que el contenido de la respuesta esté en el texto. Ya sea, con las mismas palabras o de manera análoga</a:t>
            </a:r>
          </a:p>
          <a:p>
            <a:pPr algn="just"/>
            <a:endParaRPr lang="es-CL" dirty="0"/>
          </a:p>
          <a:p>
            <a:pPr algn="just"/>
            <a:r>
              <a:rPr lang="es-CL" b="1" dirty="0"/>
              <a:t>Distractores </a:t>
            </a:r>
          </a:p>
          <a:p>
            <a:pPr algn="just">
              <a:buFontTx/>
              <a:buChar char="-"/>
            </a:pPr>
            <a:r>
              <a:rPr lang="es-CL" dirty="0"/>
              <a:t>Respuestas que </a:t>
            </a:r>
            <a:r>
              <a:rPr lang="es-CL" b="1" dirty="0"/>
              <a:t>cambian el contenido </a:t>
            </a:r>
            <a:r>
              <a:rPr lang="es-CL" dirty="0"/>
              <a:t>del texto </a:t>
            </a:r>
          </a:p>
          <a:p>
            <a:pPr algn="just">
              <a:buFontTx/>
              <a:buChar char="-"/>
            </a:pPr>
            <a:r>
              <a:rPr lang="es-CL" dirty="0"/>
              <a:t>Respuesta cuyo contenido se </a:t>
            </a:r>
            <a:r>
              <a:rPr lang="es-CL" b="1" dirty="0"/>
              <a:t>infiere</a:t>
            </a:r>
            <a:r>
              <a:rPr lang="es-CL" dirty="0"/>
              <a:t>: No está explicito. </a:t>
            </a:r>
          </a:p>
          <a:p>
            <a:pPr algn="just">
              <a:buFontTx/>
              <a:buChar char="-"/>
            </a:pPr>
            <a:r>
              <a:rPr lang="es-CL" dirty="0"/>
              <a:t>Respuesta </a:t>
            </a:r>
            <a:r>
              <a:rPr lang="es-CL" b="1" dirty="0"/>
              <a:t>parcialmente correcta</a:t>
            </a:r>
            <a:r>
              <a:rPr lang="es-CL" dirty="0"/>
              <a:t>. Ejemplo: Comienzo correcto, final distorsionado. 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5BD9312D-9F25-404D-A343-AA2C950AD9A7}"/>
              </a:ext>
            </a:extLst>
          </p:cNvPr>
          <p:cNvSpPr txBox="1">
            <a:spLocks/>
          </p:cNvSpPr>
          <p:nvPr/>
        </p:nvSpPr>
        <p:spPr>
          <a:xfrm>
            <a:off x="7035931" y="2160590"/>
            <a:ext cx="2857049" cy="3515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L" b="1" dirty="0"/>
              <a:t>Reconocimiento de </a:t>
            </a:r>
          </a:p>
          <a:p>
            <a:pPr marL="0" indent="0">
              <a:buNone/>
            </a:pPr>
            <a:r>
              <a:rPr lang="es-CL" b="1" dirty="0"/>
              <a:t>preguntas textuales </a:t>
            </a:r>
          </a:p>
          <a:p>
            <a:r>
              <a:rPr lang="es-CL" dirty="0"/>
              <a:t>En el texto se afirma que… </a:t>
            </a:r>
          </a:p>
          <a:p>
            <a:r>
              <a:rPr lang="es-CL" dirty="0"/>
              <a:t>En el párrafo 2 se dice que… </a:t>
            </a:r>
          </a:p>
          <a:p>
            <a:r>
              <a:rPr lang="es-CL" dirty="0"/>
              <a:t>Según lo expresado en…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80356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356177-5F66-468F-A22B-5AE91D7F0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8B7D57-B526-40BB-9F56-160712E11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912EA99-91C0-41B6-A224-6C7C91DC11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984"/>
          <a:stretch/>
        </p:blipFill>
        <p:spPr>
          <a:xfrm>
            <a:off x="521258" y="1270000"/>
            <a:ext cx="9502924" cy="4004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431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70DD81-4506-4D5B-842F-ED1864EEF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de inferencia local 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E0FA3B-BF2B-48E8-BDE5-F9BDA2F5F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88726"/>
            <a:ext cx="6286174" cy="36071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b="1" dirty="0"/>
              <a:t>¿Qué es? </a:t>
            </a:r>
          </a:p>
          <a:p>
            <a:pPr marL="0" indent="0">
              <a:buNone/>
            </a:pPr>
            <a:endParaRPr lang="es-CL" b="1" dirty="0"/>
          </a:p>
          <a:p>
            <a:r>
              <a:rPr lang="es-CL" dirty="0"/>
              <a:t>Pregunta que busca contenido </a:t>
            </a:r>
            <a:r>
              <a:rPr lang="es-CL" b="1" dirty="0"/>
              <a:t>implícito </a:t>
            </a:r>
            <a:r>
              <a:rPr lang="es-CL" dirty="0"/>
              <a:t>dentro de una parte especifica del texto. </a:t>
            </a:r>
          </a:p>
          <a:p>
            <a:r>
              <a:rPr lang="es-CL" dirty="0"/>
              <a:t>La respuesta está en el texto, pero exige un proceso mental lógico para llegar a ella, no está explicito.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b="1" dirty="0"/>
              <a:t>Distractor</a:t>
            </a:r>
          </a:p>
          <a:p>
            <a:r>
              <a:rPr lang="es-CL" dirty="0"/>
              <a:t>Afirmación que no se puede inferir a partir de ningún marcador textual, sin importar que dicha afirmación sea cierta o no. 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329F8957-ADB5-4002-8DC9-5E8E3FA23313}"/>
              </a:ext>
            </a:extLst>
          </p:cNvPr>
          <p:cNvSpPr txBox="1">
            <a:spLocks/>
          </p:cNvSpPr>
          <p:nvPr/>
        </p:nvSpPr>
        <p:spPr>
          <a:xfrm>
            <a:off x="7148472" y="2244996"/>
            <a:ext cx="4513644" cy="3515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L" b="1" dirty="0"/>
              <a:t>Reconocimiento de </a:t>
            </a:r>
          </a:p>
          <a:p>
            <a:pPr marL="0" indent="0">
              <a:buNone/>
            </a:pPr>
            <a:r>
              <a:rPr lang="es-CL" b="1" dirty="0"/>
              <a:t>preguntas inferencia local </a:t>
            </a:r>
          </a:p>
          <a:p>
            <a:r>
              <a:rPr lang="es-CL" dirty="0"/>
              <a:t>Del párrafo 1 y 2 se puede colegir… </a:t>
            </a:r>
          </a:p>
          <a:p>
            <a:r>
              <a:rPr lang="es-CL" dirty="0"/>
              <a:t>Del la oración expresada en el 4to párrafo se infiere que…</a:t>
            </a:r>
          </a:p>
          <a:p>
            <a:pPr marL="0" indent="0">
              <a:buNone/>
            </a:pPr>
            <a:r>
              <a:rPr lang="es-CL" dirty="0"/>
              <a:t> 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87776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D20229-4165-4556-B3A2-E9B907A65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AB2634CC-839C-46F4-BD36-A6A188CD47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6655" y="1103369"/>
            <a:ext cx="8110438" cy="4651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116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B6BE5-3C26-415F-8C35-1942B5E60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de inferencia global 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1B8628CB-62D1-4D1F-B993-CE64CFA56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6145497" cy="388077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CL" b="1" dirty="0"/>
              <a:t>¿Qué es? </a:t>
            </a:r>
          </a:p>
          <a:p>
            <a:pPr algn="just"/>
            <a:r>
              <a:rPr lang="es-CL" dirty="0"/>
              <a:t>Pregunta que busca contenido </a:t>
            </a:r>
            <a:r>
              <a:rPr lang="es-CL" b="1" dirty="0"/>
              <a:t>implícito </a:t>
            </a:r>
            <a:r>
              <a:rPr lang="es-CL" dirty="0"/>
              <a:t>dentro del texto como un todo </a:t>
            </a:r>
          </a:p>
          <a:p>
            <a:pPr marL="0" indent="0" algn="just">
              <a:buNone/>
            </a:pPr>
            <a:r>
              <a:rPr lang="es-CL" b="1" dirty="0"/>
              <a:t>Distractor</a:t>
            </a:r>
          </a:p>
          <a:p>
            <a:pPr algn="just"/>
            <a:r>
              <a:rPr lang="es-CL" dirty="0"/>
              <a:t>Afirmación que no se puede inferir a partir de la conjunción lógica de los marcadores textuales del texto, sin importar que dicha información sea cierta o no. </a:t>
            </a:r>
          </a:p>
          <a:p>
            <a:pPr algn="just"/>
            <a:r>
              <a:rPr lang="es-CL" dirty="0"/>
              <a:t>Afirmación textual, no atingente a la pregunta.</a:t>
            </a:r>
          </a:p>
          <a:p>
            <a:pPr marL="0" indent="0" algn="just">
              <a:buNone/>
            </a:pPr>
            <a:r>
              <a:rPr lang="es-CL" b="1" dirty="0"/>
              <a:t>Reconocimiento de preguntas de inferencia global </a:t>
            </a:r>
          </a:p>
          <a:p>
            <a:pPr algn="just"/>
            <a:r>
              <a:rPr lang="es-CL" dirty="0"/>
              <a:t>Del texto se puede inferir que… </a:t>
            </a:r>
          </a:p>
          <a:p>
            <a:pPr algn="just"/>
            <a:r>
              <a:rPr lang="es-CL" dirty="0"/>
              <a:t>Se desprende que </a:t>
            </a:r>
          </a:p>
          <a:p>
            <a:pPr algn="just"/>
            <a:r>
              <a:rPr lang="es-CL" dirty="0"/>
              <a:t>Se infiere que el texto es parte de…</a:t>
            </a:r>
          </a:p>
        </p:txBody>
      </p:sp>
    </p:spTree>
    <p:extLst>
      <p:ext uri="{BB962C8B-B14F-4D97-AF65-F5344CB8AC3E}">
        <p14:creationId xmlns:p14="http://schemas.microsoft.com/office/powerpoint/2010/main" val="833816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4F7489-FA1F-4D05-BD66-2443305B5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de síntesis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AD7FF1-443D-4FFA-9F5C-2A960FAF3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690689"/>
            <a:ext cx="6167510" cy="516731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CL" sz="1900" b="1" dirty="0"/>
              <a:t>¿Qué es? </a:t>
            </a:r>
          </a:p>
          <a:p>
            <a:pPr marL="0" indent="0" algn="just">
              <a:buNone/>
            </a:pPr>
            <a:r>
              <a:rPr lang="es-CL" sz="1900" dirty="0"/>
              <a:t>Es un tipo de pregunta que busca la correcta sinterización del contenido de un texto </a:t>
            </a:r>
          </a:p>
          <a:p>
            <a:pPr algn="just"/>
            <a:r>
              <a:rPr lang="es-CL" sz="1900" dirty="0"/>
              <a:t>En una pregunta de síntesis se pregunta por el </a:t>
            </a:r>
            <a:r>
              <a:rPr lang="es-CL" sz="1900" b="1" dirty="0"/>
              <a:t>tema</a:t>
            </a:r>
            <a:r>
              <a:rPr lang="es-CL" sz="1900" dirty="0"/>
              <a:t>, puede ser global o local. </a:t>
            </a:r>
          </a:p>
          <a:p>
            <a:pPr algn="just"/>
            <a:r>
              <a:rPr lang="es-CL" sz="1900" dirty="0"/>
              <a:t>El </a:t>
            </a:r>
            <a:r>
              <a:rPr lang="es-CL" sz="1900" b="1" dirty="0"/>
              <a:t>tema</a:t>
            </a:r>
            <a:r>
              <a:rPr lang="es-CL" sz="1900" dirty="0"/>
              <a:t> responde a la simple formula de sujeto + predicado </a:t>
            </a:r>
          </a:p>
          <a:p>
            <a:pPr algn="just"/>
            <a:r>
              <a:rPr lang="es-CL" sz="1900" dirty="0">
                <a:highlight>
                  <a:srgbClr val="FFFF00"/>
                </a:highlight>
              </a:rPr>
              <a:t>Tema: Sujeto + Predicado </a:t>
            </a:r>
          </a:p>
          <a:p>
            <a:pPr algn="just"/>
            <a:r>
              <a:rPr lang="es-CL" sz="1900" dirty="0"/>
              <a:t>En el caso de las preguntas de síntesis el </a:t>
            </a:r>
            <a:r>
              <a:rPr lang="es-CL" sz="1900" b="1" dirty="0"/>
              <a:t>sujeto</a:t>
            </a:r>
            <a:r>
              <a:rPr lang="es-CL" sz="1900" dirty="0"/>
              <a:t> corresponde a lo </a:t>
            </a:r>
            <a:r>
              <a:rPr lang="es-CL" sz="1900" b="1" dirty="0"/>
              <a:t>que se habla </a:t>
            </a:r>
          </a:p>
          <a:p>
            <a:pPr algn="just"/>
            <a:r>
              <a:rPr lang="es-CL" sz="1900" dirty="0"/>
              <a:t>El predicado corresponde a lo </a:t>
            </a:r>
            <a:r>
              <a:rPr lang="es-CL" sz="1900" b="1" dirty="0"/>
              <a:t>que se dice sobre lo que se habla </a:t>
            </a:r>
          </a:p>
          <a:p>
            <a:pPr algn="just"/>
            <a:r>
              <a:rPr lang="es-CL" sz="1900" dirty="0"/>
              <a:t>Ejemplo: Sujeto: Los frutos secos.  Predicado: Son saludables </a:t>
            </a:r>
          </a:p>
          <a:p>
            <a:pPr marL="0" indent="0" algn="just">
              <a:buNone/>
            </a:pPr>
            <a:endParaRPr lang="es-CL" sz="2100" dirty="0"/>
          </a:p>
          <a:p>
            <a:pPr marL="0" indent="0" algn="just">
              <a:buNone/>
            </a:pPr>
            <a:r>
              <a:rPr lang="es-C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10793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496</TotalTime>
  <Words>902</Words>
  <Application>Microsoft Office PowerPoint</Application>
  <PresentationFormat>Panorámica</PresentationFormat>
  <Paragraphs>108</Paragraphs>
  <Slides>18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5" baseType="lpstr">
      <vt:lpstr>Arial</vt:lpstr>
      <vt:lpstr>Arial</vt:lpstr>
      <vt:lpstr>Calibri</vt:lpstr>
      <vt:lpstr>Trebuchet MS</vt:lpstr>
      <vt:lpstr>Wingdings</vt:lpstr>
      <vt:lpstr>Wingdings 3</vt:lpstr>
      <vt:lpstr>Faceta</vt:lpstr>
      <vt:lpstr>Técnicas de resolución: Preguntas de comprensión lectora</vt:lpstr>
      <vt:lpstr>Tipos de pregunta</vt:lpstr>
      <vt:lpstr>¿Qué es lo común a los tipos de textos y de preguntas?</vt:lpstr>
      <vt:lpstr>Pregunta textual </vt:lpstr>
      <vt:lpstr>Presentación de PowerPoint</vt:lpstr>
      <vt:lpstr>Pregunta de inferencia local  </vt:lpstr>
      <vt:lpstr>Presentación de PowerPoint</vt:lpstr>
      <vt:lpstr>Pregunta de inferencia global </vt:lpstr>
      <vt:lpstr>Pregunta de síntesis </vt:lpstr>
      <vt:lpstr>Pregunta de síntesis </vt:lpstr>
      <vt:lpstr>Síntesis global</vt:lpstr>
      <vt:lpstr>Pregunta de intención comunicativa </vt:lpstr>
      <vt:lpstr>Síntesis local</vt:lpstr>
      <vt:lpstr>Presentación de PowerPoint</vt:lpstr>
      <vt:lpstr>Preguntas de análisis-síntesis </vt:lpstr>
      <vt:lpstr>Preguntas de interpretación </vt:lpstr>
      <vt:lpstr>Presentación de PowerPoint</vt:lpstr>
      <vt:lpstr>Tips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Técnicas de resolución: Preguntas de comprensión lectora</dc:title>
  <dc:creator> </dc:creator>
  <cp:lastModifiedBy> </cp:lastModifiedBy>
  <cp:revision>34</cp:revision>
  <dcterms:created xsi:type="dcterms:W3CDTF">2018-08-04T21:14:12Z</dcterms:created>
  <dcterms:modified xsi:type="dcterms:W3CDTF">2018-08-06T04:32:18Z</dcterms:modified>
</cp:coreProperties>
</file>