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0" r:id="rId13"/>
    <p:sldId id="271" r:id="rId14"/>
    <p:sldId id="269" r:id="rId15"/>
    <p:sldId id="272" r:id="rId16"/>
    <p:sldId id="273" r:id="rId17"/>
    <p:sldId id="275" r:id="rId18"/>
    <p:sldId id="276" r:id="rId19"/>
    <p:sldId id="277" r:id="rId20"/>
    <p:sldId id="280" r:id="rId21"/>
    <p:sldId id="279" r:id="rId22"/>
    <p:sldId id="281" r:id="rId23"/>
    <p:sldId id="266" r:id="rId24"/>
    <p:sldId id="274" r:id="rId25"/>
    <p:sldId id="282" r:id="rId26"/>
    <p:sldId id="283" r:id="rId27"/>
    <p:sldId id="284" r:id="rId28"/>
    <p:sldId id="285" r:id="rId29"/>
    <p:sldId id="286" r:id="rId30"/>
    <p:sldId id="287" r:id="rId31"/>
    <p:sldId id="291" r:id="rId32"/>
    <p:sldId id="288" r:id="rId33"/>
    <p:sldId id="289" r:id="rId34"/>
    <p:sldId id="290" r:id="rId35"/>
    <p:sldId id="292" r:id="rId36"/>
    <p:sldId id="293" r:id="rId37"/>
    <p:sldId id="294" r:id="rId38"/>
    <p:sldId id="295" r:id="rId39"/>
    <p:sldId id="296" r:id="rId40"/>
    <p:sldId id="305" r:id="rId41"/>
    <p:sldId id="297" r:id="rId42"/>
    <p:sldId id="304" r:id="rId43"/>
    <p:sldId id="306" r:id="rId44"/>
    <p:sldId id="307" r:id="rId45"/>
    <p:sldId id="298" r:id="rId46"/>
    <p:sldId id="299" r:id="rId47"/>
    <p:sldId id="300" r:id="rId48"/>
    <p:sldId id="308" r:id="rId49"/>
    <p:sldId id="309" r:id="rId50"/>
    <p:sldId id="310" r:id="rId51"/>
    <p:sldId id="311" r:id="rId52"/>
    <p:sldId id="301" r:id="rId53"/>
    <p:sldId id="302" r:id="rId54"/>
    <p:sldId id="313" r:id="rId55"/>
    <p:sldId id="303" r:id="rId56"/>
    <p:sldId id="314" r:id="rId57"/>
    <p:sldId id="267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110" d="100"/>
          <a:sy n="110" d="100"/>
        </p:scale>
        <p:origin x="-16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BB6F2A3-75A2-4A88-B054-78522B846A61}" type="datetimeFigureOut">
              <a:rPr lang="es-ES" smtClean="0"/>
              <a:pPr/>
              <a:t>30/05/2018</a:t>
            </a:fld>
            <a:endParaRPr lang="es-E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39B7298-0C24-4103-92B3-960BC3F79AF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B6F2A3-75A2-4A88-B054-78522B846A61}" type="datetimeFigureOut">
              <a:rPr lang="es-ES" smtClean="0"/>
              <a:pPr/>
              <a:t>30/05/2018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9B7298-0C24-4103-92B3-960BC3F79AF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B6F2A3-75A2-4A88-B054-78522B846A61}" type="datetimeFigureOut">
              <a:rPr lang="es-ES" smtClean="0"/>
              <a:pPr/>
              <a:t>30/05/2018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9B7298-0C24-4103-92B3-960BC3F79AF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B6F2A3-75A2-4A88-B054-78522B846A61}" type="datetimeFigureOut">
              <a:rPr lang="es-ES" smtClean="0"/>
              <a:pPr/>
              <a:t>30/05/2018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9B7298-0C24-4103-92B3-960BC3F79AF3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B6F2A3-75A2-4A88-B054-78522B846A61}" type="datetimeFigureOut">
              <a:rPr lang="es-ES" smtClean="0"/>
              <a:pPr/>
              <a:t>30/05/2018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9B7298-0C24-4103-92B3-960BC3F79AF3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B6F2A3-75A2-4A88-B054-78522B846A61}" type="datetimeFigureOut">
              <a:rPr lang="es-ES" smtClean="0"/>
              <a:pPr/>
              <a:t>30/05/2018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9B7298-0C24-4103-92B3-960BC3F79AF3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B6F2A3-75A2-4A88-B054-78522B846A61}" type="datetimeFigureOut">
              <a:rPr lang="es-ES" smtClean="0"/>
              <a:pPr/>
              <a:t>30/05/2018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9B7298-0C24-4103-92B3-960BC3F79AF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B6F2A3-75A2-4A88-B054-78522B846A61}" type="datetimeFigureOut">
              <a:rPr lang="es-ES" smtClean="0"/>
              <a:pPr/>
              <a:t>30/05/2018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9B7298-0C24-4103-92B3-960BC3F79AF3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B6F2A3-75A2-4A88-B054-78522B846A61}" type="datetimeFigureOut">
              <a:rPr lang="es-ES" smtClean="0"/>
              <a:pPr/>
              <a:t>30/05/2018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9B7298-0C24-4103-92B3-960BC3F79AF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BB6F2A3-75A2-4A88-B054-78522B846A61}" type="datetimeFigureOut">
              <a:rPr lang="es-ES" smtClean="0"/>
              <a:pPr/>
              <a:t>30/05/2018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9B7298-0C24-4103-92B3-960BC3F79AF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BB6F2A3-75A2-4A88-B054-78522B846A61}" type="datetimeFigureOut">
              <a:rPr lang="es-ES" smtClean="0"/>
              <a:pPr/>
              <a:t>30/05/2018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39B7298-0C24-4103-92B3-960BC3F79AF3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BB6F2A3-75A2-4A88-B054-78522B846A61}" type="datetimeFigureOut">
              <a:rPr lang="es-ES" smtClean="0"/>
              <a:pPr/>
              <a:t>30/05/2018</a:t>
            </a:fld>
            <a:endParaRPr lang="es-ES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39B7298-0C24-4103-92B3-960BC3F79AF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4.bp.blogspot.com/-MEdgr6Uzgxk/UfFRARO7eRI/AAAAAAAAAQ8/3XIg74Ez34M/s1600/mejorada.jpg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commons.wikimedia.org/wiki/File:Diego_Portales_por_Domeniconi(2).JPG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s://upload.wikimedia.org/wikipedia/commons/0/03/Retrato_Manuel_Montt.jpg" TargetMode="Externa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 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00042"/>
            <a:ext cx="7072362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 descr="http://4.bp.blogspot.com/-MEdgr6Uzgxk/UfFRARO7eRI/AAAAAAAAAQ8/3XIg74Ez34M/s320/mejorada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00174"/>
            <a:ext cx="35719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572000" y="1500174"/>
            <a:ext cx="4114800" cy="4625989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Constitución de 1833</a:t>
            </a:r>
          </a:p>
          <a:p>
            <a:r>
              <a:rPr lang="es-ES" dirty="0" smtClean="0"/>
              <a:t>Guerra Confederación Perú-Boliviana.</a:t>
            </a:r>
          </a:p>
          <a:p>
            <a:r>
              <a:rPr lang="es-ES" dirty="0" smtClean="0"/>
              <a:t>Ministro del Interior Diego Portales y de Hacienda Manuel Rengifo.</a:t>
            </a:r>
          </a:p>
          <a:p>
            <a:r>
              <a:rPr lang="es-ES" dirty="0" smtClean="0"/>
              <a:t>Restaura orden interno acabando con las bandas rurales </a:t>
            </a:r>
            <a:r>
              <a:rPr lang="es-ES" dirty="0" err="1" smtClean="0"/>
              <a:t>Pincheira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José Joaquín Prieto Vial 1831-1841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285860"/>
            <a:ext cx="8401080" cy="4721431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Almacenes Francos en Valparaíso (principal puerto del Pacífico)</a:t>
            </a:r>
          </a:p>
          <a:p>
            <a:r>
              <a:rPr lang="es-ES" dirty="0" smtClean="0"/>
              <a:t>Comercio de Cabotaje  a la Marina Mercante</a:t>
            </a:r>
          </a:p>
          <a:p>
            <a:r>
              <a:rPr lang="es-ES" dirty="0" smtClean="0"/>
              <a:t>Aumento de aranceles a productos extranjeros</a:t>
            </a:r>
          </a:p>
          <a:p>
            <a:r>
              <a:rPr lang="es-ES" dirty="0" smtClean="0"/>
              <a:t>Suprimió impuestos a las mercaderías para el progreso, artes, ciencia e industria.</a:t>
            </a:r>
          </a:p>
          <a:p>
            <a:r>
              <a:rPr lang="es-ES" dirty="0" smtClean="0"/>
              <a:t>Redujo el gasto público.</a:t>
            </a:r>
          </a:p>
          <a:p>
            <a:r>
              <a:rPr lang="es-ES" dirty="0" smtClean="0"/>
              <a:t>El Catastro (impuesto a los predios agrícolas y sus beneficios)</a:t>
            </a:r>
          </a:p>
          <a:p>
            <a:r>
              <a:rPr lang="es-ES" dirty="0" smtClean="0"/>
              <a:t>Pago de deuda, adquieren nuevos préstamos </a:t>
            </a:r>
          </a:p>
          <a:p>
            <a:r>
              <a:rPr lang="es-ES" dirty="0" smtClean="0"/>
              <a:t>Concesión a Guillermo Wheelwright  por  diez años en 1835 para establecer la primera line de Vapores  entre Valparaíso y El Callao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      </a:t>
            </a:r>
            <a:r>
              <a:rPr lang="es-ES" sz="3100" dirty="0" smtClean="0"/>
              <a:t>Reorganización de las Finanzas.</a:t>
            </a:r>
            <a:br>
              <a:rPr lang="es-ES" sz="3100" dirty="0" smtClean="0"/>
            </a:br>
            <a:r>
              <a:rPr lang="es-ES" sz="3100" dirty="0" smtClean="0"/>
              <a:t>      Manuel Rengifo. (Ministro de Hacienda)</a:t>
            </a:r>
            <a:endParaRPr lang="es-E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1832 Juan Godoy descubre el mineral de Plata de Chañarcillo (Copiapó)  y más tarde Tres Puntas. Familias asociadas a la explotación de plata fueron: Gallo, Goyenechea, Cousiño, </a:t>
            </a:r>
            <a:r>
              <a:rPr lang="es-ES" dirty="0" err="1" smtClean="0"/>
              <a:t>Ossa</a:t>
            </a:r>
            <a:r>
              <a:rPr lang="es-ES" dirty="0" smtClean="0"/>
              <a:t>, Edwards y Subercaseaux.</a:t>
            </a:r>
          </a:p>
          <a:p>
            <a:r>
              <a:rPr lang="es-ES" dirty="0" smtClean="0"/>
              <a:t>El mineral de cobre de </a:t>
            </a:r>
            <a:r>
              <a:rPr lang="es-ES" dirty="0" err="1" smtClean="0"/>
              <a:t>Tamaya</a:t>
            </a:r>
            <a:r>
              <a:rPr lang="es-ES" dirty="0" smtClean="0"/>
              <a:t> en Ovalle fue descubierto por José Tomás Urmeneta.</a:t>
            </a:r>
          </a:p>
          <a:p>
            <a:r>
              <a:rPr lang="es-ES" dirty="0" smtClean="0"/>
              <a:t>Carbón en la VIII región Federico Schwager y Matías Cousiño  en Lota. Gran auge por la fundiciones del norte y la </a:t>
            </a:r>
            <a:r>
              <a:rPr lang="es-ES" dirty="0" err="1" smtClean="0"/>
              <a:t>Cia</a:t>
            </a:r>
            <a:r>
              <a:rPr lang="es-ES" dirty="0" smtClean="0"/>
              <a:t>. De Vapores.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Minería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Sociedad Nacional de  Agricultura  en 1838, su objetivo reactivarla  agricultura para el mercado interno y externo.</a:t>
            </a:r>
          </a:p>
          <a:p>
            <a:r>
              <a:rPr lang="es-ES" dirty="0" smtClean="0"/>
              <a:t>Mejoras en caminos, canales como el del río Maipo, </a:t>
            </a:r>
            <a:r>
              <a:rPr lang="es-ES" dirty="0" err="1" smtClean="0"/>
              <a:t>Pirque</a:t>
            </a:r>
            <a:r>
              <a:rPr lang="es-ES" dirty="0" smtClean="0"/>
              <a:t>, Maule.</a:t>
            </a:r>
          </a:p>
          <a:p>
            <a:r>
              <a:rPr lang="es-ES" dirty="0" smtClean="0"/>
              <a:t>Industria Molinera Y vitivinícola</a:t>
            </a:r>
          </a:p>
          <a:p>
            <a:r>
              <a:rPr lang="es-ES" dirty="0" smtClean="0"/>
              <a:t>Se produce: trigo, cebada, maíz, porotos.</a:t>
            </a:r>
          </a:p>
          <a:p>
            <a:r>
              <a:rPr lang="es-ES" dirty="0" smtClean="0"/>
              <a:t>Se retoma la exportación de trigo a Perú.</a:t>
            </a:r>
          </a:p>
          <a:p>
            <a:r>
              <a:rPr lang="es-ES" dirty="0" smtClean="0"/>
              <a:t>Australia y California por la explotación de oro.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Agricultura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   La Guerra de la Confederación.</a:t>
            </a:r>
            <a:br>
              <a:rPr lang="es-ES" dirty="0" smtClean="0"/>
            </a:br>
            <a:r>
              <a:rPr lang="es-ES" dirty="0" smtClean="0"/>
              <a:t>                 1836-1839</a:t>
            </a:r>
            <a:endParaRPr lang="es-ES" dirty="0"/>
          </a:p>
        </p:txBody>
      </p:sp>
      <p:pic>
        <p:nvPicPr>
          <p:cNvPr id="4" name="3 Marcador de contenido" descr="http://legionarios.webhispana.net/33%20Batallas%20y%20Combates/zGuerras/Terrestre/confederacion%2001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635798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s-ES" dirty="0" smtClean="0"/>
              <a:t>            América en 1830</a:t>
            </a:r>
            <a:endParaRPr lang="es-ES" dirty="0"/>
          </a:p>
        </p:txBody>
      </p:sp>
      <p:pic>
        <p:nvPicPr>
          <p:cNvPr id="4" name="3 Marcador de contenido" descr="https://hispanoamericaunida.files.wordpress.com/2014/10/estados-hispanoamericanos-hacia-18301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357298"/>
            <a:ext cx="4500594" cy="464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gobernante boliviano Andrés de Santa Cruz invadió Perú en 1836, creando la Confederación Perú-Boliviana.</a:t>
            </a:r>
          </a:p>
          <a:p>
            <a:r>
              <a:rPr lang="es-ES" dirty="0" smtClean="0"/>
              <a:t>Santa Cruz intenciones expansionistas, quería incorporar a la Confederación a Ecuador, Argentina y Chile</a:t>
            </a:r>
          </a:p>
          <a:p>
            <a:r>
              <a:rPr lang="es-ES" dirty="0" smtClean="0"/>
              <a:t>Portales en 1835 era Ministro del Interior y Ministro de Guerra y Marina.</a:t>
            </a:r>
          </a:p>
          <a:p>
            <a:r>
              <a:rPr lang="es-ES" dirty="0" smtClean="0"/>
              <a:t>Portales. “La Confederación debe desaparecer para siempre del escenario de América”.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Antecedentes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préstamo adquirido por Chile para financiar la independencia de Perú</a:t>
            </a:r>
          </a:p>
          <a:p>
            <a:r>
              <a:rPr lang="es-ES" dirty="0" smtClean="0"/>
              <a:t>La rivalidad comercial entre Valparaíso y el Callao por el control del Pacífico</a:t>
            </a:r>
          </a:p>
          <a:p>
            <a:r>
              <a:rPr lang="es-ES" dirty="0" smtClean="0"/>
              <a:t>La guerra aduanera,  que comenzó con el impuesto excesivo  con que Perú gravó el trigo chileno. </a:t>
            </a:r>
          </a:p>
          <a:p>
            <a:r>
              <a:rPr lang="es-ES" dirty="0" smtClean="0"/>
              <a:t>La llegada de Ramón Freire (exiliado) a Chiloé con dos embarcaciones con la intensión de derrocar al gobierno fracasaron.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Causas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>
          <a:xfrm>
            <a:off x="285720" y="1481328"/>
            <a:ext cx="4643470" cy="4525963"/>
          </a:xfrm>
        </p:spPr>
        <p:txBody>
          <a:bodyPr>
            <a:normAutofit/>
          </a:bodyPr>
          <a:lstStyle/>
          <a:p>
            <a:r>
              <a:rPr lang="es-ES" dirty="0" smtClean="0"/>
              <a:t>Portales envía a Perú una expedición a cargo de Victorino Garrido.</a:t>
            </a:r>
          </a:p>
          <a:p>
            <a:r>
              <a:rPr lang="es-ES" dirty="0" smtClean="0"/>
              <a:t> Mariano </a:t>
            </a:r>
            <a:r>
              <a:rPr lang="es-ES" dirty="0" err="1" smtClean="0"/>
              <a:t>Egaña</a:t>
            </a:r>
            <a:r>
              <a:rPr lang="es-ES" dirty="0" smtClean="0"/>
              <a:t> plantea  ultimátum  Santa Cruz se niega.</a:t>
            </a:r>
          </a:p>
          <a:p>
            <a:r>
              <a:rPr lang="es-ES" dirty="0" smtClean="0"/>
              <a:t> Declaración de guerra por parte de Chile en noviembre de 1836.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Respuesta de Chile</a:t>
            </a:r>
            <a:endParaRPr lang="es-ES" dirty="0"/>
          </a:p>
        </p:txBody>
      </p:sp>
      <p:pic>
        <p:nvPicPr>
          <p:cNvPr id="6" name="5 Marcador de contenido" descr="mariscal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571612"/>
            <a:ext cx="321471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286248" y="1481328"/>
            <a:ext cx="4400552" cy="4525963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En junio de 1837  Portales visitas las tropas en </a:t>
            </a:r>
            <a:r>
              <a:rPr lang="es-ES" dirty="0" err="1" smtClean="0"/>
              <a:t>Quillota</a:t>
            </a:r>
            <a:r>
              <a:rPr lang="es-ES" dirty="0" smtClean="0"/>
              <a:t>.</a:t>
            </a:r>
          </a:p>
          <a:p>
            <a:r>
              <a:rPr lang="es-ES" dirty="0" smtClean="0"/>
              <a:t>Amotinados por José Antonio </a:t>
            </a:r>
            <a:r>
              <a:rPr lang="es-ES" dirty="0" err="1" smtClean="0"/>
              <a:t>Vidaurre</a:t>
            </a:r>
            <a:r>
              <a:rPr lang="es-ES" dirty="0" smtClean="0"/>
              <a:t>, toma prisionero a Portales.</a:t>
            </a:r>
          </a:p>
          <a:p>
            <a:r>
              <a:rPr lang="es-ES" dirty="0" smtClean="0"/>
              <a:t>Los sublevados van a Valparaíso.</a:t>
            </a:r>
          </a:p>
          <a:p>
            <a:r>
              <a:rPr lang="es-ES" dirty="0" smtClean="0"/>
              <a:t>Asesinan a Portales el 6 de junio en el Cerro Barón por Santiago </a:t>
            </a:r>
            <a:r>
              <a:rPr lang="es-ES" dirty="0" err="1" smtClean="0"/>
              <a:t>Florin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Desarrollo </a:t>
            </a:r>
            <a:endParaRPr lang="es-ES" dirty="0"/>
          </a:p>
        </p:txBody>
      </p:sp>
      <p:pic>
        <p:nvPicPr>
          <p:cNvPr id="5" name="4 Marcador de contenido" descr="http://www.fotografiapatrimonial.cl/media/cache/01/29/01292fd258f727374fa235f523b2ce5e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407196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Gobernada por Pelucones o Conservadores, apoyados por O’higginistas y Estanqueros.</a:t>
            </a:r>
          </a:p>
          <a:p>
            <a:r>
              <a:rPr lang="es-ES" dirty="0" smtClean="0"/>
              <a:t>Gobierno de los Decenios. </a:t>
            </a:r>
          </a:p>
          <a:p>
            <a:r>
              <a:rPr lang="es-ES" dirty="0" smtClean="0"/>
              <a:t>Estabilidad Política y Económica </a:t>
            </a:r>
          </a:p>
          <a:p>
            <a:r>
              <a:rPr lang="es-ES" dirty="0" smtClean="0"/>
              <a:t>Desarrollo  cultural</a:t>
            </a:r>
          </a:p>
          <a:p>
            <a:r>
              <a:rPr lang="es-ES" dirty="0" smtClean="0"/>
              <a:t>Consolidación de la soberanía territorial.</a:t>
            </a:r>
          </a:p>
          <a:p>
            <a:r>
              <a:rPr lang="es-ES" dirty="0" smtClean="0"/>
              <a:t>Regida por el Pensamiento Portaliano.</a:t>
            </a:r>
          </a:p>
          <a:p>
            <a:r>
              <a:rPr lang="es-ES" dirty="0" smtClean="0"/>
              <a:t>Se organiza el Estado de Chile.</a:t>
            </a:r>
          </a:p>
          <a:p>
            <a:r>
              <a:rPr lang="es-ES" dirty="0" smtClean="0"/>
              <a:t>Constitución de 1833 </a:t>
            </a:r>
            <a:r>
              <a:rPr lang="es-ES" dirty="0"/>
              <a:t>r</a:t>
            </a:r>
            <a:r>
              <a:rPr lang="es-ES" dirty="0" smtClean="0"/>
              <a:t>edactada por Mariano Egaña y Manuel José Gandarillas. </a:t>
            </a:r>
          </a:p>
          <a:p>
            <a:r>
              <a:rPr lang="es-ES" dirty="0" smtClean="0"/>
              <a:t>Guerra de la Confederación Perú-Boliviana 1836-1839</a:t>
            </a: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Características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071934" y="1481328"/>
            <a:ext cx="4614866" cy="4525963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M. Blanco Encalada  1837.</a:t>
            </a:r>
          </a:p>
          <a:p>
            <a:r>
              <a:rPr lang="es-ES" dirty="0" smtClean="0"/>
              <a:t>Fracaso, se contaba con la sublevación de Perú.</a:t>
            </a:r>
          </a:p>
          <a:p>
            <a:r>
              <a:rPr lang="es-ES" dirty="0" smtClean="0"/>
              <a:t>Tratado de </a:t>
            </a:r>
            <a:r>
              <a:rPr lang="es-ES" dirty="0" err="1" smtClean="0"/>
              <a:t>Paucarpata</a:t>
            </a:r>
            <a:r>
              <a:rPr lang="es-ES" dirty="0" smtClean="0"/>
              <a:t>: .</a:t>
            </a:r>
          </a:p>
          <a:p>
            <a:r>
              <a:rPr lang="es-ES" dirty="0" smtClean="0"/>
              <a:t>1) Reconocimiento de la Confederación como Estado.</a:t>
            </a:r>
          </a:p>
          <a:p>
            <a:r>
              <a:rPr lang="es-ES" dirty="0" smtClean="0"/>
              <a:t>2) Entrega de barcos prisioneros de Perú</a:t>
            </a:r>
          </a:p>
          <a:p>
            <a:r>
              <a:rPr lang="es-ES" dirty="0" smtClean="0"/>
              <a:t>3) Reconocimiento de la deuda por parte de Perú.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Expediciones</a:t>
            </a:r>
            <a:endParaRPr lang="es-ES" dirty="0"/>
          </a:p>
        </p:txBody>
      </p:sp>
      <p:pic>
        <p:nvPicPr>
          <p:cNvPr id="5" name="4 Marcador de contenido" descr="wpe5.jpg (7674 bytes)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31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3929058" y="1481328"/>
            <a:ext cx="4757742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s-ES" dirty="0" smtClean="0"/>
          </a:p>
          <a:p>
            <a:r>
              <a:rPr lang="es-ES" dirty="0" smtClean="0"/>
              <a:t>Éxito en Portada de Guías, toma Lima.</a:t>
            </a:r>
          </a:p>
          <a:p>
            <a:r>
              <a:rPr lang="es-ES" dirty="0" smtClean="0"/>
              <a:t>El 20 de enero 1839, Batalla de Yungay. Chile ganó la guerra y la Confederación se disolvió.</a:t>
            </a:r>
          </a:p>
          <a:p>
            <a:r>
              <a:rPr lang="es-ES" dirty="0" smtClean="0"/>
              <a:t>Surge el sentimiento de nacionalidad. Roto chileno.</a:t>
            </a:r>
          </a:p>
          <a:p>
            <a:r>
              <a:rPr lang="es-ES" dirty="0" smtClean="0"/>
              <a:t>Potencia del Pacífico </a:t>
            </a:r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Manuel Bulnes 1838</a:t>
            </a:r>
            <a:endParaRPr lang="es-ES" dirty="0"/>
          </a:p>
        </p:txBody>
      </p:sp>
      <p:pic>
        <p:nvPicPr>
          <p:cNvPr id="5" name="4 Marcador de contenido" descr="Manuel Bulnes (1841 - 1851)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285752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Santa Sede reconoce la Independencia de Chile en 1840.</a:t>
            </a:r>
          </a:p>
          <a:p>
            <a:r>
              <a:rPr lang="es-ES" dirty="0" smtClean="0"/>
              <a:t>Santiago es elevado a Arquidiócesis nombrándose al primer Arzobispo Manuel Vicuña Larraín. </a:t>
            </a:r>
            <a:endParaRPr 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Otros Acontecimientos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http://legionarios.webhispana.net/Imagenes/Proceres/Manue%20lBulnes.gif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5719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57686" y="1481328"/>
            <a:ext cx="4329114" cy="4525963"/>
          </a:xfrm>
        </p:spPr>
        <p:txBody>
          <a:bodyPr>
            <a:normAutofit/>
          </a:bodyPr>
          <a:lstStyle/>
          <a:p>
            <a:r>
              <a:rPr lang="es-ES" dirty="0" smtClean="0"/>
              <a:t>Fundación U. de Chile</a:t>
            </a:r>
          </a:p>
          <a:p>
            <a:r>
              <a:rPr lang="es-ES" dirty="0" smtClean="0"/>
              <a:t>Escuela Normal de Preceptores.</a:t>
            </a:r>
          </a:p>
          <a:p>
            <a:r>
              <a:rPr lang="es-ES" dirty="0" smtClean="0"/>
              <a:t>Leyes de </a:t>
            </a:r>
            <a:r>
              <a:rPr lang="es-ES" dirty="0" err="1" smtClean="0"/>
              <a:t>Armistía</a:t>
            </a:r>
            <a:r>
              <a:rPr lang="es-ES" dirty="0" smtClean="0"/>
              <a:t> para políticos y militares.</a:t>
            </a:r>
          </a:p>
          <a:p>
            <a:r>
              <a:rPr lang="es-ES" dirty="0" smtClean="0"/>
              <a:t>Ley de propiedad de las guaneras.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Manuel Bulnes Prieto 1841-1851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000496" y="1357298"/>
            <a:ext cx="4686304" cy="4649993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Toma posesión del Estrecho de Magallanes.</a:t>
            </a:r>
          </a:p>
          <a:p>
            <a:r>
              <a:rPr lang="es-ES" dirty="0" smtClean="0"/>
              <a:t>Ley de Colonización</a:t>
            </a:r>
          </a:p>
          <a:p>
            <a:r>
              <a:rPr lang="es-ES" dirty="0" smtClean="0"/>
              <a:t>Rengifo salda la deuda externa en 1842.</a:t>
            </a:r>
          </a:p>
          <a:p>
            <a:r>
              <a:rPr lang="es-ES" dirty="0" smtClean="0"/>
              <a:t>Ministerio de Culto, Justicia e Instrucción. Manuel Montt.</a:t>
            </a:r>
          </a:p>
          <a:p>
            <a:r>
              <a:rPr lang="es-ES" dirty="0" smtClean="0"/>
              <a:t>Aumento de riqueza y tranquilidad nacional.</a:t>
            </a:r>
          </a:p>
          <a:p>
            <a:r>
              <a:rPr lang="es-ES" dirty="0" smtClean="0"/>
              <a:t>España 1844 reconoce la independencia.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</a:t>
            </a:r>
            <a:endParaRPr lang="es-ES" dirty="0"/>
          </a:p>
        </p:txBody>
      </p:sp>
      <p:pic>
        <p:nvPicPr>
          <p:cNvPr id="5" name="4 Marcador de contenido" descr="http://biografias.bcn.cl/images/2/2d/Manuel_Bulnes_Prieto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314327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magen relacionad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71612"/>
            <a:ext cx="542928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Sociedad Literaria de 1842</a:t>
            </a:r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5000660"/>
          </a:xfrm>
        </p:spPr>
        <p:txBody>
          <a:bodyPr>
            <a:normAutofit/>
          </a:bodyPr>
          <a:lstStyle/>
          <a:p>
            <a:r>
              <a:rPr lang="es-ES" dirty="0" smtClean="0"/>
              <a:t>Primer  movimiento intelectual nacional que destaca temas costumbristas y el sentimiento de nacionalidad  surgidos después de Yungay</a:t>
            </a:r>
          </a:p>
          <a:p>
            <a:r>
              <a:rPr lang="es-ES" dirty="0" smtClean="0"/>
              <a:t>Primer Presidente fue José Victorino Lastarria</a:t>
            </a:r>
          </a:p>
          <a:p>
            <a:r>
              <a:rPr lang="es-ES" dirty="0" smtClean="0"/>
              <a:t>Colaboró a este movimiento:</a:t>
            </a:r>
          </a:p>
          <a:p>
            <a:r>
              <a:rPr lang="es-ES" dirty="0" smtClean="0"/>
              <a:t>La llegada de escritores Argentinos que escapaban de la dictadura Juan Manuel Rosas: Domingo Faustino Sarmiento, Bartolomé Mitre, Juan Bautista Alberdi.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s-ES" dirty="0" smtClean="0"/>
              <a:t>             Características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357686" y="1481328"/>
            <a:ext cx="4329114" cy="4525963"/>
          </a:xfrm>
        </p:spPr>
        <p:txBody>
          <a:bodyPr/>
          <a:lstStyle/>
          <a:p>
            <a:r>
              <a:rPr lang="es-ES" dirty="0" smtClean="0"/>
              <a:t>José Joaquín Vallejos (</a:t>
            </a:r>
            <a:r>
              <a:rPr lang="es-ES" dirty="0" err="1" smtClean="0"/>
              <a:t>Jotabeche</a:t>
            </a:r>
            <a:r>
              <a:rPr lang="es-ES" dirty="0" smtClean="0"/>
              <a:t>).</a:t>
            </a:r>
          </a:p>
          <a:p>
            <a:r>
              <a:rPr lang="es-ES" dirty="0" smtClean="0"/>
              <a:t>Fundador de la Sociedad Literaria de 1842.</a:t>
            </a:r>
          </a:p>
          <a:p>
            <a:r>
              <a:rPr lang="es-ES" dirty="0" smtClean="0"/>
              <a:t>Chañarcillo,  reciente descubrimiento del mineral.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Exponentes</a:t>
            </a:r>
            <a:endParaRPr lang="es-ES" dirty="0"/>
          </a:p>
        </p:txBody>
      </p:sp>
      <p:pic>
        <p:nvPicPr>
          <p:cNvPr id="7" name="6 Marcador de contenido" descr="https://upload.wikimedia.org/wikipedia/commons/thumb/1/19/Jotabeche_U._de_Chile.jpg/250px-Jotabeche_U._de_Chile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31750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214810" y="1481328"/>
            <a:ext cx="4471990" cy="4525963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José Victorino </a:t>
            </a:r>
            <a:r>
              <a:rPr lang="es-ES" dirty="0" err="1" smtClean="0"/>
              <a:t>Lastarria</a:t>
            </a:r>
            <a:r>
              <a:rPr lang="es-ES" dirty="0" smtClean="0"/>
              <a:t>.</a:t>
            </a:r>
          </a:p>
          <a:p>
            <a:r>
              <a:rPr lang="es-ES" dirty="0" smtClean="0"/>
              <a:t>“Recuerdos Literarios”.</a:t>
            </a:r>
          </a:p>
          <a:p>
            <a:endParaRPr lang="es-ES" dirty="0" smtClean="0"/>
          </a:p>
          <a:p>
            <a:r>
              <a:rPr lang="es-ES" dirty="0" smtClean="0"/>
              <a:t>Salvador Sanfuentes</a:t>
            </a:r>
          </a:p>
          <a:p>
            <a:r>
              <a:rPr lang="es-ES" dirty="0" smtClean="0"/>
              <a:t>“El Campanario”.</a:t>
            </a:r>
          </a:p>
          <a:p>
            <a:endParaRPr lang="es-ES" dirty="0" smtClean="0"/>
          </a:p>
          <a:p>
            <a:r>
              <a:rPr lang="es-ES" dirty="0" smtClean="0"/>
              <a:t>Eusebio Lillo</a:t>
            </a:r>
          </a:p>
          <a:p>
            <a:r>
              <a:rPr lang="es-ES" dirty="0" smtClean="0"/>
              <a:t>“Letra de la Canción Nacional”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https://upload.wikimedia.org/wikipedia/commons/4/46/Jos%C3%A9VictorinoLastarria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01372"/>
            <a:ext cx="3829048" cy="448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Joaquín </a:t>
            </a:r>
            <a:r>
              <a:rPr lang="es-ES" dirty="0" err="1" smtClean="0"/>
              <a:t>Tocornal</a:t>
            </a:r>
            <a:r>
              <a:rPr lang="es-ES" dirty="0" smtClean="0"/>
              <a:t> y Salvador Sanfuentes fundan el “Semanario de Santiago”. </a:t>
            </a:r>
          </a:p>
          <a:p>
            <a:r>
              <a:rPr lang="es-ES" dirty="0" smtClean="0"/>
              <a:t>Criticaban tanto argentinos como chilenos.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Periódico </a:t>
            </a:r>
            <a:endParaRPr lang="es-ES" dirty="0"/>
          </a:p>
        </p:txBody>
      </p:sp>
      <p:pic>
        <p:nvPicPr>
          <p:cNvPr id="5" name="4 Marcador de contenido" descr="Semanario republicano: n° 1-12 del 7 de agosto a 23 de octubre de 1813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81138"/>
            <a:ext cx="35719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 descr="Diego Portales por Domeniconi(2)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57298"/>
            <a:ext cx="371477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143372" y="1214422"/>
            <a:ext cx="4714908" cy="5143536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Orden </a:t>
            </a:r>
          </a:p>
          <a:p>
            <a:r>
              <a:rPr lang="es-ES" dirty="0" smtClean="0"/>
              <a:t>Principio de Autoridad, gobiernos fuertes con amplias atribuciones.</a:t>
            </a:r>
          </a:p>
          <a:p>
            <a:r>
              <a:rPr lang="es-ES" dirty="0" smtClean="0"/>
              <a:t>Gobiernos impersonales</a:t>
            </a:r>
          </a:p>
          <a:p>
            <a:r>
              <a:rPr lang="es-ES" dirty="0" smtClean="0"/>
              <a:t>Impersonalidad y probidad en los cargos.</a:t>
            </a:r>
          </a:p>
          <a:p>
            <a:r>
              <a:rPr lang="es-ES" dirty="0" smtClean="0"/>
              <a:t>Vocación de Servicio, modelos de virtud.</a:t>
            </a:r>
          </a:p>
          <a:p>
            <a:r>
              <a:rPr lang="es-ES" dirty="0" smtClean="0"/>
              <a:t>Oposición colaborativa</a:t>
            </a:r>
          </a:p>
          <a:p>
            <a:r>
              <a:rPr lang="es-ES" dirty="0" smtClean="0"/>
              <a:t>Subordinación de las Fuerzas Armadas</a:t>
            </a:r>
          </a:p>
          <a:p>
            <a:r>
              <a:rPr lang="es-ES" dirty="0" smtClean="0"/>
              <a:t>Desconfianza del Imperialismo norteamericano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Pensamiento de Diego Portales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500562" y="1500174"/>
            <a:ext cx="4186238" cy="4507117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Fundación de Colegios como el Liceo de Chile por José Joaquín Mora y el Colegio de Santiago por Andrés Bello.</a:t>
            </a:r>
          </a:p>
          <a:p>
            <a:r>
              <a:rPr lang="es-ES" dirty="0" smtClean="0"/>
              <a:t>“Atención preferente del Estado”.</a:t>
            </a:r>
          </a:p>
          <a:p>
            <a:r>
              <a:rPr lang="es-ES" dirty="0" smtClean="0"/>
              <a:t>Ministerio de Justicia, Culto e Instrucción.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Realización Educacional</a:t>
            </a:r>
            <a:endParaRPr lang="es-ES" dirty="0"/>
          </a:p>
        </p:txBody>
      </p:sp>
      <p:pic>
        <p:nvPicPr>
          <p:cNvPr id="5" name="4 Marcador de contenido" descr="MC0018113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371477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500562" y="1857364"/>
            <a:ext cx="4286280" cy="4149927"/>
          </a:xfrm>
        </p:spPr>
        <p:txBody>
          <a:bodyPr/>
          <a:lstStyle/>
          <a:p>
            <a:r>
              <a:rPr lang="es-ES" dirty="0" smtClean="0"/>
              <a:t>Preparaba a los Maestros con el objetivo de fomentar la Instrucción Primaria.</a:t>
            </a:r>
          </a:p>
          <a:p>
            <a:r>
              <a:rPr lang="es-ES" dirty="0" smtClean="0"/>
              <a:t>Primer Director: Domingo Faustino Sarmiento.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Escuela Normal de Preceptores</a:t>
            </a:r>
            <a:br>
              <a:rPr lang="es-ES" dirty="0" smtClean="0"/>
            </a:br>
            <a:r>
              <a:rPr lang="es-ES" dirty="0" smtClean="0"/>
              <a:t>                        1842</a:t>
            </a:r>
            <a:endParaRPr lang="es-ES" dirty="0"/>
          </a:p>
        </p:txBody>
      </p:sp>
      <p:pic>
        <p:nvPicPr>
          <p:cNvPr id="5" name="4 Marcador de contenido" descr="Imagen relacionada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8"/>
            <a:ext cx="342902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3857620" y="1481328"/>
            <a:ext cx="4929222" cy="4525963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Fundada a iniciativa del Ministro Montt.</a:t>
            </a:r>
          </a:p>
          <a:p>
            <a:r>
              <a:rPr lang="es-ES" dirty="0" smtClean="0"/>
              <a:t>Inaugura el 17 de Septiembre </a:t>
            </a:r>
            <a:r>
              <a:rPr lang="es-ES" smtClean="0"/>
              <a:t>de 1842.</a:t>
            </a:r>
            <a:endParaRPr lang="es-ES" dirty="0" smtClean="0"/>
          </a:p>
          <a:p>
            <a:r>
              <a:rPr lang="es-ES" dirty="0" smtClean="0"/>
              <a:t>Primer Rector Andrés Bello.</a:t>
            </a:r>
          </a:p>
          <a:p>
            <a:r>
              <a:rPr lang="es-ES" dirty="0" smtClean="0"/>
              <a:t>Cinco Facultades: Leyes,</a:t>
            </a:r>
          </a:p>
          <a:p>
            <a:r>
              <a:rPr lang="es-ES" dirty="0" smtClean="0"/>
              <a:t>Filosofía y Humanidades,</a:t>
            </a:r>
          </a:p>
          <a:p>
            <a:r>
              <a:rPr lang="es-ES" dirty="0" smtClean="0"/>
              <a:t>Ciencias, Medicina, Matemáticas y Física.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Universidad de Chile</a:t>
            </a:r>
            <a:endParaRPr lang="es-ES" dirty="0"/>
          </a:p>
        </p:txBody>
      </p:sp>
      <p:pic>
        <p:nvPicPr>
          <p:cNvPr id="5" name="4 Marcador de contenido" descr="Imagen relacionada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321471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500562" y="1481328"/>
            <a:ext cx="4186238" cy="4525963"/>
          </a:xfrm>
        </p:spPr>
        <p:txBody>
          <a:bodyPr/>
          <a:lstStyle/>
          <a:p>
            <a:r>
              <a:rPr lang="es-ES" dirty="0" smtClean="0"/>
              <a:t>Primer Director:</a:t>
            </a:r>
          </a:p>
          <a:p>
            <a:r>
              <a:rPr lang="es-ES" dirty="0" smtClean="0"/>
              <a:t>Alejandro </a:t>
            </a:r>
            <a:r>
              <a:rPr lang="es-ES" dirty="0" err="1" smtClean="0"/>
              <a:t>Cicarelli</a:t>
            </a:r>
            <a:r>
              <a:rPr lang="es-ES" dirty="0" smtClean="0"/>
              <a:t>.</a:t>
            </a:r>
          </a:p>
          <a:p>
            <a:r>
              <a:rPr lang="es-ES" dirty="0" smtClean="0"/>
              <a:t>Enseñanza clasicista </a:t>
            </a:r>
          </a:p>
          <a:p>
            <a:r>
              <a:rPr lang="es-ES" dirty="0" smtClean="0"/>
              <a:t> Su cuadro más famoso es “</a:t>
            </a:r>
            <a:r>
              <a:rPr lang="es-ES" dirty="0" err="1" smtClean="0"/>
              <a:t>Filoctetes</a:t>
            </a:r>
            <a:r>
              <a:rPr lang="es-ES" dirty="0" smtClean="0"/>
              <a:t> abandonados”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     Escuela de Bellas Artes 1849</a:t>
            </a:r>
            <a:endParaRPr lang="es-ES" dirty="0"/>
          </a:p>
        </p:txBody>
      </p:sp>
      <p:pic>
        <p:nvPicPr>
          <p:cNvPr id="12" name="11 Marcador de contenido" descr="Imagen relacionada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74"/>
            <a:ext cx="321471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Dirigida por el Francés Francisco </a:t>
            </a:r>
            <a:r>
              <a:rPr lang="es-ES" dirty="0" err="1" smtClean="0"/>
              <a:t>Brunet</a:t>
            </a:r>
            <a:r>
              <a:rPr lang="es-ES" dirty="0" smtClean="0"/>
              <a:t>.</a:t>
            </a:r>
          </a:p>
          <a:p>
            <a:r>
              <a:rPr lang="es-ES" dirty="0" smtClean="0"/>
              <a:t>Construyó el Teatro Municipal. El Congreso Nacional.</a:t>
            </a:r>
          </a:p>
          <a:p>
            <a:r>
              <a:rPr lang="es-ES" dirty="0" smtClean="0"/>
              <a:t>Discípulo o alumno  Fermín </a:t>
            </a:r>
            <a:r>
              <a:rPr lang="es-ES" dirty="0" err="1" smtClean="0"/>
              <a:t>Vivaceta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Escuela de Arquitectura</a:t>
            </a:r>
            <a:endParaRPr lang="es-ES" dirty="0"/>
          </a:p>
        </p:txBody>
      </p:sp>
      <p:pic>
        <p:nvPicPr>
          <p:cNvPr id="5" name="4 Marcador de contenido" descr="https://upload.wikimedia.org/wikipedia/commons/f/f8/Teatro_Municipal_Santiago_Chile_189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3924328" cy="346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Con el fin de incentivar la formación técnica del país.</a:t>
            </a:r>
          </a:p>
          <a:p>
            <a:r>
              <a:rPr lang="es-ES" dirty="0" smtClean="0"/>
              <a:t>Formación de cuatro años y salían con el título de Aprendiz.</a:t>
            </a:r>
          </a:p>
          <a:p>
            <a:r>
              <a:rPr lang="es-ES" dirty="0" smtClean="0"/>
              <a:t>Universidad Técnica</a:t>
            </a:r>
          </a:p>
          <a:p>
            <a:r>
              <a:rPr lang="es-ES" dirty="0" smtClean="0"/>
              <a:t>Universidad de Santiago.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Escuela de Artes y Oficio 1849</a:t>
            </a:r>
            <a:endParaRPr lang="es-ES" dirty="0"/>
          </a:p>
        </p:txBody>
      </p:sp>
      <p:pic>
        <p:nvPicPr>
          <p:cNvPr id="5" name="4 Marcador de contenido" descr="http://lugaresdeciencia.cl/wp-content/uploads/2013/07/PLC-00001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399576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r>
              <a:rPr lang="es-ES" dirty="0" smtClean="0"/>
              <a:t>Primer Director Adolfo Desjardín.</a:t>
            </a:r>
          </a:p>
          <a:p>
            <a:r>
              <a:rPr lang="es-ES" dirty="0" smtClean="0"/>
              <a:t> Estudiaba:</a:t>
            </a:r>
          </a:p>
          <a:p>
            <a:r>
              <a:rPr lang="es-ES" dirty="0" smtClean="0"/>
              <a:t>Solfeo, Cantante Soprano, Contralto Tenor, piano y violín.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Conservatorio de Música 1850</a:t>
            </a:r>
            <a:endParaRPr lang="es-ES" dirty="0"/>
          </a:p>
        </p:txBody>
      </p:sp>
      <p:pic>
        <p:nvPicPr>
          <p:cNvPr id="5" name="4 Marcador de contenido" descr="http://www.memoriachilena.cl/602/articles-79443_thumbnail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385765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357158" y="1481328"/>
            <a:ext cx="8329642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dirty="0" smtClean="0"/>
              <a:t>                        Ciencia:</a:t>
            </a:r>
          </a:p>
          <a:p>
            <a:r>
              <a:rPr lang="es-ES" dirty="0" smtClean="0"/>
              <a:t>Lorenzo </a:t>
            </a:r>
            <a:r>
              <a:rPr lang="es-ES" dirty="0" err="1" smtClean="0"/>
              <a:t>Sazie</a:t>
            </a:r>
            <a:r>
              <a:rPr lang="es-ES" dirty="0" smtClean="0"/>
              <a:t>: Médico</a:t>
            </a:r>
          </a:p>
          <a:p>
            <a:r>
              <a:rPr lang="es-ES" dirty="0" smtClean="0"/>
              <a:t>Ignacio Domeyko: Estudio de los minerales, y el sur del país. “La Araucanía y sus Habitantes”  fue Rector de la Universidad de Chile y logró que las Ciencias Naturales ingresaran al currículo nacional.</a:t>
            </a:r>
          </a:p>
          <a:p>
            <a:r>
              <a:rPr lang="es-ES" dirty="0" smtClean="0"/>
              <a:t>Claudio Gay: Estudio  el territorio nacional “Historia Física y Política de Chile”.</a:t>
            </a:r>
          </a:p>
          <a:p>
            <a:r>
              <a:rPr lang="es-ES" dirty="0" err="1" smtClean="0"/>
              <a:t>Rudolf</a:t>
            </a:r>
            <a:r>
              <a:rPr lang="es-ES" dirty="0" smtClean="0"/>
              <a:t> </a:t>
            </a:r>
            <a:r>
              <a:rPr lang="es-ES" dirty="0" err="1" smtClean="0"/>
              <a:t>Phillipi</a:t>
            </a:r>
            <a:r>
              <a:rPr lang="es-ES" dirty="0" smtClean="0"/>
              <a:t> Botánico, Director Museo Historia Natural.</a:t>
            </a:r>
          </a:p>
          <a:p>
            <a:endParaRPr 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Aporte Extranjero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Juan Mauricio Rugendas.</a:t>
            </a:r>
          </a:p>
          <a:p>
            <a:r>
              <a:rPr lang="es-ES" dirty="0" smtClean="0"/>
              <a:t>Pinta paisajes y personajes clásicos del pueblo de Chile.</a:t>
            </a:r>
          </a:p>
          <a:p>
            <a:r>
              <a:rPr lang="es-ES" dirty="0" smtClean="0"/>
              <a:t>“El Huaso y la Lavandera”</a:t>
            </a:r>
          </a:p>
          <a:p>
            <a:r>
              <a:rPr lang="es-ES" dirty="0" smtClean="0"/>
              <a:t>“Paseo a los baños de Colina” 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 Arte</a:t>
            </a:r>
            <a:endParaRPr lang="es-ES" dirty="0"/>
          </a:p>
        </p:txBody>
      </p:sp>
      <p:pic>
        <p:nvPicPr>
          <p:cNvPr id="6" name="5 Marcador de contenido" descr="https://upload.wikimedia.org/wikipedia/commons/thumb/3/3f/ElHuasoYLaLavandera.jpg/200px-ElHuasoYLaLavandera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371477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500562" y="1481328"/>
            <a:ext cx="4286280" cy="4525963"/>
          </a:xfrm>
        </p:spPr>
        <p:txBody>
          <a:bodyPr>
            <a:normAutofit/>
          </a:bodyPr>
          <a:lstStyle/>
          <a:p>
            <a:r>
              <a:rPr lang="es-ES" dirty="0" smtClean="0"/>
              <a:t>Raymundo Monvoisin</a:t>
            </a:r>
          </a:p>
          <a:p>
            <a:r>
              <a:rPr lang="es-ES" dirty="0" smtClean="0"/>
              <a:t>Fundador de la Academia de Pintura.</a:t>
            </a:r>
          </a:p>
          <a:p>
            <a:r>
              <a:rPr lang="es-ES" dirty="0" smtClean="0"/>
              <a:t>Se dedico al retrato de personajes de la sociedad.</a:t>
            </a:r>
          </a:p>
          <a:p>
            <a:r>
              <a:rPr lang="es-ES" dirty="0" smtClean="0"/>
              <a:t> Retrato Rafael Maroto. Margarita </a:t>
            </a:r>
            <a:r>
              <a:rPr lang="es-ES" dirty="0" err="1" smtClean="0"/>
              <a:t>Borgoño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http://cral.in2p3.fr/artelogie/IMG/jpg/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966" y="1643050"/>
            <a:ext cx="3598282" cy="43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Capto las necesidades y problemas del momento histórico.</a:t>
            </a:r>
          </a:p>
          <a:p>
            <a:r>
              <a:rPr lang="es-ES" dirty="0" smtClean="0"/>
              <a:t>El cree en la Democracia una vez que el pueblo y autoridades estén preparadas. </a:t>
            </a:r>
          </a:p>
          <a:p>
            <a:r>
              <a:rPr lang="es-ES" dirty="0" smtClean="0"/>
              <a:t>Rescata los tres pilares fundamentales de la sociedad chilena: Aristocracia, Clero y Ejército.</a:t>
            </a:r>
          </a:p>
          <a:p>
            <a:r>
              <a:rPr lang="es-ES" dirty="0" smtClean="0"/>
              <a:t>Elección de buenos colaboradores: Manuel Rengifo, Joaquín </a:t>
            </a:r>
            <a:r>
              <a:rPr lang="es-ES" dirty="0" err="1" smtClean="0"/>
              <a:t>Tocornal</a:t>
            </a:r>
            <a:r>
              <a:rPr lang="es-ES" dirty="0" smtClean="0"/>
              <a:t>, Manuel José Gandarillas y Andrés Bello. </a:t>
            </a:r>
          </a:p>
          <a:p>
            <a:endParaRPr 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Pilares de Éxito de Portales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Soberanía Nacional</a:t>
            </a:r>
            <a:endParaRPr lang="es-ES" dirty="0"/>
          </a:p>
        </p:txBody>
      </p:sp>
      <p:pic>
        <p:nvPicPr>
          <p:cNvPr id="4" name="3 Marcador de contenido" descr="http://www.scielo.cl/fbpe/img/magallania/v39n2/art06-img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6449" y="1481138"/>
            <a:ext cx="631110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649993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Territorio entre Copiapó y el Río </a:t>
            </a:r>
            <a:r>
              <a:rPr lang="es-ES" dirty="0" err="1" smtClean="0"/>
              <a:t>Bío</a:t>
            </a:r>
            <a:r>
              <a:rPr lang="es-ES" dirty="0" smtClean="0"/>
              <a:t> </a:t>
            </a:r>
            <a:r>
              <a:rPr lang="es-ES" dirty="0" err="1" smtClean="0"/>
              <a:t>Bío</a:t>
            </a:r>
            <a:r>
              <a:rPr lang="es-ES" dirty="0" smtClean="0"/>
              <a:t>.</a:t>
            </a:r>
          </a:p>
          <a:p>
            <a:r>
              <a:rPr lang="es-ES" dirty="0" smtClean="0"/>
              <a:t>Posesión del Estrecho de Magallanes es una necesidad:</a:t>
            </a:r>
          </a:p>
          <a:p>
            <a:r>
              <a:rPr lang="es-ES" dirty="0" smtClean="0"/>
              <a:t>Extender nuestra soberanía territorial.</a:t>
            </a:r>
          </a:p>
          <a:p>
            <a:r>
              <a:rPr lang="es-ES" dirty="0" smtClean="0"/>
              <a:t>Era una ruta comercial </a:t>
            </a:r>
          </a:p>
          <a:p>
            <a:r>
              <a:rPr lang="es-ES" dirty="0" smtClean="0"/>
              <a:t> El interés de los ingleses en la zona, (las Islas Malvinas y la expedición del barco “Beagle” a cargo de Charles Darwin.</a:t>
            </a:r>
          </a:p>
          <a:p>
            <a:r>
              <a:rPr lang="es-ES" dirty="0" smtClean="0"/>
              <a:t>Juan Williams encabeza la expedición, la Toma del Estrecho de Magallanes 1843. Fuerte Bulnes y, la fundación de Punta Arenas en 1849.</a:t>
            </a:r>
            <a:endParaRPr 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s-ES" dirty="0" smtClean="0"/>
              <a:t>             Características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Fuerte Bulnes</a:t>
            </a:r>
            <a:endParaRPr lang="es-ES" dirty="0"/>
          </a:p>
        </p:txBody>
      </p:sp>
      <p:pic>
        <p:nvPicPr>
          <p:cNvPr id="7" name="6 Marcador de contenido" descr="https://upload.wikimedia.org/wikipedia/commons/9/92/Fuerte_Bulnes_-_capilla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4000528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Marcador de contenido" descr="http://www.huellaschilenas.cl/img/fuertebulnes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28736"/>
            <a:ext cx="385765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Punta Arenas</a:t>
            </a:r>
            <a:endParaRPr lang="es-ES" dirty="0"/>
          </a:p>
        </p:txBody>
      </p:sp>
      <p:pic>
        <p:nvPicPr>
          <p:cNvPr id="5" name="4 Marcador de contenido" descr="http://goista.com/wp-content/uploads/2013/12/Punta-Arenas-City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643050"/>
            <a:ext cx="392909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Marcador de contenido" descr="http://www.inach.cl/inach/wp-content/uploads/2013/07/transito3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643050"/>
            <a:ext cx="385289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Punta Arenas</a:t>
            </a:r>
            <a:endParaRPr lang="es-ES" dirty="0"/>
          </a:p>
        </p:txBody>
      </p:sp>
      <p:pic>
        <p:nvPicPr>
          <p:cNvPr id="7" name="6 Marcador de contenido" descr="http://www.rutaschile.com/configurador/fotos/t_164201008135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7067233" cy="47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Colonización Alemana</a:t>
            </a:r>
            <a:endParaRPr lang="es-ES" dirty="0"/>
          </a:p>
        </p:txBody>
      </p:sp>
      <p:pic>
        <p:nvPicPr>
          <p:cNvPr id="4" name="3 Marcador de contenido" descr="http://www.cementeriotraiguen.cl/wp-content/uploads/Inmigraci%C3%B3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357430"/>
            <a:ext cx="2357454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://www.theclinic.cl/wp-content/uploads/2013/09/ESTUVIERON-EN-CHILE-UN-DI%C3%8C%C2%81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428736"/>
            <a:ext cx="635798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Vicente Pérez Rosales</a:t>
            </a:r>
            <a:endParaRPr lang="es-ES" dirty="0"/>
          </a:p>
        </p:txBody>
      </p:sp>
      <p:sp>
        <p:nvSpPr>
          <p:cNvPr id="15" name="14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ES" dirty="0" smtClean="0"/>
              <a:t>  Bernardo </a:t>
            </a:r>
            <a:r>
              <a:rPr lang="es-ES" dirty="0" err="1" smtClean="0"/>
              <a:t>Phillippi</a:t>
            </a:r>
            <a:endParaRPr lang="es-ES" dirty="0"/>
          </a:p>
        </p:txBody>
      </p:sp>
      <p:pic>
        <p:nvPicPr>
          <p:cNvPr id="7" name="6 Marcador de contenido" descr="https://upload.wikimedia.org/wikipedia/commons/thumb/a/ab/Vicente_Perez_Rosales.jpeg/200px-Vicente_Perez_Rosales.jpe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335758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Marcador de contenido" descr="https://upload.wikimedia.org/wikipedia/commons/thumb/b/b9/Bernhard_Eunom_Philippi_%281811%E2%80%931852%29.jpg/250px-Bernhard_Eunom_Philippi_%281811%E2%80%931852%29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500174"/>
            <a:ext cx="321471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1845 se dicta la Ley de Colonización con el objetivo de traer inmigrantes a la zona ubicada entre  Valdivia  y  Llanquihue.</a:t>
            </a:r>
          </a:p>
          <a:p>
            <a:r>
              <a:rPr lang="es-ES" dirty="0" smtClean="0"/>
              <a:t>1853  Puerto Montt</a:t>
            </a:r>
          </a:p>
          <a:p>
            <a:r>
              <a:rPr lang="es-ES" dirty="0" smtClean="0"/>
              <a:t>1854 Puerto Varas.</a:t>
            </a:r>
            <a:endParaRPr lang="es-E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 Características de la Colonización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Marcador de contenido" descr="http://www.memoriachilena.cl/602/articles-98568_thumbnail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7224" y="1857364"/>
            <a:ext cx="385765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Puerto Montt</a:t>
            </a:r>
            <a:endParaRPr lang="es-ES" dirty="0"/>
          </a:p>
        </p:txBody>
      </p:sp>
      <p:pic>
        <p:nvPicPr>
          <p:cNvPr id="11" name="10 Marcador de contenido" descr="http://www.interpatagonia.com/puertomontt/imagenes/puerto-montt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928802"/>
            <a:ext cx="342902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Puerto Varas</a:t>
            </a:r>
            <a:endParaRPr lang="es-ES" dirty="0"/>
          </a:p>
        </p:txBody>
      </p:sp>
      <p:pic>
        <p:nvPicPr>
          <p:cNvPr id="5" name="4 Marcador de contenido" descr="http://www.puertovaras.org/web/wp-content/uploads/2012/01/0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378621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Marcador de contenido" descr="http://www.educarchile.cl/UserFiles/P0001/Image/CR_Imagen/articles-101870_imagen_0.jpe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00174"/>
            <a:ext cx="400052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 descr="http://www.bcn.cl/obtienearchivo?id=documentos/10221.1/17685/6/portada_237986_M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3112885" cy="466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3929058" y="1357298"/>
            <a:ext cx="4857784" cy="4929222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Señala de manera imprecisa los límites</a:t>
            </a:r>
          </a:p>
          <a:p>
            <a:r>
              <a:rPr lang="es-ES" dirty="0" smtClean="0"/>
              <a:t>Consagra igualdad ante ley.</a:t>
            </a:r>
          </a:p>
          <a:p>
            <a:r>
              <a:rPr lang="es-ES" dirty="0" smtClean="0"/>
              <a:t>Régimen de gobierno es popular y representativo.</a:t>
            </a:r>
          </a:p>
          <a:p>
            <a:r>
              <a:rPr lang="es-ES" dirty="0" smtClean="0"/>
              <a:t>Soberanía reside en la nación.</a:t>
            </a:r>
          </a:p>
          <a:p>
            <a:r>
              <a:rPr lang="es-ES" dirty="0" smtClean="0"/>
              <a:t>Religión oficial es la Católica, Apostólica y Romana, con exclusión de ejercicio público de otra.</a:t>
            </a:r>
          </a:p>
          <a:p>
            <a:r>
              <a:rPr lang="es-ES" dirty="0" smtClean="0"/>
              <a:t>Inviolabilidad de la propiedad. Restituye el mayorazgo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Constitución de 1833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" name="9 Marcador de contenido" descr="http://www.mamut.net/follert/copypuertovaraschica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407196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Marcador de contenido" descr="http://www.educarchile.cl/UserFiles/P0001/Image/CR_Imagen/articles-101096_imagen_0.jpe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428736"/>
            <a:ext cx="385765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6 Marcador de contenido" descr="http://www.rutaschile.com/configurador/fotos/des_1011200815091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093371"/>
            <a:ext cx="1981200" cy="130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http://k31.kn3.net/taringa/9/1/7/8/7/5/Alexis_Claro/E2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428736"/>
            <a:ext cx="764386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La Constitución de 1833 entregaba ilimitados poderes al presidente ( Estado de Sitio, facultades Extraordinarias ) las libertades y Derechos de las personas quedaban suspendidos.</a:t>
            </a:r>
          </a:p>
          <a:p>
            <a:r>
              <a:rPr lang="es-ES" dirty="0" smtClean="0"/>
              <a:t>La oposición conducida por  los liberales inician un fuerte período de  críticas al autoritarismo. </a:t>
            </a:r>
          </a:p>
          <a:p>
            <a:r>
              <a:rPr lang="es-ES" dirty="0" smtClean="0"/>
              <a:t>Aparece el Club de la Reforma  1849. (debates sobre la necesidad de libertad y mayor participación de la ciudadanía)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   La Oposición al Autoritarismo 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357686" y="1357298"/>
            <a:ext cx="4429156" cy="4649993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Francisco Bilbao y Santiago Argos.</a:t>
            </a:r>
          </a:p>
          <a:p>
            <a:r>
              <a:rPr lang="es-ES" dirty="0" smtClean="0"/>
              <a:t>“Sociabilidad Chilena”</a:t>
            </a:r>
          </a:p>
          <a:p>
            <a:r>
              <a:rPr lang="es-ES" dirty="0" smtClean="0"/>
              <a:t>Educación al pueblo.</a:t>
            </a:r>
          </a:p>
          <a:p>
            <a:r>
              <a:rPr lang="es-ES" dirty="0" smtClean="0"/>
              <a:t>Preocupación por la clase trabajadora. (artesanos)</a:t>
            </a:r>
          </a:p>
          <a:p>
            <a:r>
              <a:rPr lang="es-ES" dirty="0" smtClean="0"/>
              <a:t>“Amigo del Pueblo”</a:t>
            </a:r>
          </a:p>
          <a:p>
            <a:r>
              <a:rPr lang="es-ES" dirty="0" smtClean="0"/>
              <a:t>Sedes en Valparaíso, San Felipe, Los Andes, La Serena.</a:t>
            </a:r>
          </a:p>
          <a:p>
            <a:endParaRPr lang="es-ES" dirty="0" smtClean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La Sociedad de la Igualdad</a:t>
            </a:r>
            <a:endParaRPr lang="es-ES" dirty="0"/>
          </a:p>
        </p:txBody>
      </p:sp>
      <p:pic>
        <p:nvPicPr>
          <p:cNvPr id="7" name="6 Marcador de contenido" descr="https://upload.wikimedia.org/wikipedia/commons/thumb/9/9d/Francisco_Bilbao.png/220px-Francisco_Bilbao.pn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85926"/>
            <a:ext cx="257176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Motín de Santiago, Persecución de Bulnes</a:t>
            </a:r>
          </a:p>
          <a:p>
            <a:r>
              <a:rPr lang="es-ES" dirty="0" smtClean="0"/>
              <a:t>Restricción de la libertad</a:t>
            </a:r>
          </a:p>
          <a:p>
            <a:r>
              <a:rPr lang="es-ES" dirty="0" smtClean="0"/>
              <a:t>Clausura de los diarios de oposición.</a:t>
            </a:r>
          </a:p>
          <a:p>
            <a:r>
              <a:rPr lang="es-ES" dirty="0" smtClean="0"/>
              <a:t>Fin violento de la Sociedad de la Igualdad.</a:t>
            </a:r>
          </a:p>
          <a:p>
            <a:endParaRPr lang="es-ES" dirty="0" smtClean="0"/>
          </a:p>
          <a:p>
            <a:r>
              <a:rPr lang="es-ES" dirty="0" smtClean="0"/>
              <a:t> Partido Liberal  1849. Reducir poder del Ejecutivo y disminuir la influencia de la Iglesia Católica en asuntos del Estado.</a:t>
            </a:r>
            <a:endParaRPr 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Elecciones presidenciales de 1851</a:t>
            </a:r>
          </a:p>
          <a:p>
            <a:r>
              <a:rPr lang="es-ES" dirty="0" smtClean="0"/>
              <a:t>La oposición Liberal llevó al candidato José María De La Cruz .</a:t>
            </a:r>
          </a:p>
          <a:p>
            <a:r>
              <a:rPr lang="es-ES" dirty="0" smtClean="0"/>
              <a:t>A través de la intervención electoral , Manuel </a:t>
            </a:r>
            <a:r>
              <a:rPr lang="es-ES" dirty="0" err="1" smtClean="0"/>
              <a:t>Bulnes</a:t>
            </a:r>
            <a:r>
              <a:rPr lang="es-ES" dirty="0" smtClean="0"/>
              <a:t> impuso la candidatura  de Manuel Montt el cual obtuvo el triunfo.</a:t>
            </a:r>
          </a:p>
          <a:p>
            <a:r>
              <a:rPr lang="es-ES" dirty="0" smtClean="0"/>
              <a:t>Los Liberales desconocen el triunfo de Montt y se levantan en armas Concepción y Coquimbo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    Revolución Civil de 1851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 En Santiago, Valparaíso y San Felipe  los  liberales ( Igualitarios y Reformistas) se sumaron a la sublevación contra el gobierno </a:t>
            </a:r>
            <a:r>
              <a:rPr lang="es-ES" dirty="0" smtClean="0"/>
              <a:t>de </a:t>
            </a:r>
            <a:r>
              <a:rPr lang="es-ES" dirty="0" err="1" smtClean="0"/>
              <a:t>Bulnes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Los sublevados fueron avanzando a Santiago </a:t>
            </a:r>
            <a:r>
              <a:rPr lang="es-ES" dirty="0" smtClean="0"/>
              <a:t>comandados </a:t>
            </a:r>
            <a:r>
              <a:rPr lang="es-ES" dirty="0" smtClean="0"/>
              <a:t>por Benjamín Vicuña Mackenna y José Miguel Carrera </a:t>
            </a:r>
            <a:r>
              <a:rPr lang="es-ES" dirty="0" err="1" smtClean="0"/>
              <a:t>Fontecilla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En la  Batalla de de </a:t>
            </a:r>
            <a:r>
              <a:rPr lang="es-ES" dirty="0" err="1" smtClean="0"/>
              <a:t>Loncomilla</a:t>
            </a:r>
            <a:r>
              <a:rPr lang="es-ES" dirty="0" smtClean="0"/>
              <a:t>  se puso fin a la revolución con el triunfo de Conservadores.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File:Retrato Manuel Montt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357298"/>
            <a:ext cx="335758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43372" y="1285860"/>
            <a:ext cx="4714908" cy="4721431"/>
          </a:xfrm>
        </p:spPr>
        <p:txBody>
          <a:bodyPr>
            <a:normAutofit/>
          </a:bodyPr>
          <a:lstStyle/>
          <a:p>
            <a:r>
              <a:rPr lang="es-ES" dirty="0" smtClean="0"/>
              <a:t>Construcción del FFCC. Santiago -Valparaíso.</a:t>
            </a:r>
          </a:p>
          <a:p>
            <a:pPr>
              <a:buNone/>
            </a:pPr>
            <a:r>
              <a:rPr lang="es-ES" dirty="0" smtClean="0"/>
              <a:t>  Telégrafo  entre Santiago y Talca.</a:t>
            </a:r>
          </a:p>
          <a:p>
            <a:r>
              <a:rPr lang="es-ES" dirty="0" smtClean="0"/>
              <a:t>Código Civil 1855</a:t>
            </a:r>
          </a:p>
          <a:p>
            <a:r>
              <a:rPr lang="es-ES" dirty="0" smtClean="0"/>
              <a:t>Escuela Normal de Preceptoras. 1853</a:t>
            </a:r>
          </a:p>
          <a:p>
            <a:r>
              <a:rPr lang="es-ES" dirty="0" smtClean="0"/>
              <a:t>Ley de Instrucción Primaria 1860</a:t>
            </a: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Manuel Montt Torres 1851-1861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Marcador de contenido"/>
          <p:cNvSpPr>
            <a:spLocks noGrp="1"/>
          </p:cNvSpPr>
          <p:nvPr>
            <p:ph sz="half" idx="2"/>
          </p:nvPr>
        </p:nvSpPr>
        <p:spPr>
          <a:xfrm>
            <a:off x="4500562" y="1481328"/>
            <a:ext cx="4186238" cy="4525963"/>
          </a:xfrm>
        </p:spPr>
        <p:txBody>
          <a:bodyPr/>
          <a:lstStyle/>
          <a:p>
            <a:r>
              <a:rPr lang="es-ES" dirty="0" smtClean="0"/>
              <a:t>Caja de Crédito Hipotecario.</a:t>
            </a:r>
          </a:p>
          <a:p>
            <a:r>
              <a:rPr lang="es-ES" dirty="0" smtClean="0"/>
              <a:t>Banco de Valparaíso.</a:t>
            </a:r>
          </a:p>
          <a:p>
            <a:r>
              <a:rPr lang="es-ES" dirty="0" smtClean="0"/>
              <a:t>Inversión inglesa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Política Financiera 1855</a:t>
            </a:r>
            <a:endParaRPr lang="es-ES" dirty="0"/>
          </a:p>
        </p:txBody>
      </p:sp>
      <p:pic>
        <p:nvPicPr>
          <p:cNvPr id="15" name="14 Marcador de contenido" descr="http://www.memoriachilena.cl/602/articles-75431_thumbnail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4038600" cy="404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Puerto de Valparaíso</a:t>
            </a:r>
            <a:endParaRPr lang="es-ES" dirty="0"/>
          </a:p>
        </p:txBody>
      </p:sp>
      <p:pic>
        <p:nvPicPr>
          <p:cNvPr id="5" name="4 Marcador de contenido" descr="http://www.nuestro.cl/notas/turismo/img/postales_valpo/valpo_paseo_malecon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85926"/>
            <a:ext cx="385765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Marcador de contenido" descr="http://www.sutherlandhouse.cl/uploads/cabecera/historia/historia_valparaiso_antiguo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714488"/>
            <a:ext cx="400052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Derecho a sufragio:</a:t>
            </a:r>
          </a:p>
          <a:p>
            <a:r>
              <a:rPr lang="es-ES" dirty="0" smtClean="0"/>
              <a:t>Hombres de 25 años solteros o 21 años  si son casados.</a:t>
            </a:r>
          </a:p>
          <a:p>
            <a:r>
              <a:rPr lang="es-ES" dirty="0" smtClean="0"/>
              <a:t>Saber leer y escribir</a:t>
            </a:r>
          </a:p>
          <a:p>
            <a:r>
              <a:rPr lang="es-ES" dirty="0" smtClean="0"/>
              <a:t>Poseer un bien inmueble, capital invertido, o que tuvieran una industria o empleo con renta o usufructo.</a:t>
            </a:r>
          </a:p>
          <a:p>
            <a:r>
              <a:rPr lang="es-ES" dirty="0" smtClean="0"/>
              <a:t>Voto Censitario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Ciudadanía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Cerro Alegre</a:t>
            </a:r>
            <a:endParaRPr lang="es-ES" dirty="0"/>
          </a:p>
        </p:txBody>
      </p:sp>
      <p:pic>
        <p:nvPicPr>
          <p:cNvPr id="5" name="4 Marcador de contenido" descr="http://www.valparaisochile.cl/c.artilleria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85926"/>
            <a:ext cx="342902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Marcador de contenido" descr="http://www.nuestropatrimonio.cl/images/Cerroconcepcion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14488"/>
            <a:ext cx="35719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Legado Inglés</a:t>
            </a:r>
            <a:endParaRPr lang="es-ES" dirty="0"/>
          </a:p>
        </p:txBody>
      </p:sp>
      <p:pic>
        <p:nvPicPr>
          <p:cNvPr id="5" name="4 Marcador de contenido" descr="https://photos.travelblog.org/Photos/5703/40029/f/225103-Valparaiso-British-Arch--Arco-Brit-nico-1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71612"/>
            <a:ext cx="407196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Marcador de contenido" descr="http://www.memoriachilena.cl/602/articles-75426_thumbnail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406720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Fundado 1892.</a:t>
            </a:r>
          </a:p>
          <a:p>
            <a:r>
              <a:rPr lang="es-ES" dirty="0" smtClean="0"/>
              <a:t>Es el equipo más antiguo del continente.</a:t>
            </a:r>
          </a:p>
          <a:p>
            <a:r>
              <a:rPr lang="es-ES" dirty="0" smtClean="0"/>
              <a:t>“Decano del Futbol”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Santiago </a:t>
            </a:r>
            <a:r>
              <a:rPr lang="es-ES" dirty="0" err="1" smtClean="0"/>
              <a:t>Wanderers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5" name="4 Marcador de contenido" descr="https://upload.wikimedia.org/wikipedia/commons/d/d9/Wanderers190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385289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500562" y="1481328"/>
            <a:ext cx="4186238" cy="4525963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Inaugura en 1851. construido por el estadounidense </a:t>
            </a:r>
            <a:r>
              <a:rPr lang="es-ES" dirty="0" err="1" smtClean="0"/>
              <a:t>Wheelwright</a:t>
            </a:r>
            <a:endParaRPr lang="es-ES" dirty="0" smtClean="0"/>
          </a:p>
          <a:p>
            <a:r>
              <a:rPr lang="es-ES" dirty="0" smtClean="0"/>
              <a:t>1851 se aprueba la construcción del ferrocarril Santiago-Valparaíso el 50% eran dueños Matías Cousiño e Isidora Goyenechea.</a:t>
            </a:r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             Primer Ferrocarril</a:t>
            </a:r>
            <a:br>
              <a:rPr lang="es-ES" dirty="0" smtClean="0"/>
            </a:br>
            <a:r>
              <a:rPr lang="es-ES" dirty="0" smtClean="0"/>
              <a:t>             Caldera-Copiapó</a:t>
            </a:r>
            <a:endParaRPr lang="es-ES" dirty="0"/>
          </a:p>
        </p:txBody>
      </p:sp>
      <p:pic>
        <p:nvPicPr>
          <p:cNvPr id="5" name="4 Marcador de contenido" descr="https://upload.wikimedia.org/wikipedia/commons/b/b6/La_copiapo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400052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4 Marcador de contenido" descr="http://www.scielo.cl/fbpe/img/historia/v35/FIGURA-2.gif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400052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Marcador de contenido" descr="http://g.cdn.ecn.cl/los-80/files/2013/11/tren-santiago-valparaiso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00174"/>
            <a:ext cx="4214842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Isidora Goyenechea</a:t>
            </a:r>
            <a:endParaRPr lang="es-ES" dirty="0"/>
          </a:p>
        </p:txBody>
      </p:sp>
      <p:pic>
        <p:nvPicPr>
          <p:cNvPr id="5" name="4 Marcador de contenido" descr="http://gestioncultura.cervantes.es/COMUNES/61666_subterra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00" y="1769269"/>
            <a:ext cx="27940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Marcador de contenido" descr="https://upload.wikimedia.org/wikipedia/commons/thumb/3/39/Isidora_Goyenechea.jpg/220px-Isidora_Goyenechea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1743869"/>
            <a:ext cx="279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Nuevas Obras Públicas</a:t>
            </a:r>
            <a:endParaRPr lang="es-ES" dirty="0"/>
          </a:p>
        </p:txBody>
      </p:sp>
      <p:pic>
        <p:nvPicPr>
          <p:cNvPr id="5" name="4 Marcador de contenido" descr="https://upload.wikimedia.org/wikipedia/commons/c/c0/Congreso_Nacional_Chile_inicios_s.XX%282%2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43050"/>
            <a:ext cx="335758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Marcador de contenido" descr="https://upload.wikimedia.org/wikipedia/commons/0/0e/Edificio_del_Congreso_Nacional_de_Chile_en_Santiago-1920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14488"/>
            <a:ext cx="404336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https://upload.wikimedia.org/wikipedia/commons/thumb/8/8a/Congreso_Nacional_de_Chile_1895.jpg/800px-Congreso_Nacional_de_Chile_1895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6" y="1500174"/>
            <a:ext cx="771530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  Congreso Nacional 1858 </a:t>
            </a:r>
            <a:r>
              <a:rPr lang="es-ES" dirty="0" err="1" smtClean="0"/>
              <a:t>Brunet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Puertos, Caminos y Puentes</a:t>
            </a:r>
            <a:endParaRPr lang="es-ES" dirty="0"/>
          </a:p>
        </p:txBody>
      </p:sp>
      <p:pic>
        <p:nvPicPr>
          <p:cNvPr id="4" name="3 Marcador de contenido" descr="http://www.plataformaurbana.cl/wp-content/uploads/2014/08/1408459734_subida_washington_camino_viejo_a_santiago_desde_valpara__so_en_1903_alb0black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933" y="1481138"/>
            <a:ext cx="626413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http://www.memoriachilena.cl/602/articles-78468_thumbnai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381857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s://upload.wikimedia.org/wikipedia/commons/thumb/5/5d/Cachapoal_1900.jpg/275px-Cachapoal_19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785926"/>
            <a:ext cx="328614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s://encrypted-tbn2.gstatic.com/images?q=tbn:ANd9GcSWf45E378vgAp3TpwPFyNEj7_9dRBJieffscRZXB89e6VCVoA2Dw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857628"/>
            <a:ext cx="3071834" cy="213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r>
              <a:rPr lang="es-ES" dirty="0" smtClean="0"/>
              <a:t>Recae en el Presidente de la República quién dura cinco años en el cargo  y puede ser reelecto por cinco más.</a:t>
            </a:r>
          </a:p>
          <a:p>
            <a:r>
              <a:rPr lang="es-ES" dirty="0" smtClean="0"/>
              <a:t>En su ausencia gobierna el Ministro del Interior que pasa a llamarse Vicepresidente.</a:t>
            </a:r>
          </a:p>
          <a:p>
            <a:r>
              <a:rPr lang="es-ES" dirty="0" smtClean="0"/>
              <a:t>De elección indirecta </a:t>
            </a:r>
          </a:p>
          <a:p>
            <a:r>
              <a:rPr lang="es-ES" dirty="0" smtClean="0"/>
              <a:t>Formación de leyes sancionarlas y promulgarlas,  administrar justicia, nombrara y remover a los Ministros, detenta el Derecho de Patronato, declarar guerra, estado de sitio.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Poder Ejecutivo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La Cuestión del Sacristán 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Arzobispo de Santiago</a:t>
            </a:r>
          </a:p>
          <a:p>
            <a:r>
              <a:rPr lang="es-ES" dirty="0" smtClean="0"/>
              <a:t>Rafael Valentín Valdivieso</a:t>
            </a:r>
            <a:endParaRPr lang="es-ES" dirty="0"/>
          </a:p>
        </p:txBody>
      </p:sp>
      <p:pic>
        <p:nvPicPr>
          <p:cNvPr id="6" name="5 Marcador de contenido" descr="https://upload.wikimedia.org/wikipedia/commons/c/cf/R_Valdivieso.jpg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4348" y="1500174"/>
            <a:ext cx="342902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arcador de contenido"/>
          <p:cNvSpPr>
            <a:spLocks noGrp="1"/>
          </p:cNvSpPr>
          <p:nvPr>
            <p:ph sz="quarter" idx="4"/>
          </p:nvPr>
        </p:nvSpPr>
        <p:spPr>
          <a:xfrm>
            <a:off x="4500563" y="1444294"/>
            <a:ext cx="4186238" cy="3941763"/>
          </a:xfrm>
        </p:spPr>
        <p:txBody>
          <a:bodyPr/>
          <a:lstStyle/>
          <a:p>
            <a:r>
              <a:rPr lang="es-ES" dirty="0" smtClean="0"/>
              <a:t>Expulsión de Sacristán de la Catedral.</a:t>
            </a:r>
          </a:p>
          <a:p>
            <a:r>
              <a:rPr lang="es-ES" dirty="0" smtClean="0"/>
              <a:t>El lleva el caso a la justicia ordinaria de los Tribunales de Justicia.</a:t>
            </a:r>
          </a:p>
          <a:p>
            <a:r>
              <a:rPr lang="es-ES" dirty="0" smtClean="0"/>
              <a:t>Presidente Montt ratifico el fallo de la Corte Suprema.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Consecuencias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Partido Nacional o      Monttvarista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Partido Conservador o Ultramontano</a:t>
            </a:r>
            <a:endParaRPr lang="es-ES" dirty="0"/>
          </a:p>
        </p:txBody>
      </p:sp>
      <p:pic>
        <p:nvPicPr>
          <p:cNvPr id="8" name="7 Marcador de contenido" descr="http://www.memoriachilena.cl/602/articles-9235_thumbnail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444625"/>
            <a:ext cx="3143272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Marcador de contenido" descr="https://upload.wikimedia.org/wikipedia/commons/thumb/8/81/Fundaci%C3%B3n_del_Partido_Nacional.jpg/200px-Fundaci%C3%B3n_del_Partido_Nacional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29556"/>
            <a:ext cx="3357586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Nacional.</a:t>
            </a:r>
          </a:p>
          <a:p>
            <a:r>
              <a:rPr lang="es-ES" dirty="0" smtClean="0"/>
              <a:t>Defensores del Derecho de Patronato que ejerce el Presidente de la República.</a:t>
            </a:r>
            <a:endParaRPr lang="es-ES" dirty="0"/>
          </a:p>
        </p:txBody>
      </p:sp>
      <p:sp>
        <p:nvSpPr>
          <p:cNvPr id="9" name="8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Ultramontano.</a:t>
            </a:r>
          </a:p>
          <a:p>
            <a:r>
              <a:rPr lang="es-ES" dirty="0" smtClean="0"/>
              <a:t>Defensores de la Independencia de la Iglesia en materias civiles.</a:t>
            </a:r>
            <a:endParaRPr lang="es-E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             Idearios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Parido Conservador y Liberal unidos en una causa común: derrotar al candidato de Manuel Montt, Antonio Varas en las siguientes elecciones presidenciales.</a:t>
            </a:r>
          </a:p>
          <a:p>
            <a:endParaRPr lang="es-ES" dirty="0" smtClean="0"/>
          </a:p>
          <a:p>
            <a:r>
              <a:rPr lang="es-ES" dirty="0" smtClean="0"/>
              <a:t>El triunfo Fusión Liberal-Conservadora, llevarán  a la presidencia a José Joaquín Pérez.</a:t>
            </a:r>
          </a:p>
          <a:p>
            <a:r>
              <a:rPr lang="es-ES" dirty="0" smtClean="0"/>
              <a:t> Llegando a su fin la República Conservadora.</a:t>
            </a:r>
          </a:p>
          <a:p>
            <a:endParaRPr lang="es-ES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Fusión Liberal - Conservadora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Crisis Económica baja en los mercados  de Australia y California.</a:t>
            </a:r>
          </a:p>
          <a:p>
            <a:r>
              <a:rPr lang="es-ES" dirty="0" smtClean="0"/>
              <a:t>Guerra civil de 1859.</a:t>
            </a:r>
          </a:p>
          <a:p>
            <a:r>
              <a:rPr lang="es-ES" dirty="0" smtClean="0"/>
              <a:t>Candidatura de Antonio Varas no era de consenso.</a:t>
            </a:r>
          </a:p>
          <a:p>
            <a:r>
              <a:rPr lang="es-ES" dirty="0" smtClean="0"/>
              <a:t>Liberales exigen cambios a la Constitución de 1833.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Fin  República Conservadora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Poner fin atribuciones extraordinarias del Ejecutivo, (supresión de libertades cívicas, fraude electoral y uso de la violencia para mantenerse en el poder).</a:t>
            </a:r>
          </a:p>
          <a:p>
            <a:r>
              <a:rPr lang="es-ES" dirty="0" smtClean="0"/>
              <a:t>Estado de sitio en Aconcagua, Valparaíso, y Santiago.</a:t>
            </a:r>
          </a:p>
          <a:p>
            <a:r>
              <a:rPr lang="es-ES" dirty="0" smtClean="0"/>
              <a:t>Benjamín Vicuña Mackenna “la Asamblea Constituyente”.</a:t>
            </a:r>
          </a:p>
          <a:p>
            <a:r>
              <a:rPr lang="es-ES" dirty="0" smtClean="0"/>
              <a:t>La Revolución estalló en Copiapó, La Serena, San Felipe, Talca y Concepción.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   Revolución de 1859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 Copiapó Pedro León Gallo derrotó al ejército en la Batalla de Los Loros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 Fue vencido  Cerro Grande en abril de 1959.</a:t>
            </a:r>
            <a:endParaRPr lang="es-ES" smtClean="0"/>
          </a:p>
          <a:p>
            <a:endParaRPr lang="es-ES" dirty="0" smtClean="0"/>
          </a:p>
          <a:p>
            <a:r>
              <a:rPr lang="es-ES" dirty="0" smtClean="0"/>
              <a:t>El gobierno decidió cambiar la candidatura de Antonio Varas por la de José Joaquín Pérez. 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Reside en el Congreso Nacional que es Bicameral</a:t>
            </a:r>
          </a:p>
          <a:p>
            <a:r>
              <a:rPr lang="es-ES" dirty="0" smtClean="0"/>
              <a:t>Diputados elegidos de manera directa de acuerdo a la proporción de población y duran tres años en funciones.</a:t>
            </a:r>
          </a:p>
          <a:p>
            <a:r>
              <a:rPr lang="es-ES" dirty="0" smtClean="0"/>
              <a:t>Los Senadores (20)   eran elegidos de manera indirecta por electores especiales, duran nueve años en función.</a:t>
            </a:r>
          </a:p>
          <a:p>
            <a:r>
              <a:rPr lang="es-ES" dirty="0" smtClean="0"/>
              <a:t>Leyes Periódicas: contribuciones (impuestos), presupuesto nacional, dotación de las fuerzas armadas.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Legislativo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Pertenece a los Tribunales de Justicia </a:t>
            </a:r>
          </a:p>
          <a:p>
            <a:r>
              <a:rPr lang="es-ES" dirty="0" smtClean="0"/>
              <a:t>Se organizó el Tribunal Supremo de Justicia.</a:t>
            </a:r>
          </a:p>
          <a:p>
            <a:r>
              <a:rPr lang="es-ES" dirty="0" smtClean="0"/>
              <a:t>Los Jueces eran inamovibles.</a:t>
            </a:r>
          </a:p>
          <a:p>
            <a:r>
              <a:rPr lang="es-ES" dirty="0" smtClean="0"/>
              <a:t>Se establecieron sus responsabilidades.</a:t>
            </a:r>
          </a:p>
          <a:p>
            <a:r>
              <a:rPr lang="es-ES" dirty="0" smtClean="0"/>
              <a:t>Los  jueces eran nombrados por el presidente de la República.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Judicial.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1967</TotalTime>
  <Words>2425</Words>
  <Application>Microsoft Office PowerPoint</Application>
  <PresentationFormat>Presentación en pantalla (4:3)</PresentationFormat>
  <Paragraphs>302</Paragraphs>
  <Slides>76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76</vt:i4>
      </vt:variant>
    </vt:vector>
  </HeadingPairs>
  <TitlesOfParts>
    <vt:vector size="77" baseType="lpstr">
      <vt:lpstr>Concurrencia</vt:lpstr>
      <vt:lpstr>Diapositiva 1</vt:lpstr>
      <vt:lpstr>Características</vt:lpstr>
      <vt:lpstr>Pensamiento de Diego Portales</vt:lpstr>
      <vt:lpstr>Pilares de Éxito de Portales</vt:lpstr>
      <vt:lpstr>Constitución de 1833</vt:lpstr>
      <vt:lpstr>Ciudadanía</vt:lpstr>
      <vt:lpstr>Poder Ejecutivo</vt:lpstr>
      <vt:lpstr>Legislativo</vt:lpstr>
      <vt:lpstr>Judicial.</vt:lpstr>
      <vt:lpstr>José Joaquín Prieto Vial 1831-1841</vt:lpstr>
      <vt:lpstr>      Reorganización de las Finanzas.       Manuel Rengifo. (Ministro de Hacienda)</vt:lpstr>
      <vt:lpstr>                 Minería</vt:lpstr>
      <vt:lpstr>              Agricultura</vt:lpstr>
      <vt:lpstr>   La Guerra de la Confederación.                  1836-1839</vt:lpstr>
      <vt:lpstr>            América en 1830</vt:lpstr>
      <vt:lpstr>            Antecedentes</vt:lpstr>
      <vt:lpstr>                  Causas</vt:lpstr>
      <vt:lpstr>        Respuesta de Chile</vt:lpstr>
      <vt:lpstr>             Desarrollo </vt:lpstr>
      <vt:lpstr>                 Expediciones</vt:lpstr>
      <vt:lpstr>           Manuel Bulnes 1838</vt:lpstr>
      <vt:lpstr>       Otros Acontecimientos</vt:lpstr>
      <vt:lpstr>Manuel Bulnes Prieto 1841-1851</vt:lpstr>
      <vt:lpstr>      </vt:lpstr>
      <vt:lpstr>   Sociedad Literaria de 1842</vt:lpstr>
      <vt:lpstr>             Características</vt:lpstr>
      <vt:lpstr>              Exponentes</vt:lpstr>
      <vt:lpstr>Diapositiva 28</vt:lpstr>
      <vt:lpstr>                 Periódico </vt:lpstr>
      <vt:lpstr>       Realización Educacional</vt:lpstr>
      <vt:lpstr>Escuela Normal de Preceptores                         1842</vt:lpstr>
      <vt:lpstr>      Universidad de Chile</vt:lpstr>
      <vt:lpstr>     Escuela de Bellas Artes 1849</vt:lpstr>
      <vt:lpstr>   Escuela de Arquitectura</vt:lpstr>
      <vt:lpstr>Escuela de Artes y Oficio 1849</vt:lpstr>
      <vt:lpstr>Conservatorio de Música 1850</vt:lpstr>
      <vt:lpstr>          Aporte Extranjero</vt:lpstr>
      <vt:lpstr>                   Arte</vt:lpstr>
      <vt:lpstr>Diapositiva 39</vt:lpstr>
      <vt:lpstr>           Soberanía Nacional</vt:lpstr>
      <vt:lpstr>             Características</vt:lpstr>
      <vt:lpstr>              Fuerte Bulnes</vt:lpstr>
      <vt:lpstr>             Punta Arenas</vt:lpstr>
      <vt:lpstr>             Punta Arenas</vt:lpstr>
      <vt:lpstr>       Colonización Alemana</vt:lpstr>
      <vt:lpstr>Diapositiva 46</vt:lpstr>
      <vt:lpstr> Características de la Colonización</vt:lpstr>
      <vt:lpstr>               Puerto Montt</vt:lpstr>
      <vt:lpstr>              Puerto Varas</vt:lpstr>
      <vt:lpstr>Diapositiva 50</vt:lpstr>
      <vt:lpstr>Diapositiva 51</vt:lpstr>
      <vt:lpstr>   La Oposición al Autoritarismo  </vt:lpstr>
      <vt:lpstr>  La Sociedad de la Igualdad</vt:lpstr>
      <vt:lpstr>Diapositiva 54</vt:lpstr>
      <vt:lpstr>    Revolución Civil de 1851</vt:lpstr>
      <vt:lpstr>        </vt:lpstr>
      <vt:lpstr>Manuel Montt Torres 1851-1861</vt:lpstr>
      <vt:lpstr>       Política Financiera 1855</vt:lpstr>
      <vt:lpstr>        Puerto de Valparaíso</vt:lpstr>
      <vt:lpstr>             Cerro Alegre</vt:lpstr>
      <vt:lpstr>              Legado Inglés</vt:lpstr>
      <vt:lpstr>       Santiago Wanderers </vt:lpstr>
      <vt:lpstr>             Primer Ferrocarril              Caldera-Copiapó</vt:lpstr>
      <vt:lpstr>Diapositiva 64</vt:lpstr>
      <vt:lpstr>         Isidora Goyenechea</vt:lpstr>
      <vt:lpstr>      Nuevas Obras Públicas</vt:lpstr>
      <vt:lpstr>  Congreso Nacional 1858 Brunet</vt:lpstr>
      <vt:lpstr> Puertos, Caminos y Puentes</vt:lpstr>
      <vt:lpstr>Diapositiva 69</vt:lpstr>
      <vt:lpstr>   La Cuestión del Sacristán </vt:lpstr>
      <vt:lpstr>          Consecuencias</vt:lpstr>
      <vt:lpstr>                  Idearios</vt:lpstr>
      <vt:lpstr>Fusión Liberal - Conservadora</vt:lpstr>
      <vt:lpstr>Fin  República Conservadora</vt:lpstr>
      <vt:lpstr>     Revolución de 1859</vt:lpstr>
      <vt:lpstr>Diapositiva 76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 de Windows</cp:lastModifiedBy>
  <cp:revision>120</cp:revision>
  <dcterms:created xsi:type="dcterms:W3CDTF">2015-07-28T08:06:40Z</dcterms:created>
  <dcterms:modified xsi:type="dcterms:W3CDTF">2018-05-30T04:26:06Z</dcterms:modified>
</cp:coreProperties>
</file>