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59" r:id="rId3"/>
    <p:sldId id="256" r:id="rId4"/>
    <p:sldId id="257" r:id="rId5"/>
    <p:sldId id="258" r:id="rId6"/>
    <p:sldId id="262" r:id="rId7"/>
    <p:sldId id="266" r:id="rId8"/>
    <p:sldId id="261" r:id="rId9"/>
    <p:sldId id="263" r:id="rId10"/>
    <p:sldId id="264" r:id="rId11"/>
    <p:sldId id="267" r:id="rId12"/>
    <p:sldId id="268" r:id="rId13"/>
    <p:sldId id="269" r:id="rId14"/>
    <p:sldId id="270" r:id="rId1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288FC975-F9BA-4264-8F08-D32B0ECF3653}" type="datetimeFigureOut">
              <a:rPr lang="es-ES" smtClean="0"/>
              <a:t>23/08/2017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25AFD94-EEA3-4456-A62F-8E96365ED5BE}" type="slidenum">
              <a:rPr lang="es-ES" smtClean="0"/>
              <a:t>‹Nº›</a:t>
            </a:fld>
            <a:endParaRPr lang="es-ES"/>
          </a:p>
        </p:txBody>
      </p:sp>
    </p:spTree>
    <p:extLst>
      <p:ext uri="{BB962C8B-B14F-4D97-AF65-F5344CB8AC3E}">
        <p14:creationId xmlns:p14="http://schemas.microsoft.com/office/powerpoint/2010/main" val="2165271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88FC975-F9BA-4264-8F08-D32B0ECF3653}" type="datetimeFigureOut">
              <a:rPr lang="es-ES" smtClean="0"/>
              <a:t>23/08/2017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25AFD94-EEA3-4456-A62F-8E96365ED5BE}" type="slidenum">
              <a:rPr lang="es-ES" smtClean="0"/>
              <a:t>‹Nº›</a:t>
            </a:fld>
            <a:endParaRPr lang="es-ES"/>
          </a:p>
        </p:txBody>
      </p:sp>
    </p:spTree>
    <p:extLst>
      <p:ext uri="{BB962C8B-B14F-4D97-AF65-F5344CB8AC3E}">
        <p14:creationId xmlns:p14="http://schemas.microsoft.com/office/powerpoint/2010/main" val="1584391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88FC975-F9BA-4264-8F08-D32B0ECF3653}" type="datetimeFigureOut">
              <a:rPr lang="es-ES" smtClean="0"/>
              <a:t>23/08/2017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25AFD94-EEA3-4456-A62F-8E96365ED5BE}" type="slidenum">
              <a:rPr lang="es-ES" smtClean="0"/>
              <a:t>‹Nº›</a:t>
            </a:fld>
            <a:endParaRPr lang="es-ES"/>
          </a:p>
        </p:txBody>
      </p:sp>
    </p:spTree>
    <p:extLst>
      <p:ext uri="{BB962C8B-B14F-4D97-AF65-F5344CB8AC3E}">
        <p14:creationId xmlns:p14="http://schemas.microsoft.com/office/powerpoint/2010/main" val="512546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88FC975-F9BA-4264-8F08-D32B0ECF3653}" type="datetimeFigureOut">
              <a:rPr lang="es-ES" smtClean="0"/>
              <a:t>23/08/2017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25AFD94-EEA3-4456-A62F-8E96365ED5BE}" type="slidenum">
              <a:rPr lang="es-ES" smtClean="0"/>
              <a:t>‹Nº›</a:t>
            </a:fld>
            <a:endParaRPr lang="es-ES"/>
          </a:p>
        </p:txBody>
      </p:sp>
    </p:spTree>
    <p:extLst>
      <p:ext uri="{BB962C8B-B14F-4D97-AF65-F5344CB8AC3E}">
        <p14:creationId xmlns:p14="http://schemas.microsoft.com/office/powerpoint/2010/main" val="561263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88FC975-F9BA-4264-8F08-D32B0ECF3653}" type="datetimeFigureOut">
              <a:rPr lang="es-ES" smtClean="0"/>
              <a:t>23/08/2017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25AFD94-EEA3-4456-A62F-8E96365ED5BE}" type="slidenum">
              <a:rPr lang="es-ES" smtClean="0"/>
              <a:t>‹Nº›</a:t>
            </a:fld>
            <a:endParaRPr lang="es-ES"/>
          </a:p>
        </p:txBody>
      </p:sp>
    </p:spTree>
    <p:extLst>
      <p:ext uri="{BB962C8B-B14F-4D97-AF65-F5344CB8AC3E}">
        <p14:creationId xmlns:p14="http://schemas.microsoft.com/office/powerpoint/2010/main" val="64998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288FC975-F9BA-4264-8F08-D32B0ECF3653}" type="datetimeFigureOut">
              <a:rPr lang="es-ES" smtClean="0"/>
              <a:t>23/08/2017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25AFD94-EEA3-4456-A62F-8E96365ED5BE}" type="slidenum">
              <a:rPr lang="es-ES" smtClean="0"/>
              <a:t>‹Nº›</a:t>
            </a:fld>
            <a:endParaRPr lang="es-ES"/>
          </a:p>
        </p:txBody>
      </p:sp>
    </p:spTree>
    <p:extLst>
      <p:ext uri="{BB962C8B-B14F-4D97-AF65-F5344CB8AC3E}">
        <p14:creationId xmlns:p14="http://schemas.microsoft.com/office/powerpoint/2010/main" val="3926705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288FC975-F9BA-4264-8F08-D32B0ECF3653}" type="datetimeFigureOut">
              <a:rPr lang="es-ES" smtClean="0"/>
              <a:t>23/08/2017</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025AFD94-EEA3-4456-A62F-8E96365ED5BE}" type="slidenum">
              <a:rPr lang="es-ES" smtClean="0"/>
              <a:t>‹Nº›</a:t>
            </a:fld>
            <a:endParaRPr lang="es-ES"/>
          </a:p>
        </p:txBody>
      </p:sp>
    </p:spTree>
    <p:extLst>
      <p:ext uri="{BB962C8B-B14F-4D97-AF65-F5344CB8AC3E}">
        <p14:creationId xmlns:p14="http://schemas.microsoft.com/office/powerpoint/2010/main" val="1774934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288FC975-F9BA-4264-8F08-D32B0ECF3653}" type="datetimeFigureOut">
              <a:rPr lang="es-ES" smtClean="0"/>
              <a:t>23/08/2017</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025AFD94-EEA3-4456-A62F-8E96365ED5BE}" type="slidenum">
              <a:rPr lang="es-ES" smtClean="0"/>
              <a:t>‹Nº›</a:t>
            </a:fld>
            <a:endParaRPr lang="es-ES"/>
          </a:p>
        </p:txBody>
      </p:sp>
    </p:spTree>
    <p:extLst>
      <p:ext uri="{BB962C8B-B14F-4D97-AF65-F5344CB8AC3E}">
        <p14:creationId xmlns:p14="http://schemas.microsoft.com/office/powerpoint/2010/main" val="3612334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88FC975-F9BA-4264-8F08-D32B0ECF3653}" type="datetimeFigureOut">
              <a:rPr lang="es-ES" smtClean="0"/>
              <a:t>23/08/2017</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025AFD94-EEA3-4456-A62F-8E96365ED5BE}" type="slidenum">
              <a:rPr lang="es-ES" smtClean="0"/>
              <a:t>‹Nº›</a:t>
            </a:fld>
            <a:endParaRPr lang="es-ES"/>
          </a:p>
        </p:txBody>
      </p:sp>
    </p:spTree>
    <p:extLst>
      <p:ext uri="{BB962C8B-B14F-4D97-AF65-F5344CB8AC3E}">
        <p14:creationId xmlns:p14="http://schemas.microsoft.com/office/powerpoint/2010/main" val="2577146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88FC975-F9BA-4264-8F08-D32B0ECF3653}" type="datetimeFigureOut">
              <a:rPr lang="es-ES" smtClean="0"/>
              <a:t>23/08/2017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25AFD94-EEA3-4456-A62F-8E96365ED5BE}" type="slidenum">
              <a:rPr lang="es-ES" smtClean="0"/>
              <a:t>‹Nº›</a:t>
            </a:fld>
            <a:endParaRPr lang="es-ES"/>
          </a:p>
        </p:txBody>
      </p:sp>
    </p:spTree>
    <p:extLst>
      <p:ext uri="{BB962C8B-B14F-4D97-AF65-F5344CB8AC3E}">
        <p14:creationId xmlns:p14="http://schemas.microsoft.com/office/powerpoint/2010/main" val="3059059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88FC975-F9BA-4264-8F08-D32B0ECF3653}" type="datetimeFigureOut">
              <a:rPr lang="es-ES" smtClean="0"/>
              <a:t>23/08/2017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25AFD94-EEA3-4456-A62F-8E96365ED5BE}" type="slidenum">
              <a:rPr lang="es-ES" smtClean="0"/>
              <a:t>‹Nº›</a:t>
            </a:fld>
            <a:endParaRPr lang="es-ES"/>
          </a:p>
        </p:txBody>
      </p:sp>
    </p:spTree>
    <p:extLst>
      <p:ext uri="{BB962C8B-B14F-4D97-AF65-F5344CB8AC3E}">
        <p14:creationId xmlns:p14="http://schemas.microsoft.com/office/powerpoint/2010/main" val="3522824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8FC975-F9BA-4264-8F08-D32B0ECF3653}" type="datetimeFigureOut">
              <a:rPr lang="es-ES" smtClean="0"/>
              <a:t>23/08/2017</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5AFD94-EEA3-4456-A62F-8E96365ED5BE}" type="slidenum">
              <a:rPr lang="es-ES" smtClean="0"/>
              <a:t>‹Nº›</a:t>
            </a:fld>
            <a:endParaRPr lang="es-ES"/>
          </a:p>
        </p:txBody>
      </p:sp>
    </p:spTree>
    <p:extLst>
      <p:ext uri="{BB962C8B-B14F-4D97-AF65-F5344CB8AC3E}">
        <p14:creationId xmlns:p14="http://schemas.microsoft.com/office/powerpoint/2010/main" val="2841828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ES" dirty="0"/>
              <a:t>http://www.saladehistoria.com/PSU/PSU_Historia-guias-de-materia.html</a:t>
            </a:r>
          </a:p>
        </p:txBody>
      </p:sp>
      <p:sp>
        <p:nvSpPr>
          <p:cNvPr id="3" name="2 Subtítulo"/>
          <p:cNvSpPr>
            <a:spLocks noGrp="1"/>
          </p:cNvSpPr>
          <p:nvPr>
            <p:ph type="subTitle" idx="1"/>
          </p:nvPr>
        </p:nvSpPr>
        <p:spPr/>
        <p:txBody>
          <a:bodyPr/>
          <a:lstStyle/>
          <a:p>
            <a:r>
              <a:rPr lang="es-ES" dirty="0" smtClean="0"/>
              <a:t>(«CHILE A MEDIADOS DE SIGLO XX»)</a:t>
            </a:r>
            <a:endParaRPr lang="es-ES" dirty="0"/>
          </a:p>
        </p:txBody>
      </p:sp>
    </p:spTree>
    <p:extLst>
      <p:ext uri="{BB962C8B-B14F-4D97-AF65-F5344CB8AC3E}">
        <p14:creationId xmlns:p14="http://schemas.microsoft.com/office/powerpoint/2010/main" val="14925956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Resultado de imagen para gonzalez videl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741" y="1412776"/>
            <a:ext cx="3157273" cy="4104456"/>
          </a:xfrm>
          <a:prstGeom prst="rect">
            <a:avLst/>
          </a:prstGeom>
          <a:noFill/>
          <a:extLst>
            <a:ext uri="{909E8E84-426E-40DD-AFC4-6F175D3DCCD1}">
              <a14:hiddenFill xmlns:a14="http://schemas.microsoft.com/office/drawing/2010/main">
                <a:solidFill>
                  <a:srgbClr val="FFFFFF"/>
                </a:solidFill>
              </a14:hiddenFill>
            </a:ext>
          </a:extLst>
        </p:spPr>
      </p:pic>
      <p:sp>
        <p:nvSpPr>
          <p:cNvPr id="5" name="4 Rectángulo"/>
          <p:cNvSpPr/>
          <p:nvPr/>
        </p:nvSpPr>
        <p:spPr>
          <a:xfrm>
            <a:off x="4860032" y="1464714"/>
            <a:ext cx="3384376" cy="2000289"/>
          </a:xfrm>
          <a:prstGeom prst="rect">
            <a:avLst/>
          </a:prstGeom>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2800" b="1" dirty="0" smtClean="0"/>
              <a:t>LEY MALDITA</a:t>
            </a:r>
          </a:p>
          <a:p>
            <a:pPr algn="ctr"/>
            <a:r>
              <a:rPr lang="es-ES" sz="2800" b="1" dirty="0" smtClean="0"/>
              <a:t>(DEFENSA PERMANENTE DE LA DEMOCRACIA)</a:t>
            </a:r>
            <a:endParaRPr lang="es-ES" sz="2800" b="1" dirty="0"/>
          </a:p>
        </p:txBody>
      </p:sp>
      <p:sp>
        <p:nvSpPr>
          <p:cNvPr id="6" name="5 Rectángulo"/>
          <p:cNvSpPr/>
          <p:nvPr/>
        </p:nvSpPr>
        <p:spPr>
          <a:xfrm>
            <a:off x="4860032" y="3645024"/>
            <a:ext cx="3384376" cy="1872208"/>
          </a:xfrm>
          <a:prstGeom prst="rect">
            <a:avLst/>
          </a:prstGeom>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2800" b="1" dirty="0" smtClean="0"/>
              <a:t>EMPRESA NACIONAL DEL PETROLEO </a:t>
            </a:r>
            <a:endParaRPr lang="es-ES" sz="2800" b="1" dirty="0"/>
          </a:p>
        </p:txBody>
      </p:sp>
    </p:spTree>
    <p:extLst>
      <p:ext uri="{BB962C8B-B14F-4D97-AF65-F5344CB8AC3E}">
        <p14:creationId xmlns:p14="http://schemas.microsoft.com/office/powerpoint/2010/main" val="4292851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PC-DIRECCION\Desktop\clases\imagenes\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484784"/>
            <a:ext cx="8005117" cy="4248472"/>
          </a:xfrm>
          <a:prstGeom prst="rect">
            <a:avLst/>
          </a:prstGeom>
          <a:noFill/>
          <a:extLst>
            <a:ext uri="{909E8E84-426E-40DD-AFC4-6F175D3DCCD1}">
              <a14:hiddenFill xmlns:a14="http://schemas.microsoft.com/office/drawing/2010/main">
                <a:solidFill>
                  <a:srgbClr val="FFFFFF"/>
                </a:solidFill>
              </a14:hiddenFill>
            </a:ext>
          </a:extLst>
        </p:spPr>
      </p:pic>
      <p:sp>
        <p:nvSpPr>
          <p:cNvPr id="4" name="3 Rectángulo"/>
          <p:cNvSpPr/>
          <p:nvPr/>
        </p:nvSpPr>
        <p:spPr>
          <a:xfrm>
            <a:off x="5292080" y="4077072"/>
            <a:ext cx="1440160" cy="1224136"/>
          </a:xfrm>
          <a:prstGeom prst="rect">
            <a:avLst/>
          </a:prstGeom>
          <a:ln w="76200"/>
        </p:spPr>
        <p:style>
          <a:lnRef idx="2">
            <a:schemeClr val="accent6"/>
          </a:lnRef>
          <a:fillRef idx="1">
            <a:schemeClr val="lt1"/>
          </a:fillRef>
          <a:effectRef idx="0">
            <a:schemeClr val="accent6"/>
          </a:effectRef>
          <a:fontRef idx="minor">
            <a:schemeClr val="dk1"/>
          </a:fontRef>
        </p:style>
        <p:txBody>
          <a:bodyPr rtlCol="0" anchor="ctr"/>
          <a:lstStyle/>
          <a:p>
            <a:pPr algn="ctr"/>
            <a:r>
              <a:rPr lang="es-ES" sz="6000" b="1" dirty="0" smtClean="0"/>
              <a:t>C</a:t>
            </a:r>
            <a:endParaRPr lang="es-ES" sz="6000" b="1" dirty="0"/>
          </a:p>
        </p:txBody>
      </p:sp>
    </p:spTree>
    <p:extLst>
      <p:ext uri="{BB962C8B-B14F-4D97-AF65-F5344CB8AC3E}">
        <p14:creationId xmlns:p14="http://schemas.microsoft.com/office/powerpoint/2010/main" val="1688862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PC-DIRECCION\Desktop\clases\imagenes\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340768"/>
            <a:ext cx="8417900" cy="4527004"/>
          </a:xfrm>
          <a:prstGeom prst="rect">
            <a:avLst/>
          </a:prstGeom>
          <a:noFill/>
          <a:extLst>
            <a:ext uri="{909E8E84-426E-40DD-AFC4-6F175D3DCCD1}">
              <a14:hiddenFill xmlns:a14="http://schemas.microsoft.com/office/drawing/2010/main">
                <a:solidFill>
                  <a:srgbClr val="FFFFFF"/>
                </a:solidFill>
              </a14:hiddenFill>
            </a:ext>
          </a:extLst>
        </p:spPr>
      </p:pic>
      <p:sp>
        <p:nvSpPr>
          <p:cNvPr id="5" name="4 Rectángulo"/>
          <p:cNvSpPr/>
          <p:nvPr/>
        </p:nvSpPr>
        <p:spPr>
          <a:xfrm>
            <a:off x="6759415" y="4077072"/>
            <a:ext cx="1440160" cy="1224136"/>
          </a:xfrm>
          <a:prstGeom prst="rect">
            <a:avLst/>
          </a:prstGeom>
          <a:ln w="76200"/>
        </p:spPr>
        <p:style>
          <a:lnRef idx="2">
            <a:schemeClr val="accent6"/>
          </a:lnRef>
          <a:fillRef idx="1">
            <a:schemeClr val="lt1"/>
          </a:fillRef>
          <a:effectRef idx="0">
            <a:schemeClr val="accent6"/>
          </a:effectRef>
          <a:fontRef idx="minor">
            <a:schemeClr val="dk1"/>
          </a:fontRef>
        </p:style>
        <p:txBody>
          <a:bodyPr rtlCol="0" anchor="ctr"/>
          <a:lstStyle/>
          <a:p>
            <a:pPr algn="ctr"/>
            <a:r>
              <a:rPr lang="es-ES" sz="6000" b="1" dirty="0" smtClean="0"/>
              <a:t>A</a:t>
            </a:r>
            <a:endParaRPr lang="es-ES" sz="6000" b="1" dirty="0"/>
          </a:p>
        </p:txBody>
      </p:sp>
    </p:spTree>
    <p:extLst>
      <p:ext uri="{BB962C8B-B14F-4D97-AF65-F5344CB8AC3E}">
        <p14:creationId xmlns:p14="http://schemas.microsoft.com/office/powerpoint/2010/main" val="2738452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PC-DIRECCION\Desktop\clases\imagenes\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340768"/>
            <a:ext cx="8246209" cy="4248472"/>
          </a:xfrm>
          <a:prstGeom prst="rect">
            <a:avLst/>
          </a:prstGeom>
          <a:noFill/>
          <a:extLst>
            <a:ext uri="{909E8E84-426E-40DD-AFC4-6F175D3DCCD1}">
              <a14:hiddenFill xmlns:a14="http://schemas.microsoft.com/office/drawing/2010/main">
                <a:solidFill>
                  <a:srgbClr val="FFFFFF"/>
                </a:solidFill>
              </a14:hiddenFill>
            </a:ext>
          </a:extLst>
        </p:spPr>
      </p:pic>
      <p:sp>
        <p:nvSpPr>
          <p:cNvPr id="5" name="4 Rectángulo"/>
          <p:cNvSpPr/>
          <p:nvPr/>
        </p:nvSpPr>
        <p:spPr>
          <a:xfrm>
            <a:off x="5292080" y="4077072"/>
            <a:ext cx="1440160" cy="1224136"/>
          </a:xfrm>
          <a:prstGeom prst="rect">
            <a:avLst/>
          </a:prstGeom>
          <a:ln w="76200"/>
        </p:spPr>
        <p:style>
          <a:lnRef idx="2">
            <a:schemeClr val="accent6"/>
          </a:lnRef>
          <a:fillRef idx="1">
            <a:schemeClr val="lt1"/>
          </a:fillRef>
          <a:effectRef idx="0">
            <a:schemeClr val="accent6"/>
          </a:effectRef>
          <a:fontRef idx="minor">
            <a:schemeClr val="dk1"/>
          </a:fontRef>
        </p:style>
        <p:txBody>
          <a:bodyPr rtlCol="0" anchor="ctr"/>
          <a:lstStyle/>
          <a:p>
            <a:pPr algn="ctr"/>
            <a:r>
              <a:rPr lang="es-ES" sz="6000" b="1" dirty="0"/>
              <a:t>E</a:t>
            </a:r>
          </a:p>
        </p:txBody>
      </p:sp>
    </p:spTree>
    <p:extLst>
      <p:ext uri="{BB962C8B-B14F-4D97-AF65-F5344CB8AC3E}">
        <p14:creationId xmlns:p14="http://schemas.microsoft.com/office/powerpoint/2010/main" val="117600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Users\PC-DIRECCION\Desktop\clases\imagenes\4.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412776"/>
            <a:ext cx="8636509" cy="4441279"/>
          </a:xfrm>
          <a:prstGeom prst="rect">
            <a:avLst/>
          </a:prstGeom>
          <a:noFill/>
          <a:extLst>
            <a:ext uri="{909E8E84-426E-40DD-AFC4-6F175D3DCCD1}">
              <a14:hiddenFill xmlns:a14="http://schemas.microsoft.com/office/drawing/2010/main">
                <a:solidFill>
                  <a:srgbClr val="FFFFFF"/>
                </a:solidFill>
              </a14:hiddenFill>
            </a:ext>
          </a:extLst>
        </p:spPr>
      </p:pic>
      <p:sp>
        <p:nvSpPr>
          <p:cNvPr id="5" name="4 Rectángulo"/>
          <p:cNvSpPr/>
          <p:nvPr/>
        </p:nvSpPr>
        <p:spPr>
          <a:xfrm>
            <a:off x="5292080" y="4077072"/>
            <a:ext cx="1440160" cy="1224136"/>
          </a:xfrm>
          <a:prstGeom prst="rect">
            <a:avLst/>
          </a:prstGeom>
          <a:ln w="76200"/>
        </p:spPr>
        <p:style>
          <a:lnRef idx="2">
            <a:schemeClr val="accent6"/>
          </a:lnRef>
          <a:fillRef idx="1">
            <a:schemeClr val="lt1"/>
          </a:fillRef>
          <a:effectRef idx="0">
            <a:schemeClr val="accent6"/>
          </a:effectRef>
          <a:fontRef idx="minor">
            <a:schemeClr val="dk1"/>
          </a:fontRef>
        </p:style>
        <p:txBody>
          <a:bodyPr rtlCol="0" anchor="ctr"/>
          <a:lstStyle/>
          <a:p>
            <a:pPr algn="ctr"/>
            <a:r>
              <a:rPr lang="es-ES" sz="6000" b="1" dirty="0"/>
              <a:t>D</a:t>
            </a:r>
          </a:p>
        </p:txBody>
      </p:sp>
    </p:spTree>
    <p:extLst>
      <p:ext uri="{BB962C8B-B14F-4D97-AF65-F5344CB8AC3E}">
        <p14:creationId xmlns:p14="http://schemas.microsoft.com/office/powerpoint/2010/main" val="626466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84431" y="419529"/>
            <a:ext cx="8479950" cy="110799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6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GOBIERNOS RADICALES</a:t>
            </a:r>
            <a:endParaRPr lang="es-ES" sz="6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2050" name="Picture 2" descr="Resultado de imagen para pedro aguirre cer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4398" y="1916832"/>
            <a:ext cx="3460017" cy="46552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1448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84432" y="937036"/>
            <a:ext cx="8479950" cy="110799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6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GOBIERNOS RADICALES</a:t>
            </a:r>
            <a:endParaRPr lang="es-ES" sz="6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0" name="9 Rectángulo"/>
          <p:cNvSpPr/>
          <p:nvPr/>
        </p:nvSpPr>
        <p:spPr>
          <a:xfrm>
            <a:off x="1346564" y="2740086"/>
            <a:ext cx="2520280" cy="914400"/>
          </a:xfrm>
          <a:prstGeom prst="rect">
            <a:avLst/>
          </a:prstGeom>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dirty="0" smtClean="0"/>
              <a:t>ROL DE LOS SECTORES MEDIOS</a:t>
            </a:r>
            <a:endParaRPr lang="es-ES" dirty="0"/>
          </a:p>
        </p:txBody>
      </p:sp>
      <p:sp>
        <p:nvSpPr>
          <p:cNvPr id="11" name="10 Rectángulo"/>
          <p:cNvSpPr/>
          <p:nvPr/>
        </p:nvSpPr>
        <p:spPr>
          <a:xfrm>
            <a:off x="5076056" y="2740086"/>
            <a:ext cx="2520280" cy="914400"/>
          </a:xfrm>
          <a:prstGeom prst="rect">
            <a:avLst/>
          </a:prstGeom>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dirty="0" smtClean="0"/>
              <a:t>CONTEXTO DE GUERRA FRÍA</a:t>
            </a:r>
            <a:endParaRPr lang="es-ES" dirty="0"/>
          </a:p>
        </p:txBody>
      </p:sp>
      <p:sp>
        <p:nvSpPr>
          <p:cNvPr id="12" name="11 Rectángulo"/>
          <p:cNvSpPr/>
          <p:nvPr/>
        </p:nvSpPr>
        <p:spPr>
          <a:xfrm>
            <a:off x="3464267" y="4509120"/>
            <a:ext cx="2520280" cy="914400"/>
          </a:xfrm>
          <a:prstGeom prst="rect">
            <a:avLst/>
          </a:prstGeom>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dirty="0" smtClean="0"/>
              <a:t>EL ESTADO EMPRESARIO </a:t>
            </a:r>
          </a:p>
          <a:p>
            <a:pPr algn="ctr"/>
            <a:r>
              <a:rPr lang="es-ES" dirty="0" smtClean="0"/>
              <a:t>(BIENESTAR)</a:t>
            </a:r>
            <a:endParaRPr lang="es-ES" dirty="0"/>
          </a:p>
        </p:txBody>
      </p:sp>
    </p:spTree>
    <p:extLst>
      <p:ext uri="{BB962C8B-B14F-4D97-AF65-F5344CB8AC3E}">
        <p14:creationId xmlns:p14="http://schemas.microsoft.com/office/powerpoint/2010/main" val="1004868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1293246" y="275316"/>
            <a:ext cx="6814431" cy="156966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CARACTERÍSTIAS</a:t>
            </a:r>
          </a:p>
          <a:p>
            <a:pPr algn="ctr"/>
            <a:r>
              <a:rPr lang="es-ES"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DEL ESTADO EMPRESARIO</a:t>
            </a:r>
            <a:endParaRPr lang="es-ES" sz="4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5 Rectángulo"/>
          <p:cNvSpPr/>
          <p:nvPr/>
        </p:nvSpPr>
        <p:spPr>
          <a:xfrm>
            <a:off x="2943727" y="1974241"/>
            <a:ext cx="3513468" cy="1481002"/>
          </a:xfrm>
          <a:prstGeom prst="rect">
            <a:avLst/>
          </a:prstGeom>
          <a:ln w="57150">
            <a:solidFill>
              <a:srgbClr val="FF0000"/>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2400" b="1" dirty="0" smtClean="0"/>
              <a:t>INDUSTRIALIZACIÓN POR SUSTITUCIÓN DE IMPORTACIONES (ISI)</a:t>
            </a:r>
            <a:endParaRPr lang="es-ES" sz="2400" b="1" dirty="0"/>
          </a:p>
        </p:txBody>
      </p:sp>
      <p:sp>
        <p:nvSpPr>
          <p:cNvPr id="9" name="8 Rectángulo"/>
          <p:cNvSpPr/>
          <p:nvPr/>
        </p:nvSpPr>
        <p:spPr>
          <a:xfrm>
            <a:off x="2947950" y="4996430"/>
            <a:ext cx="3513468" cy="1481002"/>
          </a:xfrm>
          <a:prstGeom prst="rect">
            <a:avLst/>
          </a:prstGeom>
          <a:ln w="57150">
            <a:solidFill>
              <a:srgbClr val="FF0000"/>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2400" b="1" dirty="0" smtClean="0"/>
              <a:t>CORPORACIÓN DE FOMENTO DE LA PRODUCCIÓN (CORFO)</a:t>
            </a:r>
            <a:endParaRPr lang="es-ES" sz="2400" b="1" dirty="0"/>
          </a:p>
        </p:txBody>
      </p:sp>
      <p:sp>
        <p:nvSpPr>
          <p:cNvPr id="11" name="10 Rectángulo"/>
          <p:cNvSpPr/>
          <p:nvPr/>
        </p:nvSpPr>
        <p:spPr>
          <a:xfrm>
            <a:off x="3213193" y="3645024"/>
            <a:ext cx="3016874" cy="1080120"/>
          </a:xfrm>
          <a:prstGeom prst="rect">
            <a:avLst/>
          </a:prstGeom>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dirty="0" smtClean="0"/>
              <a:t>PROTECCIÓN Y FOMENTO DE LA INDUSTRIA NACIONAL</a:t>
            </a:r>
          </a:p>
          <a:p>
            <a:pPr algn="ctr"/>
            <a:r>
              <a:rPr lang="es-ES" dirty="0" smtClean="0"/>
              <a:t>(PROTECCIONISMO)</a:t>
            </a:r>
            <a:endParaRPr lang="es-ES" dirty="0"/>
          </a:p>
        </p:txBody>
      </p:sp>
    </p:spTree>
    <p:extLst>
      <p:ext uri="{BB962C8B-B14F-4D97-AF65-F5344CB8AC3E}">
        <p14:creationId xmlns:p14="http://schemas.microsoft.com/office/powerpoint/2010/main" val="4108950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323528" y="230351"/>
            <a:ext cx="5832647" cy="6536610"/>
          </a:xfrm>
          <a:prstGeom prst="rect">
            <a:avLst/>
          </a:prstGeom>
          <a:ln w="76200"/>
        </p:spPr>
        <p:style>
          <a:lnRef idx="2">
            <a:schemeClr val="accent6"/>
          </a:lnRef>
          <a:fillRef idx="1">
            <a:schemeClr val="lt1"/>
          </a:fillRef>
          <a:effectRef idx="0">
            <a:schemeClr val="accent6"/>
          </a:effectRef>
          <a:fontRef idx="minor">
            <a:schemeClr val="dk1"/>
          </a:fontRef>
        </p:style>
        <p:txBody>
          <a:bodyPr rtlCol="0" anchor="ctr"/>
          <a:lstStyle/>
          <a:p>
            <a:pPr algn="just"/>
            <a:r>
              <a:rPr lang="es-ES" sz="2000" dirty="0" smtClean="0"/>
              <a:t>La CORFO nació a raíz del devastador terremoto de </a:t>
            </a:r>
            <a:r>
              <a:rPr lang="es-ES" sz="2000" b="1" dirty="0" smtClean="0"/>
              <a:t>1939</a:t>
            </a:r>
            <a:r>
              <a:rPr lang="es-ES" sz="2000" dirty="0" smtClean="0"/>
              <a:t>, pues entonces el </a:t>
            </a:r>
            <a:r>
              <a:rPr lang="es-ES" sz="2000" b="1" dirty="0" smtClean="0"/>
              <a:t>Presidente Aguirre Cerda propuso al Congreso</a:t>
            </a:r>
            <a:r>
              <a:rPr lang="es-ES" sz="2000" dirty="0" smtClean="0"/>
              <a:t>, donde los partidos </a:t>
            </a:r>
            <a:r>
              <a:rPr lang="es-ES" sz="2000" b="1" dirty="0" smtClean="0"/>
              <a:t>Conservador y Liberal eran mayoría</a:t>
            </a:r>
            <a:r>
              <a:rPr lang="es-ES" sz="2000" dirty="0" smtClean="0"/>
              <a:t>, una legislación que permitiera impulsar políticas de fomento de producción (…)  La CORFO nunca ejerció su derecho, estatuido legalmente, de interferir en la administración de las empresas en las cuales era socia. Además, una vez que el negocio se volvía rentable vendía sus acciones al sector privado y, (…) no había ningún empresario que se quejara del precio que la CORFO le puso a éstas. </a:t>
            </a:r>
          </a:p>
          <a:p>
            <a:pPr algn="just"/>
            <a:r>
              <a:rPr lang="es-ES" sz="2000" dirty="0" smtClean="0"/>
              <a:t>Es indudable que la CORFO fue una institución que contribuyó </a:t>
            </a:r>
            <a:r>
              <a:rPr lang="es-ES" sz="2000" b="1" dirty="0" smtClean="0"/>
              <a:t>sustancialmente a la consolidación y expansión de la industria manufacturera de propiedad privada</a:t>
            </a:r>
            <a:r>
              <a:rPr lang="es-ES" sz="2000" dirty="0" smtClean="0"/>
              <a:t>, fortaleciendo al empresariado, aunque como contrapartida </a:t>
            </a:r>
            <a:r>
              <a:rPr lang="es-ES" sz="2000" b="1" dirty="0" smtClean="0"/>
              <a:t>el Estado adquiriera mayor poder económico. </a:t>
            </a:r>
          </a:p>
          <a:p>
            <a:pPr algn="just"/>
            <a:endParaRPr lang="es-ES" sz="2000" b="1" dirty="0" smtClean="0"/>
          </a:p>
          <a:p>
            <a:pPr algn="just"/>
            <a:r>
              <a:rPr lang="es-ES" dirty="0" smtClean="0"/>
              <a:t>-»</a:t>
            </a:r>
            <a:r>
              <a:rPr lang="es-ES" i="1" dirty="0" smtClean="0"/>
              <a:t>Con las riendas del poder, la derecha chilena en el S.XX»</a:t>
            </a:r>
            <a:r>
              <a:rPr lang="es-ES" dirty="0" smtClean="0"/>
              <a:t>, Sofía Correa. </a:t>
            </a:r>
            <a:r>
              <a:rPr lang="es-ES" dirty="0" err="1" smtClean="0"/>
              <a:t>Pp</a:t>
            </a:r>
            <a:r>
              <a:rPr lang="es-ES" dirty="0" smtClean="0"/>
              <a:t> 86-91. </a:t>
            </a:r>
            <a:endParaRPr lang="es-ES" dirty="0"/>
          </a:p>
        </p:txBody>
      </p:sp>
      <p:sp>
        <p:nvSpPr>
          <p:cNvPr id="2" name="AutoShape 2" descr="Resultado de imagen para sofia correa suti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3" name="AutoShape 4" descr="Resultado de imagen para sofia correa sutil"/>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1030" name="Picture 6" descr="Resultado de imagen para sofia correa suti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0192" y="1518436"/>
            <a:ext cx="2640293" cy="39604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6011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843808" y="332656"/>
            <a:ext cx="3513468" cy="1481002"/>
          </a:xfrm>
          <a:prstGeom prst="rect">
            <a:avLst/>
          </a:prstGeom>
          <a:ln w="57150">
            <a:solidFill>
              <a:srgbClr val="FF0000"/>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2400" b="1" dirty="0" smtClean="0"/>
              <a:t>CORPORACIÓN DE FOMENTO DE LA PRODUCCIÓN (CORFO)</a:t>
            </a:r>
          </a:p>
          <a:p>
            <a:pPr algn="ctr"/>
            <a:r>
              <a:rPr lang="es-ES" sz="2400" b="1" dirty="0" smtClean="0"/>
              <a:t>(1939)</a:t>
            </a:r>
            <a:endParaRPr lang="es-ES" sz="2400" b="1" dirty="0"/>
          </a:p>
        </p:txBody>
      </p:sp>
      <p:sp>
        <p:nvSpPr>
          <p:cNvPr id="5" name="4 Rectángulo"/>
          <p:cNvSpPr/>
          <p:nvPr/>
        </p:nvSpPr>
        <p:spPr>
          <a:xfrm>
            <a:off x="1346564" y="2740086"/>
            <a:ext cx="2520280" cy="914400"/>
          </a:xfrm>
          <a:prstGeom prst="rect">
            <a:avLst/>
          </a:prstGeom>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2800" b="1" dirty="0" smtClean="0"/>
              <a:t>ENDESA</a:t>
            </a:r>
            <a:endParaRPr lang="es-ES" sz="2800" b="1" dirty="0"/>
          </a:p>
        </p:txBody>
      </p:sp>
      <p:sp>
        <p:nvSpPr>
          <p:cNvPr id="8" name="7 Rectángulo"/>
          <p:cNvSpPr/>
          <p:nvPr/>
        </p:nvSpPr>
        <p:spPr>
          <a:xfrm>
            <a:off x="5724128" y="2740086"/>
            <a:ext cx="2520280" cy="914400"/>
          </a:xfrm>
          <a:prstGeom prst="rect">
            <a:avLst/>
          </a:prstGeom>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2800" b="1" dirty="0" smtClean="0"/>
              <a:t>CAP </a:t>
            </a:r>
            <a:endParaRPr lang="es-ES" sz="2800" b="1" dirty="0"/>
          </a:p>
        </p:txBody>
      </p:sp>
      <p:sp>
        <p:nvSpPr>
          <p:cNvPr id="9" name="8 Rectángulo"/>
          <p:cNvSpPr/>
          <p:nvPr/>
        </p:nvSpPr>
        <p:spPr>
          <a:xfrm>
            <a:off x="1372785" y="4221088"/>
            <a:ext cx="2520280" cy="914400"/>
          </a:xfrm>
          <a:prstGeom prst="rect">
            <a:avLst/>
          </a:prstGeom>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2800" b="1" dirty="0" smtClean="0"/>
              <a:t>ENAP</a:t>
            </a:r>
            <a:endParaRPr lang="es-ES" sz="2800" b="1" dirty="0"/>
          </a:p>
        </p:txBody>
      </p:sp>
      <p:sp>
        <p:nvSpPr>
          <p:cNvPr id="10" name="9 Rectángulo"/>
          <p:cNvSpPr/>
          <p:nvPr/>
        </p:nvSpPr>
        <p:spPr>
          <a:xfrm>
            <a:off x="5724128" y="4221088"/>
            <a:ext cx="2520280" cy="914400"/>
          </a:xfrm>
          <a:prstGeom prst="rect">
            <a:avLst/>
          </a:prstGeom>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2800" b="1" dirty="0" smtClean="0"/>
              <a:t>IANSA</a:t>
            </a:r>
            <a:endParaRPr lang="es-ES" sz="2800" b="1" dirty="0"/>
          </a:p>
        </p:txBody>
      </p:sp>
    </p:spTree>
    <p:extLst>
      <p:ext uri="{BB962C8B-B14F-4D97-AF65-F5344CB8AC3E}">
        <p14:creationId xmlns:p14="http://schemas.microsoft.com/office/powerpoint/2010/main" val="805204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animBg="1"/>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316715" y="275316"/>
            <a:ext cx="6767495" cy="156966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CARACTERÍSTIAS</a:t>
            </a:r>
          </a:p>
          <a:p>
            <a:pPr algn="ctr"/>
            <a:r>
              <a:rPr lang="es-ES"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DEL ESTADO BENEFACTOR</a:t>
            </a:r>
            <a:endParaRPr lang="es-ES" sz="4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4 Rectángulo"/>
          <p:cNvSpPr/>
          <p:nvPr/>
        </p:nvSpPr>
        <p:spPr>
          <a:xfrm>
            <a:off x="2943727" y="1974241"/>
            <a:ext cx="3284457" cy="950703"/>
          </a:xfrm>
          <a:prstGeom prst="rect">
            <a:avLst/>
          </a:prstGeom>
          <a:ln w="57150">
            <a:solidFill>
              <a:srgbClr val="FF0000"/>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2400" b="1" dirty="0" smtClean="0"/>
              <a:t>EL ESTADO ASUME UN ROL SOCIAL</a:t>
            </a:r>
            <a:endParaRPr lang="es-ES" sz="2400" b="1" dirty="0"/>
          </a:p>
        </p:txBody>
      </p:sp>
      <p:sp>
        <p:nvSpPr>
          <p:cNvPr id="6" name="5 Rectángulo"/>
          <p:cNvSpPr/>
          <p:nvPr/>
        </p:nvSpPr>
        <p:spPr>
          <a:xfrm>
            <a:off x="1290966" y="3212976"/>
            <a:ext cx="2520280" cy="914400"/>
          </a:xfrm>
          <a:prstGeom prst="rect">
            <a:avLst/>
          </a:prstGeom>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2800" b="1" dirty="0" smtClean="0"/>
              <a:t>SALUD</a:t>
            </a:r>
            <a:endParaRPr lang="es-ES" sz="2800" b="1" dirty="0"/>
          </a:p>
        </p:txBody>
      </p:sp>
      <p:sp>
        <p:nvSpPr>
          <p:cNvPr id="7" name="6 Rectángulo"/>
          <p:cNvSpPr/>
          <p:nvPr/>
        </p:nvSpPr>
        <p:spPr>
          <a:xfrm>
            <a:off x="1290253" y="4426915"/>
            <a:ext cx="2520280" cy="914400"/>
          </a:xfrm>
          <a:prstGeom prst="rect">
            <a:avLst/>
          </a:prstGeom>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2800" b="1" dirty="0" smtClean="0"/>
              <a:t>EDUCACIÓN</a:t>
            </a:r>
            <a:endParaRPr lang="es-ES" sz="2800" b="1" dirty="0"/>
          </a:p>
        </p:txBody>
      </p:sp>
      <p:sp>
        <p:nvSpPr>
          <p:cNvPr id="8" name="7 Rectángulo"/>
          <p:cNvSpPr/>
          <p:nvPr/>
        </p:nvSpPr>
        <p:spPr>
          <a:xfrm>
            <a:off x="1290966" y="5573930"/>
            <a:ext cx="2520280" cy="914400"/>
          </a:xfrm>
          <a:prstGeom prst="rect">
            <a:avLst/>
          </a:prstGeom>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2800" b="1" dirty="0" smtClean="0"/>
              <a:t>VIVIENDA</a:t>
            </a:r>
            <a:endParaRPr lang="es-ES" sz="2800" b="1" dirty="0"/>
          </a:p>
        </p:txBody>
      </p:sp>
      <p:sp>
        <p:nvSpPr>
          <p:cNvPr id="9" name="8 Rectángulo"/>
          <p:cNvSpPr/>
          <p:nvPr/>
        </p:nvSpPr>
        <p:spPr>
          <a:xfrm>
            <a:off x="4954228" y="4173132"/>
            <a:ext cx="3129982" cy="914400"/>
          </a:xfrm>
          <a:prstGeom prst="rect">
            <a:avLst/>
          </a:prstGeom>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2800" b="1" dirty="0" smtClean="0"/>
              <a:t>SINDICALIZACIÓN</a:t>
            </a:r>
            <a:endParaRPr lang="es-ES" sz="2800" b="1" dirty="0"/>
          </a:p>
        </p:txBody>
      </p:sp>
    </p:spTree>
    <p:extLst>
      <p:ext uri="{BB962C8B-B14F-4D97-AF65-F5344CB8AC3E}">
        <p14:creationId xmlns:p14="http://schemas.microsoft.com/office/powerpoint/2010/main" val="4021435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428002" y="275316"/>
            <a:ext cx="6544933" cy="83099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PRESIDENTES RADICALES</a:t>
            </a:r>
            <a:endParaRPr lang="es-ES" sz="4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3074" name="Picture 2" descr="Resultado de imagen para pedro aguirre cer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2060848"/>
            <a:ext cx="2381250" cy="3171826"/>
          </a:xfrm>
          <a:prstGeom prst="rect">
            <a:avLst/>
          </a:prstGeom>
          <a:noFill/>
          <a:extLst>
            <a:ext uri="{909E8E84-426E-40DD-AFC4-6F175D3DCCD1}">
              <a14:hiddenFill xmlns:a14="http://schemas.microsoft.com/office/drawing/2010/main">
                <a:solidFill>
                  <a:srgbClr val="FFFFFF"/>
                </a:solidFill>
              </a14:hiddenFill>
            </a:ext>
          </a:extLst>
        </p:spPr>
      </p:pic>
      <p:sp>
        <p:nvSpPr>
          <p:cNvPr id="5" name="4 Rectángulo"/>
          <p:cNvSpPr/>
          <p:nvPr/>
        </p:nvSpPr>
        <p:spPr>
          <a:xfrm>
            <a:off x="4700468" y="2204864"/>
            <a:ext cx="2520280" cy="914400"/>
          </a:xfrm>
          <a:prstGeom prst="rect">
            <a:avLst/>
          </a:prstGeom>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2800" b="1" dirty="0" smtClean="0"/>
              <a:t>GOBERNAR ES EDUCAR</a:t>
            </a:r>
            <a:endParaRPr lang="es-ES" sz="2800" b="1" dirty="0"/>
          </a:p>
        </p:txBody>
      </p:sp>
      <p:sp>
        <p:nvSpPr>
          <p:cNvPr id="6" name="5 Rectángulo"/>
          <p:cNvSpPr/>
          <p:nvPr/>
        </p:nvSpPr>
        <p:spPr>
          <a:xfrm>
            <a:off x="4700468" y="3646761"/>
            <a:ext cx="2520280" cy="914400"/>
          </a:xfrm>
          <a:prstGeom prst="rect">
            <a:avLst/>
          </a:prstGeom>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2800" b="1" dirty="0" smtClean="0"/>
              <a:t>CORFO</a:t>
            </a:r>
            <a:endParaRPr lang="es-ES" sz="2800" b="1" dirty="0"/>
          </a:p>
        </p:txBody>
      </p:sp>
    </p:spTree>
    <p:extLst>
      <p:ext uri="{BB962C8B-B14F-4D97-AF65-F5344CB8AC3E}">
        <p14:creationId xmlns:p14="http://schemas.microsoft.com/office/powerpoint/2010/main" val="520325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Resultado de imagen para juan antonio ri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556791"/>
            <a:ext cx="2592288" cy="3735251"/>
          </a:xfrm>
          <a:prstGeom prst="rect">
            <a:avLst/>
          </a:prstGeom>
          <a:noFill/>
          <a:extLst>
            <a:ext uri="{909E8E84-426E-40DD-AFC4-6F175D3DCCD1}">
              <a14:hiddenFill xmlns:a14="http://schemas.microsoft.com/office/drawing/2010/main">
                <a:solidFill>
                  <a:srgbClr val="FFFFFF"/>
                </a:solidFill>
              </a14:hiddenFill>
            </a:ext>
          </a:extLst>
        </p:spPr>
      </p:pic>
      <p:sp>
        <p:nvSpPr>
          <p:cNvPr id="5" name="4 Rectángulo"/>
          <p:cNvSpPr/>
          <p:nvPr/>
        </p:nvSpPr>
        <p:spPr>
          <a:xfrm>
            <a:off x="4739920" y="3933056"/>
            <a:ext cx="2856416" cy="1728192"/>
          </a:xfrm>
          <a:prstGeom prst="rect">
            <a:avLst/>
          </a:prstGeom>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2800" b="1" dirty="0" smtClean="0"/>
              <a:t>EMPRESA NACIONAL DE ELECTRICIDAD (ENDESA)</a:t>
            </a:r>
            <a:endParaRPr lang="es-ES" sz="2800" b="1" dirty="0"/>
          </a:p>
        </p:txBody>
      </p:sp>
      <p:sp>
        <p:nvSpPr>
          <p:cNvPr id="6" name="5 Rectángulo"/>
          <p:cNvSpPr/>
          <p:nvPr/>
        </p:nvSpPr>
        <p:spPr>
          <a:xfrm>
            <a:off x="4716016" y="1844823"/>
            <a:ext cx="2880320" cy="1500657"/>
          </a:xfrm>
          <a:prstGeom prst="rect">
            <a:avLst/>
          </a:prstGeom>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2800" b="1" dirty="0" smtClean="0"/>
              <a:t>COMPAÑÍA DE ACERO DEL PACÍFICO (CAP)</a:t>
            </a:r>
            <a:endParaRPr lang="es-ES" sz="2800" b="1" dirty="0"/>
          </a:p>
        </p:txBody>
      </p:sp>
    </p:spTree>
    <p:extLst>
      <p:ext uri="{BB962C8B-B14F-4D97-AF65-F5344CB8AC3E}">
        <p14:creationId xmlns:p14="http://schemas.microsoft.com/office/powerpoint/2010/main" val="1312729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TotalTime>
  <Words>288</Words>
  <Application>Microsoft Office PowerPoint</Application>
  <PresentationFormat>Presentación en pantalla (4:3)</PresentationFormat>
  <Paragraphs>43</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Tema de Office</vt:lpstr>
      <vt:lpstr>http://www.saladehistoria.com/PSU/PSU_Historia-guias-de-materia.html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PC-DIRECCION</dc:creator>
  <cp:lastModifiedBy>PC-DIRECCION</cp:lastModifiedBy>
  <cp:revision>25</cp:revision>
  <dcterms:created xsi:type="dcterms:W3CDTF">2017-08-23T18:18:41Z</dcterms:created>
  <dcterms:modified xsi:type="dcterms:W3CDTF">2017-08-24T01:04:23Z</dcterms:modified>
</cp:coreProperties>
</file>