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62" r:id="rId3"/>
    <p:sldId id="257" r:id="rId4"/>
    <p:sldId id="258" r:id="rId5"/>
    <p:sldId id="268" r:id="rId6"/>
    <p:sldId id="274" r:id="rId7"/>
    <p:sldId id="269" r:id="rId8"/>
    <p:sldId id="270" r:id="rId9"/>
    <p:sldId id="303" r:id="rId10"/>
    <p:sldId id="259" r:id="rId11"/>
    <p:sldId id="295" r:id="rId12"/>
    <p:sldId id="296" r:id="rId13"/>
    <p:sldId id="301" r:id="rId14"/>
    <p:sldId id="300" r:id="rId15"/>
    <p:sldId id="297" r:id="rId16"/>
    <p:sldId id="302" r:id="rId17"/>
    <p:sldId id="299" r:id="rId18"/>
    <p:sldId id="260" r:id="rId19"/>
    <p:sldId id="298" r:id="rId20"/>
    <p:sldId id="271" r:id="rId21"/>
    <p:sldId id="278" r:id="rId22"/>
    <p:sldId id="272" r:id="rId23"/>
    <p:sldId id="276" r:id="rId24"/>
    <p:sldId id="279" r:id="rId25"/>
    <p:sldId id="277" r:id="rId26"/>
    <p:sldId id="280" r:id="rId27"/>
    <p:sldId id="281" r:id="rId28"/>
    <p:sldId id="283" r:id="rId29"/>
    <p:sldId id="284" r:id="rId30"/>
    <p:sldId id="285" r:id="rId31"/>
    <p:sldId id="286" r:id="rId32"/>
    <p:sldId id="273" r:id="rId33"/>
    <p:sldId id="291" r:id="rId34"/>
    <p:sldId id="292" r:id="rId35"/>
    <p:sldId id="293" r:id="rId36"/>
    <p:sldId id="287" r:id="rId37"/>
    <p:sldId id="288" r:id="rId38"/>
    <p:sldId id="289" r:id="rId39"/>
    <p:sldId id="290" r:id="rId40"/>
    <p:sldId id="294" r:id="rId41"/>
    <p:sldId id="275" r:id="rId42"/>
    <p:sldId id="261" r:id="rId43"/>
    <p:sldId id="264" r:id="rId44"/>
    <p:sldId id="265" r:id="rId45"/>
    <p:sldId id="267" r:id="rId46"/>
    <p:sldId id="266" r:id="rId47"/>
    <p:sldId id="263" r:id="rId48"/>
    <p:sldId id="282" r:id="rId4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3000" b="1" i="0" u="none" strike="noStrike" kern="1200" cap="all" spc="5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tx>
            <c:strRef>
              <c:f>Hoja1!$B$1</c:f>
              <c:strCache>
                <c:ptCount val="1"/>
                <c:pt idx="0">
                  <c:v>P. Nacionales según género</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Mujeres</c:v>
                </c:pt>
                <c:pt idx="1">
                  <c:v>Hombres</c:v>
                </c:pt>
              </c:strCache>
            </c:strRef>
          </c:cat>
          <c:val>
            <c:numRef>
              <c:f>Hoja1!$B$2:$B$3</c:f>
              <c:numCache>
                <c:formatCode>General</c:formatCode>
                <c:ptCount val="2"/>
                <c:pt idx="0">
                  <c:v>10</c:v>
                </c:pt>
                <c:pt idx="1">
                  <c:v>90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5.0298258172273959E-3"/>
          <c:y val="0.87965659694200271"/>
          <c:w val="0.33238705957209896"/>
          <c:h val="7.4999890941610137E-2"/>
        </c:manualLayout>
      </c:layout>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3913C-9E24-4298-84DF-A405D6E220A2}"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s-CL"/>
        </a:p>
      </dgm:t>
    </dgm:pt>
    <dgm:pt modelId="{216EC213-2847-46F0-92EB-20EE02BECFA8}">
      <dgm:prSet phldrT="[Texto]"/>
      <dgm:spPr/>
      <dgm:t>
        <a:bodyPr/>
        <a:lstStyle/>
        <a:p>
          <a:r>
            <a:rPr lang="es-CL" dirty="0" smtClean="0"/>
            <a:t>“Lo personal es político”</a:t>
          </a:r>
          <a:endParaRPr lang="es-CL" dirty="0"/>
        </a:p>
      </dgm:t>
    </dgm:pt>
    <dgm:pt modelId="{F98376AA-DCBC-47E7-B074-168DC5F9E15A}" type="parTrans" cxnId="{2C71EBED-5172-408D-B917-CE6B8D67A94A}">
      <dgm:prSet/>
      <dgm:spPr/>
      <dgm:t>
        <a:bodyPr/>
        <a:lstStyle/>
        <a:p>
          <a:endParaRPr lang="es-CL"/>
        </a:p>
      </dgm:t>
    </dgm:pt>
    <dgm:pt modelId="{E8668407-3319-4512-8908-4B1A6EC5ED92}" type="sibTrans" cxnId="{2C71EBED-5172-408D-B917-CE6B8D67A94A}">
      <dgm:prSet/>
      <dgm:spPr/>
      <dgm:t>
        <a:bodyPr/>
        <a:lstStyle/>
        <a:p>
          <a:endParaRPr lang="es-CL"/>
        </a:p>
      </dgm:t>
    </dgm:pt>
    <dgm:pt modelId="{F589C804-1243-4729-9E95-0A72FD067932}">
      <dgm:prSet phldrT="[Texto]" custT="1"/>
      <dgm:spPr/>
      <dgm:t>
        <a:bodyPr/>
        <a:lstStyle/>
        <a:p>
          <a:r>
            <a:rPr lang="es-CL" sz="2800" dirty="0" smtClean="0"/>
            <a:t>Alejar el problema de lo individual y cotidiano</a:t>
          </a:r>
          <a:endParaRPr lang="es-CL" sz="2800" dirty="0"/>
        </a:p>
      </dgm:t>
    </dgm:pt>
    <dgm:pt modelId="{D698F429-5C24-4C63-A645-A406822430CD}" type="parTrans" cxnId="{5581092C-4392-40EF-B4D1-B2A21EAAE8CC}">
      <dgm:prSet/>
      <dgm:spPr/>
      <dgm:t>
        <a:bodyPr/>
        <a:lstStyle/>
        <a:p>
          <a:endParaRPr lang="es-CL"/>
        </a:p>
      </dgm:t>
    </dgm:pt>
    <dgm:pt modelId="{CE650868-12D4-442A-A31E-48D9707785C2}" type="sibTrans" cxnId="{5581092C-4392-40EF-B4D1-B2A21EAAE8CC}">
      <dgm:prSet/>
      <dgm:spPr/>
      <dgm:t>
        <a:bodyPr/>
        <a:lstStyle/>
        <a:p>
          <a:endParaRPr lang="es-CL"/>
        </a:p>
      </dgm:t>
    </dgm:pt>
    <dgm:pt modelId="{A22A608D-81DC-4BEA-A357-BFE0524E7418}">
      <dgm:prSet phldrT="[Texto]" phldr="1"/>
      <dgm:spPr/>
      <dgm:t>
        <a:bodyPr/>
        <a:lstStyle/>
        <a:p>
          <a:endParaRPr lang="es-CL" sz="3300" dirty="0"/>
        </a:p>
      </dgm:t>
    </dgm:pt>
    <dgm:pt modelId="{CF716D17-9531-4FEC-9B16-FA2C39F69E68}" type="parTrans" cxnId="{D76A8ACB-B63E-4314-9E3D-2799C8F85008}">
      <dgm:prSet/>
      <dgm:spPr/>
      <dgm:t>
        <a:bodyPr/>
        <a:lstStyle/>
        <a:p>
          <a:endParaRPr lang="es-CL"/>
        </a:p>
      </dgm:t>
    </dgm:pt>
    <dgm:pt modelId="{5030F132-6712-4CF4-8F2C-652CEFA32006}" type="sibTrans" cxnId="{D76A8ACB-B63E-4314-9E3D-2799C8F85008}">
      <dgm:prSet/>
      <dgm:spPr/>
      <dgm:t>
        <a:bodyPr/>
        <a:lstStyle/>
        <a:p>
          <a:endParaRPr lang="es-CL"/>
        </a:p>
      </dgm:t>
    </dgm:pt>
    <dgm:pt modelId="{7148BCC5-D37E-4055-B621-92328C0B8C71}">
      <dgm:prSet phldrT="[Texto]"/>
      <dgm:spPr/>
      <dgm:t>
        <a:bodyPr/>
        <a:lstStyle/>
        <a:p>
          <a:r>
            <a:rPr lang="es-CL" dirty="0" smtClean="0"/>
            <a:t>“Patriarcado”</a:t>
          </a:r>
          <a:endParaRPr lang="es-CL" dirty="0"/>
        </a:p>
      </dgm:t>
    </dgm:pt>
    <dgm:pt modelId="{B52D6F48-704B-4AE0-A10F-EF8BA3FD8C47}" type="parTrans" cxnId="{4DEA1325-F189-4512-8D83-29134A59487D}">
      <dgm:prSet/>
      <dgm:spPr/>
      <dgm:t>
        <a:bodyPr/>
        <a:lstStyle/>
        <a:p>
          <a:endParaRPr lang="es-CL"/>
        </a:p>
      </dgm:t>
    </dgm:pt>
    <dgm:pt modelId="{9BE3818C-3994-448D-9055-006DF5639D98}" type="sibTrans" cxnId="{4DEA1325-F189-4512-8D83-29134A59487D}">
      <dgm:prSet/>
      <dgm:spPr/>
      <dgm:t>
        <a:bodyPr/>
        <a:lstStyle/>
        <a:p>
          <a:endParaRPr lang="es-CL"/>
        </a:p>
      </dgm:t>
    </dgm:pt>
    <dgm:pt modelId="{8A17E444-E45D-4569-B2CA-AAA4A05CE897}">
      <dgm:prSet phldrT="[Texto]"/>
      <dgm:spPr/>
      <dgm:t>
        <a:bodyPr/>
        <a:lstStyle/>
        <a:p>
          <a:r>
            <a:rPr lang="es-CL" dirty="0" smtClean="0"/>
            <a:t>Causas de la opresión</a:t>
          </a:r>
          <a:endParaRPr lang="es-CL" dirty="0"/>
        </a:p>
      </dgm:t>
    </dgm:pt>
    <dgm:pt modelId="{C11BAE60-1BC6-4C11-8E78-2A5E033EC0B1}" type="parTrans" cxnId="{EF40CF05-F337-4E3B-8502-78BB34BA1FD7}">
      <dgm:prSet/>
      <dgm:spPr/>
      <dgm:t>
        <a:bodyPr/>
        <a:lstStyle/>
        <a:p>
          <a:endParaRPr lang="es-CL"/>
        </a:p>
      </dgm:t>
    </dgm:pt>
    <dgm:pt modelId="{71C0B2B4-9D82-47E5-A003-EB49DAA8B853}" type="sibTrans" cxnId="{EF40CF05-F337-4E3B-8502-78BB34BA1FD7}">
      <dgm:prSet/>
      <dgm:spPr/>
      <dgm:t>
        <a:bodyPr/>
        <a:lstStyle/>
        <a:p>
          <a:endParaRPr lang="es-CL"/>
        </a:p>
      </dgm:t>
    </dgm:pt>
    <dgm:pt modelId="{BC1F44A6-F656-492A-8F91-B78A1C42CE3B}">
      <dgm:prSet phldrT="[Texto]" phldr="1"/>
      <dgm:spPr/>
      <dgm:t>
        <a:bodyPr/>
        <a:lstStyle/>
        <a:p>
          <a:endParaRPr lang="es-CL" dirty="0"/>
        </a:p>
      </dgm:t>
    </dgm:pt>
    <dgm:pt modelId="{E9664FCE-FDED-4BCC-B74B-A1A709E23F97}" type="parTrans" cxnId="{69381DFB-74B6-4A7F-B385-7A7DA8E2623A}">
      <dgm:prSet/>
      <dgm:spPr/>
      <dgm:t>
        <a:bodyPr/>
        <a:lstStyle/>
        <a:p>
          <a:endParaRPr lang="es-CL"/>
        </a:p>
      </dgm:t>
    </dgm:pt>
    <dgm:pt modelId="{5776B5CD-9084-4571-8B59-7205BE7401CC}" type="sibTrans" cxnId="{69381DFB-74B6-4A7F-B385-7A7DA8E2623A}">
      <dgm:prSet/>
      <dgm:spPr/>
      <dgm:t>
        <a:bodyPr/>
        <a:lstStyle/>
        <a:p>
          <a:endParaRPr lang="es-CL"/>
        </a:p>
      </dgm:t>
    </dgm:pt>
    <dgm:pt modelId="{E73E35A5-3CDD-4FD5-894C-CE19D5F0551E}" type="pres">
      <dgm:prSet presAssocID="{D4C3913C-9E24-4298-84DF-A405D6E220A2}" presName="Name0" presStyleCnt="0">
        <dgm:presLayoutVars>
          <dgm:dir/>
          <dgm:animLvl val="lvl"/>
          <dgm:resizeHandles/>
        </dgm:presLayoutVars>
      </dgm:prSet>
      <dgm:spPr/>
      <dgm:t>
        <a:bodyPr/>
        <a:lstStyle/>
        <a:p>
          <a:endParaRPr lang="es-CL"/>
        </a:p>
      </dgm:t>
    </dgm:pt>
    <dgm:pt modelId="{5BFCD98B-BC2B-487C-9F5E-A7462F15022A}" type="pres">
      <dgm:prSet presAssocID="{216EC213-2847-46F0-92EB-20EE02BECFA8}" presName="linNode" presStyleCnt="0"/>
      <dgm:spPr/>
    </dgm:pt>
    <dgm:pt modelId="{ED58301D-EE62-404C-ADD2-747983F8E984}" type="pres">
      <dgm:prSet presAssocID="{216EC213-2847-46F0-92EB-20EE02BECFA8}" presName="parentShp" presStyleLbl="node1" presStyleIdx="0" presStyleCnt="2">
        <dgm:presLayoutVars>
          <dgm:bulletEnabled val="1"/>
        </dgm:presLayoutVars>
      </dgm:prSet>
      <dgm:spPr/>
      <dgm:t>
        <a:bodyPr/>
        <a:lstStyle/>
        <a:p>
          <a:endParaRPr lang="es-CL"/>
        </a:p>
      </dgm:t>
    </dgm:pt>
    <dgm:pt modelId="{2CB69A10-B302-43F8-B007-8CB0A708D490}" type="pres">
      <dgm:prSet presAssocID="{216EC213-2847-46F0-92EB-20EE02BECFA8}" presName="childShp" presStyleLbl="bgAccFollowNode1" presStyleIdx="0" presStyleCnt="2">
        <dgm:presLayoutVars>
          <dgm:bulletEnabled val="1"/>
        </dgm:presLayoutVars>
      </dgm:prSet>
      <dgm:spPr/>
      <dgm:t>
        <a:bodyPr/>
        <a:lstStyle/>
        <a:p>
          <a:endParaRPr lang="es-CL"/>
        </a:p>
      </dgm:t>
    </dgm:pt>
    <dgm:pt modelId="{C1F598AC-CBCE-442A-A4C2-D1338D9A139A}" type="pres">
      <dgm:prSet presAssocID="{E8668407-3319-4512-8908-4B1A6EC5ED92}" presName="spacing" presStyleCnt="0"/>
      <dgm:spPr/>
    </dgm:pt>
    <dgm:pt modelId="{8F070C2F-FBA9-4603-AD1C-0D50854041ED}" type="pres">
      <dgm:prSet presAssocID="{7148BCC5-D37E-4055-B621-92328C0B8C71}" presName="linNode" presStyleCnt="0"/>
      <dgm:spPr/>
    </dgm:pt>
    <dgm:pt modelId="{F96000B8-C584-4D8C-8309-53C77DDE5E9A}" type="pres">
      <dgm:prSet presAssocID="{7148BCC5-D37E-4055-B621-92328C0B8C71}" presName="parentShp" presStyleLbl="node1" presStyleIdx="1" presStyleCnt="2">
        <dgm:presLayoutVars>
          <dgm:bulletEnabled val="1"/>
        </dgm:presLayoutVars>
      </dgm:prSet>
      <dgm:spPr/>
      <dgm:t>
        <a:bodyPr/>
        <a:lstStyle/>
        <a:p>
          <a:endParaRPr lang="es-CL"/>
        </a:p>
      </dgm:t>
    </dgm:pt>
    <dgm:pt modelId="{EEE8E72B-FAB4-4CB3-9440-14E299504261}" type="pres">
      <dgm:prSet presAssocID="{7148BCC5-D37E-4055-B621-92328C0B8C71}" presName="childShp" presStyleLbl="bgAccFollowNode1" presStyleIdx="1" presStyleCnt="2">
        <dgm:presLayoutVars>
          <dgm:bulletEnabled val="1"/>
        </dgm:presLayoutVars>
      </dgm:prSet>
      <dgm:spPr/>
      <dgm:t>
        <a:bodyPr/>
        <a:lstStyle/>
        <a:p>
          <a:endParaRPr lang="es-CL"/>
        </a:p>
      </dgm:t>
    </dgm:pt>
  </dgm:ptLst>
  <dgm:cxnLst>
    <dgm:cxn modelId="{69381DFB-74B6-4A7F-B385-7A7DA8E2623A}" srcId="{7148BCC5-D37E-4055-B621-92328C0B8C71}" destId="{BC1F44A6-F656-492A-8F91-B78A1C42CE3B}" srcOrd="1" destOrd="0" parTransId="{E9664FCE-FDED-4BCC-B74B-A1A709E23F97}" sibTransId="{5776B5CD-9084-4571-8B59-7205BE7401CC}"/>
    <dgm:cxn modelId="{D76A8ACB-B63E-4314-9E3D-2799C8F85008}" srcId="{216EC213-2847-46F0-92EB-20EE02BECFA8}" destId="{A22A608D-81DC-4BEA-A357-BFE0524E7418}" srcOrd="1" destOrd="0" parTransId="{CF716D17-9531-4FEC-9B16-FA2C39F69E68}" sibTransId="{5030F132-6712-4CF4-8F2C-652CEFA32006}"/>
    <dgm:cxn modelId="{FBACE442-3C99-40CF-9A99-22445448FBC1}" type="presOf" srcId="{D4C3913C-9E24-4298-84DF-A405D6E220A2}" destId="{E73E35A5-3CDD-4FD5-894C-CE19D5F0551E}" srcOrd="0" destOrd="0" presId="urn:microsoft.com/office/officeart/2005/8/layout/vList6"/>
    <dgm:cxn modelId="{49B0113A-17A8-41EF-978E-B9FE72724102}" type="presOf" srcId="{216EC213-2847-46F0-92EB-20EE02BECFA8}" destId="{ED58301D-EE62-404C-ADD2-747983F8E984}" srcOrd="0" destOrd="0" presId="urn:microsoft.com/office/officeart/2005/8/layout/vList6"/>
    <dgm:cxn modelId="{FD14E738-3D08-46EF-A324-593A5A4180F4}" type="presOf" srcId="{BC1F44A6-F656-492A-8F91-B78A1C42CE3B}" destId="{EEE8E72B-FAB4-4CB3-9440-14E299504261}" srcOrd="0" destOrd="1" presId="urn:microsoft.com/office/officeart/2005/8/layout/vList6"/>
    <dgm:cxn modelId="{37C10A88-D60A-47A2-8518-585856F81239}" type="presOf" srcId="{7148BCC5-D37E-4055-B621-92328C0B8C71}" destId="{F96000B8-C584-4D8C-8309-53C77DDE5E9A}" srcOrd="0" destOrd="0" presId="urn:microsoft.com/office/officeart/2005/8/layout/vList6"/>
    <dgm:cxn modelId="{4DEA1325-F189-4512-8D83-29134A59487D}" srcId="{D4C3913C-9E24-4298-84DF-A405D6E220A2}" destId="{7148BCC5-D37E-4055-B621-92328C0B8C71}" srcOrd="1" destOrd="0" parTransId="{B52D6F48-704B-4AE0-A10F-EF8BA3FD8C47}" sibTransId="{9BE3818C-3994-448D-9055-006DF5639D98}"/>
    <dgm:cxn modelId="{C39F5E16-FB97-49F5-A174-02B738F7BC78}" type="presOf" srcId="{8A17E444-E45D-4569-B2CA-AAA4A05CE897}" destId="{EEE8E72B-FAB4-4CB3-9440-14E299504261}" srcOrd="0" destOrd="0" presId="urn:microsoft.com/office/officeart/2005/8/layout/vList6"/>
    <dgm:cxn modelId="{8DABC3B2-809D-4FBD-AA4D-BCD104548F69}" type="presOf" srcId="{A22A608D-81DC-4BEA-A357-BFE0524E7418}" destId="{2CB69A10-B302-43F8-B007-8CB0A708D490}" srcOrd="0" destOrd="1" presId="urn:microsoft.com/office/officeart/2005/8/layout/vList6"/>
    <dgm:cxn modelId="{599C5FE0-A280-4932-ADB9-34BBB04E09BE}" type="presOf" srcId="{F589C804-1243-4729-9E95-0A72FD067932}" destId="{2CB69A10-B302-43F8-B007-8CB0A708D490}" srcOrd="0" destOrd="0" presId="urn:microsoft.com/office/officeart/2005/8/layout/vList6"/>
    <dgm:cxn modelId="{5581092C-4392-40EF-B4D1-B2A21EAAE8CC}" srcId="{216EC213-2847-46F0-92EB-20EE02BECFA8}" destId="{F589C804-1243-4729-9E95-0A72FD067932}" srcOrd="0" destOrd="0" parTransId="{D698F429-5C24-4C63-A645-A406822430CD}" sibTransId="{CE650868-12D4-442A-A31E-48D9707785C2}"/>
    <dgm:cxn modelId="{2C71EBED-5172-408D-B917-CE6B8D67A94A}" srcId="{D4C3913C-9E24-4298-84DF-A405D6E220A2}" destId="{216EC213-2847-46F0-92EB-20EE02BECFA8}" srcOrd="0" destOrd="0" parTransId="{F98376AA-DCBC-47E7-B074-168DC5F9E15A}" sibTransId="{E8668407-3319-4512-8908-4B1A6EC5ED92}"/>
    <dgm:cxn modelId="{EF40CF05-F337-4E3B-8502-78BB34BA1FD7}" srcId="{7148BCC5-D37E-4055-B621-92328C0B8C71}" destId="{8A17E444-E45D-4569-B2CA-AAA4A05CE897}" srcOrd="0" destOrd="0" parTransId="{C11BAE60-1BC6-4C11-8E78-2A5E033EC0B1}" sibTransId="{71C0B2B4-9D82-47E5-A003-EB49DAA8B853}"/>
    <dgm:cxn modelId="{8970FF19-0E1E-4AF3-9AE0-E32E5ACBDADB}" type="presParOf" srcId="{E73E35A5-3CDD-4FD5-894C-CE19D5F0551E}" destId="{5BFCD98B-BC2B-487C-9F5E-A7462F15022A}" srcOrd="0" destOrd="0" presId="urn:microsoft.com/office/officeart/2005/8/layout/vList6"/>
    <dgm:cxn modelId="{C2B7EC75-A747-442A-AA37-703AB6BEEF09}" type="presParOf" srcId="{5BFCD98B-BC2B-487C-9F5E-A7462F15022A}" destId="{ED58301D-EE62-404C-ADD2-747983F8E984}" srcOrd="0" destOrd="0" presId="urn:microsoft.com/office/officeart/2005/8/layout/vList6"/>
    <dgm:cxn modelId="{C834592C-B9C7-4065-B476-EDB993FE317C}" type="presParOf" srcId="{5BFCD98B-BC2B-487C-9F5E-A7462F15022A}" destId="{2CB69A10-B302-43F8-B007-8CB0A708D490}" srcOrd="1" destOrd="0" presId="urn:microsoft.com/office/officeart/2005/8/layout/vList6"/>
    <dgm:cxn modelId="{1D853E9C-3A54-4118-9ADB-215906F81718}" type="presParOf" srcId="{E73E35A5-3CDD-4FD5-894C-CE19D5F0551E}" destId="{C1F598AC-CBCE-442A-A4C2-D1338D9A139A}" srcOrd="1" destOrd="0" presId="urn:microsoft.com/office/officeart/2005/8/layout/vList6"/>
    <dgm:cxn modelId="{2935694A-1315-4115-B750-1E5794C34E38}" type="presParOf" srcId="{E73E35A5-3CDD-4FD5-894C-CE19D5F0551E}" destId="{8F070C2F-FBA9-4603-AD1C-0D50854041ED}" srcOrd="2" destOrd="0" presId="urn:microsoft.com/office/officeart/2005/8/layout/vList6"/>
    <dgm:cxn modelId="{99EB5009-B034-4C50-9C8B-F31D409D8895}" type="presParOf" srcId="{8F070C2F-FBA9-4603-AD1C-0D50854041ED}" destId="{F96000B8-C584-4D8C-8309-53C77DDE5E9A}" srcOrd="0" destOrd="0" presId="urn:microsoft.com/office/officeart/2005/8/layout/vList6"/>
    <dgm:cxn modelId="{EE201967-9DA9-4748-869E-046B62C60C56}" type="presParOf" srcId="{8F070C2F-FBA9-4603-AD1C-0D50854041ED}" destId="{EEE8E72B-FAB4-4CB3-9440-14E29950426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69A10-B302-43F8-B007-8CB0A708D490}">
      <dsp:nvSpPr>
        <dsp:cNvPr id="0" name=""/>
        <dsp:cNvSpPr/>
      </dsp:nvSpPr>
      <dsp:spPr>
        <a:xfrm>
          <a:off x="2667725" y="480"/>
          <a:ext cx="4001588" cy="1872036"/>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CL" sz="2800" kern="1200" dirty="0" smtClean="0"/>
            <a:t>Alejar el problema de lo individual y cotidiano</a:t>
          </a:r>
          <a:endParaRPr lang="es-CL" sz="2800" kern="1200" dirty="0"/>
        </a:p>
        <a:p>
          <a:pPr marL="285750" lvl="1" indent="-285750" algn="l" defTabSz="1466850">
            <a:lnSpc>
              <a:spcPct val="90000"/>
            </a:lnSpc>
            <a:spcBef>
              <a:spcPct val="0"/>
            </a:spcBef>
            <a:spcAft>
              <a:spcPct val="15000"/>
            </a:spcAft>
            <a:buChar char="••"/>
          </a:pPr>
          <a:endParaRPr lang="es-CL" sz="3300" kern="1200" dirty="0"/>
        </a:p>
      </dsp:txBody>
      <dsp:txXfrm>
        <a:off x="2667725" y="234485"/>
        <a:ext cx="3299575" cy="1404027"/>
      </dsp:txXfrm>
    </dsp:sp>
    <dsp:sp modelId="{ED58301D-EE62-404C-ADD2-747983F8E984}">
      <dsp:nvSpPr>
        <dsp:cNvPr id="0" name=""/>
        <dsp:cNvSpPr/>
      </dsp:nvSpPr>
      <dsp:spPr>
        <a:xfrm>
          <a:off x="0" y="480"/>
          <a:ext cx="2667725" cy="1872036"/>
        </a:xfrm>
        <a:prstGeom prst="roundRect">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“Lo personal es político”</a:t>
          </a:r>
          <a:endParaRPr lang="es-CL" sz="3200" kern="1200" dirty="0"/>
        </a:p>
      </dsp:txBody>
      <dsp:txXfrm>
        <a:off x="91385" y="91865"/>
        <a:ext cx="2484955" cy="1689266"/>
      </dsp:txXfrm>
    </dsp:sp>
    <dsp:sp modelId="{EEE8E72B-FAB4-4CB3-9440-14E299504261}">
      <dsp:nvSpPr>
        <dsp:cNvPr id="0" name=""/>
        <dsp:cNvSpPr/>
      </dsp:nvSpPr>
      <dsp:spPr>
        <a:xfrm>
          <a:off x="2667725" y="2059720"/>
          <a:ext cx="4001588" cy="1872036"/>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r>
            <a:rPr lang="es-CL" sz="3300" kern="1200" dirty="0" smtClean="0"/>
            <a:t>Causas de la opresión</a:t>
          </a:r>
          <a:endParaRPr lang="es-CL" sz="3300" kern="1200" dirty="0"/>
        </a:p>
        <a:p>
          <a:pPr marL="285750" lvl="1" indent="-285750" algn="l" defTabSz="1466850">
            <a:lnSpc>
              <a:spcPct val="90000"/>
            </a:lnSpc>
            <a:spcBef>
              <a:spcPct val="0"/>
            </a:spcBef>
            <a:spcAft>
              <a:spcPct val="15000"/>
            </a:spcAft>
            <a:buChar char="••"/>
          </a:pPr>
          <a:endParaRPr lang="es-CL" sz="3300" kern="1200" dirty="0"/>
        </a:p>
      </dsp:txBody>
      <dsp:txXfrm>
        <a:off x="2667725" y="2293725"/>
        <a:ext cx="3299575" cy="1404027"/>
      </dsp:txXfrm>
    </dsp:sp>
    <dsp:sp modelId="{F96000B8-C584-4D8C-8309-53C77DDE5E9A}">
      <dsp:nvSpPr>
        <dsp:cNvPr id="0" name=""/>
        <dsp:cNvSpPr/>
      </dsp:nvSpPr>
      <dsp:spPr>
        <a:xfrm>
          <a:off x="0" y="2059720"/>
          <a:ext cx="2667725" cy="1872036"/>
        </a:xfrm>
        <a:prstGeom prst="roundRect">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CL" sz="3200" kern="1200" dirty="0" smtClean="0"/>
            <a:t>“Patriarcado”</a:t>
          </a:r>
          <a:endParaRPr lang="es-CL" sz="3200" kern="1200" dirty="0"/>
        </a:p>
      </dsp:txBody>
      <dsp:txXfrm>
        <a:off x="91385" y="2151105"/>
        <a:ext cx="2484955" cy="168926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05611-5A33-4727-BB3C-159358710AF4}" type="datetimeFigureOut">
              <a:rPr lang="es-CL" smtClean="0"/>
              <a:t>22-05-2016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A59B6-CDC7-49C8-BA99-80AF8DB93FFA}" type="slidenum">
              <a:rPr lang="es-CL" smtClean="0"/>
              <a:t>‹Nº›</a:t>
            </a:fld>
            <a:endParaRPr lang="es-CL"/>
          </a:p>
        </p:txBody>
      </p:sp>
    </p:spTree>
    <p:extLst>
      <p:ext uri="{BB962C8B-B14F-4D97-AF65-F5344CB8AC3E}">
        <p14:creationId xmlns:p14="http://schemas.microsoft.com/office/powerpoint/2010/main" val="262944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Estas 4 primeras láminas son para dar un ejemplo cercano a los </a:t>
            </a:r>
            <a:r>
              <a:rPr lang="es-CL" dirty="0" err="1" smtClean="0"/>
              <a:t>cabrs</a:t>
            </a:r>
            <a:r>
              <a:rPr lang="es-CL" dirty="0" smtClean="0"/>
              <a:t>. Preguntarles para que se están preparando, para la PSU y si sabían que en ella su puntaje dependerá también de si son hombres o mujeres.</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2</a:t>
            </a:fld>
            <a:endParaRPr lang="es-CL"/>
          </a:p>
        </p:txBody>
      </p:sp>
    </p:spTree>
    <p:extLst>
      <p:ext uri="{BB962C8B-B14F-4D97-AF65-F5344CB8AC3E}">
        <p14:creationId xmlns:p14="http://schemas.microsoft.com/office/powerpoint/2010/main" val="331937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Por qué se da esta diferenciación, si</a:t>
            </a:r>
            <a:r>
              <a:rPr lang="es-CL" baseline="0" dirty="0" smtClean="0"/>
              <a:t> a pesar de lo que nos hacen creer, no hay una explicación biológica a estas diferencias</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5</a:t>
            </a:fld>
            <a:endParaRPr lang="es-CL"/>
          </a:p>
        </p:txBody>
      </p:sp>
    </p:spTree>
    <p:extLst>
      <p:ext uri="{BB962C8B-B14F-4D97-AF65-F5344CB8AC3E}">
        <p14:creationId xmlns:p14="http://schemas.microsoft.com/office/powerpoint/2010/main" val="268778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Se da porque hay educación sexista, cuya explicación se</a:t>
            </a:r>
            <a:r>
              <a:rPr lang="es-CL" baseline="0" dirty="0" smtClean="0"/>
              <a:t> ahondará posteriormente.</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6</a:t>
            </a:fld>
            <a:endParaRPr lang="es-CL"/>
          </a:p>
        </p:txBody>
      </p:sp>
    </p:spTree>
    <p:extLst>
      <p:ext uri="{BB962C8B-B14F-4D97-AF65-F5344CB8AC3E}">
        <p14:creationId xmlns:p14="http://schemas.microsoft.com/office/powerpoint/2010/main" val="128513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Educación sexista es porque estamos inmersos en el patriarcado</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7</a:t>
            </a:fld>
            <a:endParaRPr lang="es-CL"/>
          </a:p>
        </p:txBody>
      </p:sp>
    </p:spTree>
    <p:extLst>
      <p:ext uri="{BB962C8B-B14F-4D97-AF65-F5344CB8AC3E}">
        <p14:creationId xmlns:p14="http://schemas.microsoft.com/office/powerpoint/2010/main" val="3832054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smtClean="0"/>
              <a:t>Cotidaneidad</a:t>
            </a:r>
            <a:r>
              <a:rPr lang="es-CL" dirty="0" smtClean="0"/>
              <a:t> de las expresiones</a:t>
            </a:r>
            <a:r>
              <a:rPr lang="es-CL" baseline="0" dirty="0" smtClean="0"/>
              <a:t> y violencia del patriarcado en nuestras vidas</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8</a:t>
            </a:fld>
            <a:endParaRPr lang="es-CL"/>
          </a:p>
        </p:txBody>
      </p:sp>
    </p:spTree>
    <p:extLst>
      <p:ext uri="{BB962C8B-B14F-4D97-AF65-F5344CB8AC3E}">
        <p14:creationId xmlns:p14="http://schemas.microsoft.com/office/powerpoint/2010/main" val="336968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Qué es el feminismo en general</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22</a:t>
            </a:fld>
            <a:endParaRPr lang="es-CL"/>
          </a:p>
        </p:txBody>
      </p:sp>
    </p:spTree>
    <p:extLst>
      <p:ext uri="{BB962C8B-B14F-4D97-AF65-F5344CB8AC3E}">
        <p14:creationId xmlns:p14="http://schemas.microsoft.com/office/powerpoint/2010/main" val="159442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err="1" smtClean="0"/>
              <a:t>Coorrientes</a:t>
            </a:r>
            <a:r>
              <a:rPr lang="es-CL" dirty="0" smtClean="0"/>
              <a:t> del feminismo</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23</a:t>
            </a:fld>
            <a:endParaRPr lang="es-CL"/>
          </a:p>
        </p:txBody>
      </p:sp>
    </p:spTree>
    <p:extLst>
      <p:ext uri="{BB962C8B-B14F-4D97-AF65-F5344CB8AC3E}">
        <p14:creationId xmlns:p14="http://schemas.microsoft.com/office/powerpoint/2010/main" val="299575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smtClean="0"/>
              <a:t>Aborto, </a:t>
            </a:r>
            <a:r>
              <a:rPr lang="es-CL" dirty="0" err="1" smtClean="0"/>
              <a:t>educ</a:t>
            </a:r>
            <a:r>
              <a:rPr lang="es-CL" dirty="0" smtClean="0"/>
              <a:t> no sexista, fin a la violencia, igualdad de salarios, fin a precarización</a:t>
            </a:r>
            <a:r>
              <a:rPr lang="es-CL" baseline="0" dirty="0" smtClean="0"/>
              <a:t> laboral, fin a violencia sexual</a:t>
            </a:r>
            <a:endParaRPr lang="es-CL" dirty="0"/>
          </a:p>
        </p:txBody>
      </p:sp>
      <p:sp>
        <p:nvSpPr>
          <p:cNvPr id="4" name="Marcador de número de diapositiva 3"/>
          <p:cNvSpPr>
            <a:spLocks noGrp="1"/>
          </p:cNvSpPr>
          <p:nvPr>
            <p:ph type="sldNum" sz="quarter" idx="10"/>
          </p:nvPr>
        </p:nvSpPr>
        <p:spPr/>
        <p:txBody>
          <a:bodyPr/>
          <a:lstStyle/>
          <a:p>
            <a:fld id="{6C0A59B6-CDC7-49C8-BA99-80AF8DB93FFA}" type="slidenum">
              <a:rPr lang="es-CL" smtClean="0"/>
              <a:t>32</a:t>
            </a:fld>
            <a:endParaRPr lang="es-CL"/>
          </a:p>
        </p:txBody>
      </p:sp>
    </p:spTree>
    <p:extLst>
      <p:ext uri="{BB962C8B-B14F-4D97-AF65-F5344CB8AC3E}">
        <p14:creationId xmlns:p14="http://schemas.microsoft.com/office/powerpoint/2010/main" val="2351182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B00E255A-FABF-47EE-BC94-1C92349968AC}" type="datetimeFigureOut">
              <a:rPr lang="es-CL" smtClean="0"/>
              <a:t>22-05-2016</a:t>
            </a:fld>
            <a:endParaRPr lang="es-CL"/>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s-C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85E6DBE-BC80-4918-9E61-15D13584F8B8}" type="slidenum">
              <a:rPr lang="es-CL" smtClean="0"/>
              <a:t>‹Nº›</a:t>
            </a:fld>
            <a:endParaRPr lang="es-CL"/>
          </a:p>
        </p:txBody>
      </p:sp>
    </p:spTree>
    <p:extLst>
      <p:ext uri="{BB962C8B-B14F-4D97-AF65-F5344CB8AC3E}">
        <p14:creationId xmlns:p14="http://schemas.microsoft.com/office/powerpoint/2010/main" val="2626550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0E255A-FABF-47EE-BC94-1C92349968AC}" type="datetimeFigureOut">
              <a:rPr lang="es-CL" smtClean="0"/>
              <a:t>22-05-2016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10164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0E255A-FABF-47EE-BC94-1C92349968AC}" type="datetimeFigureOut">
              <a:rPr lang="es-CL" smtClean="0"/>
              <a:t>22-05-2016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39413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0E255A-FABF-47EE-BC94-1C92349968AC}" type="datetimeFigureOut">
              <a:rPr lang="es-CL" smtClean="0"/>
              <a:t>22-05-2016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255021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B00E255A-FABF-47EE-BC94-1C92349968AC}" type="datetimeFigureOut">
              <a:rPr lang="es-CL" smtClean="0"/>
              <a:t>22-05-2016</a:t>
            </a:fld>
            <a:endParaRPr lang="es-CL"/>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s-CL"/>
          </a:p>
        </p:txBody>
      </p:sp>
      <p:sp>
        <p:nvSpPr>
          <p:cNvPr id="6" name="Slide Number Placeholder 5"/>
          <p:cNvSpPr>
            <a:spLocks noGrp="1"/>
          </p:cNvSpPr>
          <p:nvPr>
            <p:ph type="sldNum" sz="quarter" idx="12"/>
          </p:nvPr>
        </p:nvSpPr>
        <p:spPr>
          <a:xfrm>
            <a:off x="8604504" y="5212080"/>
            <a:ext cx="2112264" cy="228600"/>
          </a:xfrm>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29174285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00E255A-FABF-47EE-BC94-1C92349968AC}" type="datetimeFigureOut">
              <a:rPr lang="es-CL" smtClean="0"/>
              <a:t>22-05-2016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105748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00E255A-FABF-47EE-BC94-1C92349968AC}" type="datetimeFigureOut">
              <a:rPr lang="es-CL" smtClean="0"/>
              <a:t>22-05-2016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298505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00E255A-FABF-47EE-BC94-1C92349968AC}" type="datetimeFigureOut">
              <a:rPr lang="es-CL" smtClean="0"/>
              <a:t>22-05-2016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263477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E255A-FABF-47EE-BC94-1C92349968AC}" type="datetimeFigureOut">
              <a:rPr lang="es-CL" smtClean="0"/>
              <a:t>22-05-2016</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85E6DBE-BC80-4918-9E61-15D13584F8B8}" type="slidenum">
              <a:rPr lang="es-CL" smtClean="0"/>
              <a:t>‹Nº›</a:t>
            </a:fld>
            <a:endParaRPr lang="es-CL"/>
          </a:p>
        </p:txBody>
      </p:sp>
    </p:spTree>
    <p:extLst>
      <p:ext uri="{BB962C8B-B14F-4D97-AF65-F5344CB8AC3E}">
        <p14:creationId xmlns:p14="http://schemas.microsoft.com/office/powerpoint/2010/main" val="427510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B00E255A-FABF-47EE-BC94-1C92349968AC}" type="datetimeFigureOut">
              <a:rPr lang="es-CL" smtClean="0"/>
              <a:t>22-05-2016</a:t>
            </a:fld>
            <a:endParaRPr lang="es-CL"/>
          </a:p>
        </p:txBody>
      </p:sp>
      <p:sp>
        <p:nvSpPr>
          <p:cNvPr id="9" name="Footer Placeholder 8"/>
          <p:cNvSpPr>
            <a:spLocks noGrp="1"/>
          </p:cNvSpPr>
          <p:nvPr>
            <p:ph type="ftr" sz="quarter" idx="11"/>
          </p:nvPr>
        </p:nvSpPr>
        <p:spPr/>
        <p:txBody>
          <a:bodyPr/>
          <a:lstStyle>
            <a:lvl1pPr algn="r">
              <a:defRPr/>
            </a:lvl1pPr>
          </a:lstStyle>
          <a:p>
            <a:endParaRPr lang="es-CL"/>
          </a:p>
        </p:txBody>
      </p:sp>
      <p:sp>
        <p:nvSpPr>
          <p:cNvPr id="11" name="Slide Number Placeholder 10"/>
          <p:cNvSpPr>
            <a:spLocks noGrp="1"/>
          </p:cNvSpPr>
          <p:nvPr>
            <p:ph type="sldNum" sz="quarter" idx="12"/>
          </p:nvPr>
        </p:nvSpPr>
        <p:spPr>
          <a:xfrm>
            <a:off x="10396728" y="6227064"/>
            <a:ext cx="1463040" cy="256032"/>
          </a:xfrm>
        </p:spPr>
        <p:txBody>
          <a:bodyPr/>
          <a:lstStyle/>
          <a:p>
            <a:fld id="{585E6DBE-BC80-4918-9E61-15D13584F8B8}" type="slidenum">
              <a:rPr lang="es-CL" smtClean="0"/>
              <a:t>‹Nº›</a:t>
            </a:fld>
            <a:endParaRPr lang="es-CL"/>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801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B00E255A-FABF-47EE-BC94-1C92349968AC}" type="datetimeFigureOut">
              <a:rPr lang="es-CL" smtClean="0"/>
              <a:t>22-05-2016</a:t>
            </a:fld>
            <a:endParaRPr lang="es-C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s-CL"/>
          </a:p>
        </p:txBody>
      </p:sp>
      <p:sp>
        <p:nvSpPr>
          <p:cNvPr id="7" name="Slide Number Placeholder 6"/>
          <p:cNvSpPr>
            <a:spLocks noGrp="1"/>
          </p:cNvSpPr>
          <p:nvPr>
            <p:ph type="sldNum" sz="quarter" idx="12"/>
          </p:nvPr>
        </p:nvSpPr>
        <p:spPr>
          <a:xfrm>
            <a:off x="10396728" y="6227064"/>
            <a:ext cx="1463040" cy="256032"/>
          </a:xfrm>
        </p:spPr>
        <p:txBody>
          <a:bodyPr/>
          <a:lstStyle/>
          <a:p>
            <a:fld id="{585E6DBE-BC80-4918-9E61-15D13584F8B8}" type="slidenum">
              <a:rPr lang="es-CL" smtClean="0"/>
              <a:t>‹Nº›</a:t>
            </a:fld>
            <a:endParaRPr lang="es-CL"/>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425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B00E255A-FABF-47EE-BC94-1C92349968AC}" type="datetimeFigureOut">
              <a:rPr lang="es-CL" smtClean="0"/>
              <a:t>22-05-2016</a:t>
            </a:fld>
            <a:endParaRPr lang="es-CL"/>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s-CL"/>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85E6DBE-BC80-4918-9E61-15D13584F8B8}" type="slidenum">
              <a:rPr lang="es-CL" smtClean="0"/>
              <a:t>‹Nº›</a:t>
            </a:fld>
            <a:endParaRPr lang="es-CL"/>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402147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Taller de feminismo: </a:t>
            </a:r>
            <a:endParaRPr lang="es-CL" dirty="0"/>
          </a:p>
        </p:txBody>
      </p:sp>
      <p:sp>
        <p:nvSpPr>
          <p:cNvPr id="3" name="Subtítulo 2"/>
          <p:cNvSpPr>
            <a:spLocks noGrp="1"/>
          </p:cNvSpPr>
          <p:nvPr>
            <p:ph type="subTitle" idx="1"/>
          </p:nvPr>
        </p:nvSpPr>
        <p:spPr>
          <a:xfrm>
            <a:off x="1335314" y="4354286"/>
            <a:ext cx="9521372" cy="784977"/>
          </a:xfrm>
        </p:spPr>
        <p:txBody>
          <a:bodyPr>
            <a:noAutofit/>
          </a:bodyPr>
          <a:lstStyle/>
          <a:p>
            <a:r>
              <a:rPr lang="es-CL" sz="4200" dirty="0" smtClean="0"/>
              <a:t>Enfrentando </a:t>
            </a:r>
            <a:r>
              <a:rPr lang="es-CL" sz="4200" dirty="0" err="1" smtClean="0"/>
              <a:t>junt</a:t>
            </a:r>
            <a:r>
              <a:rPr lang="es-CL" sz="4200" dirty="0" err="1"/>
              <a:t>@</a:t>
            </a:r>
            <a:r>
              <a:rPr lang="es-CL" sz="4200" dirty="0" err="1" smtClean="0"/>
              <a:t>s</a:t>
            </a:r>
            <a:r>
              <a:rPr lang="es-CL" sz="4200" dirty="0" smtClean="0"/>
              <a:t> la violencia de género</a:t>
            </a:r>
            <a:endParaRPr lang="es-CL" sz="4200" dirty="0"/>
          </a:p>
        </p:txBody>
      </p:sp>
    </p:spTree>
    <p:extLst>
      <p:ext uri="{BB962C8B-B14F-4D97-AF65-F5344CB8AC3E}">
        <p14:creationId xmlns:p14="http://schemas.microsoft.com/office/powerpoint/2010/main" val="3022745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2495470_171181549932106_1293741386_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692"/>
            <a:ext cx="12192000" cy="6857308"/>
          </a:xfrm>
        </p:spPr>
      </p:pic>
      <p:sp>
        <p:nvSpPr>
          <p:cNvPr id="6" name="5 Título"/>
          <p:cNvSpPr>
            <a:spLocks noGrp="1"/>
          </p:cNvSpPr>
          <p:nvPr>
            <p:ph type="title"/>
          </p:nvPr>
        </p:nvSpPr>
        <p:spPr/>
        <p:txBody>
          <a:bodyPr/>
          <a:lstStyle/>
          <a:p>
            <a:endParaRPr lang="es-CL" dirty="0"/>
          </a:p>
        </p:txBody>
      </p:sp>
      <p:sp>
        <p:nvSpPr>
          <p:cNvPr id="2" name="CuadroTexto 1"/>
          <p:cNvSpPr txBox="1"/>
          <p:nvPr/>
        </p:nvSpPr>
        <p:spPr>
          <a:xfrm>
            <a:off x="1719618" y="3480179"/>
            <a:ext cx="7710985" cy="1200329"/>
          </a:xfrm>
          <a:prstGeom prst="rect">
            <a:avLst/>
          </a:prstGeom>
          <a:noFill/>
        </p:spPr>
        <p:txBody>
          <a:bodyPr wrap="square" rtlCol="0">
            <a:spAutoFit/>
          </a:bodyPr>
          <a:lstStyle/>
          <a:p>
            <a:r>
              <a:rPr lang="es-CL" dirty="0"/>
              <a:t>https://www.facebook.com/Human.Rights.Movement/videos/10154053297468395/</a:t>
            </a:r>
          </a:p>
          <a:p>
            <a:r>
              <a:rPr lang="es-CL" dirty="0" smtClean="0"/>
              <a:t>Este es el video. Debe estar ene l computador para que se proyecte. Se baja muy fácilmente en la primera opción que aparece en google de descargar ideos desde </a:t>
            </a:r>
            <a:r>
              <a:rPr lang="es-CL" dirty="0" err="1" smtClean="0"/>
              <a:t>fb</a:t>
            </a:r>
            <a:r>
              <a:rPr lang="es-CL" dirty="0" smtClean="0"/>
              <a:t>.</a:t>
            </a:r>
            <a:endParaRPr lang="es-CL" dirty="0"/>
          </a:p>
        </p:txBody>
      </p:sp>
    </p:spTree>
    <p:extLst>
      <p:ext uri="{BB962C8B-B14F-4D97-AF65-F5344CB8AC3E}">
        <p14:creationId xmlns:p14="http://schemas.microsoft.com/office/powerpoint/2010/main" val="4042502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Violencia: </a:t>
            </a:r>
            <a:r>
              <a:rPr lang="es-CL" dirty="0" err="1" smtClean="0"/>
              <a:t>femicidios</a:t>
            </a:r>
            <a:endParaRPr lang="es-CL" dirty="0"/>
          </a:p>
        </p:txBody>
      </p:sp>
      <p:sp>
        <p:nvSpPr>
          <p:cNvPr id="3" name="Marcador de contenido 2"/>
          <p:cNvSpPr>
            <a:spLocks noGrp="1"/>
          </p:cNvSpPr>
          <p:nvPr>
            <p:ph idx="1"/>
          </p:nvPr>
        </p:nvSpPr>
        <p:spPr/>
        <p:txBody>
          <a:bodyPr>
            <a:normAutofit/>
          </a:bodyPr>
          <a:lstStyle/>
          <a:p>
            <a:pPr marL="0" lvl="0" indent="0">
              <a:buNone/>
            </a:pPr>
            <a:endParaRPr lang="es-CL" dirty="0"/>
          </a:p>
        </p:txBody>
      </p:sp>
      <p:pic>
        <p:nvPicPr>
          <p:cNvPr id="17410" name="Picture 2" descr="https://scontent-grt2-1.xx.fbcdn.net/v/t1.0-9/12805752_10153279389871428_8677415101909804193_n.jpg?oh=e0363470a89bc65fdc3ac598635e8105&amp;oe=579FAD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885" y="1764777"/>
            <a:ext cx="5693682" cy="427026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5432652" y="2696027"/>
            <a:ext cx="6486525" cy="2962275"/>
          </a:xfrm>
          <a:prstGeom prst="rect">
            <a:avLst/>
          </a:prstGeom>
        </p:spPr>
      </p:pic>
    </p:spTree>
    <p:extLst>
      <p:ext uri="{BB962C8B-B14F-4D97-AF65-F5344CB8AC3E}">
        <p14:creationId xmlns:p14="http://schemas.microsoft.com/office/powerpoint/2010/main" val="2319393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Violencia intrafamiliar</a:t>
            </a:r>
            <a:endParaRPr lang="es-CL" dirty="0"/>
          </a:p>
        </p:txBody>
      </p:sp>
      <p:sp>
        <p:nvSpPr>
          <p:cNvPr id="3" name="Marcador de contenido 2"/>
          <p:cNvSpPr>
            <a:spLocks noGrp="1"/>
          </p:cNvSpPr>
          <p:nvPr>
            <p:ph idx="1"/>
          </p:nvPr>
        </p:nvSpPr>
        <p:spPr/>
        <p:txBody>
          <a:bodyPr/>
          <a:lstStyle/>
          <a:p>
            <a:endParaRPr lang="es-CL"/>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6502" y="2190531"/>
            <a:ext cx="8554811" cy="375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203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8434" name="Picture 2" descr="https://scontent-grt2-1.xx.fbcdn.net/t31.0-8/s960x960/12291280_1095598460453331_2854903985909104628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118" y="-511110"/>
            <a:ext cx="6288768" cy="862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94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r"/>
            <a:r>
              <a:rPr lang="es-CL" dirty="0" smtClean="0"/>
              <a:t>Acoso y abuso sexual</a:t>
            </a:r>
            <a:endParaRPr lang="es-CL"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547" y="0"/>
            <a:ext cx="4436938" cy="6858001"/>
          </a:xfrm>
        </p:spPr>
      </p:pic>
    </p:spTree>
    <p:extLst>
      <p:ext uri="{BB962C8B-B14F-4D97-AF65-F5344CB8AC3E}">
        <p14:creationId xmlns:p14="http://schemas.microsoft.com/office/powerpoint/2010/main" val="1752639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Violencia de los medios de comunicación</a:t>
            </a:r>
            <a:endParaRPr lang="es-CL" dirty="0"/>
          </a:p>
        </p:txBody>
      </p:sp>
      <p:sp>
        <p:nvSpPr>
          <p:cNvPr id="3" name="Marcador de contenido 2"/>
          <p:cNvSpPr>
            <a:spLocks noGrp="1"/>
          </p:cNvSpPr>
          <p:nvPr>
            <p:ph idx="1"/>
          </p:nvPr>
        </p:nvSpPr>
        <p:spPr>
          <a:xfrm>
            <a:off x="1066800" y="1814286"/>
            <a:ext cx="10058400" cy="4220754"/>
          </a:xfrm>
        </p:spPr>
        <p:txBody>
          <a:bodyPr/>
          <a:lstStyle/>
          <a:p>
            <a:r>
              <a:rPr lang="es-CL" dirty="0"/>
              <a:t>https://www.facebook.com/DejenAlgo/videos/1003856059704535/</a:t>
            </a:r>
          </a:p>
          <a:p>
            <a:endParaRPr lang="es-CL" dirty="0"/>
          </a:p>
        </p:txBody>
      </p:sp>
      <p:pic>
        <p:nvPicPr>
          <p:cNvPr id="5" name="12867544_474695109396346_1364541856_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68680" y="320040"/>
            <a:ext cx="10452948" cy="5879783"/>
          </a:xfrm>
          <a:prstGeom prst="rect">
            <a:avLst/>
          </a:prstGeom>
        </p:spPr>
      </p:pic>
      <p:sp>
        <p:nvSpPr>
          <p:cNvPr id="4" name="CuadroTexto 3"/>
          <p:cNvSpPr txBox="1"/>
          <p:nvPr/>
        </p:nvSpPr>
        <p:spPr>
          <a:xfrm>
            <a:off x="1173707" y="6199823"/>
            <a:ext cx="10590663" cy="658177"/>
          </a:xfrm>
          <a:prstGeom prst="rect">
            <a:avLst/>
          </a:prstGeom>
          <a:noFill/>
        </p:spPr>
        <p:txBody>
          <a:bodyPr wrap="square" rtlCol="0">
            <a:spAutoFit/>
          </a:bodyPr>
          <a:lstStyle/>
          <a:p>
            <a:r>
              <a:rPr lang="es-CL" dirty="0"/>
              <a:t>https://www.facebook.com/DejenAlgo/videos/1003856059704535/</a:t>
            </a:r>
          </a:p>
          <a:p>
            <a:r>
              <a:rPr lang="es-CL" dirty="0" smtClean="0"/>
              <a:t>Link del video</a:t>
            </a:r>
            <a:endParaRPr lang="es-CL" dirty="0"/>
          </a:p>
        </p:txBody>
      </p:sp>
    </p:spTree>
    <p:extLst>
      <p:ext uri="{BB962C8B-B14F-4D97-AF65-F5344CB8AC3E}">
        <p14:creationId xmlns:p14="http://schemas.microsoft.com/office/powerpoint/2010/main" val="811902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 name="Picture 2" descr="https://scontent-grt2-1.xx.fbcdn.net/v/t1.0-9/12795447_1061550430553077_3121350661367846621_n.jpg?oh=7ed39b313344980886aadec05f115cc8&amp;oe=57E01C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530" y="2293258"/>
            <a:ext cx="8218940" cy="410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748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5362" name="Picture 2" descr="https://scontent-grt2-1.xx.fbcdn.net/v/t1.0-9/12803063_947828365337617_3859966358175991547_n.jpg?oh=44ed8bd1a34273de9f6857f2b621391a&amp;oe=57DFDA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402" y="717394"/>
            <a:ext cx="8770711" cy="507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05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O de la publicidad</a:t>
            </a:r>
            <a:endParaRPr lang="es-CL" dirty="0"/>
          </a:p>
        </p:txBody>
      </p:sp>
      <p:pic>
        <p:nvPicPr>
          <p:cNvPr id="2052" name="Picture 4" descr="https://fbcdn-photos-d-a.akamaihd.net/hphotos-ak-xpf1/v/t1.0-0/p296x100/12552910_1081243768572730_5886394294550616501_n.jpg?oh=be9dedf3aa964ba326a2b1b7ae4c93da&amp;oe=579FEF54&amp;__gda__=1474020095_8a5b4a72b81d91fb02f5eb579c4cc9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887" y="1657042"/>
            <a:ext cx="3624178" cy="48240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content-grt2-1.xx.fbcdn.net/v/t1.0-9/13256062_1731368117075231_8818068152571136769_n.jpg?oh=2d7ed696a6731516fae4a8e417df99a3&amp;oe=57DB9D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432" y="1657042"/>
            <a:ext cx="4300312" cy="57337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p:txBody>
          <a:bodyPr/>
          <a:lstStyle/>
          <a:p>
            <a:endParaRPr lang="es-CL" dirty="0"/>
          </a:p>
        </p:txBody>
      </p:sp>
    </p:spTree>
    <p:extLst>
      <p:ext uri="{BB962C8B-B14F-4D97-AF65-F5344CB8AC3E}">
        <p14:creationId xmlns:p14="http://schemas.microsoft.com/office/powerpoint/2010/main" val="2435897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También en lo más cotidiano:</a:t>
            </a:r>
            <a:endParaRPr lang="es-CL" dirty="0"/>
          </a:p>
        </p:txBody>
      </p:sp>
      <p:sp>
        <p:nvSpPr>
          <p:cNvPr id="3" name="Marcador de contenido 2"/>
          <p:cNvSpPr>
            <a:spLocks noGrp="1"/>
          </p:cNvSpPr>
          <p:nvPr>
            <p:ph idx="1"/>
          </p:nvPr>
        </p:nvSpPr>
        <p:spPr/>
        <p:txBody>
          <a:bodyPr/>
          <a:lstStyle/>
          <a:p>
            <a:endParaRPr lang="es-CL"/>
          </a:p>
        </p:txBody>
      </p:sp>
      <p:pic>
        <p:nvPicPr>
          <p:cNvPr id="19458" name="Picture 2" descr="https://scontent-grt2-1.xx.fbcdn.net/v/t1.0-9/12294764_10153279681568583_8884195541187061699_n.jpg?oh=710a8508d6c59f19e59844a231a111e4&amp;oe=57E73E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031" y="2476319"/>
            <a:ext cx="5309203" cy="3185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961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es-CL" dirty="0"/>
          </a:p>
        </p:txBody>
      </p:sp>
      <p:sp>
        <p:nvSpPr>
          <p:cNvPr id="3" name="Marcador de contenido 2"/>
          <p:cNvSpPr>
            <a:spLocks noGrp="1"/>
          </p:cNvSpPr>
          <p:nvPr>
            <p:ph idx="1"/>
          </p:nvPr>
        </p:nvSpPr>
        <p:spPr/>
        <p:txBody>
          <a:bodyPr/>
          <a:lstStyle/>
          <a:p>
            <a:endParaRPr lang="es-CL" dirty="0"/>
          </a:p>
        </p:txBody>
      </p:sp>
      <p:pic>
        <p:nvPicPr>
          <p:cNvPr id="1026" name="Picture 2" descr="http://www.colegioaconcagua.cl/wp-content/uploads/2015/07/PSU-472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616" y="1328394"/>
            <a:ext cx="6796767" cy="431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466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Ante la violencia, una salida:</a:t>
            </a:r>
            <a:endParaRPr lang="es-CL" dirty="0"/>
          </a:p>
        </p:txBody>
      </p:sp>
      <p:sp>
        <p:nvSpPr>
          <p:cNvPr id="3" name="Marcador de contenido 2"/>
          <p:cNvSpPr>
            <a:spLocks noGrp="1"/>
          </p:cNvSpPr>
          <p:nvPr>
            <p:ph idx="1"/>
          </p:nvPr>
        </p:nvSpPr>
        <p:spPr/>
        <p:txBody>
          <a:bodyPr/>
          <a:lstStyle/>
          <a:p>
            <a:endParaRPr lang="es-CL" dirty="0"/>
          </a:p>
        </p:txBody>
      </p:sp>
      <p:sp>
        <p:nvSpPr>
          <p:cNvPr id="4" name="Rectángulo 3"/>
          <p:cNvSpPr/>
          <p:nvPr/>
        </p:nvSpPr>
        <p:spPr>
          <a:xfrm>
            <a:off x="1023257" y="2972137"/>
            <a:ext cx="10101943" cy="1938992"/>
          </a:xfrm>
          <a:prstGeom prst="rect">
            <a:avLst/>
          </a:prstGeom>
          <a:noFill/>
        </p:spPr>
        <p:txBody>
          <a:bodyPr wrap="square" lIns="91440" tIns="45720" rIns="91440" bIns="45720">
            <a:spAutoFit/>
          </a:bodyPr>
          <a:lstStyle/>
          <a:p>
            <a:pPr algn="ctr"/>
            <a:r>
              <a:rPr lang="es-ES" sz="12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FEMINISMO</a:t>
            </a:r>
            <a:endParaRPr lang="es-ES" sz="1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60623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lvl="0"/>
            <a:r>
              <a:rPr lang="es-ES_tradnl" sz="3600" dirty="0"/>
              <a:t>T</a:t>
            </a:r>
            <a:r>
              <a:rPr lang="es-ES_tradnl" sz="3600" dirty="0" smtClean="0"/>
              <a:t>oda </a:t>
            </a:r>
            <a:r>
              <a:rPr lang="es-ES_tradnl" sz="3600" dirty="0"/>
              <a:t>teoría, pensamiento y práctica social, política y jurídica que tiene por objetivo hacer evidente y terminar con la situación de opresión que soportan las mujeres y lograr así una sociedad más justa que reconozca y garantice la igualdad plena y efectiva de todos los seres humanos. </a:t>
            </a:r>
            <a:endParaRPr lang="es-CL" sz="3600" dirty="0"/>
          </a:p>
          <a:p>
            <a:endParaRPr lang="es-CL" dirty="0"/>
          </a:p>
        </p:txBody>
      </p:sp>
      <p:sp>
        <p:nvSpPr>
          <p:cNvPr id="4" name="Cinta hacia arriba 3"/>
          <p:cNvSpPr/>
          <p:nvPr/>
        </p:nvSpPr>
        <p:spPr>
          <a:xfrm>
            <a:off x="1930399" y="783771"/>
            <a:ext cx="8069943" cy="1319349"/>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p:cNvSpPr>
            <a:spLocks noGrp="1"/>
          </p:cNvSpPr>
          <p:nvPr>
            <p:ph type="title"/>
          </p:nvPr>
        </p:nvSpPr>
        <p:spPr/>
        <p:txBody>
          <a:bodyPr/>
          <a:lstStyle/>
          <a:p>
            <a:pPr algn="ctr"/>
            <a:r>
              <a:rPr lang="es-CL" dirty="0" smtClean="0"/>
              <a:t>Feminismo:</a:t>
            </a:r>
            <a:endParaRPr lang="es-CL" dirty="0"/>
          </a:p>
        </p:txBody>
      </p:sp>
    </p:spTree>
    <p:extLst>
      <p:ext uri="{BB962C8B-B14F-4D97-AF65-F5344CB8AC3E}">
        <p14:creationId xmlns:p14="http://schemas.microsoft.com/office/powerpoint/2010/main" val="344904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4323" y="-111749"/>
            <a:ext cx="6867677" cy="7731044"/>
          </a:xfrm>
        </p:spPr>
      </p:pic>
    </p:spTree>
    <p:extLst>
      <p:ext uri="{BB962C8B-B14F-4D97-AF65-F5344CB8AC3E}">
        <p14:creationId xmlns:p14="http://schemas.microsoft.com/office/powerpoint/2010/main" val="293123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dirty="0"/>
          </a:p>
        </p:txBody>
      </p:sp>
      <p:pic>
        <p:nvPicPr>
          <p:cNvPr id="1026" name="Picture 2" descr="https://culturaproletaria.files.wordpress.com/2015/01/angela_davis_theredli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3049" y="520417"/>
            <a:ext cx="4379066" cy="5639763"/>
          </a:xfrm>
          <a:prstGeom prst="rect">
            <a:avLst/>
          </a:prstGeom>
          <a:noFill/>
          <a:extLst>
            <a:ext uri="{909E8E84-426E-40DD-AFC4-6F175D3DCCD1}">
              <a14:hiddenFill xmlns:a14="http://schemas.microsoft.com/office/drawing/2010/main">
                <a:solidFill>
                  <a:srgbClr val="FFFFFF"/>
                </a:solidFill>
              </a14:hiddenFill>
            </a:ext>
          </a:extLst>
        </p:spPr>
      </p:pic>
      <p:sp>
        <p:nvSpPr>
          <p:cNvPr id="4" name="Llamada rectangular redondeada 3"/>
          <p:cNvSpPr/>
          <p:nvPr/>
        </p:nvSpPr>
        <p:spPr>
          <a:xfrm>
            <a:off x="747485" y="1204685"/>
            <a:ext cx="5167085" cy="3665646"/>
          </a:xfrm>
          <a:prstGeom prst="wedgeRoundRectCallout">
            <a:avLst>
              <a:gd name="adj1" fmla="val 83099"/>
              <a:gd name="adj2" fmla="val 226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smtClean="0"/>
              <a:t>“El </a:t>
            </a:r>
            <a:r>
              <a:rPr lang="es-CL" sz="4400" dirty="0"/>
              <a:t>feminismo </a:t>
            </a:r>
            <a:r>
              <a:rPr lang="es-CL" sz="4400" dirty="0" smtClean="0"/>
              <a:t>no es más que la </a:t>
            </a:r>
            <a:r>
              <a:rPr lang="es-CL" sz="4400" dirty="0"/>
              <a:t>idea radical que sostiene que las mujeres somos </a:t>
            </a:r>
            <a:r>
              <a:rPr lang="es-CL" sz="4400" dirty="0" smtClean="0"/>
              <a:t>personas”.</a:t>
            </a:r>
            <a:endParaRPr lang="es-CL" sz="4400" dirty="0"/>
          </a:p>
        </p:txBody>
      </p:sp>
      <p:sp>
        <p:nvSpPr>
          <p:cNvPr id="5" name="CuadroTexto 4"/>
          <p:cNvSpPr txBox="1"/>
          <p:nvPr/>
        </p:nvSpPr>
        <p:spPr>
          <a:xfrm>
            <a:off x="8723086" y="6160180"/>
            <a:ext cx="2569029" cy="369332"/>
          </a:xfrm>
          <a:prstGeom prst="rect">
            <a:avLst/>
          </a:prstGeom>
          <a:noFill/>
        </p:spPr>
        <p:txBody>
          <a:bodyPr wrap="square" rtlCol="0">
            <a:spAutoFit/>
          </a:bodyPr>
          <a:lstStyle/>
          <a:p>
            <a:r>
              <a:rPr lang="es-CL" dirty="0" err="1" smtClean="0"/>
              <a:t>Angela</a:t>
            </a:r>
            <a:r>
              <a:rPr lang="es-CL" dirty="0" smtClean="0"/>
              <a:t> Davis</a:t>
            </a:r>
            <a:endParaRPr lang="es-CL" dirty="0"/>
          </a:p>
        </p:txBody>
      </p:sp>
    </p:spTree>
    <p:extLst>
      <p:ext uri="{BB962C8B-B14F-4D97-AF65-F5344CB8AC3E}">
        <p14:creationId xmlns:p14="http://schemas.microsoft.com/office/powerpoint/2010/main" val="623125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Primera Ola, 1700:</a:t>
            </a:r>
            <a:endParaRPr lang="es-CL" dirty="0"/>
          </a:p>
        </p:txBody>
      </p:sp>
      <p:sp>
        <p:nvSpPr>
          <p:cNvPr id="3" name="Marcador de contenido 2"/>
          <p:cNvSpPr>
            <a:spLocks noGrp="1"/>
          </p:cNvSpPr>
          <p:nvPr>
            <p:ph idx="1"/>
          </p:nvPr>
        </p:nvSpPr>
        <p:spPr/>
        <p:txBody>
          <a:bodyPr/>
          <a:lstStyle/>
          <a:p>
            <a:endParaRPr lang="es-CL" dirty="0" smtClean="0"/>
          </a:p>
          <a:p>
            <a:endParaRPr lang="es-CL" dirty="0"/>
          </a:p>
          <a:p>
            <a:endParaRPr lang="es-CL" dirty="0" smtClean="0"/>
          </a:p>
          <a:p>
            <a:endParaRPr lang="es-CL" dirty="0"/>
          </a:p>
          <a:p>
            <a:endParaRPr lang="es-CL" dirty="0" smtClean="0"/>
          </a:p>
          <a:p>
            <a:endParaRPr lang="es-CL" sz="3200" dirty="0" smtClean="0"/>
          </a:p>
          <a:p>
            <a:r>
              <a:rPr lang="es-CL" sz="3200" dirty="0" smtClean="0"/>
              <a:t>Igualdad de Derechos abstractos, ante los ideales ilustrados.</a:t>
            </a:r>
            <a:endParaRPr lang="es-CL" sz="3200" dirty="0"/>
          </a:p>
        </p:txBody>
      </p:sp>
      <p:sp>
        <p:nvSpPr>
          <p:cNvPr id="4" name="Igual que 3"/>
          <p:cNvSpPr/>
          <p:nvPr/>
        </p:nvSpPr>
        <p:spPr>
          <a:xfrm>
            <a:off x="4956835" y="2414083"/>
            <a:ext cx="2016536" cy="141296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5" name="Rectángulo 4"/>
          <p:cNvSpPr/>
          <p:nvPr/>
        </p:nvSpPr>
        <p:spPr>
          <a:xfrm>
            <a:off x="863220" y="2414084"/>
            <a:ext cx="3974858" cy="1200329"/>
          </a:xfrm>
          <a:prstGeom prst="rect">
            <a:avLst/>
          </a:prstGeom>
          <a:noFill/>
        </p:spPr>
        <p:txBody>
          <a:bodyPr wrap="square" lIns="91440" tIns="45720" rIns="91440" bIns="45720">
            <a:spAutoFit/>
          </a:bodyPr>
          <a:lstStyle/>
          <a:p>
            <a:pPr algn="ctr"/>
            <a:r>
              <a:rPr lang="es-E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Hombre</a:t>
            </a:r>
            <a:endParaRPr lang="es-E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ángulo 5"/>
          <p:cNvSpPr/>
          <p:nvPr/>
        </p:nvSpPr>
        <p:spPr>
          <a:xfrm>
            <a:off x="7593278" y="2414083"/>
            <a:ext cx="2531463" cy="1200329"/>
          </a:xfrm>
          <a:prstGeom prst="rect">
            <a:avLst/>
          </a:prstGeom>
          <a:noFill/>
        </p:spPr>
        <p:txBody>
          <a:bodyPr wrap="none" lIns="91440" tIns="45720" rIns="91440" bIns="45720">
            <a:spAutoFit/>
          </a:bodyPr>
          <a:lstStyle/>
          <a:p>
            <a:pPr algn="ctr"/>
            <a:r>
              <a:rPr lang="es-ES"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Mujer</a:t>
            </a:r>
            <a:endParaRPr lang="es-E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464609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a:p>
        </p:txBody>
      </p:sp>
      <p:pic>
        <p:nvPicPr>
          <p:cNvPr id="2050" name="Picture 2" descr="http://images.slideplayer.es/8/2261619/slides/slide_2.jpg"/>
          <p:cNvPicPr>
            <a:picLocks noChangeAspect="1" noChangeArrowheads="1"/>
          </p:cNvPicPr>
          <p:nvPr/>
        </p:nvPicPr>
        <p:blipFill rotWithShape="1">
          <a:blip r:embed="rId2">
            <a:extLst>
              <a:ext uri="{28A0092B-C50C-407E-A947-70E740481C1C}">
                <a14:useLocalDpi xmlns:a14="http://schemas.microsoft.com/office/drawing/2010/main" val="0"/>
              </a:ext>
            </a:extLst>
          </a:blip>
          <a:srcRect l="-159" t="20084" r="159" b="7112"/>
          <a:stretch/>
        </p:blipFill>
        <p:spPr bwMode="auto">
          <a:xfrm>
            <a:off x="1524000" y="914401"/>
            <a:ext cx="9144000" cy="499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929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Segunda Ola:</a:t>
            </a:r>
            <a:endParaRPr lang="es-CL" dirty="0"/>
          </a:p>
        </p:txBody>
      </p:sp>
      <p:sp>
        <p:nvSpPr>
          <p:cNvPr id="3" name="Marcador de contenido 2"/>
          <p:cNvSpPr>
            <a:spLocks noGrp="1"/>
          </p:cNvSpPr>
          <p:nvPr>
            <p:ph idx="1"/>
          </p:nvPr>
        </p:nvSpPr>
        <p:spPr>
          <a:xfrm>
            <a:off x="1066800" y="2103120"/>
            <a:ext cx="6451600" cy="3931920"/>
          </a:xfrm>
        </p:spPr>
        <p:txBody>
          <a:bodyPr>
            <a:normAutofit/>
          </a:bodyPr>
          <a:lstStyle/>
          <a:p>
            <a:r>
              <a:rPr lang="es-ES_tradnl" sz="3200" dirty="0" smtClean="0"/>
              <a:t>Coincidente </a:t>
            </a:r>
            <a:r>
              <a:rPr lang="es-ES_tradnl" sz="3200" dirty="0"/>
              <a:t>con el movimiento sufragista y con la defensa del reconocimiento de la ciudadanía a las </a:t>
            </a:r>
            <a:r>
              <a:rPr lang="es-ES_tradnl" sz="3200" dirty="0" smtClean="0"/>
              <a:t>mujeres, es decir, </a:t>
            </a:r>
            <a:r>
              <a:rPr lang="es-ES_tradnl" sz="3200" dirty="0"/>
              <a:t>que se les reconozca a las mujeres la facultad de votar, además de otros derechos ligados a la noción de ciudadanía. </a:t>
            </a:r>
            <a:endParaRPr lang="es-CL" sz="3200" dirty="0"/>
          </a:p>
        </p:txBody>
      </p:sp>
      <p:pic>
        <p:nvPicPr>
          <p:cNvPr id="4098" name="Picture 2" descr="http://recursostic.educacion.es/secundaria/edad/4esoetica/quincena12/imagenes12/3-sufragis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335" y="642594"/>
            <a:ext cx="3761921" cy="569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75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Segunda Ola</a:t>
            </a:r>
            <a:endParaRPr lang="es-CL" dirty="0"/>
          </a:p>
        </p:txBody>
      </p:sp>
      <p:sp>
        <p:nvSpPr>
          <p:cNvPr id="3" name="Marcador de contenido 2"/>
          <p:cNvSpPr>
            <a:spLocks noGrp="1"/>
          </p:cNvSpPr>
          <p:nvPr>
            <p:ph idx="1"/>
          </p:nvPr>
        </p:nvSpPr>
        <p:spPr/>
        <p:txBody>
          <a:bodyPr>
            <a:normAutofit/>
          </a:bodyPr>
          <a:lstStyle/>
          <a:p>
            <a:r>
              <a:rPr lang="es-CL" sz="3200" dirty="0" smtClean="0"/>
              <a:t>Surgimiento de feminismos de izquierda, comenzando a </a:t>
            </a:r>
            <a:r>
              <a:rPr lang="es-ES_tradnl" sz="3200" dirty="0"/>
              <a:t>cuestionar el origen de la opresión de las mujeres junto a una estrategia para su </a:t>
            </a:r>
            <a:r>
              <a:rPr lang="es-ES_tradnl" sz="3200" dirty="0" smtClean="0"/>
              <a:t>emancipación.</a:t>
            </a:r>
          </a:p>
          <a:p>
            <a:r>
              <a:rPr lang="es-ES_tradnl" sz="3200" dirty="0" smtClean="0"/>
              <a:t>Primera mitad del siglo XX</a:t>
            </a:r>
            <a:endParaRPr lang="es-CL" sz="3200" dirty="0"/>
          </a:p>
        </p:txBody>
      </p:sp>
    </p:spTree>
    <p:extLst>
      <p:ext uri="{BB962C8B-B14F-4D97-AF65-F5344CB8AC3E}">
        <p14:creationId xmlns:p14="http://schemas.microsoft.com/office/powerpoint/2010/main" val="1648121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Tercera Ola</a:t>
            </a:r>
            <a:endParaRPr lang="es-CL" dirty="0"/>
          </a:p>
        </p:txBody>
      </p:sp>
      <p:sp>
        <p:nvSpPr>
          <p:cNvPr id="3" name="Marcador de contenido 2"/>
          <p:cNvSpPr>
            <a:spLocks noGrp="1"/>
          </p:cNvSpPr>
          <p:nvPr>
            <p:ph idx="1"/>
          </p:nvPr>
        </p:nvSpPr>
        <p:spPr>
          <a:xfrm>
            <a:off x="1066800" y="1756229"/>
            <a:ext cx="10058400" cy="4278811"/>
          </a:xfrm>
        </p:spPr>
        <p:txBody>
          <a:bodyPr>
            <a:normAutofit/>
          </a:bodyPr>
          <a:lstStyle/>
          <a:p>
            <a:r>
              <a:rPr lang="es-ES_tradnl" sz="3200" dirty="0"/>
              <a:t>C</a:t>
            </a:r>
            <a:r>
              <a:rPr lang="es-ES_tradnl" sz="3200" dirty="0" smtClean="0"/>
              <a:t>omenzó </a:t>
            </a:r>
            <a:r>
              <a:rPr lang="es-ES_tradnl" sz="3200" dirty="0"/>
              <a:t>en los años setenta, y tuvo como característica más importante su pretensión </a:t>
            </a:r>
            <a:r>
              <a:rPr lang="es-ES_tradnl" sz="3200" b="1" dirty="0" smtClean="0">
                <a:solidFill>
                  <a:schemeClr val="accent1">
                    <a:lumMod val="75000"/>
                  </a:schemeClr>
                </a:solidFill>
              </a:rPr>
              <a:t>contracultural</a:t>
            </a:r>
            <a:r>
              <a:rPr lang="es-ES_tradnl" sz="3200" dirty="0" smtClean="0"/>
              <a:t>.</a:t>
            </a:r>
            <a:endParaRPr lang="es-CL" sz="3200" dirty="0"/>
          </a:p>
        </p:txBody>
      </p:sp>
      <p:pic>
        <p:nvPicPr>
          <p:cNvPr id="5122" name="Picture 2" descr="http://cuadrivio.net/wp-content/uploads/2013/12/Feministas_en_lucha_anti_Pinochet_de_Kena_Lorenzin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9075" y="2883236"/>
            <a:ext cx="5273325" cy="346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04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7744" y="654815"/>
            <a:ext cx="10058400" cy="1371600"/>
          </a:xfrm>
        </p:spPr>
        <p:txBody>
          <a:bodyPr/>
          <a:lstStyle/>
          <a:p>
            <a:r>
              <a:rPr lang="es-CL" dirty="0" smtClean="0"/>
              <a:t>Tercera Ola:</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70485120"/>
              </p:ext>
            </p:extLst>
          </p:nvPr>
        </p:nvGraphicFramePr>
        <p:xfrm>
          <a:off x="791029" y="2014194"/>
          <a:ext cx="6669314"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http://4.bp.blogspot.com/-cju5_bZ0Lzs/VQmt2I5z-oI/AAAAAAAAAUo/aR2nGr7a9AU/s1600/marujona38.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41029" y="1340615"/>
            <a:ext cx="4847771" cy="482353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459318" y="866729"/>
            <a:ext cx="3363421" cy="923330"/>
          </a:xfrm>
          <a:prstGeom prst="rect">
            <a:avLst/>
          </a:prstGeom>
          <a:noFill/>
        </p:spPr>
        <p:txBody>
          <a:bodyPr wrap="none" lIns="91440" tIns="45720" rIns="91440" bIns="45720">
            <a:spAutoFit/>
          </a:bodyPr>
          <a:lstStyle/>
          <a:p>
            <a:pPr algn="ct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Liberación</a:t>
            </a:r>
            <a:endParaRPr lang="es-ES" sz="5400" dirty="0">
              <a:ln w="0"/>
              <a:solidFill>
                <a:schemeClr val="accent1"/>
              </a:solidFill>
              <a:effectLst>
                <a:outerShdw blurRad="38100" dist="25400" dir="5400000" algn="ctr" rotWithShape="0">
                  <a:srgbClr val="6E747A">
                    <a:alpha val="43000"/>
                  </a:srgbClr>
                </a:outerShdw>
              </a:effectLst>
            </a:endParaRPr>
          </a:p>
        </p:txBody>
      </p:sp>
      <p:sp>
        <p:nvSpPr>
          <p:cNvPr id="6" name="Abrir llave 5"/>
          <p:cNvSpPr/>
          <p:nvPr/>
        </p:nvSpPr>
        <p:spPr>
          <a:xfrm>
            <a:off x="4905829" y="866729"/>
            <a:ext cx="1103085" cy="9233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7" name="Cerrar llave 6"/>
          <p:cNvSpPr/>
          <p:nvPr/>
        </p:nvSpPr>
        <p:spPr>
          <a:xfrm>
            <a:off x="8273144" y="866729"/>
            <a:ext cx="1103084" cy="9297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3" name="CuadroTexto 2"/>
          <p:cNvSpPr txBox="1"/>
          <p:nvPr/>
        </p:nvSpPr>
        <p:spPr>
          <a:xfrm>
            <a:off x="6378597" y="682063"/>
            <a:ext cx="1774209" cy="369332"/>
          </a:xfrm>
          <a:prstGeom prst="rect">
            <a:avLst/>
          </a:prstGeom>
          <a:noFill/>
        </p:spPr>
        <p:txBody>
          <a:bodyPr wrap="square" rtlCol="0">
            <a:spAutoFit/>
          </a:bodyPr>
          <a:lstStyle/>
          <a:p>
            <a:r>
              <a:rPr lang="es-CL" dirty="0" smtClean="0"/>
              <a:t>Acento en la</a:t>
            </a:r>
            <a:endParaRPr lang="es-CL" dirty="0"/>
          </a:p>
        </p:txBody>
      </p:sp>
    </p:spTree>
    <p:extLst>
      <p:ext uri="{BB962C8B-B14F-4D97-AF65-F5344CB8AC3E}">
        <p14:creationId xmlns:p14="http://schemas.microsoft.com/office/powerpoint/2010/main" val="379648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8" name="Marcador de contenido 7"/>
          <p:cNvPicPr>
            <a:picLocks noGrp="1" noChangeAspect="1"/>
          </p:cNvPicPr>
          <p:nvPr>
            <p:ph idx="1"/>
          </p:nvPr>
        </p:nvPicPr>
        <p:blipFill>
          <a:blip r:embed="rId2"/>
          <a:stretch>
            <a:fillRect/>
          </a:stretch>
        </p:blipFill>
        <p:spPr>
          <a:xfrm>
            <a:off x="5181600" y="4583272"/>
            <a:ext cx="6400800" cy="1829066"/>
          </a:xfrm>
          <a:prstGeom prst="rect">
            <a:avLst/>
          </a:prstGeom>
        </p:spPr>
      </p:pic>
      <p:pic>
        <p:nvPicPr>
          <p:cNvPr id="6" name="Imagen 5"/>
          <p:cNvPicPr>
            <a:picLocks noChangeAspect="1"/>
          </p:cNvPicPr>
          <p:nvPr/>
        </p:nvPicPr>
        <p:blipFill>
          <a:blip r:embed="rId3"/>
          <a:stretch>
            <a:fillRect/>
          </a:stretch>
        </p:blipFill>
        <p:spPr>
          <a:xfrm>
            <a:off x="2102190" y="427825"/>
            <a:ext cx="7987619" cy="2252564"/>
          </a:xfrm>
          <a:prstGeom prst="rect">
            <a:avLst/>
          </a:prstGeom>
        </p:spPr>
      </p:pic>
      <p:pic>
        <p:nvPicPr>
          <p:cNvPr id="7" name="Imagen 6"/>
          <p:cNvPicPr>
            <a:picLocks noChangeAspect="1"/>
          </p:cNvPicPr>
          <p:nvPr/>
        </p:nvPicPr>
        <p:blipFill>
          <a:blip r:embed="rId4"/>
          <a:stretch>
            <a:fillRect/>
          </a:stretch>
        </p:blipFill>
        <p:spPr>
          <a:xfrm>
            <a:off x="798286" y="2782852"/>
            <a:ext cx="5849257" cy="1697957"/>
          </a:xfrm>
          <a:prstGeom prst="rect">
            <a:avLst/>
          </a:prstGeom>
        </p:spPr>
      </p:pic>
    </p:spTree>
    <p:extLst>
      <p:ext uri="{BB962C8B-B14F-4D97-AF65-F5344CB8AC3E}">
        <p14:creationId xmlns:p14="http://schemas.microsoft.com/office/powerpoint/2010/main" val="819562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dirty="0"/>
          </a:p>
        </p:txBody>
      </p:sp>
      <p:sp>
        <p:nvSpPr>
          <p:cNvPr id="4" name="Estrella de 5 puntas 3"/>
          <p:cNvSpPr/>
          <p:nvPr/>
        </p:nvSpPr>
        <p:spPr>
          <a:xfrm>
            <a:off x="3748315" y="1198154"/>
            <a:ext cx="5094514" cy="415834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smtClean="0"/>
              <a:t>Feminismo</a:t>
            </a:r>
          </a:p>
          <a:p>
            <a:pPr algn="ctr"/>
            <a:r>
              <a:rPr lang="es-CL" sz="3200" dirty="0" smtClean="0"/>
              <a:t>De la</a:t>
            </a:r>
          </a:p>
          <a:p>
            <a:pPr algn="ctr"/>
            <a:r>
              <a:rPr lang="es-CL" sz="3200" dirty="0" smtClean="0"/>
              <a:t>igualdad</a:t>
            </a:r>
            <a:endParaRPr lang="es-CL" sz="3200" dirty="0"/>
          </a:p>
        </p:txBody>
      </p:sp>
      <p:sp>
        <p:nvSpPr>
          <p:cNvPr id="6" name="Elipse 5"/>
          <p:cNvSpPr/>
          <p:nvPr/>
        </p:nvSpPr>
        <p:spPr>
          <a:xfrm>
            <a:off x="7779656" y="780091"/>
            <a:ext cx="3875315" cy="2046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t>Liberal:</a:t>
            </a:r>
          </a:p>
          <a:p>
            <a:pPr algn="ctr"/>
            <a:r>
              <a:rPr lang="es-CL" sz="2800" dirty="0" smtClean="0"/>
              <a:t>Problema de desigualdad, no opresión.</a:t>
            </a:r>
            <a:endParaRPr lang="es-CL" sz="2800" dirty="0"/>
          </a:p>
        </p:txBody>
      </p:sp>
      <p:sp>
        <p:nvSpPr>
          <p:cNvPr id="7" name="Flecha doblada 6"/>
          <p:cNvSpPr/>
          <p:nvPr/>
        </p:nvSpPr>
        <p:spPr>
          <a:xfrm rot="10800000">
            <a:off x="8991599" y="2964103"/>
            <a:ext cx="801915" cy="1059905"/>
          </a:xfrm>
          <a:prstGeom prst="bentArrow">
            <a:avLst>
              <a:gd name="adj1" fmla="val 27899"/>
              <a:gd name="adj2" fmla="val 21154"/>
              <a:gd name="adj3" fmla="val 28846"/>
              <a:gd name="adj4" fmla="val 3349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L">
              <a:solidFill>
                <a:schemeClr val="tx1"/>
              </a:solidFill>
            </a:endParaRPr>
          </a:p>
        </p:txBody>
      </p:sp>
      <p:sp>
        <p:nvSpPr>
          <p:cNvPr id="8" name="Elipse 7"/>
          <p:cNvSpPr/>
          <p:nvPr/>
        </p:nvSpPr>
        <p:spPr>
          <a:xfrm>
            <a:off x="537029" y="4281715"/>
            <a:ext cx="3962400" cy="21045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smtClean="0"/>
              <a:t>Marxista:</a:t>
            </a:r>
          </a:p>
          <a:p>
            <a:pPr algn="ctr"/>
            <a:r>
              <a:rPr lang="es-CL" sz="2800" dirty="0" smtClean="0"/>
              <a:t> Confluencia patriarcado con capitalismo</a:t>
            </a:r>
            <a:endParaRPr lang="es-CL" sz="2800" dirty="0"/>
          </a:p>
        </p:txBody>
      </p:sp>
      <p:sp>
        <p:nvSpPr>
          <p:cNvPr id="9" name="Flecha doblada hacia arriba 8"/>
          <p:cNvSpPr/>
          <p:nvPr/>
        </p:nvSpPr>
        <p:spPr>
          <a:xfrm>
            <a:off x="4368800" y="5318398"/>
            <a:ext cx="1320800" cy="754742"/>
          </a:xfrm>
          <a:prstGeom prst="ben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789838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dirty="0"/>
          </a:p>
        </p:txBody>
      </p:sp>
      <p:sp>
        <p:nvSpPr>
          <p:cNvPr id="4" name="Explosión 1 3"/>
          <p:cNvSpPr/>
          <p:nvPr/>
        </p:nvSpPr>
        <p:spPr>
          <a:xfrm>
            <a:off x="4107543" y="2103120"/>
            <a:ext cx="3976914" cy="325265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smtClean="0"/>
              <a:t>Feminismo </a:t>
            </a:r>
          </a:p>
          <a:p>
            <a:pPr algn="ctr"/>
            <a:r>
              <a:rPr lang="es-CL" sz="3200" dirty="0" smtClean="0"/>
              <a:t>De la </a:t>
            </a:r>
          </a:p>
          <a:p>
            <a:pPr algn="ctr"/>
            <a:r>
              <a:rPr lang="es-CL" sz="3200" dirty="0" smtClean="0"/>
              <a:t>Diferencia</a:t>
            </a:r>
            <a:endParaRPr lang="es-CL" sz="3200" dirty="0"/>
          </a:p>
        </p:txBody>
      </p:sp>
      <p:sp>
        <p:nvSpPr>
          <p:cNvPr id="6" name="Nube 5"/>
          <p:cNvSpPr/>
          <p:nvPr/>
        </p:nvSpPr>
        <p:spPr>
          <a:xfrm>
            <a:off x="8650514" y="972457"/>
            <a:ext cx="3294743" cy="18578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t>Radical:</a:t>
            </a:r>
          </a:p>
          <a:p>
            <a:pPr algn="ctr"/>
            <a:r>
              <a:rPr lang="es-CL" sz="2400" dirty="0" smtClean="0"/>
              <a:t>Mujeres oprimidas por solo serlo</a:t>
            </a:r>
            <a:endParaRPr lang="es-CL" sz="2400" dirty="0"/>
          </a:p>
        </p:txBody>
      </p:sp>
      <p:sp>
        <p:nvSpPr>
          <p:cNvPr id="7" name="Nube 6"/>
          <p:cNvSpPr/>
          <p:nvPr/>
        </p:nvSpPr>
        <p:spPr>
          <a:xfrm>
            <a:off x="406402" y="4490721"/>
            <a:ext cx="3802742" cy="188395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t>Postmoderno:</a:t>
            </a:r>
          </a:p>
          <a:p>
            <a:pPr algn="ctr"/>
            <a:r>
              <a:rPr lang="es-CL" sz="2400" dirty="0" smtClean="0"/>
              <a:t>Deconstrucción de noción mujer/hombre</a:t>
            </a:r>
            <a:endParaRPr lang="es-CL" sz="2400" dirty="0"/>
          </a:p>
        </p:txBody>
      </p:sp>
      <p:sp>
        <p:nvSpPr>
          <p:cNvPr id="8" name="Nube 7"/>
          <p:cNvSpPr/>
          <p:nvPr/>
        </p:nvSpPr>
        <p:spPr>
          <a:xfrm>
            <a:off x="598714" y="618114"/>
            <a:ext cx="4408715" cy="17622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smtClean="0"/>
              <a:t>Feminismo Libertario:</a:t>
            </a:r>
            <a:br>
              <a:rPr lang="es-CL" sz="2400" dirty="0" smtClean="0"/>
            </a:br>
            <a:r>
              <a:rPr lang="es-CL" sz="2400" dirty="0" smtClean="0"/>
              <a:t>Patriarcado y capitalismo </a:t>
            </a:r>
            <a:r>
              <a:rPr lang="es-CL" sz="2400" dirty="0" smtClean="0"/>
              <a:t>como </a:t>
            </a:r>
            <a:r>
              <a:rPr lang="es-CL" sz="2400" dirty="0" err="1" smtClean="0"/>
              <a:t>sist</a:t>
            </a:r>
            <a:r>
              <a:rPr lang="es-CL" sz="2400" dirty="0" smtClean="0"/>
              <a:t>. </a:t>
            </a:r>
            <a:r>
              <a:rPr lang="es-CL" sz="2400" dirty="0"/>
              <a:t>d</a:t>
            </a:r>
            <a:r>
              <a:rPr lang="es-CL" sz="2400" dirty="0" smtClean="0"/>
              <a:t>e opresi</a:t>
            </a:r>
            <a:r>
              <a:rPr lang="es-CL" sz="2400" dirty="0" smtClean="0"/>
              <a:t>ón</a:t>
            </a:r>
            <a:r>
              <a:rPr lang="es-CL" sz="2400" dirty="0" smtClean="0"/>
              <a:t> paralelos</a:t>
            </a:r>
            <a:endParaRPr lang="es-CL" sz="2400" dirty="0"/>
          </a:p>
        </p:txBody>
      </p:sp>
      <p:sp>
        <p:nvSpPr>
          <p:cNvPr id="9" name="Flecha curvada hacia la derecha 8"/>
          <p:cNvSpPr/>
          <p:nvPr/>
        </p:nvSpPr>
        <p:spPr>
          <a:xfrm rot="19134144">
            <a:off x="2692821" y="2595126"/>
            <a:ext cx="768553" cy="1392973"/>
          </a:xfrm>
          <a:prstGeom prst="curv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CL">
              <a:solidFill>
                <a:schemeClr val="tx1"/>
              </a:solidFill>
            </a:endParaRPr>
          </a:p>
        </p:txBody>
      </p:sp>
      <p:sp>
        <p:nvSpPr>
          <p:cNvPr id="10" name="Flecha doblada hacia arriba 9"/>
          <p:cNvSpPr/>
          <p:nvPr/>
        </p:nvSpPr>
        <p:spPr>
          <a:xfrm>
            <a:off x="4517409" y="5199797"/>
            <a:ext cx="1856095" cy="723331"/>
          </a:xfrm>
          <a:prstGeom prst="ben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CL"/>
          </a:p>
        </p:txBody>
      </p:sp>
      <p:sp>
        <p:nvSpPr>
          <p:cNvPr id="11" name="Flecha curvada hacia la izquierda 10"/>
          <p:cNvSpPr/>
          <p:nvPr/>
        </p:nvSpPr>
        <p:spPr>
          <a:xfrm rot="3011351">
            <a:off x="9073783" y="2916988"/>
            <a:ext cx="1076983" cy="1969495"/>
          </a:xfrm>
          <a:prstGeom prst="curvedLef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2780810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Demandas más relevantes:</a:t>
            </a:r>
            <a:endParaRPr lang="es-CL" dirty="0"/>
          </a:p>
        </p:txBody>
      </p:sp>
      <p:sp>
        <p:nvSpPr>
          <p:cNvPr id="3" name="Marcador de contenido 2"/>
          <p:cNvSpPr>
            <a:spLocks noGrp="1"/>
          </p:cNvSpPr>
          <p:nvPr>
            <p:ph idx="1"/>
          </p:nvPr>
        </p:nvSpPr>
        <p:spPr/>
        <p:txBody>
          <a:bodyPr>
            <a:normAutofit/>
          </a:bodyPr>
          <a:lstStyle/>
          <a:p>
            <a:r>
              <a:rPr lang="es-CL" sz="2800" dirty="0" smtClean="0"/>
              <a:t>Fin a la violencia explícita:</a:t>
            </a:r>
            <a:r>
              <a:rPr lang="es-CL" sz="2800" dirty="0"/>
              <a:t> </a:t>
            </a:r>
            <a:r>
              <a:rPr lang="es-CL" sz="2800" dirty="0" smtClean="0"/>
              <a:t>QUE NOS DEJEN DE MATAR!</a:t>
            </a:r>
          </a:p>
        </p:txBody>
      </p:sp>
      <p:pic>
        <p:nvPicPr>
          <p:cNvPr id="7170" name="Picture 2" descr="http://www.labatalla.cl/wp-content/uploads/2015/05/cuidadoelmachistama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61" y="3334656"/>
            <a:ext cx="4461258" cy="29622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5243966" y="3334656"/>
            <a:ext cx="6486525" cy="2962275"/>
          </a:xfrm>
          <a:prstGeom prst="rect">
            <a:avLst/>
          </a:prstGeom>
        </p:spPr>
      </p:pic>
    </p:spTree>
    <p:extLst>
      <p:ext uri="{BB962C8B-B14F-4D97-AF65-F5344CB8AC3E}">
        <p14:creationId xmlns:p14="http://schemas.microsoft.com/office/powerpoint/2010/main" val="1234872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8194" name="Picture 2" descr="https://scontent-grt2-1.xx.fbcdn.net/v/t1.0-9/13096037_558471930993036_8201906348329300108_n.jpg?oh=bc479469dc70a75128ae3f241d6bc495&amp;oe=57D275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315" y="670171"/>
            <a:ext cx="4209143" cy="56121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content-grt2-1.xx.fbcdn.net/v/t1.0-9/1909700_1005624219504170_8939155247675187533_n.jpg?oh=d6c2b105635217fc66f68ef1dff6f3b5&amp;oe=57D36C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70171"/>
            <a:ext cx="5359854" cy="564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14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Visibilidad </a:t>
            </a:r>
            <a:r>
              <a:rPr lang="es-CL" dirty="0" err="1" smtClean="0"/>
              <a:t>trans</a:t>
            </a:r>
            <a:r>
              <a:rPr lang="es-CL" dirty="0" smtClean="0"/>
              <a:t> y disidencia en general</a:t>
            </a:r>
            <a:endParaRPr lang="es-CL" dirty="0"/>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2436301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10242" name="Picture 2" descr="https://scontent-grt2-1.xx.fbcdn.net/v/t1.0-9/12208321_1105685899451682_6038922752972315668_n.jpg?oh=6254af47cb2fb6099c2727a06f4510b3&amp;oe=57E1C2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1171349"/>
            <a:ext cx="9144000" cy="77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691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Derecho al aborto.</a:t>
            </a:r>
            <a:endParaRPr lang="es-CL" dirty="0"/>
          </a:p>
        </p:txBody>
      </p:sp>
      <p:sp>
        <p:nvSpPr>
          <p:cNvPr id="3" name="Marcador de contenido 2"/>
          <p:cNvSpPr>
            <a:spLocks noGrp="1"/>
          </p:cNvSpPr>
          <p:nvPr>
            <p:ph idx="1"/>
          </p:nvPr>
        </p:nvSpPr>
        <p:spPr/>
        <p:txBody>
          <a:bodyPr/>
          <a:lstStyle/>
          <a:p>
            <a:endParaRPr lang="es-CL"/>
          </a:p>
        </p:txBody>
      </p:sp>
      <p:sp>
        <p:nvSpPr>
          <p:cNvPr id="4" name="AutoShape 2" descr="data:image/jpeg;base64,/9j/4AAQSkZJRgABAQAAAQABAAD/2wCEAAkGBxQTEhQUExQVFhQXFhoaGBgYGBgYGBgcFxgaFxcaFxocHCggHBolHBUVITEhJSksLi4uFx8zODMsNygtLisBCgoKDg0OGxAQGywkHSQsLCwsLCwsLC0sLCwsLC8sLCwsLCwsLCwsLCwsLDQsLCwsLCw0LCwsLCwsLCwsLCwuLP/AABEIAMIBAwMBIgACEQEDEQH/xAAbAAACAwEBAQAAAAAAAAAAAAAEBQACAwYBB//EAEwQAAEDAgMEBwUDCAgCCwAAAAEAAhEDIQQSMQVBUWEGEyJxgZGhMrHB0fBCUuEUFSNTcoLC0jNDYmNzkqKyJPEHFiU0ZIOTo7PT4v/EABkBAAMBAQEAAAAAAAAAAAAAAAABAgMEBf/EADARAAICAAUDAgQFBQEAAAAAAAABAhEDEiExQQRRYRMiFHGx4YGRwdHwIzJSofEF/9oADAMBAAIRAxEAPwACqdFvhx2isao9nvRGGFyuaKNXuH0grjVUohaNC0ogrC8O/vWjdJQ9WRPepY9xR0hqAUyLzI8rfIJLTpnqpgcYnx4I7pM/MGhsl97DfBahqOFrZI7WmmQpqiaZzGKHbd3/AACzA+t3gmVTZVYuMUnmT903VX7Ir/qn+RT0HTF8KjxKYnZFaP6J3l9ea8/Ndb9W70+aWg6YuA5qOjcj/wA0Vv1bvT5qj9kVh/Vn07+KNApncbM/7rRH/gqvuYvn+NYRUdOs38h5ruMG4toUmGzhg64I3g9i3ouMrNcTcOOkyDw+uapiS1BYUj6+vet+pPA+XP6+K8FMzofr610SHqZFv19aK2Fs9v7Q+vVX6s8CqhhnQg/R+ggKZ9A6IzFSeLDrP3hwXznEMIe4cHH3rvOjNUgVZcNGcvvLmq+w67nuIYCCdQ+mNeWayWgJCgNUATQbBrzHVf66f8ysNgYn9Uf8zP5kaDpitqsQjzsOv+qPm3+Ze/miv+qd6fNGgUwTDt7Te8e9dK6mcrrev4JTR2PXBH6F+o+tfxTp+ErZYyuHDslPQlpjfY1SadL9k/8AyFOWU4B7/r1XObEBa1gdMhr7ERpUb47/AFT3AYjM8N0EkeInj3JfMdDSnoF5C0IhVIWtEFGleLSFEUI5qrqPrgt8I2570ZisC2REhTC4Pms1BovMi7F6PgiW4Pn6KwwJ5JuLFaA2iywqG8HSU3GAgaoTE7MJvI9VLgylJHNYpsOLgRf+8YSO7gsTiO+df6RnjuTZ2zaws0Mgb98dwC8OAqz9j196eXwLMxLUc51jmI/xWg+MKrqhFgXRwNbzvE+qeHZNe0PYOUO+as3Y9eDL2TugOH8SMvgM3k5wVXAdoA/+f85XvWC0xr+tH8q6Juw64aR1gPPtW9brEdHKouXNB49ok95sjIuwZn3ErK4NhbvqNEz3tuqOc0D2W2/vG/Bsp5+Y632ajWjud/Mr/mWsP65p5ZXX5e0ll8DzPuc8aoHs25NqTPH7KjcYdznxw67/APK6N2za5FjTFv7yP96zpbAqjWo3waR8ZRkDN5En5ad+fxrNv6K4xomczv8A1m+nZ7k5GwK332DuDp85VhsCruewfumfMlGXwGbyIzj73zxx61o18FatigAId/7wN+XZT1/R+ruqgnm10f7lR/R2rqajHfuu/mTy+AzeRGK4cCDcWnNWaNDwy9y8pVDMDKB/iMk/6U6/6v1THaYOfa+asdjV2yWupnkc/wDMjL4Fm8ig1nC4It/eUzzGrVt+VOPD/PS/lRp2RiSPapDwd81r+acR96lPc75p5Qti81Z42/vKXyWdSobAAzH36J/Hgmn5srnXq/DMFR2yq5NxT07/AOFGRBbFr8Q+PYv30Y8br1tWo6OyyO+n80wGz64n9HSPlf8A0KrNnVyB+jpenvyIyhmYMyg4kHQjg6mJ5GNyNwbocLGzpN5m8m9+KsNnVv1dIeX/ANaJwewnsaAMvGOZvwUOD4KUu42pPJEnVaQh8NhnNFxrzRDptay2iyGVMqKsu+6omIyr6+C0oCyxqa+CMw3shMk1Y1aQvWyo6UAeqrwqtaeK2ZTU2x0Y9VyWRp8kwAKsroQDC9DVuYUa0JAZBVqtkELbKvMsoADbTtC8bTR+HZErYp0Fi0sVQi8RSJIhZdQeSQHjWr1rV4DCswoAtlVSxaBehAGJYq1KVj3LdypUQBkGr0NVXnRXaUDPAxetarSvQUCKFijKa1Gl1nKBlsq9CkKZUCIqvKtCqgZWVF6WlRMVi1wv4I/D6IGsLovDuSsYa3RZ5hML0aJJReTjHQbCnccybJMvDhmvwrHRKwxuPbSALt5haly53GUnYnEhoP6Olr3n4oRpgYanL3bLc6ynUkSF6UhwuI6rEdTJhwkTu+oW9bbMvdTpML3N9rcAVpYn08r9u1X+Azyr0NSd+0KzbmjI5GUfs/G9azMAReIIg2UEzwZRV8BUKpS7buONKnIN5A8ygam2yajKdNuYkieQ3lBUMCc1mWwwxW1GUSM5iTCaNdIlcz0nw4LQ8gFrDJB+CY/nuk1rZcBLQQN9wmingXhxlBNvkaFVKTVektFurlKPSGk9pLCTcCN5JQT8Ni1eVjYtCr1YQTdoHUsIGqmJ2oxtMvmQkT6U7qg6FHJGa2KcMzWtaODtV5h9p1mvayrTs4xmBsg0+GlWjX5jslDVMQM2XfFkUSkuMg1CZuwShEYUMzoNxNYMgusF4MW3iED0jIfTaNxv8Ukx+Gpilma+8cUPQ6sLpYzirbtnZUriRotA3kkGwseWYXM8yRPfG5GbF21182LeE70znn0845uyGDnQs2lKG4jNiH03HS47l7Vx5YXtDczmiY5JFfDvZb7jouWdStCQ4rbrmvptyEZ7dyrjHVHNeHWG4oGulkqzaHQsdK9LkiwGMLQWOPaAseNlXo/tg1Q4O9oFApdNJJvhD7rAouM2htl7aj23sV4mar/z5tWdNW18ETSQtbVFUlLOEJa6ySYI5cXVB+0xrh4WKdNXO4vHNbjARLiKZBDRmIJIIBhHB0dOm8yXYd4qrla53AE+QQnRqnFEOPtP7Z/e/CENV2o1/wCjdTqM6yWgltpIVcDiK9NgpGg57miA4OaGkDQkm48kItYclhuPP6E2if8Aj8P+y6b98WTKvsSmXl4zMcdS1xE8ygKuyKkGsSHYjMHCPZAb9geBN15X289z6TaYAeSQ6lUBa420aYjirNKlJRWE9lT+v5BjtluGlap4kFTYuKeXVKb4JYQMw3yJ81444mpbKykN5nO7wGiM2dgG0mwLkmSTqSd5SMpSqDUmm+KE3TCrApN4vCdUaDW3DQDETF470o6YYJ76bXU2lzmOBgXJCeU22E2U8hOS9GNPvYm6TNzU2t+9UaD3TdY9Htn062d7wD2i0DgAi+kFCoWNNNuYtqNdl3kA3hYDZ9fDvc+hlcx5ksda/IqjfDn/AEMqlTD62wMOdabfcsamGw+FbmygXEbyTujmsxisY+zaTafEuM+QCN2rsvrmt7Ra5pzAiNRyO5BlcoyUcSenh2CfnSoRLcO4t5kA+SS1sTTq1GsuzMcr2Gxa7VpHinnUYoW6ymeZaZ96EHRkF3WVHl1UEEEQ0CN0fWiGbYU8KFu0u1W/qF09mPAtWd43Q20C+g3PnzQRY7+Q5rzBYLFUwW9Yx4J9p+YkeCLo7L7QfVeajhoIhre5vxKVmbkou5STXhbhlaqAzMbWnuXJ7PwVeq19WnVs4kAOvIHwXWYuiHtLToRBU2bg20mBjBDWi3xSRnhY6woOt39Dl2VHR+S1x24PVu3GBMeiD2Rg6NWg8Odkex5zEmNOHgu7qUgTcJXh+juHY8uFMEkzeT6KqOiPWxyvdPfTuc68SZaCKBLWAka8Xd3NPNp02UaWZhAI05prisK17S0i3BKqHR9jSCXOdGgJkBMj4mE6crVcdzn+kT6ja1Gq05S5sTun6KabJii+a053x2zcHgE22psinXaGvBgGRFl5tbZQrUurktgiCNbJclfFQlBQenD+XAv2m1rsXQaQIAJHM7l70yqhmHNj2iBI3HdKaV9nseWFwksMtPNFOaDqEjD10nB/4nH1dlvZSZWc8kth0HcN8rXZmEbVdUqUzlOYQR3Sunr0muaWuEtIghAYDZ9OiXGmD2otPZEaQg0fWXB3v/qjn8SHBxlkmdeKi6R4BO7y/FRMS63wY1jJHd3IyibIKr7XgETRqTopOILBSmi6gzEPAEVXgF1jfx0RuLxWRhdry4yk1CrOILnRJYIHE5oAvpdJyNsKOj+R0EXW1MISrXDBmeQANSdyywG16VVxbTdJbrYj3pojJJq0tBoSN68NIakCUBQxLaxOVphp7LzoXCxy74B370S2rqDqI8eY+tyqyXFx0Zu5VSzamJq5m06LRJEl7vZaPiUJXxuIoDNVyVKY9otBa5vONCEjWGA5Jaq3xyP5VQ8GYOljyXL4XbGIrS+kKRAuGEnMWzAJIsCYNkPs3bL3VaopNaC8h5NQwGdkNIMamWpGy6Ket8fzU7Fuq171zI26+n1gqtBqNDSMh7L85ytudLrHFDEPqFr6/VhjM9TIAA0GYAJuT2Tc8FSZMekk37mkjq8yxq4pg9pzR3kBINg0a4wpcC4ve/M3OZcGEjTNbNlBIm0lb0dnNZLvyRs6klzXPO8nhPigTwIxbTlt/ORzSqtddpBHIygtr7TZQaHPmC4C3NEYRlOM9NoGYDQRPCUix2EFbGZXulooEhu4FxLZ74SJwsOLn7tkNsbtGnSyZ3RnIDd8z8Foa7c2SRmImJuR3LlSS9tQP9rD0Q2/FrySfEMb5o+lhw/Hl5+xSbH70/AnzQbS6eMVq9k/t9R1WxLGnK5wDoJjfA1KUYXpTROYkPDQYDspIPcR8VfbbQ6tRbvy1J7sse8oTYW1aVLCszmAHOboTcEnQcoKQQwY+nmptv7jCn0jovcA0uM/2HAWE3JHJZ0+lmHIs5xP3Q1xPiAFphNqtrFwbTfkDZzOaWtPISkHR7azadIUm0iahLrnKwGXGLnhp4Ki49PFp+12uLX7HS09t0XU3VA7st9qQQRyI1lYM6SYY6VQfB3ySfamCfTw+Ie9suq6hkQyBY31jeUdgtuYYMaGtJIA7LabpBjuQJ9PCrim9eH9hjR23ReJa+QHhmhHadoLhMSua2liRVoBwY5n6anZzcptUbdFYTaFSnVFGtfNJp1BYPi5a4bnAcNUGM8FVcfOnOgwwmOFR1RoBHVuymd9gbeaIc5KNi/0mJ/xv4Gpm5BjixUZUgd9KXTJjhJjy0Uc5XchqpSMyrqi8QxKiAN6ol/giqQQpPbW7D7lNlAW18aQW0mAF7+JsAN5St7qoe+q4h4plodlEaXOXmE6x2y21oJLmuGhaYPNF4XBtpsyNFt83JnUniUUmdUcXDhBJLXn/oudlrYgA3YymHgbnF5gGN8AeqCGNZSxVdwuC1jbaFwIaQO7ME1q7GpHKMsZZAgkQCZix05K79jUj1fZgUzLQLX58bgHwTLjjYS0d1VUL9lMD2kUcU8UwT2crZbJJjtNlFbJrOdVexz+sDIipABkzLSRYo6ts6i/26bHHiWifPVFUaLWABoDQNALJmWJjRknp9PqItq18RTxFM0znYWmadgeyRJB49oeSmNxNXEMNNlF7Gus5z4EDeAAblbbXrBtfDzoS9s8CQ2PUBOWoK9RQjF5Vfc5PZDjhWvpihUdULjDgOy8fZJdoLaoWl0XqGpmmmXEZnh7S5oc5xNoImOa7YtVWMgk/VkivjZpuUdG9/IhxGwSaNZpOerUb7Wl2+wGjc0RYLyrgqr20apYXZmMFenIBdl7TY3akyJuuiAutgICpama6ua3E9WriamXJT6poIJzObmcB9kZZDZ4z4It2KfECi/NzLA3vJDiY7hK0OPp5xTztzn7MifJbtCDOU9rjRhhKORgbMkaniTcmO8pHUd/2i0DfQdm5w63qukKzNMTmgTGqQsPFytt8pijGbJE13tnNUpZY3EgGD33CDxlU0KzKrg7I6mGOygmHC4kDxC6UrN4SLjjtaS1QiwDXVXurPaWgjKxp1DdSTzKX9HcdRosfTdOcVXy0NLnHtdkwB92PJdUWqraDZJAEk3MXMW+CZXrppqS00qvAJQx2cwKdVttXNAHvlB7H2d+gNOsxph74m9i4ke9PC1QtTM/VpVFUcnXNQMr4UBzyGh1M8WOPsyd4ghMGYus4SzDAW/rHhpPg0FOerEz9fV16QguXUJr+1CPatYmizMwtc59OW+0QesbvHvRe1sF1rIBh7SHMd91w0PduPIo1zV4Sgz9WqrgUdHRUiq6o3K59QmO4NbblIKal68JVCUE4k88rKvehqrlo9yHqFIgxKiqXKJjCGe0jKbfJCD2kfSAhTQGOLrOaWBu839EUsarZewbgZ9CtyIUpDI0K4VQvQU0IldktMWMHvSvoxiXmm9lQkup1C2Tqd4TVzUl2HVa2pXbvdWcfDKDKqzaGuHJfI96QYYVX0WB4D2vzgcWizu7UJpTxQLnMHtNifESD6JTVbGPY7MIdRcNd4cD9dyIzZcb/iUfWm75PQzWUbio+LN8btinSIYcznkTlY1znR4aLNu3mfbZVpg/aewhviRMeK8o4z/i3080jqgY4EOM+YI8kwrMBBDojfKRDUI0pR3Xf7GmeYIIjj8kBj6NWs9rWvyUIlzmk53zPZBiGjmDKR7Gw5rl1MuP5PSe4NAJGe8gEi+Vo3c02q4YYUtfSkUi4CpTnsgOMBzQfZIJExYiU0aemsOdJ+7jT+ajTC4JlJsU2ho5anvOpK9xeJFNjnuMNaJKAY7rcS77lEC3F7hM+DY/zFe7fxFNlPNUnKHA2E+nimY5G5pS1bF1TppQtlFR0mPZiOZk6J1i8eynTNRzuwBJIvbiI1SQbXFRoGGoPfuBIDWC0XJM+i2pbKcME6jUMkscLaCZIA5CY8FJviYWGqtZddrt/Yc1azWtzOcA0XJJgRzKE/PFD9dS/wA7fmq7JqdbhqRcAc1NpIOl2iULssU6jqrerYDTqFtmjSAQfX0QYrDis13oHYTaFKoSKdRriNQCChNubY6gN7JdmdcDUNaJc7wCZBgGghITjKLsRUfUexoa002BzgJv+kN90w390pjwoRlJum0uB+ypIkaFLK23Gh5ZTa+q8ahg7LTwc5xDQfFDbBxbXMfRa8O6skNIIMsN2HwFvBC7KrOwtPq6tF5DZmoyHB0mcxE5p42QUsBJyTVtbLYfuxYBYHHK55ho1uAXEW5Arclc9tbENd+S1WEForASOD2uYfenjSgxnDKkyziqFyhWZKDIxx+IyMJ37lydXab3uAYdSe268AakDTdCa9JsSAyCePyC53ZwPCGgQOJmT7veFz4k9TeEdBxsc1qlVwzwwQSTFuI8kQ3GkHI+5Di0OEQ8T2XCOIiecoPD1CwGTAm44koXEV5dbRrvCRrCUcRhKKHhIUQ+EqlzGudEloJjmFF1GGZDIu7Z8EZRcgsvbKLpBQyjcaz6K7ysmhWJQB6tWFYwvWlAggiy5bC7LZXq13Ozjti0kbt8LpRoluyKLxVxBe2GucMp4gCFW5thScVJp61+ovq7GpU8Rh8rYkv3nUNke5MMdbE4c8esb5tn+FabSwbn1KDmkAU3EuneCIsptDCOfUouaQAx5Lp3gtIt5oNPVzZXJ8P9RftTBh+Lo3c0ljxLTBtBF/NFv2OXWfVqvbwLoB74iVricCXV6VXNZgcMvEuEapjlQKWPJRiovgU9FwGtqUxALajpHImW+Ee5b9IauZgoi76hAA4CZc7uAC8xuy2Pdn7TXaZmktPiQtcDs+nSlwBLou4y5x8fkmhucHL1Ld9vPzAsJihh69YVey2o4Pa8+zOUNIJ3HshGbTeyrSexr2nM0gQQdyNq0mn2hPeELRwNIOlrGAjeAJugXqwbU3d/sJ+j+FbWw9Oo2adUDKXtsSWdntbnC2hTPC4p7m1GVBD2WJAIa8EWc34jcj6bA0QAB3KtZkgjiI80hTxs8m2tL08APRwf8LR/w2+5D7Op5cTiY+11bvNpHwTDA4UUqTKbTIY0AE624oKkC3FVLHK6m2+7skiO+6AzJudc/uX2/jDTouc0S/Ro5mw+fgh8PsVmWlIbmY3VzQ4mSC7XeTmvzKNxeEa8hxEls5eAkRMdx9UZISJ9TLCo/iJ8bRFGrTqtAaD+jfFhDj2T4O/3IzE42k2Q97WmJhxi3KdURiKQc0giQdyxxNEObdoMaSJTFnUqzHGVNoMDXtEyavW02wYEQQXcA4gnxXVYDHB9NrpbcCYMid4B71yWIrGk+u003Oe89kgWiIQeHY4YWrTNnU3B3DgVVHXixWIjuhtCmXFoe0u4SJ8kLiNr021BSJ7ZEgRbz8CuXOz2soU67JzjK4kG5EguTDaYY99N7SCWiZHDgpk1FWzn9KNibalcve4OPdyv8lbBYmWgOEPBnyge5E1qHWTA8feqs2eYzgWuTpNwRbxK89uzageq91hNrEeX4IPGYoNLpBEtdlO4TBcTzv6Iz7MO1t4HRCYug0uplwJl2UjdEyfl3Ba4W5Eq5NW9InfZpDLoJeAbW0UXL4ljg9wDAQCYUXaZ1Dsj7C49rwRzWzFkLiMQ0GRHC3HgpTxBImVBgHBi9DDzS5+JjedF5Txzp9rut3JAMxRtqVQM5+5CHFH6le/lfcgYxoUzETPORdWfSMwPNK21eBPne/grjEkyJKaENnUvqywLDw9yXuruEkusrMruN58h80WAeJG4DvhekHi1ANceMr01EWAX1U7x5rZjRFyPMpW96o554osKGrxwgDv/AAXtGkJMkeaSve7u8j77K1KqRaSe/wDCErCh6aTPvDxlZQJ1Hn+CVOqO5+fzXlOq4yL+kp2FDR7BxBULBxHqlRrGd6hfaUWMYOpxo4KhYRo4ef4JeH81mK94BulYDTK7i3zVxTMajzSh1Y6bloMTwTTAC2tha4qtcwNc2Iy5uO8obCbAe5tTrAA55OhiPQpqasr38o3Ksxr6rqkYYTY+SjkflMC/MDvXK4isGw0Dy4Lra1Qlrr7ikD9lT3eqyxIOY4YncJwtqQAHaePIHelDKtTEYsYdhApMkPc2+ntGdJnsjxKb4zalCnkpveGnf/ZaB9ojQHRMthYSk0vdSY1jXXsIzRvjcPlzWscKNozc3Qybs+iKXVuY3JFgBBto4Hcea5DGYNrMQ1mrQ0uB7zA+IXZViYBXGdONnBzOtygwwgSYAIdPEayVpiRVacEpnNtotcXEn7bx4B7gPQBRDbOxLRTE2MusLxLiQL8lFkSzvutkcfrVa0apAsN+7ySnY9bPRY6d3uR9B1ud1KKejoxxWMIJkjQ7+SDpbQLib/ZPLSI9F5tH2QO/hx3eCWstMcPO+lkANqeOcRJPDjJ5L1uLdAGhM66X09d6XNDomBfTw/GERlcRr9BIA+niSDB17zv4LaniiBO/vNr3kTzKWvZAB4eFwLar3MTE8xpw4oAcVca6AIGbeD9XW4riHODrEeza3pM+KUYex0mT6/RRtMdm3/O/vTA0pYp0RNryfD36rZmPkCJIMXjcQlrQBMyRe3HW3uQ+HpOaCQTqTru5eqQDt+JaBxvM9+vpK9dtDNZrXaatE7zbhO+/FA0TnBbMCQToefw1WtWBAG7u1kmfUpgEDEW7QdJ4j+WforZtUAWQ1F8D69fNVrVw0gxM/Iz7vVAB1XEAXgnT0lL6W0hmawgydXE79bei1rAv0B8TEdyxZhGkZTGY6u4HdB5WUyvgca5NxiZLgdZ+vitC60k23WJA1iUpwlVxaCNT4DgSi+ssBwMAAz4c07tA1RtJDReTGoEA8UKMRJMG+/SxnTvWNas+SDNgLFC06gBJtLuF9TvQA0wWKLpDt28kfBFPqbkiw9cNeLETxG6495HmtcTjXD2eJ1CaAcGoIKFo41rp1EHf3SEOMWIj4aH8LITCMfUqBlNpqVHey0TPjwHNMQ460Tui/ulcvtvpHqyjbcXn+EfFfQsP0Ga2k6rj65bTa0lzKRgDiHPiSd0DVfIsaynncabMrSTlaTLoJMAu3wDryVq6oEwTD4c1HgxOaSeYH2neNl9P2VWhrI+7HoVwvR9svcTvED1XW7FfIA+7ZaQJe50TXyEHtClTex1Kpo8EbuV+8WhGMbayCx7TYxxWlAz45tfZ76NZ9MgktMSN4iQfEEFRdLt3pA1ld7SySIBMf2QosaRpRp0SxXYcD9m6f0zvXDbDxeR5P9nTj8l1dDFtfpe1xvuudFYq9wVWoTz4cgdUJTwZkW3/AF7kQyrFhPvWNV9QAlrraWA0PA6ok6M0rYRRwBFgLc7/AFqinUbiPHu5DjZBbOxzy4NPs5YsDNt5N7pq1EZJrQco09SlPCAXJkjSdB3KtbDB0AzbSLLcHcVq09yYheMJBs7zEkcN6KaxwES098ha5bqOQACxhBlzSJ4XHnEjxWxwpMZdAfD03aImmY4r1rxIkSSeGkcUIGYNwpBcZIvpy7+9eijInNm4GZ3XvvCN6w7hI4aRxVmkE2QAKygAfEe4BWrUpFwCBuInXh6Lci/r/wA1HO17kAZU6cZeED0ClFl55qr9LayFGVOO9KwFmKY6mQ1rcwNgZvJ0B4fgj8NTIAzRmjdot6gHBU13D61SWg27BcUxxDMovzPigqtNwJOW5AuNPr5pwG2E6rEN+vkqQCjBtLnOkQQLeHGe5DUKTniS650BFtfNNMa8sYXNiRbxJA+JW+DpDq2yL5B7lCduinorOa2xjTRAGUhxteIEx2vROug/TXD4Gk4VKdR9ZzpLm5e0IGUZiZAF7DeVNu7KbiGFmh1aeBHwXL9HX0sNiDSxuGp1QYyudNrnwcHT6DmtIutyXR9f2S47VpmviuzhQ8hmHpvIzObYurOEOJuIaIG/eFvW6G4OpUc1uHptaGlhN5zO9qCTMtbIB3Fx4LhWbRFEPr7OPUvpiatBxz03tEhtRgdoWzdu4XBF557aX/SJjarSzrQxpmeraGGJ1JF950crsirK9IG0cLtGtSoOJpNIbcyWxYieAKdbIcZc6LSLjmNVwNFsvcBpNzO47o01v4J70Q2t1FYMc3NTecjxvHAjmJ8p5K4vuN+D6ZhqgIQ+N0jf7kQ3CFhtdu4oesb24rclnyDpdTjGVh/aH+0KJz0qpA4qqf2f9jeSiyo3TVHP7P8Abb3rosAYa+OLfioouSO5ePuO6OnkimaHxUUTOc82aLO/aPwRrB6fJRRTDYqW56faWjd3efeoorEXboFV6iiYHjdfrmrAKKJAbMKu03KiiAIPtfW5UGpUUQBR+/v+IVqgjS1x71FEgLnXxC8e3X64qKJABV2g5ZG/5rSqYFrXHvUUVLYGBY5oyNECJFv3mo5+nkooojuxs8f8lyfTZoyAwJn4FRRUwjuC4F56ukZMmnc8ZbeVy7BD3RaC2OWmiiiuIMuw9r/Miujo/TsO+T8VFFXYnufa2H9ElwNm/tfFeKLrJWwt2rRb1ruyNG7h90KKKKGB/9k="/>
          <p:cNvSpPr>
            <a:spLocks noChangeAspect="1" noChangeArrowheads="1"/>
          </p:cNvSpPr>
          <p:nvPr/>
        </p:nvSpPr>
        <p:spPr bwMode="auto">
          <a:xfrm>
            <a:off x="576489" y="579500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1268" name="Picture 4" descr="https://laicismo.org/data/imgs/imagen_121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18" y="1824990"/>
            <a:ext cx="561975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panyrosas.cl/pyr/wp-content/uploads/2014/06/abor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2103120"/>
            <a:ext cx="47625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92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3843" y="-315928"/>
            <a:ext cx="7173928" cy="7173928"/>
          </a:xfrm>
        </p:spPr>
      </p:pic>
      <p:pic>
        <p:nvPicPr>
          <p:cNvPr id="12290" name="Picture 2" descr="http://pr.indymedia.org/images/micuer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81" y="2014193"/>
            <a:ext cx="4591562" cy="344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392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Educación No Sexista</a:t>
            </a:r>
            <a:endParaRPr lang="es-CL" dirty="0"/>
          </a:p>
        </p:txBody>
      </p:sp>
      <p:sp>
        <p:nvSpPr>
          <p:cNvPr id="3" name="Marcador de contenido 2"/>
          <p:cNvSpPr>
            <a:spLocks noGrp="1"/>
          </p:cNvSpPr>
          <p:nvPr>
            <p:ph idx="1"/>
          </p:nvPr>
        </p:nvSpPr>
        <p:spPr/>
        <p:txBody>
          <a:bodyPr/>
          <a:lstStyle/>
          <a:p>
            <a:endParaRPr lang="es-CL"/>
          </a:p>
        </p:txBody>
      </p:sp>
      <p:pic>
        <p:nvPicPr>
          <p:cNvPr id="13314" name="Picture 2" descr="http://eldesconcierto.cl/wp-content/uploads/2014/09/1040003_10152636265628948_6642587089432176473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04" y="2113029"/>
            <a:ext cx="11268596" cy="415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56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Igualdad de salarios</a:t>
            </a:r>
            <a:endParaRPr lang="es-CL" dirty="0"/>
          </a:p>
        </p:txBody>
      </p:sp>
      <p:sp>
        <p:nvSpPr>
          <p:cNvPr id="3" name="Marcador de contenido 2"/>
          <p:cNvSpPr>
            <a:spLocks noGrp="1"/>
          </p:cNvSpPr>
          <p:nvPr>
            <p:ph idx="1"/>
          </p:nvPr>
        </p:nvSpPr>
        <p:spPr/>
        <p:txBody>
          <a:bodyPr/>
          <a:lstStyle/>
          <a:p>
            <a:endParaRPr lang="es-CL"/>
          </a:p>
        </p:txBody>
      </p:sp>
      <p:pic>
        <p:nvPicPr>
          <p:cNvPr id="14340" name="Picture 4" descr="https://lavidaensuiza.files.wordpress.com/2016/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830704"/>
            <a:ext cx="85725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05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endParaRPr lang="es-CL" dirty="0"/>
          </a:p>
        </p:txBody>
      </p:sp>
      <p:graphicFrame>
        <p:nvGraphicFramePr>
          <p:cNvPr id="20" name="Marcador de contenido 19"/>
          <p:cNvGraphicFramePr>
            <a:graphicFrameLocks noGrp="1"/>
          </p:cNvGraphicFramePr>
          <p:nvPr>
            <p:ph idx="1"/>
            <p:extLst>
              <p:ext uri="{D42A27DB-BD31-4B8C-83A1-F6EECF244321}">
                <p14:modId xmlns:p14="http://schemas.microsoft.com/office/powerpoint/2010/main" val="2788543642"/>
              </p:ext>
            </p:extLst>
          </p:nvPr>
        </p:nvGraphicFramePr>
        <p:xfrm>
          <a:off x="1182915" y="603017"/>
          <a:ext cx="10058400" cy="5730875"/>
        </p:xfrm>
        <a:graphic>
          <a:graphicData uri="http://schemas.openxmlformats.org/drawingml/2006/chart">
            <c:chart xmlns:c="http://schemas.openxmlformats.org/drawingml/2006/chart" xmlns:r="http://schemas.openxmlformats.org/officeDocument/2006/relationships" r:id="rId2"/>
          </a:graphicData>
        </a:graphic>
      </p:graphicFrame>
      <p:sp>
        <p:nvSpPr>
          <p:cNvPr id="21" name="CuadroTexto 20"/>
          <p:cNvSpPr txBox="1"/>
          <p:nvPr/>
        </p:nvSpPr>
        <p:spPr>
          <a:xfrm>
            <a:off x="9724572" y="3599542"/>
            <a:ext cx="2467428" cy="1384995"/>
          </a:xfrm>
          <a:prstGeom prst="rect">
            <a:avLst/>
          </a:prstGeom>
          <a:noFill/>
        </p:spPr>
        <p:txBody>
          <a:bodyPr wrap="square" rtlCol="0">
            <a:spAutoFit/>
          </a:bodyPr>
          <a:lstStyle/>
          <a:p>
            <a:r>
              <a:rPr lang="es-CL" sz="2800" dirty="0" smtClean="0"/>
              <a:t>7 mujeres</a:t>
            </a:r>
          </a:p>
          <a:p>
            <a:r>
              <a:rPr lang="es-CL" sz="2800" dirty="0" smtClean="0"/>
              <a:t>58 hombres</a:t>
            </a:r>
          </a:p>
          <a:p>
            <a:r>
              <a:rPr lang="es-CL" sz="2800" dirty="0" smtClean="0"/>
              <a:t>Total: 65</a:t>
            </a:r>
            <a:endParaRPr lang="es-CL" sz="2800" dirty="0"/>
          </a:p>
        </p:txBody>
      </p:sp>
    </p:spTree>
    <p:extLst>
      <p:ext uri="{BB962C8B-B14F-4D97-AF65-F5344CB8AC3E}">
        <p14:creationId xmlns:p14="http://schemas.microsoft.com/office/powerpoint/2010/main" val="562651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2"/>
          <a:stretch>
            <a:fillRect/>
          </a:stretch>
        </p:blipFill>
        <p:spPr>
          <a:xfrm>
            <a:off x="2753631" y="240311"/>
            <a:ext cx="6651627" cy="6244977"/>
          </a:xfrm>
          <a:prstGeom prst="rect">
            <a:avLst/>
          </a:prstGeom>
        </p:spPr>
      </p:pic>
    </p:spTree>
    <p:extLst>
      <p:ext uri="{BB962C8B-B14F-4D97-AF65-F5344CB8AC3E}">
        <p14:creationId xmlns:p14="http://schemas.microsoft.com/office/powerpoint/2010/main" val="29218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Para finalizar…</a:t>
            </a:r>
            <a:endParaRPr lang="es-CL" dirty="0"/>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3467055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sz="2400" dirty="0"/>
              <a:t>No </a:t>
            </a:r>
            <a:r>
              <a:rPr lang="es-CL" sz="2400" dirty="0" smtClean="0"/>
              <a:t>puedes </a:t>
            </a:r>
            <a:r>
              <a:rPr lang="es-CL" sz="2400" dirty="0"/>
              <a:t>abortar. Tampoco </a:t>
            </a:r>
            <a:r>
              <a:rPr lang="es-CL" sz="2400" dirty="0" smtClean="0"/>
              <a:t>puedes </a:t>
            </a:r>
            <a:r>
              <a:rPr lang="es-CL" sz="2400" dirty="0"/>
              <a:t>tener muchos hijos. </a:t>
            </a:r>
            <a:r>
              <a:rPr lang="es-CL" sz="2400" dirty="0" smtClean="0"/>
              <a:t>Tienes </a:t>
            </a:r>
            <a:r>
              <a:rPr lang="es-CL" sz="2400" dirty="0"/>
              <a:t>que cuidarte. Pero tampoco </a:t>
            </a:r>
            <a:r>
              <a:rPr lang="es-CL" sz="2400" dirty="0" smtClean="0"/>
              <a:t>puedes </a:t>
            </a:r>
            <a:r>
              <a:rPr lang="es-CL" sz="2400" dirty="0"/>
              <a:t>andar con condones en la cartera, eso es cosa de puta. Y no </a:t>
            </a:r>
            <a:r>
              <a:rPr lang="es-CL" sz="2400" dirty="0" smtClean="0"/>
              <a:t>puedes </a:t>
            </a:r>
            <a:r>
              <a:rPr lang="es-CL" sz="2400" dirty="0"/>
              <a:t>ser puta. La mujer se tiene que preservar. Sino, ningún hombre va a querer casarse contigo. No salgas con ropa corta, apretada, transparente, escotada, ropa de puta. Así, estás pidiendo que te abusen. Después un tipo pasa y te toca y todavía </a:t>
            </a:r>
            <a:r>
              <a:rPr lang="es-CL" sz="2400" dirty="0" smtClean="0"/>
              <a:t>quieres </a:t>
            </a:r>
            <a:r>
              <a:rPr lang="es-CL" sz="2400" dirty="0"/>
              <a:t>reclamar. No seas zorra. No seas promiscua. El hombre actúa por instinto. No lo provoques. No </a:t>
            </a:r>
            <a:r>
              <a:rPr lang="es-CL" sz="2400" dirty="0" smtClean="0"/>
              <a:t>quieres </a:t>
            </a:r>
            <a:r>
              <a:rPr lang="es-CL" sz="2400" dirty="0"/>
              <a:t>merecer que te violen. Pero, si te violan, no </a:t>
            </a:r>
            <a:r>
              <a:rPr lang="es-CL" sz="2400" dirty="0" smtClean="0"/>
              <a:t>puedes </a:t>
            </a:r>
            <a:r>
              <a:rPr lang="es-CL" sz="2400" dirty="0"/>
              <a:t>abortar. La criatura no tiene la culpa. </a:t>
            </a:r>
          </a:p>
        </p:txBody>
      </p:sp>
    </p:spTree>
    <p:extLst>
      <p:ext uri="{BB962C8B-B14F-4D97-AF65-F5344CB8AC3E}">
        <p14:creationId xmlns:p14="http://schemas.microsoft.com/office/powerpoint/2010/main" val="1678258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sz="2400" dirty="0"/>
              <a:t>Cuando salgas a </a:t>
            </a:r>
            <a:r>
              <a:rPr lang="es-CL" sz="2400" dirty="0" smtClean="0"/>
              <a:t>una disco, </a:t>
            </a:r>
            <a:r>
              <a:rPr lang="es-CL" sz="2400" dirty="0"/>
              <a:t>no </a:t>
            </a:r>
            <a:r>
              <a:rPr lang="es-CL" sz="2400" dirty="0" smtClean="0"/>
              <a:t>puedes </a:t>
            </a:r>
            <a:r>
              <a:rPr lang="es-CL" sz="2400" dirty="0"/>
              <a:t>tomar. Después te </a:t>
            </a:r>
            <a:r>
              <a:rPr lang="es-CL" sz="2400" dirty="0" smtClean="0"/>
              <a:t>emborrachas</a:t>
            </a:r>
            <a:r>
              <a:rPr lang="es-CL" sz="2400" dirty="0"/>
              <a:t>, te pasa algo, y todavía </a:t>
            </a:r>
            <a:r>
              <a:rPr lang="es-CL" sz="2400" dirty="0" smtClean="0"/>
              <a:t>reclamas</a:t>
            </a:r>
            <a:r>
              <a:rPr lang="es-CL" sz="2400" dirty="0"/>
              <a:t>. Tomar es de ordinarias. </a:t>
            </a:r>
            <a:r>
              <a:rPr lang="es-CL" sz="2400" dirty="0" smtClean="0"/>
              <a:t>Tienes </a:t>
            </a:r>
            <a:r>
              <a:rPr lang="es-CL" sz="2400" dirty="0"/>
              <a:t>que ser rectita. Sino ningún hombre te va a querer. A los hombres no les gusta las mujeres que viven en la calle. Pero tampoco vivas encerrada en tu casa, porque así no vas a conseguir novio. No te acuestes en la primera cita. El hombre no se casa con la mujer que coge de primera. Cómo que no te </a:t>
            </a:r>
            <a:r>
              <a:rPr lang="es-CL" sz="2400" dirty="0" err="1"/>
              <a:t>querés</a:t>
            </a:r>
            <a:r>
              <a:rPr lang="es-CL" sz="2400" dirty="0"/>
              <a:t> casar? Toda mujer se quiere </a:t>
            </a:r>
            <a:r>
              <a:rPr lang="es-CL" sz="2400" dirty="0" smtClean="0"/>
              <a:t>casar.</a:t>
            </a:r>
            <a:endParaRPr lang="es-CL" sz="2400" dirty="0"/>
          </a:p>
        </p:txBody>
      </p:sp>
    </p:spTree>
    <p:extLst>
      <p:ext uri="{BB962C8B-B14F-4D97-AF65-F5344CB8AC3E}">
        <p14:creationId xmlns:p14="http://schemas.microsoft.com/office/powerpoint/2010/main" val="4033241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sz="2400" dirty="0" smtClean="0"/>
              <a:t>Ya </a:t>
            </a:r>
            <a:r>
              <a:rPr lang="es-CL" sz="2400" dirty="0"/>
              <a:t>hace un año que te casaste, y? para cuándo el bebé? Toda mujer tiene que tener hijos. Pero no engordes después de tener hijos. Al hombre no le gusta la mujer gorda, dejada. No te </a:t>
            </a:r>
            <a:r>
              <a:rPr lang="es-CL" sz="2400" dirty="0" smtClean="0"/>
              <a:t>puedes </a:t>
            </a:r>
            <a:r>
              <a:rPr lang="es-CL" sz="2400" dirty="0"/>
              <a:t>relejar. Pero tampoco adelgaces mucho. Al hombre le gustan las curvas. Cómo que no te gustan los hombres? No </a:t>
            </a:r>
            <a:r>
              <a:rPr lang="es-CL" sz="2400" dirty="0" smtClean="0"/>
              <a:t>puedes </a:t>
            </a:r>
            <a:r>
              <a:rPr lang="es-CL" sz="2400" dirty="0"/>
              <a:t>ser lesbiana. Las lesbianas son promiscuas. Las </a:t>
            </a:r>
            <a:r>
              <a:rPr lang="es-CL" sz="2400" dirty="0" err="1"/>
              <a:t>bi</a:t>
            </a:r>
            <a:r>
              <a:rPr lang="es-CL" sz="2400" dirty="0"/>
              <a:t> son todas </a:t>
            </a:r>
            <a:r>
              <a:rPr lang="es-CL" sz="2400" dirty="0" smtClean="0"/>
              <a:t>sinvergüenzas</a:t>
            </a:r>
            <a:r>
              <a:rPr lang="es-CL" sz="2400" dirty="0"/>
              <a:t>. Andan con esas </a:t>
            </a:r>
            <a:r>
              <a:rPr lang="es-CL" sz="2400" dirty="0" err="1"/>
              <a:t>boludeses</a:t>
            </a:r>
            <a:r>
              <a:rPr lang="es-CL" sz="2400" dirty="0"/>
              <a:t> de ser lesbianas o </a:t>
            </a:r>
            <a:r>
              <a:rPr lang="es-CL" sz="2400" dirty="0" err="1"/>
              <a:t>bi</a:t>
            </a:r>
            <a:r>
              <a:rPr lang="es-CL" sz="2400" dirty="0"/>
              <a:t> porque nunca se la cogieron bien</a:t>
            </a:r>
            <a:r>
              <a:rPr lang="es-CL" sz="2400" dirty="0" smtClean="0"/>
              <a:t>. </a:t>
            </a:r>
            <a:endParaRPr lang="es-CL" sz="2400" dirty="0"/>
          </a:p>
        </p:txBody>
      </p:sp>
    </p:spTree>
    <p:extLst>
      <p:ext uri="{BB962C8B-B14F-4D97-AF65-F5344CB8AC3E}">
        <p14:creationId xmlns:p14="http://schemas.microsoft.com/office/powerpoint/2010/main" val="2161765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sz="2400" dirty="0"/>
              <a:t>También </a:t>
            </a:r>
            <a:r>
              <a:rPr lang="es-CL" sz="2400" dirty="0" smtClean="0"/>
              <a:t>tienes </a:t>
            </a:r>
            <a:r>
              <a:rPr lang="es-CL" sz="2400" dirty="0"/>
              <a:t>que trabajar. Las mujeres no querían tanto tener derechos? Hay que trabajar igual que los hombres, pero ganar menos. El hombre se siente inferior si la mujer gana más . Y, si por acaso, </a:t>
            </a:r>
            <a:r>
              <a:rPr lang="es-CL" sz="2400" dirty="0" smtClean="0"/>
              <a:t>ganas </a:t>
            </a:r>
            <a:r>
              <a:rPr lang="es-CL" sz="2400" dirty="0"/>
              <a:t>más que él, no le digas a nadie, así no lo haces sentir mal. </a:t>
            </a:r>
          </a:p>
        </p:txBody>
      </p:sp>
    </p:spTree>
    <p:extLst>
      <p:ext uri="{BB962C8B-B14F-4D97-AF65-F5344CB8AC3E}">
        <p14:creationId xmlns:p14="http://schemas.microsoft.com/office/powerpoint/2010/main" val="2355017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sz="2400" dirty="0"/>
              <a:t>El Feminismo es cosa de putas. No </a:t>
            </a:r>
            <a:r>
              <a:rPr lang="es-CL" sz="2400" dirty="0" smtClean="0"/>
              <a:t>puedes </a:t>
            </a:r>
            <a:r>
              <a:rPr lang="es-CL" sz="2400" dirty="0"/>
              <a:t>ser puta. Si </a:t>
            </a:r>
            <a:r>
              <a:rPr lang="es-CL" sz="2400" dirty="0" smtClean="0"/>
              <a:t>quieres </a:t>
            </a:r>
            <a:r>
              <a:rPr lang="es-CL" sz="2400" dirty="0"/>
              <a:t>igualdad, </a:t>
            </a:r>
            <a:r>
              <a:rPr lang="es-CL" sz="2400" dirty="0" smtClean="0"/>
              <a:t>anótate </a:t>
            </a:r>
            <a:r>
              <a:rPr lang="es-CL" sz="2400" dirty="0"/>
              <a:t>en el ejército. Que no te guste el fútbol ni los videojuegos, ni nada de esas cosas de hombres. Al hombre no le gusta la mujer que quiere saber más de deportes que él. La mujer solo quiere saber de esas cosas para llamar la atención de los hombres. Al hombre no le gusta la mujer que vive llamando la atención. </a:t>
            </a:r>
          </a:p>
        </p:txBody>
      </p:sp>
    </p:spTree>
    <p:extLst>
      <p:ext uri="{BB962C8B-B14F-4D97-AF65-F5344CB8AC3E}">
        <p14:creationId xmlns:p14="http://schemas.microsoft.com/office/powerpoint/2010/main" val="3756520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normAutofit/>
          </a:bodyPr>
          <a:lstStyle/>
          <a:p>
            <a:r>
              <a:rPr lang="es-CL" sz="2400" dirty="0"/>
              <a:t>No seas puta. No seas puritana. </a:t>
            </a:r>
            <a:r>
              <a:rPr lang="es-CL" sz="2400" dirty="0" smtClean="0"/>
              <a:t>Ten </a:t>
            </a:r>
            <a:r>
              <a:rPr lang="es-CL" sz="2400" dirty="0"/>
              <a:t>hijos, pero solo cuando te lo permitan. No engordes. No seas muy flaca. No </a:t>
            </a:r>
            <a:r>
              <a:rPr lang="es-CL" sz="2400" dirty="0" smtClean="0"/>
              <a:t>quieres </a:t>
            </a:r>
            <a:r>
              <a:rPr lang="es-CL" sz="2400" dirty="0"/>
              <a:t>que te violen o te den un paliza. </a:t>
            </a:r>
            <a:r>
              <a:rPr lang="es-CL" sz="2400" dirty="0" smtClean="0"/>
              <a:t>Ponte </a:t>
            </a:r>
            <a:r>
              <a:rPr lang="es-CL" sz="2400" dirty="0"/>
              <a:t>en tu lugar. No te pongas a exigir derechos. </a:t>
            </a:r>
            <a:r>
              <a:rPr lang="es-CL" sz="2400" dirty="0" smtClean="0"/>
              <a:t>Ubícate. </a:t>
            </a:r>
            <a:r>
              <a:rPr lang="es-CL" sz="2400" dirty="0"/>
              <a:t>No cuestiones. No reclames. </a:t>
            </a:r>
            <a:r>
              <a:rPr lang="es-CL" sz="2400" dirty="0" smtClean="0"/>
              <a:t>Cumple </a:t>
            </a:r>
            <a:r>
              <a:rPr lang="es-CL" sz="2400" dirty="0"/>
              <a:t>tu rol de mujer. Tu rol de novia. Tu rol de esposa. Tu rol de madre. Qué </a:t>
            </a:r>
            <a:r>
              <a:rPr lang="es-CL" sz="2400" dirty="0" smtClean="0"/>
              <a:t>vergüenza! </a:t>
            </a:r>
            <a:r>
              <a:rPr lang="es-CL" sz="2400" dirty="0"/>
              <a:t>No cojas, a no ser que sea para tener hijos. No hagas nada de lo que tengas ganas. No seas feliz. No pienses. Y si es posible, </a:t>
            </a:r>
            <a:r>
              <a:rPr lang="es-CL" sz="2400" u="sng" dirty="0" smtClean="0"/>
              <a:t>ni siquiera existas</a:t>
            </a:r>
            <a:r>
              <a:rPr lang="es-CL" sz="2400" dirty="0" smtClean="0"/>
              <a:t>.</a:t>
            </a:r>
            <a:endParaRPr lang="es-CL" sz="2400" dirty="0"/>
          </a:p>
        </p:txBody>
      </p:sp>
    </p:spTree>
    <p:extLst>
      <p:ext uri="{BB962C8B-B14F-4D97-AF65-F5344CB8AC3E}">
        <p14:creationId xmlns:p14="http://schemas.microsoft.com/office/powerpoint/2010/main" val="15569596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a:xfrm>
            <a:off x="1066800" y="2103120"/>
            <a:ext cx="10058400" cy="4384766"/>
          </a:xfrm>
        </p:spPr>
        <p:txBody>
          <a:bodyPr>
            <a:normAutofit/>
          </a:bodyPr>
          <a:lstStyle/>
          <a:p>
            <a:endParaRPr lang="es-CL" dirty="0" smtClean="0"/>
          </a:p>
          <a:p>
            <a:endParaRPr lang="es-CL" dirty="0"/>
          </a:p>
          <a:p>
            <a:endParaRPr lang="es-CL" dirty="0" smtClean="0"/>
          </a:p>
          <a:p>
            <a:endParaRPr lang="es-CL" dirty="0"/>
          </a:p>
          <a:p>
            <a:endParaRPr lang="es-CL" dirty="0" smtClean="0"/>
          </a:p>
          <a:p>
            <a:endParaRPr lang="es-CL" dirty="0"/>
          </a:p>
          <a:p>
            <a:endParaRPr lang="es-CL" dirty="0" smtClean="0"/>
          </a:p>
          <a:p>
            <a:endParaRPr lang="es-CL" dirty="0"/>
          </a:p>
          <a:p>
            <a:endParaRPr lang="es-CL" dirty="0" smtClean="0"/>
          </a:p>
          <a:p>
            <a:pPr algn="ctr"/>
            <a:endParaRPr lang="es-CL" sz="3900" dirty="0" smtClean="0"/>
          </a:p>
        </p:txBody>
      </p:sp>
      <p:pic>
        <p:nvPicPr>
          <p:cNvPr id="3074" name="Picture 2" descr="http://singenerodedudas.com/wp-content/uploads/2013/04/feminism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641" y="533412"/>
            <a:ext cx="9000467" cy="515277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97387" y="5573269"/>
            <a:ext cx="10998744" cy="923330"/>
          </a:xfrm>
          <a:prstGeom prst="rect">
            <a:avLst/>
          </a:prstGeom>
          <a:noFill/>
        </p:spPr>
        <p:txBody>
          <a:bodyPr wrap="square" lIns="91440" tIns="45720" rIns="91440" bIns="45720">
            <a:spAutoFit/>
          </a:bodyPr>
          <a:lstStyle/>
          <a:p>
            <a:pPr algn="ctr"/>
            <a:r>
              <a:rPr lang="es-ES" sz="5400" b="1" dirty="0" smtClean="0">
                <a:ln w="22225">
                  <a:solidFill>
                    <a:schemeClr val="tx1"/>
                  </a:solidFill>
                  <a:prstDash val="solid"/>
                </a:ln>
                <a:solidFill>
                  <a:schemeClr val="accent1">
                    <a:lumMod val="60000"/>
                    <a:lumOff val="40000"/>
                  </a:schemeClr>
                </a:solidFill>
              </a:rPr>
              <a:t>(El feminismo cambiará tu vida!)</a:t>
            </a:r>
            <a:endParaRPr lang="es-ES" sz="5400" b="1" dirty="0">
              <a:ln w="22225">
                <a:solidFill>
                  <a:schemeClr val="tx1"/>
                </a:solidFill>
                <a:prstDash val="solid"/>
              </a:ln>
              <a:solidFill>
                <a:schemeClr val="accent1">
                  <a:lumMod val="60000"/>
                  <a:lumOff val="40000"/>
                </a:schemeClr>
              </a:solidFill>
            </a:endParaRPr>
          </a:p>
        </p:txBody>
      </p:sp>
    </p:spTree>
    <p:extLst>
      <p:ext uri="{BB962C8B-B14F-4D97-AF65-F5344CB8AC3E}">
        <p14:creationId xmlns:p14="http://schemas.microsoft.com/office/powerpoint/2010/main" val="3137524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pic>
        <p:nvPicPr>
          <p:cNvPr id="4" name="Imagen 3"/>
          <p:cNvPicPr>
            <a:picLocks noChangeAspect="1"/>
          </p:cNvPicPr>
          <p:nvPr/>
        </p:nvPicPr>
        <p:blipFill>
          <a:blip r:embed="rId3"/>
          <a:stretch>
            <a:fillRect/>
          </a:stretch>
        </p:blipFill>
        <p:spPr>
          <a:xfrm>
            <a:off x="805059" y="2014194"/>
            <a:ext cx="10581882" cy="2424793"/>
          </a:xfrm>
          <a:prstGeom prst="rect">
            <a:avLst/>
          </a:prstGeom>
        </p:spPr>
      </p:pic>
    </p:spTree>
    <p:extLst>
      <p:ext uri="{BB962C8B-B14F-4D97-AF65-F5344CB8AC3E}">
        <p14:creationId xmlns:p14="http://schemas.microsoft.com/office/powerpoint/2010/main" val="170080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dirty="0"/>
          </a:p>
        </p:txBody>
      </p:sp>
      <p:sp>
        <p:nvSpPr>
          <p:cNvPr id="4" name="Rectángulo 3"/>
          <p:cNvSpPr/>
          <p:nvPr/>
        </p:nvSpPr>
        <p:spPr>
          <a:xfrm>
            <a:off x="2180127" y="1704592"/>
            <a:ext cx="8238153" cy="3046988"/>
          </a:xfrm>
          <a:prstGeom prst="rect">
            <a:avLst/>
          </a:prstGeom>
          <a:noFill/>
        </p:spPr>
        <p:txBody>
          <a:bodyPr wrap="none" lIns="91440" tIns="45720" rIns="91440" bIns="45720">
            <a:spAutoFit/>
          </a:bodyPr>
          <a:lstStyle/>
          <a:p>
            <a:pPr algn="ctr"/>
            <a:r>
              <a:rPr lang="es-ES" sz="9600" b="1" dirty="0" smtClean="0">
                <a:ln w="12700">
                  <a:solidFill>
                    <a:srgbClr val="7030A0"/>
                  </a:solidFill>
                  <a:prstDash val="solid"/>
                </a:ln>
                <a:solidFill>
                  <a:srgbClr val="FFC000"/>
                </a:solidFill>
                <a:effectLst>
                  <a:outerShdw dist="38100" dir="2640000" algn="bl" rotWithShape="0">
                    <a:schemeClr val="tx2">
                      <a:lumMod val="75000"/>
                    </a:schemeClr>
                  </a:outerShdw>
                </a:effectLst>
              </a:rPr>
              <a:t>EDUCACIÓN </a:t>
            </a:r>
          </a:p>
          <a:p>
            <a:pPr algn="ctr"/>
            <a:r>
              <a:rPr lang="es-ES" sz="9600" b="1" dirty="0" smtClean="0">
                <a:ln w="12700">
                  <a:solidFill>
                    <a:srgbClr val="7030A0"/>
                  </a:solidFill>
                  <a:prstDash val="solid"/>
                </a:ln>
                <a:solidFill>
                  <a:srgbClr val="FFC000"/>
                </a:solidFill>
                <a:effectLst>
                  <a:outerShdw dist="38100" dir="2640000" algn="bl" rotWithShape="0">
                    <a:schemeClr val="tx2">
                      <a:lumMod val="75000"/>
                    </a:schemeClr>
                  </a:outerShdw>
                </a:effectLst>
              </a:rPr>
              <a:t>SEXISTA</a:t>
            </a:r>
            <a:endParaRPr lang="es-ES" sz="9600" b="1" dirty="0">
              <a:ln w="12700">
                <a:solidFill>
                  <a:srgbClr val="7030A0"/>
                </a:solidFill>
                <a:prstDash val="solid"/>
              </a:ln>
              <a:solidFill>
                <a:srgbClr val="FFC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14633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r>
              <a:rPr lang="es-CL" sz="3600" dirty="0" smtClean="0"/>
              <a:t>“U</a:t>
            </a:r>
            <a:r>
              <a:rPr lang="es-CL" sz="3600" dirty="0"/>
              <a:t>n sistema de relaciones sociales sexo-políticas basadas en diferentes instituciones </a:t>
            </a:r>
            <a:r>
              <a:rPr lang="es-CL" sz="3600" dirty="0" smtClean="0"/>
              <a:t>públicas </a:t>
            </a:r>
            <a:r>
              <a:rPr lang="es-CL" sz="3600" dirty="0"/>
              <a:t>y </a:t>
            </a:r>
            <a:r>
              <a:rPr lang="es-CL" sz="3600" dirty="0" smtClean="0"/>
              <a:t>privadas </a:t>
            </a:r>
            <a:r>
              <a:rPr lang="es-CL" sz="3600" dirty="0"/>
              <a:t>y en la solidaridad </a:t>
            </a:r>
            <a:r>
              <a:rPr lang="es-CL" sz="3600" dirty="0" err="1"/>
              <a:t>interclases</a:t>
            </a:r>
            <a:r>
              <a:rPr lang="es-CL" sz="3600" dirty="0"/>
              <a:t> e </a:t>
            </a:r>
            <a:r>
              <a:rPr lang="es-CL" sz="3600" dirty="0" err="1"/>
              <a:t>intragénero</a:t>
            </a:r>
            <a:r>
              <a:rPr lang="es-CL" sz="3600" dirty="0"/>
              <a:t> instaurado por los </a:t>
            </a:r>
            <a:r>
              <a:rPr lang="es-CL" sz="3600" dirty="0" smtClean="0"/>
              <a:t>varones, quienes </a:t>
            </a:r>
            <a:r>
              <a:rPr lang="es-CL" sz="3600" dirty="0"/>
              <a:t>como </a:t>
            </a:r>
            <a:r>
              <a:rPr lang="es-CL" sz="3600" dirty="0" smtClean="0"/>
              <a:t>grupo </a:t>
            </a:r>
            <a:r>
              <a:rPr lang="es-CL" sz="3600" dirty="0"/>
              <a:t>social y en forma individual y colectiva, oprimen a las </a:t>
            </a:r>
            <a:r>
              <a:rPr lang="es-CL" sz="3600" dirty="0" smtClean="0"/>
              <a:t>mujeres </a:t>
            </a:r>
            <a:r>
              <a:rPr lang="es-CL" sz="3600" dirty="0"/>
              <a:t>también en forma </a:t>
            </a:r>
            <a:r>
              <a:rPr lang="es-CL" sz="3600" dirty="0" smtClean="0"/>
              <a:t>individual </a:t>
            </a:r>
            <a:r>
              <a:rPr lang="es-CL" sz="3600" dirty="0"/>
              <a:t>y colectiva y se apropian de su fuerza productiva y </a:t>
            </a:r>
            <a:r>
              <a:rPr lang="es-CL" sz="3600" dirty="0" smtClean="0"/>
              <a:t>reproductiva</a:t>
            </a:r>
            <a:r>
              <a:rPr lang="es-CL" sz="3600" dirty="0"/>
              <a:t>, de sus cuerpos y sus </a:t>
            </a:r>
            <a:r>
              <a:rPr lang="es-CL" sz="3600" dirty="0" smtClean="0"/>
              <a:t>productos</a:t>
            </a:r>
            <a:r>
              <a:rPr lang="es-CL" sz="3600" dirty="0"/>
              <a:t>, ya sea con medios pacíficos o mediante el uso de la </a:t>
            </a:r>
            <a:r>
              <a:rPr lang="es-CL" sz="3600" dirty="0" smtClean="0"/>
              <a:t>violencia”.</a:t>
            </a:r>
          </a:p>
          <a:p>
            <a:pPr marL="0" indent="0" algn="r">
              <a:buNone/>
            </a:pPr>
            <a:r>
              <a:rPr lang="es-CL" sz="3600" dirty="0" smtClean="0"/>
              <a:t>- Marta </a:t>
            </a:r>
            <a:r>
              <a:rPr lang="es-CL" sz="3600" dirty="0" err="1" smtClean="0"/>
              <a:t>Fontela</a:t>
            </a:r>
            <a:r>
              <a:rPr lang="es-CL" sz="3600" dirty="0" smtClean="0"/>
              <a:t>.</a:t>
            </a:r>
            <a:endParaRPr lang="es-CL" sz="3600" dirty="0"/>
          </a:p>
          <a:p>
            <a:endParaRPr lang="es-CL" dirty="0"/>
          </a:p>
        </p:txBody>
      </p:sp>
      <p:sp>
        <p:nvSpPr>
          <p:cNvPr id="4" name="Cinta hacia arriba 3"/>
          <p:cNvSpPr/>
          <p:nvPr/>
        </p:nvSpPr>
        <p:spPr>
          <a:xfrm>
            <a:off x="2061028" y="764125"/>
            <a:ext cx="8069943" cy="1319349"/>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p:cNvSpPr>
            <a:spLocks noGrp="1"/>
          </p:cNvSpPr>
          <p:nvPr>
            <p:ph type="title"/>
          </p:nvPr>
        </p:nvSpPr>
        <p:spPr>
          <a:xfrm>
            <a:off x="2485570" y="599051"/>
            <a:ext cx="7220857" cy="1371600"/>
          </a:xfrm>
        </p:spPr>
        <p:txBody>
          <a:bodyPr/>
          <a:lstStyle/>
          <a:p>
            <a:pPr algn="ctr"/>
            <a:r>
              <a:rPr lang="es-CL" dirty="0" smtClean="0"/>
              <a:t>Patriarcado</a:t>
            </a:r>
            <a:endParaRPr lang="es-CL" dirty="0"/>
          </a:p>
        </p:txBody>
      </p:sp>
    </p:spTree>
    <p:extLst>
      <p:ext uri="{BB962C8B-B14F-4D97-AF65-F5344CB8AC3E}">
        <p14:creationId xmlns:p14="http://schemas.microsoft.com/office/powerpoint/2010/main" val="367554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¿Cómo se expresa el patriarcado?</a:t>
            </a:r>
            <a:endParaRPr lang="es-CL" dirty="0"/>
          </a:p>
        </p:txBody>
      </p:sp>
      <p:sp>
        <p:nvSpPr>
          <p:cNvPr id="3" name="Marcador de contenido 2"/>
          <p:cNvSpPr>
            <a:spLocks noGrp="1"/>
          </p:cNvSpPr>
          <p:nvPr>
            <p:ph idx="1"/>
          </p:nvPr>
        </p:nvSpPr>
        <p:spPr/>
        <p:txBody>
          <a:bodyPr/>
          <a:lstStyle/>
          <a:p>
            <a:endParaRPr lang="es-CL" dirty="0"/>
          </a:p>
        </p:txBody>
      </p:sp>
    </p:spTree>
    <p:extLst>
      <p:ext uri="{BB962C8B-B14F-4D97-AF65-F5344CB8AC3E}">
        <p14:creationId xmlns:p14="http://schemas.microsoft.com/office/powerpoint/2010/main" val="1589130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sp>
        <p:nvSpPr>
          <p:cNvPr id="4" name="Título 1"/>
          <p:cNvSpPr txBox="1">
            <a:spLocks/>
          </p:cNvSpPr>
          <p:nvPr/>
        </p:nvSpPr>
        <p:spPr>
          <a:xfrm>
            <a:off x="960120" y="579120"/>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s-CL" dirty="0" smtClean="0"/>
              <a:t>Violencia machista</a:t>
            </a:r>
            <a:endParaRPr lang="es-CL" dirty="0"/>
          </a:p>
        </p:txBody>
      </p:sp>
    </p:spTree>
    <p:extLst>
      <p:ext uri="{BB962C8B-B14F-4D97-AF65-F5344CB8AC3E}">
        <p14:creationId xmlns:p14="http://schemas.microsoft.com/office/powerpoint/2010/main" val="28396512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655</TotalTime>
  <Words>1130</Words>
  <Application>Microsoft Office PowerPoint</Application>
  <PresentationFormat>Panorámica</PresentationFormat>
  <Paragraphs>107</Paragraphs>
  <Slides>48</Slides>
  <Notes>8</Notes>
  <HiddenSlides>0</HiddenSlides>
  <MMClips>2</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48</vt:i4>
      </vt:variant>
    </vt:vector>
  </HeadingPairs>
  <TitlesOfParts>
    <vt:vector size="51" baseType="lpstr">
      <vt:lpstr>Calibri</vt:lpstr>
      <vt:lpstr>Garamond</vt:lpstr>
      <vt:lpstr>Savon</vt:lpstr>
      <vt:lpstr>Taller de feminismo: </vt:lpstr>
      <vt:lpstr>Presentación de PowerPoint</vt:lpstr>
      <vt:lpstr>Presentación de PowerPoint</vt:lpstr>
      <vt:lpstr>Presentación de PowerPoint</vt:lpstr>
      <vt:lpstr>Presentación de PowerPoint</vt:lpstr>
      <vt:lpstr>Presentación de PowerPoint</vt:lpstr>
      <vt:lpstr>Patriarcado</vt:lpstr>
      <vt:lpstr>¿Cómo se expresa el patriarcado?</vt:lpstr>
      <vt:lpstr>Presentación de PowerPoint</vt:lpstr>
      <vt:lpstr>Presentación de PowerPoint</vt:lpstr>
      <vt:lpstr>Violencia: femicidios</vt:lpstr>
      <vt:lpstr>Violencia intrafamiliar</vt:lpstr>
      <vt:lpstr>Presentación de PowerPoint</vt:lpstr>
      <vt:lpstr>Acoso y abuso sexual</vt:lpstr>
      <vt:lpstr>Violencia de los medios de comunicación</vt:lpstr>
      <vt:lpstr>Presentación de PowerPoint</vt:lpstr>
      <vt:lpstr>Presentación de PowerPoint</vt:lpstr>
      <vt:lpstr>O de la publicidad</vt:lpstr>
      <vt:lpstr>También en lo más cotidiano:</vt:lpstr>
      <vt:lpstr>Ante la violencia, una salida:</vt:lpstr>
      <vt:lpstr>Feminismo:</vt:lpstr>
      <vt:lpstr>Presentación de PowerPoint</vt:lpstr>
      <vt:lpstr>Presentación de PowerPoint</vt:lpstr>
      <vt:lpstr>Primera Ola, 1700:</vt:lpstr>
      <vt:lpstr>Presentación de PowerPoint</vt:lpstr>
      <vt:lpstr>Segunda Ola:</vt:lpstr>
      <vt:lpstr>Segunda Ola</vt:lpstr>
      <vt:lpstr>Tercera Ola</vt:lpstr>
      <vt:lpstr>Tercera Ola:</vt:lpstr>
      <vt:lpstr>Presentación de PowerPoint</vt:lpstr>
      <vt:lpstr>Presentación de PowerPoint</vt:lpstr>
      <vt:lpstr>Demandas más relevantes:</vt:lpstr>
      <vt:lpstr>Presentación de PowerPoint</vt:lpstr>
      <vt:lpstr>Visibilidad trans y disidencia en general</vt:lpstr>
      <vt:lpstr>Presentación de PowerPoint</vt:lpstr>
      <vt:lpstr>Derecho al aborto.</vt:lpstr>
      <vt:lpstr>Presentación de PowerPoint</vt:lpstr>
      <vt:lpstr>Educación No Sexista</vt:lpstr>
      <vt:lpstr>Igualdad de salarios</vt:lpstr>
      <vt:lpstr>Presentación de PowerPoint</vt:lpstr>
      <vt:lpstr>Para finalizar…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feminismo: </dc:title>
  <dc:creator>Claudia Isabel Osorio Lavin (claudia.osorio.l)</dc:creator>
  <cp:lastModifiedBy>Claudia Isabel Osorio Lavin (claudia.osorio.l)</cp:lastModifiedBy>
  <cp:revision>39</cp:revision>
  <dcterms:created xsi:type="dcterms:W3CDTF">2016-05-18T06:34:33Z</dcterms:created>
  <dcterms:modified xsi:type="dcterms:W3CDTF">2016-05-23T04:15:28Z</dcterms:modified>
</cp:coreProperties>
</file>