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2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septiembre 6, 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septiembre 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septiembre 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septiembre 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septiembre 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septiembre 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septiembre 6,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septiembre 6,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septiembre 6,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septiembre 6, 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septiembre 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septiembre 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33365" y="3559556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Cambios territoriales </a:t>
            </a:r>
            <a:r>
              <a:rPr lang="es-ES" smtClean="0"/>
              <a:t>y econ</a:t>
            </a:r>
            <a:r>
              <a:rPr lang="es-ES" smtClean="0"/>
              <a:t>ómicos</a:t>
            </a:r>
            <a:r>
              <a:rPr lang="es-ES" smtClean="0"/>
              <a:t> </a:t>
            </a:r>
            <a:r>
              <a:rPr lang="es-ES" dirty="0" smtClean="0"/>
              <a:t>en Chile en el siglo XX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330269"/>
            <a:ext cx="3694458" cy="28643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559555"/>
            <a:ext cx="3670681" cy="291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4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7741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492" y="1511684"/>
            <a:ext cx="7321920" cy="432094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Las </a:t>
            </a:r>
            <a:r>
              <a:rPr lang="es-ES" dirty="0">
                <a:solidFill>
                  <a:srgbClr val="FFFFFF"/>
                </a:solidFill>
              </a:rPr>
              <a:t>condiciones </a:t>
            </a:r>
            <a:r>
              <a:rPr lang="es-ES" dirty="0" err="1">
                <a:solidFill>
                  <a:srgbClr val="FFFFFF"/>
                </a:solidFill>
              </a:rPr>
              <a:t>climáticas</a:t>
            </a:r>
            <a:r>
              <a:rPr lang="es-ES" dirty="0">
                <a:solidFill>
                  <a:srgbClr val="FFFFFF"/>
                </a:solidFill>
              </a:rPr>
              <a:t> y el tipo de suelo de Chile favorecieron la actividad </a:t>
            </a:r>
            <a:r>
              <a:rPr lang="es-ES" dirty="0" err="1">
                <a:solidFill>
                  <a:srgbClr val="FFFFFF"/>
                </a:solidFill>
              </a:rPr>
              <a:t>agrícola</a:t>
            </a:r>
            <a:r>
              <a:rPr lang="es-ES" dirty="0">
                <a:solidFill>
                  <a:srgbClr val="FFFFFF"/>
                </a:solidFill>
              </a:rPr>
              <a:t>, que aprovechó la alta productividad de las tierras, los bajos costos de </a:t>
            </a:r>
            <a:r>
              <a:rPr lang="es-ES" dirty="0" smtClean="0">
                <a:solidFill>
                  <a:srgbClr val="FFFFFF"/>
                </a:solidFill>
              </a:rPr>
              <a:t>producción </a:t>
            </a:r>
            <a:r>
              <a:rPr lang="es-ES" dirty="0">
                <a:solidFill>
                  <a:srgbClr val="FFFFFF"/>
                </a:solidFill>
              </a:rPr>
              <a:t>y la </a:t>
            </a:r>
            <a:r>
              <a:rPr lang="es-ES" dirty="0" smtClean="0">
                <a:solidFill>
                  <a:srgbClr val="FFFFFF"/>
                </a:solidFill>
              </a:rPr>
              <a:t>posibilidad </a:t>
            </a:r>
            <a:r>
              <a:rPr lang="es-ES" dirty="0">
                <a:solidFill>
                  <a:srgbClr val="FFFFFF"/>
                </a:solidFill>
              </a:rPr>
              <a:t>de vender en el hemisferio norte bienes de consumo de los que no se disponen por la alternancia </a:t>
            </a:r>
            <a:r>
              <a:rPr lang="es-ES" dirty="0" smtClean="0">
                <a:solidFill>
                  <a:srgbClr val="FFFFFF"/>
                </a:solidFill>
              </a:rPr>
              <a:t>estacional.</a:t>
            </a:r>
          </a:p>
          <a:p>
            <a:endParaRPr lang="es-ES" dirty="0" smtClean="0">
              <a:solidFill>
                <a:srgbClr val="FFFFFF"/>
              </a:solidFill>
            </a:endParaRPr>
          </a:p>
          <a:p>
            <a:r>
              <a:rPr lang="es-ES" dirty="0" smtClean="0">
                <a:solidFill>
                  <a:srgbClr val="FFFFFF"/>
                </a:solidFill>
              </a:rPr>
              <a:t>Mercado </a:t>
            </a:r>
            <a:r>
              <a:rPr lang="es-ES" dirty="0">
                <a:solidFill>
                  <a:srgbClr val="FFFFFF"/>
                </a:solidFill>
              </a:rPr>
              <a:t>externo, principalmente a Estados Unidos, Europa Occidental </a:t>
            </a:r>
            <a:r>
              <a:rPr lang="es-ES" dirty="0" smtClean="0">
                <a:solidFill>
                  <a:srgbClr val="FFFFFF"/>
                </a:solidFill>
              </a:rPr>
              <a:t>y As</a:t>
            </a:r>
            <a:r>
              <a:rPr lang="es-ES" dirty="0" smtClean="0">
                <a:solidFill>
                  <a:srgbClr val="FFFFFF"/>
                </a:solidFill>
              </a:rPr>
              <a:t>ia.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9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033" y="3950530"/>
            <a:ext cx="3620967" cy="257993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4414" y="564362"/>
            <a:ext cx="7982418" cy="5966107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En el Norte Grande se incrementó la actividad minera, sobre todo de cobre. </a:t>
            </a:r>
            <a:r>
              <a:rPr lang="es-ES" dirty="0" err="1"/>
              <a:t>Además</a:t>
            </a:r>
            <a:r>
              <a:rPr lang="es-ES" dirty="0"/>
              <a:t>, cobró mayor importancia la industria pesquera</a:t>
            </a:r>
            <a:r>
              <a:rPr lang="es-ES" dirty="0" smtClean="0"/>
              <a:t>.</a:t>
            </a:r>
          </a:p>
          <a:p>
            <a:pPr marL="68580" indent="0">
              <a:buNone/>
            </a:pPr>
            <a:r>
              <a:rPr lang="es-ES" dirty="0" smtClean="0"/>
              <a:t> </a:t>
            </a:r>
            <a:endParaRPr lang="es-ES" dirty="0"/>
          </a:p>
          <a:p>
            <a:r>
              <a:rPr lang="es-ES" b="1" dirty="0"/>
              <a:t>• </a:t>
            </a:r>
            <a:r>
              <a:rPr lang="es-ES" dirty="0"/>
              <a:t>En el Norte </a:t>
            </a:r>
            <a:r>
              <a:rPr lang="es-ES" dirty="0" smtClean="0"/>
              <a:t>Chico</a:t>
            </a:r>
            <a:r>
              <a:rPr lang="es-ES" dirty="0"/>
              <a:t> </a:t>
            </a:r>
            <a:r>
              <a:rPr lang="es-ES" dirty="0" smtClean="0">
                <a:sym typeface="Wingdings"/>
              </a:rPr>
              <a:t> </a:t>
            </a:r>
            <a:r>
              <a:rPr lang="es-ES" dirty="0" smtClean="0"/>
              <a:t>actividades </a:t>
            </a:r>
            <a:r>
              <a:rPr lang="es-ES" dirty="0" err="1"/>
              <a:t>agrícolas</a:t>
            </a:r>
            <a:r>
              <a:rPr lang="es-ES" dirty="0"/>
              <a:t> vinculadas con la </a:t>
            </a:r>
            <a:r>
              <a:rPr lang="es-ES" dirty="0" err="1"/>
              <a:t>producción</a:t>
            </a:r>
            <a:r>
              <a:rPr lang="es-ES" dirty="0"/>
              <a:t> de </a:t>
            </a:r>
            <a:r>
              <a:rPr lang="es-ES" dirty="0" smtClean="0"/>
              <a:t>frutas. Ejemplo: Pisco Elqui </a:t>
            </a:r>
          </a:p>
          <a:p>
            <a:endParaRPr lang="es-ES" dirty="0"/>
          </a:p>
          <a:p>
            <a:r>
              <a:rPr lang="es-ES" b="1" dirty="0" smtClean="0"/>
              <a:t>• </a:t>
            </a:r>
            <a:r>
              <a:rPr lang="es-ES" dirty="0"/>
              <a:t>En la Zona </a:t>
            </a:r>
            <a:r>
              <a:rPr lang="es-ES" dirty="0" smtClean="0"/>
              <a:t>Central</a:t>
            </a:r>
            <a:r>
              <a:rPr lang="es-ES" dirty="0"/>
              <a:t> </a:t>
            </a:r>
            <a:r>
              <a:rPr lang="es-ES" dirty="0" smtClean="0">
                <a:sym typeface="Wingdings"/>
              </a:rPr>
              <a:t></a:t>
            </a:r>
            <a:r>
              <a:rPr lang="es-ES" dirty="0" smtClean="0"/>
              <a:t>cultivos </a:t>
            </a:r>
            <a:r>
              <a:rPr lang="es-ES" dirty="0"/>
              <a:t>de </a:t>
            </a:r>
            <a:r>
              <a:rPr lang="es-ES" dirty="0" smtClean="0"/>
              <a:t>frutas y ma</a:t>
            </a:r>
            <a:r>
              <a:rPr lang="es-ES" dirty="0" smtClean="0"/>
              <a:t>íz (mucho para ganado)</a:t>
            </a:r>
            <a:r>
              <a:rPr lang="es-ES" dirty="0" smtClean="0"/>
              <a:t>. </a:t>
            </a:r>
            <a:r>
              <a:rPr lang="es-ES" dirty="0"/>
              <a:t>E</a:t>
            </a:r>
            <a:r>
              <a:rPr lang="es-ES" dirty="0" smtClean="0"/>
              <a:t>n </a:t>
            </a:r>
            <a:r>
              <a:rPr lang="es-ES" dirty="0"/>
              <a:t>la costa y cordillera de la Costa se </a:t>
            </a:r>
            <a:r>
              <a:rPr lang="es-ES" dirty="0" smtClean="0"/>
              <a:t>expandi</a:t>
            </a:r>
            <a:r>
              <a:rPr lang="es-ES" dirty="0" smtClean="0"/>
              <a:t>ó</a:t>
            </a:r>
            <a:r>
              <a:rPr lang="es-ES" dirty="0" smtClean="0"/>
              <a:t> </a:t>
            </a:r>
            <a:r>
              <a:rPr lang="es-ES" dirty="0"/>
              <a:t>la industria </a:t>
            </a:r>
            <a:r>
              <a:rPr lang="es-ES" dirty="0" err="1"/>
              <a:t>silvícola</a:t>
            </a:r>
            <a:r>
              <a:rPr lang="es-ES" dirty="0"/>
              <a:t> con la </a:t>
            </a:r>
            <a:r>
              <a:rPr lang="es-ES" dirty="0" err="1"/>
              <a:t>explotación</a:t>
            </a:r>
            <a:r>
              <a:rPr lang="es-ES" dirty="0"/>
              <a:t> de </a:t>
            </a:r>
            <a:r>
              <a:rPr lang="es-ES" dirty="0" err="1"/>
              <a:t>árboles</a:t>
            </a:r>
            <a:r>
              <a:rPr lang="es-ES" dirty="0"/>
              <a:t> </a:t>
            </a:r>
            <a:r>
              <a:rPr lang="es-ES" dirty="0" err="1"/>
              <a:t>exóticos</a:t>
            </a:r>
            <a:r>
              <a:rPr lang="es-ES" dirty="0"/>
              <a:t>. </a:t>
            </a:r>
            <a:endParaRPr lang="es-ES" dirty="0" smtClean="0"/>
          </a:p>
          <a:p>
            <a:endParaRPr lang="es-ES" dirty="0"/>
          </a:p>
          <a:p>
            <a:r>
              <a:rPr lang="es-ES" b="1" dirty="0"/>
              <a:t>• </a:t>
            </a:r>
            <a:r>
              <a:rPr lang="es-ES" dirty="0"/>
              <a:t>En la Zona </a:t>
            </a:r>
            <a:r>
              <a:rPr lang="es-ES" dirty="0" smtClean="0"/>
              <a:t>Sur</a:t>
            </a:r>
            <a:r>
              <a:rPr lang="es-ES" dirty="0" smtClean="0">
                <a:sym typeface="Wingdings"/>
              </a:rPr>
              <a:t> ganadera y silv</a:t>
            </a:r>
            <a:r>
              <a:rPr lang="es-ES" dirty="0" smtClean="0">
                <a:sym typeface="Wingdings"/>
              </a:rPr>
              <a:t>ícola en valles. Producción de CELULOSA. Litoral  salmoneras</a:t>
            </a:r>
            <a:r>
              <a:rPr lang="es-ES" dirty="0" smtClean="0"/>
              <a:t>. </a:t>
            </a:r>
          </a:p>
          <a:p>
            <a:endParaRPr lang="es-ES" dirty="0"/>
          </a:p>
          <a:p>
            <a:r>
              <a:rPr lang="es-ES" b="1" dirty="0"/>
              <a:t>• </a:t>
            </a:r>
            <a:r>
              <a:rPr lang="es-ES" dirty="0"/>
              <a:t>En la Zona </a:t>
            </a:r>
            <a:r>
              <a:rPr lang="es-ES" dirty="0" smtClean="0"/>
              <a:t>Austral </a:t>
            </a:r>
            <a:r>
              <a:rPr lang="es-ES" dirty="0" smtClean="0">
                <a:sym typeface="Wingdings"/>
              </a:rPr>
              <a:t></a:t>
            </a:r>
            <a:r>
              <a:rPr lang="es-ES" dirty="0" smtClean="0"/>
              <a:t>actividad ganadera. </a:t>
            </a:r>
          </a:p>
          <a:p>
            <a:pPr marL="68580" indent="0">
              <a:buNone/>
            </a:pPr>
            <a:r>
              <a:rPr lang="es-ES" dirty="0" smtClean="0"/>
              <a:t>      Costa </a:t>
            </a:r>
            <a:r>
              <a:rPr lang="es-ES" dirty="0"/>
              <a:t>se inició la industria salmonera.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695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158" y="0"/>
            <a:ext cx="3979842" cy="31597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214805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Transformación </a:t>
            </a:r>
            <a:r>
              <a:rPr lang="es-ES" dirty="0"/>
              <a:t>del suelo urbano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490" y="1960847"/>
            <a:ext cx="7241291" cy="4206817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Liberalizaci</a:t>
            </a:r>
            <a:r>
              <a:rPr lang="es-ES" dirty="0" smtClean="0"/>
              <a:t>ón del mercado </a:t>
            </a:r>
            <a:r>
              <a:rPr lang="es-ES" dirty="0" smtClean="0">
                <a:solidFill>
                  <a:srgbClr val="FFFFFF"/>
                </a:solidFill>
              </a:rPr>
              <a:t>del suelo </a:t>
            </a:r>
            <a:r>
              <a:rPr lang="es-ES" dirty="0" smtClean="0">
                <a:solidFill>
                  <a:srgbClr val="FFFFFF"/>
                </a:solidFill>
                <a:sym typeface="Wingdings"/>
              </a:rPr>
              <a:t> </a:t>
            </a:r>
            <a:r>
              <a:rPr lang="es-ES" dirty="0" smtClean="0">
                <a:sym typeface="Wingdings"/>
              </a:rPr>
              <a:t>Crecimiento desordenado </a:t>
            </a:r>
            <a:r>
              <a:rPr lang="es-ES" dirty="0" smtClean="0">
                <a:solidFill>
                  <a:srgbClr val="FFFFFF"/>
                </a:solidFill>
                <a:sym typeface="Wingdings"/>
              </a:rPr>
              <a:t>de ciudades. Límite </a:t>
            </a:r>
            <a:r>
              <a:rPr lang="es-ES" dirty="0" smtClean="0">
                <a:sym typeface="Wingdings"/>
              </a:rPr>
              <a:t>ciudad – campo.</a:t>
            </a:r>
          </a:p>
          <a:p>
            <a:endParaRPr lang="es-ES" dirty="0" smtClean="0">
              <a:sym typeface="Wingdings"/>
            </a:endParaRPr>
          </a:p>
          <a:p>
            <a:r>
              <a:rPr lang="es-ES" dirty="0" smtClean="0"/>
              <a:t>Auge de empresas inmobiliarias </a:t>
            </a:r>
            <a:r>
              <a:rPr lang="es-ES" dirty="0" smtClean="0">
                <a:sym typeface="Wingdings"/>
              </a:rPr>
              <a:t> “mantenci</a:t>
            </a:r>
            <a:r>
              <a:rPr lang="es-ES" dirty="0" smtClean="0">
                <a:sym typeface="Wingdings"/>
              </a:rPr>
              <a:t>ón del precio de los suelos por competencia”  no es así.</a:t>
            </a:r>
          </a:p>
          <a:p>
            <a:endParaRPr lang="es-ES" dirty="0" smtClean="0">
              <a:sym typeface="Wingdings"/>
            </a:endParaRPr>
          </a:p>
          <a:p>
            <a:r>
              <a:rPr lang="es-ES" dirty="0" smtClean="0"/>
              <a:t>Especulaci</a:t>
            </a:r>
            <a:r>
              <a:rPr lang="es-ES" dirty="0" smtClean="0"/>
              <a:t>ón </a:t>
            </a:r>
            <a:r>
              <a:rPr lang="es-ES" dirty="0" smtClean="0">
                <a:sym typeface="Wingdings"/>
              </a:rPr>
              <a:t> muchos propietarios </a:t>
            </a:r>
            <a:r>
              <a:rPr lang="es-ES" dirty="0"/>
              <a:t>retienen sus terrenos en espera de un aumento de los precios por el incremento de la demanda 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Flecha abajo 5"/>
          <p:cNvSpPr/>
          <p:nvPr/>
        </p:nvSpPr>
        <p:spPr>
          <a:xfrm>
            <a:off x="6430281" y="5623459"/>
            <a:ext cx="322522" cy="9876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11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065" y="456164"/>
            <a:ext cx="7024744" cy="1143000"/>
          </a:xfrm>
        </p:spPr>
        <p:txBody>
          <a:bodyPr/>
          <a:lstStyle/>
          <a:p>
            <a:r>
              <a:rPr lang="es-ES" dirty="0" smtClean="0"/>
              <a:t>Consecuencias…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492" y="1834176"/>
            <a:ext cx="7483181" cy="4393956"/>
          </a:xfrm>
        </p:spPr>
        <p:txBody>
          <a:bodyPr>
            <a:normAutofit fontScale="92500" lnSpcReduction="20000"/>
          </a:bodyPr>
          <a:lstStyle/>
          <a:p>
            <a:pPr fontAlgn="auto"/>
            <a:r>
              <a:rPr lang="es-ES" dirty="0"/>
              <a:t>La </a:t>
            </a:r>
            <a:r>
              <a:rPr lang="es-ES" dirty="0" err="1"/>
              <a:t>instalación</a:t>
            </a:r>
            <a:r>
              <a:rPr lang="es-ES" dirty="0"/>
              <a:t> de propiedades de alto valor en zonas donde </a:t>
            </a:r>
            <a:r>
              <a:rPr lang="es-ES" dirty="0" err="1"/>
              <a:t>históricamente</a:t>
            </a:r>
            <a:r>
              <a:rPr lang="es-ES" dirty="0"/>
              <a:t> han vivido grupos sociales medios y bajos. Esto ha dado lugar a la </a:t>
            </a:r>
            <a:r>
              <a:rPr lang="es-ES" dirty="0" err="1"/>
              <a:t>aparición</a:t>
            </a:r>
            <a:r>
              <a:rPr lang="es-ES" dirty="0"/>
              <a:t> de grupos de viviendas cerrados por muros, cerca de los cuales se han asentado edificios de servicio, como shoppings y supermercados. </a:t>
            </a:r>
          </a:p>
          <a:p>
            <a:pPr fontAlgn="auto"/>
            <a:r>
              <a:rPr lang="es-ES" dirty="0"/>
              <a:t>La </a:t>
            </a:r>
            <a:r>
              <a:rPr lang="es-ES" dirty="0" err="1"/>
              <a:t>aparición</a:t>
            </a:r>
            <a:r>
              <a:rPr lang="es-ES" dirty="0"/>
              <a:t> de residencias de </a:t>
            </a:r>
            <a:r>
              <a:rPr lang="es-ES" dirty="0" err="1"/>
              <a:t>tamaños</a:t>
            </a:r>
            <a:r>
              <a:rPr lang="es-ES" dirty="0"/>
              <a:t> mucho menores que las que se </a:t>
            </a:r>
            <a:r>
              <a:rPr lang="es-ES" dirty="0" err="1"/>
              <a:t>construían</a:t>
            </a:r>
            <a:r>
              <a:rPr lang="es-ES" dirty="0"/>
              <a:t> a mediados del siglo XX. </a:t>
            </a:r>
          </a:p>
          <a:p>
            <a:pPr fontAlgn="auto"/>
            <a:r>
              <a:rPr lang="es-ES" dirty="0"/>
              <a:t>Los sectores menos acomodados que desean adquirir propiedades deben buscarlas en zonas cada vez </a:t>
            </a:r>
            <a:r>
              <a:rPr lang="es-ES" dirty="0" err="1"/>
              <a:t>más</a:t>
            </a:r>
            <a:r>
              <a:rPr lang="es-ES" dirty="0"/>
              <a:t> alejadas del centro urbano, profundizando la creciente </a:t>
            </a:r>
            <a:r>
              <a:rPr lang="es-ES" dirty="0" err="1" smtClean="0"/>
              <a:t>segregación</a:t>
            </a:r>
            <a:r>
              <a:rPr lang="es-ES" dirty="0" smtClean="0"/>
              <a:t> </a:t>
            </a:r>
            <a:r>
              <a:rPr lang="es-ES" dirty="0" err="1"/>
              <a:t>socioeconómica</a:t>
            </a:r>
            <a:r>
              <a:rPr lang="es-ES" dirty="0"/>
              <a:t>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494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92" y="2885379"/>
            <a:ext cx="7519032" cy="37861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2" y="1520500"/>
            <a:ext cx="7024744" cy="840383"/>
          </a:xfrm>
        </p:spPr>
        <p:txBody>
          <a:bodyPr>
            <a:normAutofit fontScale="90000"/>
          </a:bodyPr>
          <a:lstStyle/>
          <a:p>
            <a:r>
              <a:rPr lang="es-ES" dirty="0"/>
              <a:t>La </a:t>
            </a:r>
            <a:r>
              <a:rPr lang="es-ES" dirty="0" err="1"/>
              <a:t>modernización</a:t>
            </a:r>
            <a:r>
              <a:rPr lang="es-ES" dirty="0"/>
              <a:t> 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de las redes de </a:t>
            </a:r>
            <a:r>
              <a:rPr lang="es-ES" dirty="0" err="1"/>
              <a:t>comunicación</a:t>
            </a:r>
            <a:r>
              <a:rPr lang="es-ES" dirty="0"/>
              <a:t>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492" y="2122095"/>
            <a:ext cx="6777317" cy="3508977"/>
          </a:xfrm>
        </p:spPr>
        <p:txBody>
          <a:bodyPr/>
          <a:lstStyle/>
          <a:p>
            <a:r>
              <a:rPr lang="es-ES" dirty="0" smtClean="0"/>
              <a:t>Mejoramiento en conexi</a:t>
            </a:r>
            <a:r>
              <a:rPr lang="es-ES" dirty="0" smtClean="0"/>
              <a:t>ón tanto local como global</a:t>
            </a:r>
          </a:p>
          <a:p>
            <a:r>
              <a:rPr lang="es-ES" dirty="0" smtClean="0"/>
              <a:t>Ferrocarril: desde 1884 con empresa estatal. Desde 1970 comenz</a:t>
            </a:r>
            <a:r>
              <a:rPr lang="es-ES" dirty="0" smtClean="0"/>
              <a:t>ó declive por aparición de nuevos medios de transporte. 1979 </a:t>
            </a:r>
            <a:r>
              <a:rPr lang="es-ES" dirty="0" smtClean="0">
                <a:sym typeface="Wingdings"/>
              </a:rPr>
              <a:t> fin subsidio estatal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197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787400"/>
            <a:ext cx="7874000" cy="5283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Principios s. XX </a:t>
            </a:r>
            <a:r>
              <a:rPr lang="es-ES" dirty="0" smtClean="0">
                <a:sym typeface="Wingdings"/>
              </a:rPr>
              <a:t> veh</a:t>
            </a:r>
            <a:r>
              <a:rPr lang="es-ES" dirty="0" smtClean="0">
                <a:sym typeface="Wingdings"/>
              </a:rPr>
              <a:t>ículos a gasolina. </a:t>
            </a:r>
            <a:r>
              <a:rPr lang="es-ES" dirty="0">
                <a:sym typeface="Wingdings"/>
              </a:rPr>
              <a:t>P</a:t>
            </a:r>
            <a:r>
              <a:rPr lang="es-ES" dirty="0" smtClean="0"/>
              <a:t>rimer </a:t>
            </a:r>
            <a:r>
              <a:rPr lang="es-ES" dirty="0"/>
              <a:t>camino de pavimento entre </a:t>
            </a:r>
            <a:r>
              <a:rPr lang="es-ES" dirty="0" err="1"/>
              <a:t>Valparaíso</a:t>
            </a:r>
            <a:r>
              <a:rPr lang="es-ES" dirty="0"/>
              <a:t> y </a:t>
            </a:r>
            <a:r>
              <a:rPr lang="es-ES" dirty="0" err="1"/>
              <a:t>Viña</a:t>
            </a:r>
            <a:r>
              <a:rPr lang="es-ES" dirty="0"/>
              <a:t> del Mar (1921) y la </a:t>
            </a:r>
            <a:r>
              <a:rPr lang="es-ES" b="1" dirty="0">
                <a:solidFill>
                  <a:srgbClr val="FFFFFF"/>
                </a:solidFill>
              </a:rPr>
              <a:t>carretera Panamericana</a:t>
            </a:r>
            <a:r>
              <a:rPr lang="es-ES" dirty="0"/>
              <a:t>. </a:t>
            </a:r>
            <a:endParaRPr lang="es-ES" dirty="0" smtClean="0"/>
          </a:p>
          <a:p>
            <a:endParaRPr lang="es-ES" dirty="0" smtClean="0"/>
          </a:p>
          <a:p>
            <a:r>
              <a:rPr lang="es-ES" b="1" dirty="0">
                <a:solidFill>
                  <a:schemeClr val="bg1"/>
                </a:solidFill>
              </a:rPr>
              <a:t>C</a:t>
            </a:r>
            <a:r>
              <a:rPr lang="es-ES" b="1" dirty="0" smtClean="0">
                <a:solidFill>
                  <a:schemeClr val="bg1"/>
                </a:solidFill>
              </a:rPr>
              <a:t>arreteras </a:t>
            </a:r>
            <a:r>
              <a:rPr lang="es-ES" b="1" dirty="0" err="1" smtClean="0">
                <a:solidFill>
                  <a:schemeClr val="bg1"/>
                </a:solidFill>
              </a:rPr>
              <a:t>bioceánicas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679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46" y="1891264"/>
            <a:ext cx="8829753" cy="496673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6148" y="644705"/>
            <a:ext cx="7740526" cy="3763390"/>
          </a:xfrm>
        </p:spPr>
        <p:txBody>
          <a:bodyPr>
            <a:normAutofit/>
          </a:bodyPr>
          <a:lstStyle/>
          <a:p>
            <a:r>
              <a:rPr lang="es-ES" dirty="0"/>
              <a:t>En Chile, luego de diversos intentos </a:t>
            </a:r>
            <a:r>
              <a:rPr lang="es-ES" dirty="0" smtClean="0"/>
              <a:t>realizados </a:t>
            </a:r>
            <a:r>
              <a:rPr lang="es-ES" dirty="0"/>
              <a:t>por particulares, </a:t>
            </a:r>
            <a:r>
              <a:rPr lang="es-ES" dirty="0" smtClean="0"/>
              <a:t>comenz</a:t>
            </a:r>
            <a:r>
              <a:rPr lang="es-ES" dirty="0" smtClean="0"/>
              <a:t>ó</a:t>
            </a:r>
            <a:r>
              <a:rPr lang="es-ES" dirty="0" smtClean="0"/>
              <a:t> </a:t>
            </a:r>
            <a:r>
              <a:rPr lang="es-ES" dirty="0"/>
              <a:t>sus operaciones en 1929 la </a:t>
            </a:r>
            <a:r>
              <a:rPr lang="es-ES" dirty="0" err="1"/>
              <a:t>Línea</a:t>
            </a:r>
            <a:r>
              <a:rPr lang="es-ES" dirty="0"/>
              <a:t> Aeropostal Santiago-Arica, que en 1932 fue transformada en la empresa estatal </a:t>
            </a:r>
            <a:r>
              <a:rPr lang="es-ES" b="1" dirty="0" err="1"/>
              <a:t>Línea</a:t>
            </a:r>
            <a:r>
              <a:rPr lang="es-ES" b="1" dirty="0"/>
              <a:t> </a:t>
            </a:r>
            <a:r>
              <a:rPr lang="es-ES" b="1" dirty="0" err="1"/>
              <a:t>Aérea</a:t>
            </a:r>
            <a:r>
              <a:rPr lang="es-ES" b="1" dirty="0"/>
              <a:t> Nacional </a:t>
            </a:r>
            <a:r>
              <a:rPr lang="es-ES" dirty="0" smtClean="0"/>
              <a:t>(privatizada en 1990)</a:t>
            </a:r>
          </a:p>
          <a:p>
            <a:pPr marL="68580" indent="0">
              <a:buNone/>
            </a:pPr>
            <a:endParaRPr lang="es-ES" dirty="0" smtClean="0"/>
          </a:p>
          <a:p>
            <a:r>
              <a:rPr lang="es-ES" dirty="0" smtClean="0"/>
              <a:t>1950, nuevos actores. Hasta 1980 m</a:t>
            </a:r>
            <a:r>
              <a:rPr lang="es-ES" dirty="0" smtClean="0"/>
              <a:t>ás lento, luego apertura internacional </a:t>
            </a:r>
            <a:r>
              <a:rPr lang="es-ES" dirty="0" smtClean="0">
                <a:sym typeface="Wingdings"/>
              </a:rPr>
              <a:t> mayor competencia y muchos más vuelos y aerolíneas.</a:t>
            </a:r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945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67" y="2170664"/>
            <a:ext cx="7257309" cy="40772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8767" y="846262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Puertos naturales pequeños.</a:t>
            </a:r>
          </a:p>
          <a:p>
            <a:r>
              <a:rPr lang="es-ES" dirty="0" smtClean="0"/>
              <a:t>Rol de Valpara</a:t>
            </a:r>
            <a:r>
              <a:rPr lang="es-ES" dirty="0" smtClean="0"/>
              <a:t>íso</a:t>
            </a:r>
          </a:p>
          <a:p>
            <a:endParaRPr lang="es-ES" dirty="0"/>
          </a:p>
          <a:p>
            <a:r>
              <a:rPr lang="es-ES" dirty="0" smtClean="0">
                <a:solidFill>
                  <a:schemeClr val="tx1"/>
                </a:solidFill>
              </a:rPr>
              <a:t>Apertura económica </a:t>
            </a:r>
            <a:r>
              <a:rPr lang="es-ES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es-ES" dirty="0" err="1" smtClean="0">
                <a:solidFill>
                  <a:schemeClr val="tx1"/>
                </a:solidFill>
              </a:rPr>
              <a:t>década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de 1990 se inició un proyecto de </a:t>
            </a:r>
            <a:r>
              <a:rPr lang="es-ES" dirty="0" err="1">
                <a:solidFill>
                  <a:schemeClr val="tx1"/>
                </a:solidFill>
              </a:rPr>
              <a:t>modernización</a:t>
            </a:r>
            <a:r>
              <a:rPr lang="es-ES" dirty="0">
                <a:solidFill>
                  <a:schemeClr val="tx1"/>
                </a:solidFill>
              </a:rPr>
              <a:t> portuaria </a:t>
            </a:r>
          </a:p>
          <a:p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La </a:t>
            </a:r>
            <a:r>
              <a:rPr lang="es-ES" dirty="0">
                <a:solidFill>
                  <a:schemeClr val="bg1"/>
                </a:solidFill>
              </a:rPr>
              <a:t>mayor parte del comercio internacional se realiza por </a:t>
            </a:r>
            <a:r>
              <a:rPr lang="es-ES" dirty="0" smtClean="0">
                <a:solidFill>
                  <a:schemeClr val="bg1"/>
                </a:solidFill>
              </a:rPr>
              <a:t>mar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  <a:sym typeface="Wingdings"/>
              </a:rPr>
              <a:t> ESTRAT</a:t>
            </a:r>
            <a:r>
              <a:rPr lang="es-ES" dirty="0" smtClean="0">
                <a:solidFill>
                  <a:schemeClr val="bg1"/>
                </a:solidFill>
                <a:sym typeface="Wingdings"/>
              </a:rPr>
              <a:t>ÉGICO</a:t>
            </a:r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6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90</TotalTime>
  <Words>510</Words>
  <Application>Microsoft Macintosh PowerPoint</Application>
  <PresentationFormat>Presentación en pantalla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Austin</vt:lpstr>
      <vt:lpstr>Cambios territoriales y económicos en Chile en el siglo XX</vt:lpstr>
      <vt:lpstr>Presentación de PowerPoint</vt:lpstr>
      <vt:lpstr>Presentación de PowerPoint</vt:lpstr>
      <vt:lpstr>Transformación del suelo urbano  </vt:lpstr>
      <vt:lpstr>Consecuencias…</vt:lpstr>
      <vt:lpstr>La modernización  de las redes de comunicación 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Cambios territoriales en Chile en el siglo XX</dc:title>
  <dc:creator>Daniel Saint-Jean</dc:creator>
  <cp:lastModifiedBy>Daniel Saint-Jean</cp:lastModifiedBy>
  <cp:revision>10</cp:revision>
  <dcterms:created xsi:type="dcterms:W3CDTF">2016-09-06T19:25:48Z</dcterms:created>
  <dcterms:modified xsi:type="dcterms:W3CDTF">2016-09-06T20:56:19Z</dcterms:modified>
</cp:coreProperties>
</file>